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3"/>
  </p:notesMasterIdLst>
  <p:sldIdLst>
    <p:sldId id="256" r:id="rId2"/>
    <p:sldId id="257" r:id="rId3"/>
    <p:sldId id="267" r:id="rId4"/>
    <p:sldId id="269" r:id="rId5"/>
    <p:sldId id="270" r:id="rId6"/>
    <p:sldId id="260" r:id="rId7"/>
    <p:sldId id="268" r:id="rId8"/>
    <p:sldId id="261" r:id="rId9"/>
    <p:sldId id="262" r:id="rId10"/>
    <p:sldId id="264"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2" autoAdjust="0"/>
  </p:normalViewPr>
  <p:slideViewPr>
    <p:cSldViewPr>
      <p:cViewPr varScale="1">
        <p:scale>
          <a:sx n="70" d="100"/>
          <a:sy n="70" d="100"/>
        </p:scale>
        <p:origin x="-14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9E136-2A1F-4990-8A3B-00FEE1237F05}" type="datetimeFigureOut">
              <a:rPr lang="en-US" smtClean="0"/>
              <a:t>14/3/2015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D71E0-D28A-474A-867A-076346B9113D}" type="slidenum">
              <a:rPr lang="en-US" smtClean="0"/>
              <a:t>‹#›</a:t>
            </a:fld>
            <a:endParaRPr lang="en-US"/>
          </a:p>
        </p:txBody>
      </p:sp>
    </p:spTree>
    <p:extLst>
      <p:ext uri="{BB962C8B-B14F-4D97-AF65-F5344CB8AC3E}">
        <p14:creationId xmlns:p14="http://schemas.microsoft.com/office/powerpoint/2010/main" val="227913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14/3/2015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14/3/2015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14/3/2015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08324"/>
            <a:ext cx="7772400" cy="1780108"/>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solidFill>
                  <a:srgbClr val="FF0000"/>
                </a:solidFill>
              </a:rPr>
              <a:t>Automated </a:t>
            </a:r>
            <a:r>
              <a:rPr lang="en-US" b="1" dirty="0">
                <a:solidFill>
                  <a:srgbClr val="FF0000"/>
                </a:solidFill>
              </a:rPr>
              <a:t>Restaurant Order System Using RF</a:t>
            </a:r>
            <a:br>
              <a:rPr lang="en-US" b="1" dirty="0">
                <a:solidFill>
                  <a:srgbClr val="FF0000"/>
                </a:solidFill>
              </a:rPr>
            </a:br>
            <a:endParaRPr lang="en-US" b="1" dirty="0">
              <a:solidFill>
                <a:srgbClr val="FF0000"/>
              </a:solidFill>
            </a:endParaRPr>
          </a:p>
        </p:txBody>
      </p:sp>
      <p:sp>
        <p:nvSpPr>
          <p:cNvPr id="4" name="TextBox 3"/>
          <p:cNvSpPr txBox="1"/>
          <p:nvPr/>
        </p:nvSpPr>
        <p:spPr>
          <a:xfrm>
            <a:off x="2209800" y="0"/>
            <a:ext cx="5105400" cy="2308324"/>
          </a:xfrm>
          <a:prstGeom prst="rect">
            <a:avLst/>
          </a:prstGeom>
          <a:noFill/>
        </p:spPr>
        <p:txBody>
          <a:bodyPr wrap="square" rtlCol="0">
            <a:spAutoFit/>
          </a:bodyPr>
          <a:lstStyle/>
          <a:p>
            <a:r>
              <a:rPr lang="en-US" sz="4800"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Presentation </a:t>
            </a:r>
            <a:r>
              <a:rPr lang="en-US" sz="48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On </a:t>
            </a:r>
            <a:br>
              <a:rPr lang="en-US" sz="48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br>
            <a:endParaRPr lang="en-US" sz="4800" dirty="0"/>
          </a:p>
        </p:txBody>
      </p:sp>
      <p:sp>
        <p:nvSpPr>
          <p:cNvPr id="5" name="TextBox 4"/>
          <p:cNvSpPr txBox="1"/>
          <p:nvPr/>
        </p:nvSpPr>
        <p:spPr>
          <a:xfrm>
            <a:off x="575283" y="4572000"/>
            <a:ext cx="3067122" cy="1778949"/>
          </a:xfrm>
          <a:prstGeom prst="rect">
            <a:avLst/>
          </a:prstGeom>
          <a:noFill/>
        </p:spPr>
        <p:txBody>
          <a:bodyPr wrap="none" rtlCol="0">
            <a:spAutoFit/>
          </a:bodyPr>
          <a:lstStyle/>
          <a:p>
            <a:pPr marL="273050" indent="-273050">
              <a:spcBef>
                <a:spcPct val="20000"/>
              </a:spcBef>
              <a:buClr>
                <a:srgbClr val="0BD0D9"/>
              </a:buClr>
              <a:buSzPct val="95000"/>
              <a:buFont typeface="Wingdings 2" pitchFamily="18" charset="2"/>
              <a:buNone/>
              <a:defRPr/>
            </a:pPr>
            <a:r>
              <a:rPr lang="en-US" sz="2000" b="1" dirty="0">
                <a:effectLst>
                  <a:outerShdw blurRad="38100" dist="38100" dir="2700000" algn="tl">
                    <a:srgbClr val="000000">
                      <a:alpha val="43137"/>
                    </a:srgbClr>
                  </a:outerShdw>
                </a:effectLst>
                <a:latin typeface="Times New Roman" pitchFamily="18" charset="0"/>
                <a:cs typeface="Times New Roman" pitchFamily="18" charset="0"/>
              </a:rPr>
              <a:t>Submitted by</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b="1" dirty="0">
                <a:effectLst>
                  <a:outerShdw blurRad="38100" dist="38100" dir="2700000" algn="tl">
                    <a:srgbClr val="000000">
                      <a:alpha val="43137"/>
                    </a:srgbClr>
                  </a:outerShdw>
                </a:effectLst>
                <a:latin typeface="Times New Roman" pitchFamily="18" charset="0"/>
                <a:cs typeface="Times New Roman" pitchFamily="18" charset="0"/>
              </a:rPr>
              <a:t/>
            </a:r>
            <a:br>
              <a:rPr lang="en-US" sz="2000" b="1" dirty="0">
                <a:effectLst>
                  <a:outerShdw blurRad="38100" dist="38100" dir="2700000" algn="tl">
                    <a:srgbClr val="000000">
                      <a:alpha val="43137"/>
                    </a:srgbClr>
                  </a:outerShdw>
                </a:effectLst>
                <a:latin typeface="Times New Roman" pitchFamily="18" charset="0"/>
                <a:cs typeface="Times New Roman" pitchFamily="18" charset="0"/>
              </a:rPr>
            </a:b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461: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Aderao</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Shivani</a:t>
            </a:r>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73050" indent="-273050">
              <a:spcBef>
                <a:spcPct val="20000"/>
              </a:spcBef>
              <a:buClr>
                <a:srgbClr val="0BD0D9"/>
              </a:buClr>
              <a:buSzPct val="95000"/>
              <a:buFont typeface="Wingdings 2" pitchFamily="18" charset="2"/>
              <a:buNone/>
              <a:defRPr/>
            </a:pP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463: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Chavan</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sayali</a:t>
            </a:r>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73050" indent="-273050">
              <a:spcBef>
                <a:spcPct val="20000"/>
              </a:spcBef>
              <a:buClr>
                <a:srgbClr val="0BD0D9"/>
              </a:buClr>
              <a:buSzPct val="95000"/>
              <a:buFont typeface="Wingdings 2" pitchFamily="18" charset="2"/>
              <a:buNone/>
              <a:defRPr/>
            </a:pP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467: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Ingale</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Pooja</a:t>
            </a:r>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73050" indent="-273050" algn="ctr">
              <a:spcBef>
                <a:spcPct val="20000"/>
              </a:spcBef>
              <a:buClr>
                <a:srgbClr val="0BD0D9"/>
              </a:buClr>
              <a:buSzPct val="95000"/>
              <a:buFont typeface="Wingdings 2" pitchFamily="18" charset="2"/>
              <a:buNone/>
              <a:defRPr/>
            </a:pPr>
            <a:endParaRPr lang="en-US" dirty="0"/>
          </a:p>
        </p:txBody>
      </p:sp>
      <p:sp>
        <p:nvSpPr>
          <p:cNvPr id="6" name="TextBox 5"/>
          <p:cNvSpPr txBox="1"/>
          <p:nvPr/>
        </p:nvSpPr>
        <p:spPr>
          <a:xfrm>
            <a:off x="5391718" y="4617493"/>
            <a:ext cx="2657779" cy="1200329"/>
          </a:xfrm>
          <a:prstGeom prst="rect">
            <a:avLst/>
          </a:prstGeom>
          <a:noFill/>
        </p:spPr>
        <p:txBody>
          <a:bodyPr wrap="none" rtlCol="0">
            <a:spAutoFit/>
          </a:bodyPr>
          <a:lstStyle/>
          <a:p>
            <a:pPr algn="ctr">
              <a:buFont typeface="Wingdings 2" pitchFamily="18" charset="2"/>
              <a:buNone/>
              <a:defRPr/>
            </a:pPr>
            <a:r>
              <a:rPr lang="en-US" b="1" dirty="0">
                <a:effectLst>
                  <a:outerShdw blurRad="38100" dist="38100" dir="2700000" algn="tl">
                    <a:srgbClr val="000000">
                      <a:alpha val="43137"/>
                    </a:srgbClr>
                  </a:outerShdw>
                </a:effectLst>
                <a:latin typeface="Times New Roman" pitchFamily="18" charset="0"/>
                <a:cs typeface="Times New Roman" pitchFamily="18" charset="0"/>
              </a:rPr>
              <a:t>Guided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by:</a:t>
            </a:r>
          </a:p>
          <a:p>
            <a:pPr>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Professor </a:t>
            </a:r>
            <a:r>
              <a:rPr lang="en-US" b="1" dirty="0">
                <a:latin typeface="Times New Roman" pitchFamily="18" charset="0"/>
                <a:cs typeface="Times New Roman" pitchFamily="18" charset="0"/>
              </a:rPr>
              <a:t>R. G. </a:t>
            </a:r>
            <a:r>
              <a:rPr lang="en-US" b="1" dirty="0" err="1">
                <a:latin typeface="Times New Roman" pitchFamily="18" charset="0"/>
                <a:cs typeface="Times New Roman" pitchFamily="18" charset="0"/>
              </a:rPr>
              <a:t>Kulkarni</a:t>
            </a:r>
            <a:endParaRPr lang="en-US" dirty="0">
              <a:latin typeface="Times New Roman" pitchFamily="18" charset="0"/>
              <a:cs typeface="Times New Roman" pitchFamily="18" charset="0"/>
            </a:endParaRPr>
          </a:p>
          <a:p>
            <a:pPr algn="ctr">
              <a:buFont typeface="Wingdings 2" pitchFamily="18" charset="2"/>
              <a:buNone/>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E&amp;TC </a:t>
            </a:r>
            <a:r>
              <a:rPr lang="en-US" b="1" dirty="0">
                <a:effectLst>
                  <a:outerShdw blurRad="38100" dist="38100" dir="2700000" algn="tl">
                    <a:srgbClr val="000000">
                      <a:alpha val="43137"/>
                    </a:srgbClr>
                  </a:outerShdw>
                </a:effectLst>
                <a:latin typeface="Times New Roman" pitchFamily="18" charset="0"/>
                <a:cs typeface="Times New Roman" pitchFamily="18" charset="0"/>
              </a:rPr>
              <a:t>Dept.</a:t>
            </a:r>
          </a:p>
          <a:p>
            <a:endParaRPr lang="en-US" dirty="0"/>
          </a:p>
        </p:txBody>
      </p:sp>
    </p:spTree>
    <p:extLst>
      <p:ext uri="{BB962C8B-B14F-4D97-AF65-F5344CB8AC3E}">
        <p14:creationId xmlns:p14="http://schemas.microsoft.com/office/powerpoint/2010/main" val="14351613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0069" y="3244334"/>
            <a:ext cx="1463862" cy="369332"/>
          </a:xfrm>
          <a:prstGeom prst="rect">
            <a:avLst/>
          </a:prstGeom>
        </p:spPr>
        <p:txBody>
          <a:bodyPr wrap="none">
            <a:spAutoFit/>
          </a:bodyPr>
          <a:lstStyle/>
          <a:p>
            <a:r>
              <a:rPr lang="en-US" b="1" dirty="0">
                <a:solidFill>
                  <a:srgbClr val="FBFB43"/>
                </a:solidFill>
                <a:effectLst>
                  <a:outerShdw blurRad="38100" dist="38100" dir="2700000" algn="tl">
                    <a:srgbClr val="000000">
                      <a:alpha val="43137"/>
                    </a:srgbClr>
                  </a:outerShdw>
                </a:effectLst>
              </a:rPr>
              <a:t>REFERENCES</a:t>
            </a:r>
            <a:endParaRPr lang="en-US" dirty="0"/>
          </a:p>
        </p:txBody>
      </p:sp>
      <p:sp>
        <p:nvSpPr>
          <p:cNvPr id="3" name="Rectangle 2"/>
          <p:cNvSpPr/>
          <p:nvPr/>
        </p:nvSpPr>
        <p:spPr>
          <a:xfrm>
            <a:off x="2209943" y="4572000"/>
            <a:ext cx="3260251" cy="341632"/>
          </a:xfrm>
          <a:prstGeom prst="rect">
            <a:avLst/>
          </a:prstGeom>
        </p:spPr>
        <p:txBody>
          <a:bodyPr wrap="none">
            <a:spAutoFit/>
          </a:bodyPr>
          <a:lstStyle/>
          <a:p>
            <a:pPr marL="571500" indent="-571500">
              <a:lnSpc>
                <a:spcPct val="90000"/>
              </a:lnSpc>
              <a:buFont typeface="Calibri" pitchFamily="34" charset="0"/>
              <a:buAutoNum type="romanLcPeriod"/>
            </a:pPr>
            <a:r>
              <a:rPr lang="en-US" dirty="0">
                <a:latin typeface="Times New Roman" pitchFamily="18" charset="0"/>
                <a:cs typeface="Times New Roman" pitchFamily="18" charset="0"/>
              </a:rPr>
              <a:t>www.engineersgarage.com</a:t>
            </a:r>
          </a:p>
        </p:txBody>
      </p:sp>
    </p:spTree>
    <p:extLst>
      <p:ext uri="{BB962C8B-B14F-4D97-AF65-F5344CB8AC3E}">
        <p14:creationId xmlns:p14="http://schemas.microsoft.com/office/powerpoint/2010/main" val="30804519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683273">
            <a:off x="2034448" y="2828836"/>
            <a:ext cx="5075108" cy="1200329"/>
          </a:xfrm>
          <a:prstGeom prst="rect">
            <a:avLst/>
          </a:prstGeom>
          <a:noFill/>
        </p:spPr>
        <p:txBody>
          <a:bodyPr wrap="none" lIns="91440" tIns="45720" rIns="91440" bIns="45720">
            <a:spAutoFit/>
          </a:bodyPr>
          <a:lstStyle/>
          <a:p>
            <a:pPr algn="ctr"/>
            <a:r>
              <a:rPr lang="en-US" sz="7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Thank You !</a:t>
            </a:r>
            <a:endParaRPr lang="en-US" sz="7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8033440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2152345"/>
            <a:ext cx="5867400" cy="2554545"/>
          </a:xfrm>
          <a:prstGeom prst="rect">
            <a:avLst/>
          </a:prstGeom>
          <a:noFill/>
        </p:spPr>
        <p:txBody>
          <a:bodyPr wrap="square" rtlCol="0">
            <a:spAutoFit/>
          </a:bodyPr>
          <a:lstStyle/>
          <a:p>
            <a:pPr>
              <a:buFont typeface="Wingdings" pitchFamily="2" charset="2"/>
              <a:buChar char="§"/>
              <a:defRPr/>
            </a:pP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  Wastage </a:t>
            </a:r>
            <a:r>
              <a:rPr lang="en-US" sz="3200" dirty="0">
                <a:effectLst>
                  <a:outerShdw blurRad="38100" dist="38100" dir="2700000" algn="tl">
                    <a:srgbClr val="000000">
                      <a:alpha val="43137"/>
                    </a:srgbClr>
                  </a:outerShdw>
                </a:effectLst>
                <a:latin typeface="Times New Roman" pitchFamily="18" charset="0"/>
                <a:cs typeface="Times New Roman" pitchFamily="18" charset="0"/>
              </a:rPr>
              <a:t>of time</a:t>
            </a: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a:t>
            </a:r>
          </a:p>
          <a:p>
            <a:pPr>
              <a:buFont typeface="Wingdings" pitchFamily="2" charset="2"/>
              <a:buChar char="§"/>
              <a:defRPr/>
            </a:pPr>
            <a:r>
              <a:rPr lang="en-US" sz="3200" dirty="0">
                <a:effectLst>
                  <a:outerShdw blurRad="38100" dist="38100" dir="2700000" algn="tl">
                    <a:srgbClr val="000000">
                      <a:alpha val="43137"/>
                    </a:srgbClr>
                  </a:outerShdw>
                </a:effectLst>
                <a:latin typeface="Times New Roman" pitchFamily="18" charset="0"/>
                <a:cs typeface="Times New Roman" pitchFamily="18" charset="0"/>
              </a:rPr>
              <a:t> </a:t>
            </a: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 Irregularity </a:t>
            </a:r>
            <a:r>
              <a:rPr lang="en-US" sz="3200" dirty="0">
                <a:effectLst>
                  <a:outerShdw blurRad="38100" dist="38100" dir="2700000" algn="tl">
                    <a:srgbClr val="000000">
                      <a:alpha val="43137"/>
                    </a:srgbClr>
                  </a:outerShdw>
                </a:effectLst>
                <a:latin typeface="Times New Roman" pitchFamily="18" charset="0"/>
                <a:cs typeface="Times New Roman" pitchFamily="18" charset="0"/>
              </a:rPr>
              <a:t>in Ordering</a:t>
            </a: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US" sz="3200" dirty="0">
              <a:effectLst>
                <a:outerShdw blurRad="38100" dist="38100" dir="2700000" algn="tl">
                  <a:srgbClr val="000000">
                    <a:alpha val="43137"/>
                  </a:srgbClr>
                </a:outerShdw>
              </a:effectLst>
              <a:latin typeface="Times New Roman" pitchFamily="18" charset="0"/>
              <a:cs typeface="Times New Roman" pitchFamily="18" charset="0"/>
            </a:endParaRPr>
          </a:p>
          <a:p>
            <a:pPr>
              <a:buFont typeface="Wingdings" pitchFamily="2" charset="2"/>
              <a:buChar char="§"/>
              <a:defRPr/>
            </a:pPr>
            <a:r>
              <a:rPr lang="en-US" sz="3200" dirty="0">
                <a:effectLst>
                  <a:outerShdw blurRad="38100" dist="38100" dir="2700000" algn="tl">
                    <a:srgbClr val="000000">
                      <a:alpha val="43137"/>
                    </a:srgbClr>
                  </a:outerShdw>
                </a:effectLst>
                <a:latin typeface="Times New Roman" pitchFamily="18" charset="0"/>
                <a:cs typeface="Times New Roman" pitchFamily="18" charset="0"/>
              </a:rPr>
              <a:t>  </a:t>
            </a: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Customer </a:t>
            </a:r>
            <a:r>
              <a:rPr lang="en-US" sz="3200" dirty="0">
                <a:effectLst>
                  <a:outerShdw blurRad="38100" dist="38100" dir="2700000" algn="tl">
                    <a:srgbClr val="000000">
                      <a:alpha val="43137"/>
                    </a:srgbClr>
                  </a:outerShdw>
                </a:effectLst>
                <a:latin typeface="Times New Roman" pitchFamily="18" charset="0"/>
                <a:cs typeface="Times New Roman" pitchFamily="18" charset="0"/>
              </a:rPr>
              <a:t>dissatisfaction.</a:t>
            </a:r>
          </a:p>
          <a:p>
            <a:pPr>
              <a:buFont typeface="Wingdings" pitchFamily="2" charset="2"/>
              <a:buChar char="§"/>
              <a:defRPr/>
            </a:pPr>
            <a:r>
              <a:rPr lang="en-US" sz="3200" dirty="0">
                <a:effectLst>
                  <a:outerShdw blurRad="38100" dist="38100" dir="2700000" algn="tl">
                    <a:srgbClr val="000000">
                      <a:alpha val="43137"/>
                    </a:srgbClr>
                  </a:outerShdw>
                </a:effectLst>
                <a:latin typeface="Times New Roman" pitchFamily="18" charset="0"/>
                <a:cs typeface="Times New Roman" pitchFamily="18" charset="0"/>
              </a:rPr>
              <a:t>  </a:t>
            </a: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Poor </a:t>
            </a:r>
            <a:r>
              <a:rPr lang="en-US" sz="3200" dirty="0">
                <a:effectLst>
                  <a:outerShdw blurRad="38100" dist="38100" dir="2700000" algn="tl">
                    <a:srgbClr val="000000">
                      <a:alpha val="43137"/>
                    </a:srgbClr>
                  </a:outerShdw>
                </a:effectLst>
                <a:latin typeface="Times New Roman" pitchFamily="18" charset="0"/>
                <a:cs typeface="Times New Roman" pitchFamily="18" charset="0"/>
              </a:rPr>
              <a:t>management.</a:t>
            </a:r>
          </a:p>
          <a:p>
            <a:pPr>
              <a:buFont typeface="Wingdings" pitchFamily="2" charset="2"/>
              <a:buChar char="§"/>
              <a:defRPr/>
            </a:pPr>
            <a:r>
              <a:rPr lang="en-US" sz="3200" dirty="0">
                <a:effectLst>
                  <a:outerShdw blurRad="38100" dist="38100" dir="2700000" algn="tl">
                    <a:srgbClr val="000000">
                      <a:alpha val="43137"/>
                    </a:srgbClr>
                  </a:outerShdw>
                </a:effectLst>
                <a:latin typeface="Times New Roman" pitchFamily="18" charset="0"/>
                <a:cs typeface="Times New Roman" pitchFamily="18" charset="0"/>
              </a:rPr>
              <a:t>  </a:t>
            </a: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Increased </a:t>
            </a:r>
            <a:r>
              <a:rPr lang="en-US" sz="3200" dirty="0">
                <a:effectLst>
                  <a:outerShdw blurRad="38100" dist="38100" dir="2700000" algn="tl">
                    <a:srgbClr val="000000">
                      <a:alpha val="43137"/>
                    </a:srgbClr>
                  </a:outerShdw>
                </a:effectLst>
                <a:latin typeface="Times New Roman" pitchFamily="18" charset="0"/>
                <a:cs typeface="Times New Roman" pitchFamily="18" charset="0"/>
              </a:rPr>
              <a:t>manpower.</a:t>
            </a:r>
            <a:endParaRPr lang="en-US" sz="3200" dirty="0">
              <a:latin typeface="Times New Roman" pitchFamily="18" charset="0"/>
              <a:cs typeface="Times New Roman" pitchFamily="18" charset="0"/>
            </a:endParaRPr>
          </a:p>
        </p:txBody>
      </p:sp>
      <p:sp>
        <p:nvSpPr>
          <p:cNvPr id="4" name="TextBox 3"/>
          <p:cNvSpPr txBox="1"/>
          <p:nvPr/>
        </p:nvSpPr>
        <p:spPr>
          <a:xfrm>
            <a:off x="1371600" y="914400"/>
            <a:ext cx="6203631" cy="646331"/>
          </a:xfrm>
          <a:prstGeom prst="rect">
            <a:avLst/>
          </a:prstGeom>
          <a:noFill/>
        </p:spPr>
        <p:txBody>
          <a:bodyPr wrap="square" rtlCol="0">
            <a:spAutoFit/>
          </a:bodyPr>
          <a:lstStyle/>
          <a:p>
            <a:r>
              <a:rPr lang="en-US" sz="3600" b="1" dirty="0">
                <a:solidFill>
                  <a:srgbClr val="FDFD0F"/>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Motivation  of  the project</a:t>
            </a:r>
            <a:endParaRPr lang="en-US" sz="3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24944985"/>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609600" y="304800"/>
            <a:ext cx="8077200" cy="914400"/>
          </a:xfrm>
          <a:prstGeom prst="rect">
            <a:avLst/>
          </a:prstGeom>
          <a:ln>
            <a:miter lim="800000"/>
            <a:headEnd/>
            <a:tailEnd/>
          </a:ln>
          <a:extLst/>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b="1" dirty="0" smtClean="0">
                <a:solidFill>
                  <a:srgbClr val="FF0000"/>
                </a:solidFill>
                <a:latin typeface="+mn-lt"/>
              </a:rPr>
              <a:t>BLOCK</a:t>
            </a:r>
            <a:r>
              <a:rPr lang="en-US" b="1" dirty="0" smtClean="0">
                <a:solidFill>
                  <a:srgbClr val="FF0000"/>
                </a:solidFill>
                <a:latin typeface="+mn-lt"/>
              </a:rPr>
              <a:t> </a:t>
            </a:r>
            <a:r>
              <a:rPr lang="en-US" sz="4000" b="1" dirty="0" smtClean="0">
                <a:solidFill>
                  <a:srgbClr val="FF0000"/>
                </a:solidFill>
                <a:latin typeface="+mn-lt"/>
              </a:rPr>
              <a:t>DIAGRAM</a:t>
            </a:r>
            <a:endParaRPr lang="en-IN" sz="4000" b="1" dirty="0">
              <a:solidFill>
                <a:srgbClr val="FF0000"/>
              </a:solidFill>
              <a:latin typeface="+mn-lt"/>
            </a:endParaRPr>
          </a:p>
        </p:txBody>
      </p:sp>
      <p:grpSp>
        <p:nvGrpSpPr>
          <p:cNvPr id="9" name="Group 20"/>
          <p:cNvGrpSpPr>
            <a:grpSpLocks/>
          </p:cNvGrpSpPr>
          <p:nvPr/>
        </p:nvGrpSpPr>
        <p:grpSpPr bwMode="auto">
          <a:xfrm>
            <a:off x="861658" y="1308636"/>
            <a:ext cx="4957763" cy="1666875"/>
            <a:chOff x="0" y="0"/>
            <a:chExt cx="49580" cy="16662"/>
          </a:xfrm>
        </p:grpSpPr>
        <p:pic>
          <p:nvPicPr>
            <p:cNvPr id="10" name="Picture 13" descr="119498567625300278computer-aj_aj_ashton_0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24" y="0"/>
              <a:ext cx="22656" cy="1666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4"/>
            <p:cNvSpPr>
              <a:spLocks noChangeArrowheads="1"/>
            </p:cNvSpPr>
            <p:nvPr/>
          </p:nvSpPr>
          <p:spPr bwMode="auto">
            <a:xfrm>
              <a:off x="0" y="5486"/>
              <a:ext cx="18840" cy="823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Calibri" pitchFamily="34" charset="0"/>
                  <a:cs typeface="Arial" pitchFamily="34" charset="0"/>
                </a:rPr>
                <a:t>PC interface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Down Arrow 15"/>
            <p:cNvSpPr>
              <a:spLocks noChangeArrowheads="1"/>
            </p:cNvSpPr>
            <p:nvPr/>
          </p:nvSpPr>
          <p:spPr bwMode="auto">
            <a:xfrm rot="-5400000">
              <a:off x="21946" y="4774"/>
              <a:ext cx="3346" cy="9589"/>
            </a:xfrm>
            <a:prstGeom prst="downArrow">
              <a:avLst>
                <a:gd name="adj1" fmla="val 50000"/>
                <a:gd name="adj2" fmla="val 50006"/>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nvGrpSpPr>
            <p:cNvPr id="14" name="Group 19"/>
            <p:cNvGrpSpPr>
              <a:grpSpLocks/>
            </p:cNvGrpSpPr>
            <p:nvPr/>
          </p:nvGrpSpPr>
          <p:grpSpPr bwMode="auto">
            <a:xfrm>
              <a:off x="1422" y="406"/>
              <a:ext cx="3531" cy="5277"/>
              <a:chOff x="0" y="0"/>
              <a:chExt cx="3530" cy="5276"/>
            </a:xfrm>
          </p:grpSpPr>
          <p:cxnSp>
            <p:nvCxnSpPr>
              <p:cNvPr id="16" name="Straight Connector 16"/>
              <p:cNvCxnSpPr>
                <a:cxnSpLocks noChangeShapeType="1"/>
              </p:cNvCxnSpPr>
              <p:nvPr/>
            </p:nvCxnSpPr>
            <p:spPr bwMode="auto">
              <a:xfrm flipV="1">
                <a:off x="1625" y="0"/>
                <a:ext cx="0" cy="5276"/>
              </a:xfrm>
              <a:prstGeom prst="line">
                <a:avLst/>
              </a:prstGeom>
              <a:noFill/>
              <a:ln w="25400">
                <a:solidFill>
                  <a:srgbClr val="000000"/>
                </a:solidFill>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Straight Connector 17"/>
              <p:cNvCxnSpPr>
                <a:cxnSpLocks noChangeShapeType="1"/>
              </p:cNvCxnSpPr>
              <p:nvPr/>
            </p:nvCxnSpPr>
            <p:spPr bwMode="auto">
              <a:xfrm flipH="1" flipV="1">
                <a:off x="0" y="0"/>
                <a:ext cx="1790" cy="2019"/>
              </a:xfrm>
              <a:prstGeom prst="line">
                <a:avLst/>
              </a:prstGeom>
              <a:noFill/>
              <a:ln w="25400">
                <a:solidFill>
                  <a:srgbClr val="000000"/>
                </a:solidFill>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 name="Straight Connector 18"/>
              <p:cNvCxnSpPr>
                <a:cxnSpLocks noChangeShapeType="1"/>
              </p:cNvCxnSpPr>
              <p:nvPr/>
            </p:nvCxnSpPr>
            <p:spPr bwMode="auto">
              <a:xfrm flipH="1">
                <a:off x="1727" y="0"/>
                <a:ext cx="1803" cy="1720"/>
              </a:xfrm>
              <a:prstGeom prst="line">
                <a:avLst/>
              </a:prstGeom>
              <a:noFill/>
              <a:ln w="25400">
                <a:solidFill>
                  <a:srgbClr val="000000"/>
                </a:solidFill>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sp>
        <p:nvSpPr>
          <p:cNvPr id="21" name="Rectangle 3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2" name="Group 12"/>
          <p:cNvGrpSpPr>
            <a:grpSpLocks/>
          </p:cNvGrpSpPr>
          <p:nvPr/>
        </p:nvGrpSpPr>
        <p:grpSpPr bwMode="auto">
          <a:xfrm>
            <a:off x="4473286" y="2804073"/>
            <a:ext cx="3725863" cy="3215360"/>
            <a:chOff x="0" y="0"/>
            <a:chExt cx="37263" cy="44683"/>
          </a:xfrm>
        </p:grpSpPr>
        <p:sp>
          <p:nvSpPr>
            <p:cNvPr id="23" name="Rectangle 1"/>
            <p:cNvSpPr>
              <a:spLocks noChangeArrowheads="1"/>
            </p:cNvSpPr>
            <p:nvPr/>
          </p:nvSpPr>
          <p:spPr bwMode="auto">
            <a:xfrm>
              <a:off x="21507" y="14810"/>
              <a:ext cx="12440" cy="1514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µC</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PIC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18159" y="36447"/>
              <a:ext cx="18847" cy="8236"/>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Key Board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Down Arrow 3"/>
            <p:cNvSpPr>
              <a:spLocks noChangeArrowheads="1"/>
            </p:cNvSpPr>
            <p:nvPr/>
          </p:nvSpPr>
          <p:spPr bwMode="auto">
            <a:xfrm rot="10800000">
              <a:off x="25886" y="29878"/>
              <a:ext cx="3161" cy="6526"/>
            </a:xfrm>
            <a:prstGeom prst="downArrow">
              <a:avLst>
                <a:gd name="adj1" fmla="val 50000"/>
                <a:gd name="adj2" fmla="val 49998"/>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6" name="Rectangle 4"/>
            <p:cNvSpPr>
              <a:spLocks noChangeArrowheads="1"/>
            </p:cNvSpPr>
            <p:nvPr/>
          </p:nvSpPr>
          <p:spPr bwMode="auto">
            <a:xfrm>
              <a:off x="18416" y="0"/>
              <a:ext cx="18847" cy="823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LCD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Down Arrow 5"/>
            <p:cNvSpPr>
              <a:spLocks noChangeArrowheads="1"/>
            </p:cNvSpPr>
            <p:nvPr/>
          </p:nvSpPr>
          <p:spPr bwMode="auto">
            <a:xfrm rot="10800000">
              <a:off x="26144" y="8113"/>
              <a:ext cx="3156" cy="6522"/>
            </a:xfrm>
            <a:prstGeom prst="downArrow">
              <a:avLst>
                <a:gd name="adj1" fmla="val 50000"/>
                <a:gd name="adj2" fmla="val 49999"/>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8" name="Rectangle 6"/>
            <p:cNvSpPr>
              <a:spLocks noChangeArrowheads="1"/>
            </p:cNvSpPr>
            <p:nvPr/>
          </p:nvSpPr>
          <p:spPr bwMode="auto">
            <a:xfrm>
              <a:off x="0" y="17128"/>
              <a:ext cx="15011" cy="631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RF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Down Arrow 7"/>
            <p:cNvSpPr>
              <a:spLocks noChangeArrowheads="1"/>
            </p:cNvSpPr>
            <p:nvPr/>
          </p:nvSpPr>
          <p:spPr bwMode="auto">
            <a:xfrm rot="5400000">
              <a:off x="16678" y="17064"/>
              <a:ext cx="3156" cy="6521"/>
            </a:xfrm>
            <a:prstGeom prst="downArrow">
              <a:avLst>
                <a:gd name="adj1" fmla="val 50000"/>
                <a:gd name="adj2" fmla="val 49991"/>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nvGrpSpPr>
            <p:cNvPr id="30" name="Group 11"/>
            <p:cNvGrpSpPr>
              <a:grpSpLocks/>
            </p:cNvGrpSpPr>
            <p:nvPr/>
          </p:nvGrpSpPr>
          <p:grpSpPr bwMode="auto">
            <a:xfrm>
              <a:off x="643" y="9015"/>
              <a:ext cx="3613" cy="8015"/>
              <a:chOff x="0" y="0"/>
              <a:chExt cx="3612" cy="8015"/>
            </a:xfrm>
          </p:grpSpPr>
          <p:sp>
            <p:nvSpPr>
              <p:cNvPr id="31" name="Straight Connector 8"/>
              <p:cNvSpPr>
                <a:spLocks noChangeShapeType="1"/>
              </p:cNvSpPr>
              <p:nvPr/>
            </p:nvSpPr>
            <p:spPr bwMode="auto">
              <a:xfrm flipV="1">
                <a:off x="1806" y="0"/>
                <a:ext cx="0" cy="8015"/>
              </a:xfrm>
              <a:prstGeom prst="line">
                <a:avLst/>
              </a:prstGeom>
              <a:noFill/>
              <a:ln w="25400">
                <a:solidFill>
                  <a:srgbClr val="000000"/>
                </a:solidFill>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Straight Connector 9"/>
              <p:cNvSpPr>
                <a:spLocks noChangeShapeType="1"/>
              </p:cNvSpPr>
              <p:nvPr/>
            </p:nvSpPr>
            <p:spPr bwMode="auto">
              <a:xfrm flipH="1" flipV="1">
                <a:off x="0" y="0"/>
                <a:ext cx="1803" cy="2025"/>
              </a:xfrm>
              <a:prstGeom prst="line">
                <a:avLst/>
              </a:prstGeom>
              <a:noFill/>
              <a:ln w="25400">
                <a:solidFill>
                  <a:srgbClr val="000000"/>
                </a:solidFill>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Straight Connector 10"/>
              <p:cNvSpPr>
                <a:spLocks noChangeShapeType="1"/>
              </p:cNvSpPr>
              <p:nvPr/>
            </p:nvSpPr>
            <p:spPr bwMode="auto">
              <a:xfrm flipH="1">
                <a:off x="1806" y="0"/>
                <a:ext cx="1806" cy="2031"/>
              </a:xfrm>
              <a:prstGeom prst="line">
                <a:avLst/>
              </a:prstGeom>
              <a:noFill/>
              <a:ln w="25400">
                <a:solidFill>
                  <a:srgbClr val="000000"/>
                </a:solidFill>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6"/>
          <p:cNvSpPr>
            <a:spLocks noChangeArrowheads="1"/>
          </p:cNvSpPr>
          <p:nvPr/>
        </p:nvSpPr>
        <p:spPr bwMode="auto">
          <a:xfrm>
            <a:off x="-152400" y="4708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9140244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3557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1143000"/>
            <a:ext cx="2108911" cy="400110"/>
          </a:xfrm>
          <a:prstGeom prst="rect">
            <a:avLst/>
          </a:prstGeom>
          <a:noFill/>
        </p:spPr>
        <p:txBody>
          <a:bodyPr wrap="none" rtlCol="0">
            <a:spAutoFit/>
          </a:bodyPr>
          <a:lstStyle/>
          <a:p>
            <a:r>
              <a:rPr lang="en-US" sz="2000" b="1" dirty="0">
                <a:solidFill>
                  <a:srgbClr val="FDEB07"/>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a:solidFill>
                  <a:srgbClr val="FDEB07"/>
                </a:solidFill>
                <a:effectLst>
                  <a:outerShdw blurRad="38100" dist="38100" dir="2700000" algn="tl">
                    <a:srgbClr val="000000">
                      <a:alpha val="43137"/>
                    </a:srgbClr>
                  </a:outerShdw>
                </a:effectLst>
                <a:latin typeface="Times New Roman" pitchFamily="18" charset="0"/>
                <a:cs typeface="Times New Roman" pitchFamily="18" charset="0"/>
              </a:rPr>
              <a:t>Power Supply Unit</a:t>
            </a:r>
            <a:endParaRPr lang="en-US" dirty="0">
              <a:latin typeface="Times New Roman" pitchFamily="18" charset="0"/>
              <a:cs typeface="Times New Roman" pitchFamily="18" charset="0"/>
            </a:endParaRPr>
          </a:p>
        </p:txBody>
      </p:sp>
      <p:sp>
        <p:nvSpPr>
          <p:cNvPr id="3" name="TextBox 2"/>
          <p:cNvSpPr txBox="1"/>
          <p:nvPr/>
        </p:nvSpPr>
        <p:spPr>
          <a:xfrm>
            <a:off x="1371600" y="2362200"/>
            <a:ext cx="6400800" cy="2308324"/>
          </a:xfrm>
          <a:prstGeom prst="rect">
            <a:avLst/>
          </a:prstGeom>
          <a:noFill/>
        </p:spPr>
        <p:txBody>
          <a:bodyPr wrap="square" rtlCol="0">
            <a:spAutoFit/>
          </a:bodyPr>
          <a:lstStyle/>
          <a:p>
            <a:pPr algn="just">
              <a:buFont typeface="Wingdings" pitchFamily="2" charset="2"/>
              <a:buChar char="§"/>
              <a:defRPr/>
            </a:pPr>
            <a:r>
              <a:rPr lang="en-US" dirty="0">
                <a:effectLst>
                  <a:outerShdw blurRad="38100" dist="38100" dir="2700000" algn="tl">
                    <a:srgbClr val="000000">
                      <a:alpha val="43137"/>
                    </a:srgbClr>
                  </a:outerShdw>
                </a:effectLst>
                <a:latin typeface="Times New Roman" pitchFamily="18" charset="0"/>
                <a:cs typeface="Times New Roman" pitchFamily="18" charset="0"/>
              </a:rPr>
              <a:t>Power supply is designed to convert high voltage AC mains electricity to a suitable low voltage DC supply for electronics circuits and other devices.</a:t>
            </a:r>
          </a:p>
          <a:p>
            <a:pPr algn="just">
              <a:buFont typeface="Wingdings 2" pitchFamily="18" charset="2"/>
              <a:buNone/>
              <a:defRPr/>
            </a:pPr>
            <a:endParaRPr lang="en-IN" dirty="0">
              <a:effectLst>
                <a:outerShdw blurRad="38100" dist="38100" dir="2700000" algn="tl">
                  <a:srgbClr val="000000">
                    <a:alpha val="43137"/>
                  </a:srgbClr>
                </a:outerShdw>
              </a:effectLst>
              <a:latin typeface="Times New Roman" pitchFamily="18" charset="0"/>
              <a:cs typeface="Times New Roman" pitchFamily="18" charset="0"/>
            </a:endParaRPr>
          </a:p>
          <a:p>
            <a:pPr algn="just">
              <a:buFont typeface="Wingdings" pitchFamily="2" charset="2"/>
              <a:buChar char="§"/>
              <a:defRPr/>
            </a:pPr>
            <a:r>
              <a:rPr lang="en-US" dirty="0">
                <a:effectLst>
                  <a:outerShdw blurRad="38100" dist="38100" dir="2700000" algn="tl">
                    <a:srgbClr val="000000">
                      <a:alpha val="43137"/>
                    </a:srgbClr>
                  </a:outerShdw>
                </a:effectLst>
                <a:latin typeface="Times New Roman" pitchFamily="18" charset="0"/>
                <a:cs typeface="Times New Roman" pitchFamily="18" charset="0"/>
              </a:rPr>
              <a:t> It can be broken down into a series of blocks, each of which performs  a particular function. </a:t>
            </a:r>
          </a:p>
          <a:p>
            <a:pPr>
              <a:defRPr/>
            </a:pPr>
            <a:endParaRPr lang="en-US"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TextBox 3"/>
          <p:cNvSpPr txBox="1"/>
          <p:nvPr/>
        </p:nvSpPr>
        <p:spPr>
          <a:xfrm>
            <a:off x="1371600" y="5181600"/>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32828"/>
            <a:ext cx="72580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61688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1295400"/>
            <a:ext cx="2169184" cy="369332"/>
          </a:xfrm>
          <a:prstGeom prst="rect">
            <a:avLst/>
          </a:prstGeom>
          <a:noFill/>
        </p:spPr>
        <p:txBody>
          <a:bodyPr wrap="none" rtlCol="0">
            <a:spAutoFit/>
          </a:bodyPr>
          <a:lstStyle/>
          <a:p>
            <a:r>
              <a:rPr lang="en-US" smtClean="0"/>
              <a:t>Software Algorithm:</a:t>
            </a:r>
            <a:endParaRPr lang="en-US"/>
          </a:p>
        </p:txBody>
      </p:sp>
    </p:spTree>
    <p:extLst>
      <p:ext uri="{BB962C8B-B14F-4D97-AF65-F5344CB8AC3E}">
        <p14:creationId xmlns:p14="http://schemas.microsoft.com/office/powerpoint/2010/main" val="31595424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077200" cy="4801314"/>
          </a:xfrm>
          <a:prstGeom prst="rect">
            <a:avLst/>
          </a:prstGeom>
          <a:noFill/>
        </p:spPr>
        <p:txBody>
          <a:bodyPr wrap="square" rtlCol="0">
            <a:spAutoFit/>
          </a:bodyPr>
          <a:lstStyle/>
          <a:p>
            <a:r>
              <a:rPr lang="en-US" b="1" dirty="0"/>
              <a:t> </a:t>
            </a:r>
            <a:endParaRPr lang="en-US" dirty="0"/>
          </a:p>
          <a:p>
            <a:r>
              <a:rPr lang="en-US" b="1" dirty="0"/>
              <a:t>Advantages:</a:t>
            </a:r>
            <a:endParaRPr lang="en-US" dirty="0"/>
          </a:p>
          <a:p>
            <a:r>
              <a:rPr lang="en-US" b="1" dirty="0"/>
              <a:t> </a:t>
            </a:r>
            <a:endParaRPr lang="en-US" b="1" dirty="0" smtClean="0"/>
          </a:p>
          <a:p>
            <a:endParaRPr lang="en-US" dirty="0" smtClean="0"/>
          </a:p>
          <a:p>
            <a:pPr marL="285750" lvl="0" indent="-285750">
              <a:buFont typeface="Arial" pitchFamily="34" charset="0"/>
              <a:buChar char="•"/>
            </a:pPr>
            <a:r>
              <a:rPr lang="en-US" b="1" dirty="0" smtClean="0"/>
              <a:t>Wastage </a:t>
            </a:r>
            <a:r>
              <a:rPr lang="en-US" b="1" dirty="0"/>
              <a:t>of paper is avoided as our implementation is working just on tablet and does not need any paper work. </a:t>
            </a:r>
            <a:endParaRPr lang="en-US" b="1" dirty="0" smtClean="0"/>
          </a:p>
          <a:p>
            <a:pPr marL="285750" lvl="0" indent="-285750">
              <a:buFont typeface="Arial" pitchFamily="34" charset="0"/>
              <a:buChar char="•"/>
            </a:pPr>
            <a:r>
              <a:rPr lang="en-US" b="1" dirty="0" smtClean="0"/>
              <a:t>A </a:t>
            </a:r>
            <a:r>
              <a:rPr lang="en-US" b="1" dirty="0"/>
              <a:t>customer going into restaurant does not has to wait for the waiters to take the order. As soon as he occupies a seat, he would order whatever he needs.</a:t>
            </a:r>
            <a:endParaRPr lang="en-US" dirty="0"/>
          </a:p>
          <a:p>
            <a:pPr marL="285750" lvl="0" indent="-285750">
              <a:buFont typeface="Arial" pitchFamily="34" charset="0"/>
              <a:buChar char="•"/>
            </a:pPr>
            <a:r>
              <a:rPr lang="en-US" b="1" dirty="0"/>
              <a:t>As soon as the order is ready, it would be notified to the customer. So, there would not be any issue of late delivery in spite of the food being ready.</a:t>
            </a:r>
            <a:endParaRPr lang="en-US" dirty="0"/>
          </a:p>
          <a:p>
            <a:pPr marL="285750" lvl="0" indent="-285750">
              <a:buFont typeface="Arial" pitchFamily="34" charset="0"/>
              <a:buChar char="•"/>
            </a:pPr>
            <a:r>
              <a:rPr lang="en-US" b="1" dirty="0" smtClean="0"/>
              <a:t>The food </a:t>
            </a:r>
            <a:r>
              <a:rPr lang="en-US" b="1" dirty="0"/>
              <a:t>items will be sorted according to price, season and user ratings.</a:t>
            </a:r>
            <a:endParaRPr lang="en-US" dirty="0"/>
          </a:p>
          <a:p>
            <a:pPr marL="285750" lvl="0" indent="-285750">
              <a:buFont typeface="Arial" pitchFamily="34" charset="0"/>
              <a:buChar char="•"/>
            </a:pPr>
            <a:r>
              <a:rPr lang="en-US" b="1" dirty="0"/>
              <a:t>This helps the customer to find </a:t>
            </a:r>
            <a:r>
              <a:rPr lang="en-US" b="1" dirty="0" smtClean="0"/>
              <a:t>or </a:t>
            </a:r>
            <a:r>
              <a:rPr lang="en-US" b="1" dirty="0"/>
              <a:t>select a food item which has a good rating and which is liked by a many customers.</a:t>
            </a:r>
            <a:endParaRPr lang="en-US" dirty="0"/>
          </a:p>
          <a:p>
            <a:pPr marL="285750" lvl="0" indent="-285750">
              <a:buFont typeface="Arial" pitchFamily="34" charset="0"/>
              <a:buChar char="•"/>
            </a:pPr>
            <a:r>
              <a:rPr lang="en-US" b="1" dirty="0"/>
              <a:t>This also helps the Restaurant owner to make changes in a particular food item if it has low ratings which improves the quality of food.</a:t>
            </a:r>
            <a:endParaRPr lang="en-US" dirty="0"/>
          </a:p>
          <a:p>
            <a:pPr marL="285750" lvl="0" indent="-285750">
              <a:buFont typeface="Arial" pitchFamily="34" charset="0"/>
              <a:buChar char="•"/>
            </a:pPr>
            <a:r>
              <a:rPr lang="en-US" b="1" dirty="0"/>
              <a:t>The menu can be modified by the Kitchen manager.</a:t>
            </a:r>
            <a:endParaRPr lang="en-US" dirty="0"/>
          </a:p>
          <a:p>
            <a:endParaRPr lang="en-US" dirty="0"/>
          </a:p>
        </p:txBody>
      </p:sp>
    </p:spTree>
    <p:extLst>
      <p:ext uri="{BB962C8B-B14F-4D97-AF65-F5344CB8AC3E}">
        <p14:creationId xmlns:p14="http://schemas.microsoft.com/office/powerpoint/2010/main" val="24016742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731886"/>
            <a:ext cx="4572000" cy="1394228"/>
          </a:xfrm>
          <a:prstGeom prst="rect">
            <a:avLst/>
          </a:prstGeom>
        </p:spPr>
        <p:txBody>
          <a:bodyPr>
            <a:spAutoFit/>
          </a:bodyPr>
          <a:lstStyle/>
          <a:p>
            <a:pPr>
              <a:lnSpc>
                <a:spcPct val="90000"/>
              </a:lnSpc>
              <a:buFont typeface="Wingdings 2" pitchFamily="18" charset="2"/>
              <a:buNone/>
              <a:defRPr/>
            </a:pPr>
            <a:r>
              <a:rPr lang="en-US" sz="2000" b="1" dirty="0">
                <a:effectLst>
                  <a:outerShdw blurRad="38100" dist="38100" dir="2700000" algn="tl">
                    <a:srgbClr val="000000">
                      <a:alpha val="43137"/>
                    </a:srgbClr>
                  </a:outerShdw>
                </a:effectLst>
              </a:rPr>
              <a:t> </a:t>
            </a:r>
            <a:r>
              <a:rPr lang="en-US" sz="2000" b="1" dirty="0">
                <a:solidFill>
                  <a:srgbClr val="FFFF00"/>
                </a:solidFill>
                <a:effectLst>
                  <a:outerShdw blurRad="38100" dist="38100" dir="2700000" algn="tl">
                    <a:srgbClr val="000000">
                      <a:alpha val="43137"/>
                    </a:srgbClr>
                  </a:outerShdw>
                </a:effectLst>
              </a:rPr>
              <a:t>Application of project</a:t>
            </a:r>
          </a:p>
          <a:p>
            <a:pPr>
              <a:lnSpc>
                <a:spcPct val="90000"/>
              </a:lnSpc>
              <a:buFont typeface="Wingdings 2" pitchFamily="18" charset="2"/>
              <a:buNone/>
              <a:defRPr/>
            </a:pPr>
            <a:endParaRPr lang="en-US" sz="2000" b="1" dirty="0"/>
          </a:p>
          <a:p>
            <a:pPr>
              <a:lnSpc>
                <a:spcPct val="90000"/>
              </a:lnSpc>
              <a:buFont typeface="Wingdings" pitchFamily="2" charset="2"/>
              <a:buChar char="§"/>
              <a:defRPr/>
            </a:pPr>
            <a:r>
              <a:rPr lang="en-US" b="1" dirty="0">
                <a:effectLst>
                  <a:outerShdw blurRad="38100" dist="38100" dir="2700000" algn="tl">
                    <a:srgbClr val="000000">
                      <a:alpha val="43137"/>
                    </a:srgbClr>
                  </a:outerShdw>
                </a:effectLst>
                <a:latin typeface="Times New Roman" pitchFamily="18" charset="0"/>
                <a:cs typeface="Times New Roman" pitchFamily="18" charset="0"/>
              </a:rPr>
              <a:t>Hotels</a:t>
            </a:r>
          </a:p>
          <a:p>
            <a:pPr>
              <a:lnSpc>
                <a:spcPct val="90000"/>
              </a:lnSpc>
              <a:buFont typeface="Wingdings" pitchFamily="2" charset="2"/>
              <a:buChar char="§"/>
              <a:defRPr/>
            </a:pPr>
            <a:r>
              <a:rPr lang="en-US" b="1" dirty="0">
                <a:effectLst>
                  <a:outerShdw blurRad="38100" dist="38100" dir="2700000" algn="tl">
                    <a:srgbClr val="000000">
                      <a:alpha val="43137"/>
                    </a:srgbClr>
                  </a:outerShdw>
                </a:effectLst>
                <a:latin typeface="Times New Roman" pitchFamily="18" charset="0"/>
                <a:cs typeface="Times New Roman" pitchFamily="18" charset="0"/>
              </a:rPr>
              <a:t>Restaurants</a:t>
            </a:r>
          </a:p>
          <a:p>
            <a:pPr>
              <a:lnSpc>
                <a:spcPct val="90000"/>
              </a:lnSpc>
              <a:buFont typeface="Wingdings" pitchFamily="2" charset="2"/>
              <a:buChar char="§"/>
              <a:defRPr/>
            </a:pPr>
            <a:r>
              <a:rPr lang="en-US" b="1" dirty="0">
                <a:effectLst>
                  <a:outerShdw blurRad="38100" dist="38100" dir="2700000" algn="tl">
                    <a:srgbClr val="000000">
                      <a:alpha val="43137"/>
                    </a:srgbClr>
                  </a:outerShdw>
                </a:effectLst>
                <a:latin typeface="Times New Roman" pitchFamily="18" charset="0"/>
                <a:cs typeface="Times New Roman" pitchFamily="18" charset="0"/>
              </a:rPr>
              <a:t>Cinema halls</a:t>
            </a:r>
          </a:p>
        </p:txBody>
      </p:sp>
    </p:spTree>
    <p:extLst>
      <p:ext uri="{BB962C8B-B14F-4D97-AF65-F5344CB8AC3E}">
        <p14:creationId xmlns:p14="http://schemas.microsoft.com/office/powerpoint/2010/main" val="32485311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3970318"/>
          </a:xfrm>
          <a:prstGeom prst="rect">
            <a:avLst/>
          </a:prstGeom>
        </p:spPr>
        <p:txBody>
          <a:bodyPr>
            <a:spAutoFit/>
          </a:bodyPr>
          <a:lstStyle/>
          <a:p>
            <a:pPr marL="342900" indent="-342900">
              <a:buFont typeface="Wingdings" pitchFamily="2" charset="2"/>
              <a:buChar char="§"/>
            </a:pPr>
            <a:r>
              <a:rPr lang="en-US" dirty="0">
                <a:latin typeface="Times New Roman" pitchFamily="18" charset="0"/>
                <a:cs typeface="Times New Roman" pitchFamily="18" charset="0"/>
              </a:rPr>
              <a:t>The main drawback of the system is it does not give the feedback of the requests to the user. This can be eliminated using GSM modem which sends the SMS messages about the requests to the manager when the responder does not respond to the requests of the user.</a:t>
            </a:r>
          </a:p>
          <a:p>
            <a:pPr marL="342900" indent="-342900">
              <a:buFont typeface="Wingdings" pitchFamily="2" charset="2"/>
              <a:buChar char="§"/>
            </a:pPr>
            <a:endParaRPr lang="en-US" dirty="0">
              <a:latin typeface="Times New Roman" pitchFamily="18" charset="0"/>
              <a:cs typeface="Times New Roman" pitchFamily="18" charset="0"/>
            </a:endParaRPr>
          </a:p>
          <a:p>
            <a:pPr marL="342900" indent="-342900">
              <a:buFont typeface="Wingdings" pitchFamily="2" charset="2"/>
              <a:buChar char="§"/>
            </a:pPr>
            <a:r>
              <a:rPr lang="en-US" dirty="0">
                <a:latin typeface="Times New Roman" pitchFamily="18" charset="0"/>
                <a:cs typeface="Times New Roman" pitchFamily="18" charset="0"/>
              </a:rPr>
              <a:t>The system can also extend using smart card technology  through which the bill payment can be done based on the smart ATM debit or credit-cards directly. The printer can directly issue bills to the customers at tables only</a:t>
            </a:r>
            <a:r>
              <a:rPr lang="en-US" dirty="0"/>
              <a:t>.</a:t>
            </a:r>
            <a:endParaRPr lang="en-IN" dirty="0">
              <a:latin typeface="Times New Roman" pitchFamily="18" charset="0"/>
              <a:cs typeface="Times New Roman" pitchFamily="18" charset="0"/>
            </a:endParaRPr>
          </a:p>
        </p:txBody>
      </p:sp>
      <p:sp>
        <p:nvSpPr>
          <p:cNvPr id="3" name="Rectangle 2"/>
          <p:cNvSpPr/>
          <p:nvPr/>
        </p:nvSpPr>
        <p:spPr>
          <a:xfrm>
            <a:off x="3581400" y="609600"/>
            <a:ext cx="1524776" cy="369332"/>
          </a:xfrm>
          <a:prstGeom prst="rect">
            <a:avLst/>
          </a:prstGeom>
        </p:spPr>
        <p:txBody>
          <a:bodyPr wrap="none">
            <a:spAutoFit/>
          </a:bodyPr>
          <a:lstStyle/>
          <a:p>
            <a:r>
              <a:rPr lang="en-IN" dirty="0">
                <a:solidFill>
                  <a:srgbClr val="FFFF00"/>
                </a:solidFill>
                <a:cs typeface="Times New Roman" pitchFamily="18" charset="0"/>
              </a:rPr>
              <a:t>Future Scope </a:t>
            </a:r>
            <a:endParaRPr lang="en-US" dirty="0"/>
          </a:p>
        </p:txBody>
      </p:sp>
    </p:spTree>
    <p:extLst>
      <p:ext uri="{BB962C8B-B14F-4D97-AF65-F5344CB8AC3E}">
        <p14:creationId xmlns:p14="http://schemas.microsoft.com/office/powerpoint/2010/main" val="14712527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71</TotalTime>
  <Words>214</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       Automated Restaurant Order System Using RF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Automated Restaurant Order System Using RF </dc:title>
  <dc:creator>Sayali</dc:creator>
  <cp:lastModifiedBy>Sayali Chavan</cp:lastModifiedBy>
  <cp:revision>12</cp:revision>
  <dcterms:created xsi:type="dcterms:W3CDTF">2006-08-16T00:00:00Z</dcterms:created>
  <dcterms:modified xsi:type="dcterms:W3CDTF">2015-03-14T05:02:42Z</dcterms:modified>
</cp:coreProperties>
</file>