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8"/>
  </p:notesMasterIdLst>
  <p:sldIdLst>
    <p:sldId id="256" r:id="rId2"/>
    <p:sldId id="270" r:id="rId3"/>
    <p:sldId id="285" r:id="rId4"/>
    <p:sldId id="257" r:id="rId5"/>
    <p:sldId id="267" r:id="rId6"/>
    <p:sldId id="280" r:id="rId7"/>
    <p:sldId id="279" r:id="rId8"/>
    <p:sldId id="283" r:id="rId9"/>
    <p:sldId id="286" r:id="rId10"/>
    <p:sldId id="287" r:id="rId11"/>
    <p:sldId id="278" r:id="rId12"/>
    <p:sldId id="274" r:id="rId13"/>
    <p:sldId id="281" r:id="rId14"/>
    <p:sldId id="288" r:id="rId15"/>
    <p:sldId id="284"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90634-234D-455D-A8A3-DF5F74225942}" type="datetimeFigureOut">
              <a:rPr lang="en-GB" smtClean="0"/>
              <a:t>04/06/2016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6B2CC-3C87-4501-B84D-7292436D10E1}" type="slidenum">
              <a:rPr lang="en-GB" smtClean="0"/>
              <a:t>‹#›</a:t>
            </a:fld>
            <a:endParaRPr lang="en-GB"/>
          </a:p>
        </p:txBody>
      </p:sp>
    </p:spTree>
    <p:extLst>
      <p:ext uri="{BB962C8B-B14F-4D97-AF65-F5344CB8AC3E}">
        <p14:creationId xmlns:p14="http://schemas.microsoft.com/office/powerpoint/2010/main" val="43088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66B2CC-3C87-4501-B84D-7292436D10E1}" type="slidenum">
              <a:rPr lang="en-GB" smtClean="0"/>
              <a:t>8</a:t>
            </a:fld>
            <a:endParaRPr lang="en-GB"/>
          </a:p>
        </p:txBody>
      </p:sp>
    </p:spTree>
    <p:extLst>
      <p:ext uri="{BB962C8B-B14F-4D97-AF65-F5344CB8AC3E}">
        <p14:creationId xmlns:p14="http://schemas.microsoft.com/office/powerpoint/2010/main" val="173378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66B2CC-3C87-4501-B84D-7292436D10E1}" type="slidenum">
              <a:rPr lang="en-GB" smtClean="0"/>
              <a:t>12</a:t>
            </a:fld>
            <a:endParaRPr lang="en-GB"/>
          </a:p>
        </p:txBody>
      </p:sp>
    </p:spTree>
    <p:extLst>
      <p:ext uri="{BB962C8B-B14F-4D97-AF65-F5344CB8AC3E}">
        <p14:creationId xmlns:p14="http://schemas.microsoft.com/office/powerpoint/2010/main" val="99917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4/6/2016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4/6/2016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slow">
    <p:wipe/>
  </p:transition>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224" y="2398059"/>
            <a:ext cx="7772400" cy="2453509"/>
          </a:xfrm>
        </p:spPr>
        <p:txBody>
          <a:bodyPr>
            <a:normAutofit fontScale="90000"/>
          </a:bodyPr>
          <a:lstStyle/>
          <a:p>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QR Code </a:t>
            </a:r>
            <a:r>
              <a:rPr lang="en-US" b="1" dirty="0" smtClean="0">
                <a:solidFill>
                  <a:srgbClr val="FF0000"/>
                </a:solidFill>
                <a:latin typeface="Times New Roman" pitchFamily="18" charset="0"/>
                <a:cs typeface="Times New Roman" pitchFamily="18" charset="0"/>
              </a:rPr>
              <a:t>Based </a:t>
            </a:r>
            <a:r>
              <a:rPr lang="en-US" b="1" dirty="0">
                <a:solidFill>
                  <a:srgbClr val="FF0000"/>
                </a:solidFill>
                <a:latin typeface="Times New Roman" pitchFamily="18" charset="0"/>
                <a:cs typeface="Times New Roman" pitchFamily="18" charset="0"/>
              </a:rPr>
              <a:t>Passport Identification.</a:t>
            </a:r>
            <a:br>
              <a:rPr lang="en-US" b="1" dirty="0">
                <a:solidFill>
                  <a:srgbClr val="FF0000"/>
                </a:solidFill>
                <a:latin typeface="Times New Roman" pitchFamily="18" charset="0"/>
                <a:cs typeface="Times New Roman" pitchFamily="18" charset="0"/>
              </a:rPr>
            </a:br>
            <a:endParaRPr lang="en-US" b="1" dirty="0">
              <a:solidFill>
                <a:srgbClr val="FF0000"/>
              </a:solidFill>
              <a:latin typeface="Times New Roman" pitchFamily="18" charset="0"/>
              <a:cs typeface="Times New Roman" pitchFamily="18" charset="0"/>
            </a:endParaRPr>
          </a:p>
        </p:txBody>
      </p:sp>
      <p:sp>
        <p:nvSpPr>
          <p:cNvPr id="4" name="TextBox 3"/>
          <p:cNvSpPr txBox="1"/>
          <p:nvPr/>
        </p:nvSpPr>
        <p:spPr>
          <a:xfrm>
            <a:off x="2520588" y="1208038"/>
            <a:ext cx="4558574" cy="2308324"/>
          </a:xfrm>
          <a:prstGeom prst="rect">
            <a:avLst/>
          </a:prstGeom>
          <a:noFill/>
        </p:spPr>
        <p:txBody>
          <a:bodyPr wrap="square" rtlCol="0">
            <a:spAutoFit/>
          </a:bodyPr>
          <a:lstStyle/>
          <a:p>
            <a:pPr algn="ctr"/>
            <a:r>
              <a:rPr lang="en-US" sz="4800"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smtClean="0">
                <a:solidFill>
                  <a:srgbClr val="002060"/>
                </a:solidFill>
                <a:latin typeface="Times New Roman" pitchFamily="18" charset="0"/>
                <a:cs typeface="Times New Roman" pitchFamily="18" charset="0"/>
              </a:rPr>
              <a:t>Project Title:</a:t>
            </a:r>
            <a:r>
              <a:rPr lang="en-US" sz="4000" b="1" dirty="0" smtClean="0">
                <a:solidFill>
                  <a:srgbClr val="FFFF00"/>
                </a:solidFill>
                <a:latin typeface="Times New Roman" pitchFamily="18" charset="0"/>
                <a:cs typeface="Times New Roman" pitchFamily="18" charset="0"/>
              </a:rPr>
              <a:t> </a:t>
            </a:r>
            <a:r>
              <a:rPr lang="en-US" sz="4800"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8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
            </a:r>
            <a:br>
              <a:rPr lang="en-US" sz="48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br>
            <a:endParaRPr lang="en-US" sz="4800" dirty="0"/>
          </a:p>
        </p:txBody>
      </p:sp>
      <p:sp>
        <p:nvSpPr>
          <p:cNvPr id="5" name="TextBox 4"/>
          <p:cNvSpPr txBox="1"/>
          <p:nvPr/>
        </p:nvSpPr>
        <p:spPr>
          <a:xfrm>
            <a:off x="472238" y="3980329"/>
            <a:ext cx="4682692" cy="3933384"/>
          </a:xfrm>
          <a:prstGeom prst="rect">
            <a:avLst/>
          </a:prstGeom>
          <a:noFill/>
        </p:spPr>
        <p:txBody>
          <a:bodyPr wrap="none" rtlCol="0">
            <a:spAutoFit/>
          </a:bodyPr>
          <a:lstStyle/>
          <a:p>
            <a:pPr marL="273050" indent="-273050">
              <a:spcBef>
                <a:spcPct val="20000"/>
              </a:spcBef>
              <a:buClr>
                <a:srgbClr val="0BD0D9"/>
              </a:buClr>
              <a:buSzPct val="95000"/>
              <a:buFont typeface="Wingdings 2" pitchFamily="18" charset="2"/>
              <a:buNone/>
              <a:defRPr/>
            </a:pPr>
            <a:endParaRPr lang="en-US" sz="2400" b="1" dirty="0" smtClean="0">
              <a:latin typeface="Times New Roman" pitchFamily="18" charset="0"/>
              <a:cs typeface="Times New Roman" pitchFamily="18" charset="0"/>
            </a:endParaRPr>
          </a:p>
          <a:p>
            <a:pPr marL="273050" indent="-273050">
              <a:spcBef>
                <a:spcPct val="20000"/>
              </a:spcBef>
              <a:buClr>
                <a:srgbClr val="0BD0D9"/>
              </a:buClr>
              <a:buSzPct val="95000"/>
              <a:buFont typeface="Wingdings 2" pitchFamily="18" charset="2"/>
              <a:buNone/>
              <a:defRPr/>
            </a:pPr>
            <a:r>
              <a:rPr lang="en-US" sz="2400" b="1" dirty="0" smtClean="0">
                <a:latin typeface="Times New Roman" pitchFamily="18" charset="0"/>
                <a:cs typeface="Times New Roman" pitchFamily="18" charset="0"/>
              </a:rPr>
              <a:t>Project </a:t>
            </a:r>
            <a:r>
              <a:rPr lang="en-US" sz="2400" b="1" dirty="0">
                <a:latin typeface="Times New Roman" pitchFamily="18" charset="0"/>
                <a:cs typeface="Times New Roman" pitchFamily="18" charset="0"/>
              </a:rPr>
              <a:t>Group Number:   </a:t>
            </a:r>
            <a:r>
              <a:rPr lang="en-US" sz="2400" b="1" dirty="0" smtClean="0">
                <a:latin typeface="Times New Roman" pitchFamily="18" charset="0"/>
                <a:cs typeface="Times New Roman" pitchFamily="18" charset="0"/>
              </a:rPr>
              <a:t>A25</a:t>
            </a:r>
            <a:endParaRPr lang="en-US" sz="24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73050" indent="-273050">
              <a:spcBef>
                <a:spcPct val="20000"/>
              </a:spcBef>
              <a:buClr>
                <a:srgbClr val="0BD0D9"/>
              </a:buClr>
              <a:buSzPct val="95000"/>
              <a:buFont typeface="Wingdings 2" pitchFamily="18" charset="2"/>
              <a:buNone/>
              <a:defRPr/>
            </a:pPr>
            <a:r>
              <a:rPr lang="en-US" sz="2400" b="1" dirty="0">
                <a:latin typeface="Times New Roman" pitchFamily="18" charset="0"/>
                <a:cs typeface="Times New Roman" pitchFamily="18" charset="0"/>
              </a:rPr>
              <a:t>Name of students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a:t>
            </a:r>
          </a:p>
          <a:p>
            <a:pPr marL="1644650" lvl="3" indent="-273050">
              <a:spcBef>
                <a:spcPct val="20000"/>
              </a:spcBef>
              <a:buClr>
                <a:srgbClr val="0BD0D9"/>
              </a:buClr>
              <a:buSzPct val="95000"/>
              <a:buFont typeface="Wingdings 2" pitchFamily="18" charset="2"/>
              <a:buNone/>
              <a:defRPr/>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BA073 :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Sayali</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Satpute</a:t>
            </a:r>
            <a:endParaRPr lang="en-US" sz="24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1644650" lvl="3" indent="-273050">
              <a:spcBef>
                <a:spcPct val="20000"/>
              </a:spcBef>
              <a:buClr>
                <a:srgbClr val="0BD0D9"/>
              </a:buClr>
              <a:buSzPct val="95000"/>
              <a:buFont typeface="Wingdings 2" pitchFamily="18" charset="2"/>
              <a:buNone/>
              <a:defRPr/>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BA074 :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Neha</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Zodge</a:t>
            </a:r>
            <a:endParaRPr lang="en-US" sz="24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1644650" lvl="3" indent="-273050">
              <a:spcBef>
                <a:spcPct val="20000"/>
              </a:spcBef>
              <a:buClr>
                <a:srgbClr val="0BD0D9"/>
              </a:buClr>
              <a:buSzPct val="95000"/>
              <a:buFont typeface="Wingdings 2" pitchFamily="18" charset="2"/>
              <a:buNone/>
              <a:defRPr/>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BA075: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Sayali</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Chavan</a:t>
            </a:r>
            <a:endParaRPr lang="en-US" sz="24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1644650" lvl="3" indent="-273050">
              <a:spcBef>
                <a:spcPct val="20000"/>
              </a:spcBef>
              <a:buClr>
                <a:srgbClr val="0BD0D9"/>
              </a:buClr>
              <a:buSzPct val="95000"/>
              <a:buFont typeface="Wingdings 2" pitchFamily="18" charset="2"/>
              <a:buNone/>
              <a:defRPr/>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
            </a:r>
            <a:br>
              <a:rPr lang="en-US" sz="2400" b="1" dirty="0">
                <a:effectLst>
                  <a:outerShdw blurRad="38100" dist="38100" dir="2700000" algn="tl">
                    <a:srgbClr val="000000">
                      <a:alpha val="43137"/>
                    </a:srgbClr>
                  </a:outerShdw>
                </a:effectLst>
                <a:latin typeface="Times New Roman" pitchFamily="18" charset="0"/>
                <a:cs typeface="Times New Roman" pitchFamily="18" charset="0"/>
              </a:rPr>
            </a:b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p>
          <a:p>
            <a:pPr marL="273050" indent="-273050">
              <a:spcBef>
                <a:spcPct val="20000"/>
              </a:spcBef>
              <a:buClr>
                <a:srgbClr val="0BD0D9"/>
              </a:buClr>
              <a:buSzPct val="95000"/>
              <a:buFont typeface="Wingdings 2" pitchFamily="18" charset="2"/>
              <a:buNone/>
              <a:defRPr/>
            </a:pPr>
            <a:endParaRPr lang="en-US" sz="2400" b="1" dirty="0">
              <a:latin typeface="Times New Roman" pitchFamily="18" charset="0"/>
              <a:cs typeface="Times New Roman" pitchFamily="18" charset="0"/>
            </a:endParaRPr>
          </a:p>
        </p:txBody>
      </p:sp>
      <p:sp>
        <p:nvSpPr>
          <p:cNvPr id="6" name="TextBox 5"/>
          <p:cNvSpPr txBox="1"/>
          <p:nvPr/>
        </p:nvSpPr>
        <p:spPr>
          <a:xfrm>
            <a:off x="6236669" y="5486400"/>
            <a:ext cx="2666949" cy="1569660"/>
          </a:xfrm>
          <a:prstGeom prst="rect">
            <a:avLst/>
          </a:prstGeom>
          <a:noFill/>
        </p:spPr>
        <p:txBody>
          <a:bodyPr wrap="none" rtlCol="0">
            <a:spAutoFit/>
          </a:bodyPr>
          <a:lstStyle/>
          <a:p>
            <a:pPr algn="ctr">
              <a:buFont typeface="Wingdings 2" pitchFamily="18" charset="2"/>
              <a:buNone/>
              <a:defRPr/>
            </a:pPr>
            <a:r>
              <a:rPr lang="en-US" sz="2400" b="1" dirty="0">
                <a:effectLst>
                  <a:outerShdw blurRad="38100" dist="38100" dir="2700000" algn="tl">
                    <a:srgbClr val="000000">
                      <a:alpha val="43137"/>
                    </a:srgbClr>
                  </a:outerShdw>
                </a:effectLst>
                <a:latin typeface="Times New Roman" pitchFamily="18" charset="0"/>
                <a:cs typeface="Times New Roman" pitchFamily="18" charset="0"/>
              </a:rPr>
              <a:t>Guided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by:</a:t>
            </a:r>
          </a:p>
          <a:p>
            <a:pPr>
              <a:defRPr/>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Prof. </a:t>
            </a:r>
            <a:r>
              <a:rPr lang="en-US" sz="2400" b="1" dirty="0">
                <a:latin typeface="Times New Roman" pitchFamily="18" charset="0"/>
                <a:cs typeface="Times New Roman" pitchFamily="18" charset="0"/>
              </a:rPr>
              <a:t>N.R.Bamane </a:t>
            </a:r>
            <a:endParaRPr lang="en-US" sz="2400" dirty="0">
              <a:latin typeface="Times New Roman" pitchFamily="18" charset="0"/>
              <a:cs typeface="Times New Roman" pitchFamily="18" charset="0"/>
            </a:endParaRPr>
          </a:p>
          <a:p>
            <a:pPr algn="ctr">
              <a:buFont typeface="Wingdings 2" pitchFamily="18" charset="2"/>
              <a:buNone/>
              <a:defRPr/>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E&amp;TC </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Dept.</a:t>
            </a:r>
          </a:p>
          <a:p>
            <a:endParaRPr lang="en-US" sz="2400" dirty="0">
              <a:latin typeface="Times New Roman" pitchFamily="18" charset="0"/>
              <a:cs typeface="Times New Roman" pitchFamily="18" charset="0"/>
            </a:endParaRPr>
          </a:p>
        </p:txBody>
      </p:sp>
      <p:sp>
        <p:nvSpPr>
          <p:cNvPr id="3" name="TextBox 2"/>
          <p:cNvSpPr txBox="1"/>
          <p:nvPr/>
        </p:nvSpPr>
        <p:spPr>
          <a:xfrm>
            <a:off x="1673442" y="1300558"/>
            <a:ext cx="5865325" cy="707886"/>
          </a:xfrm>
          <a:prstGeom prst="rect">
            <a:avLst/>
          </a:prstGeom>
          <a:noFill/>
        </p:spPr>
        <p:txBody>
          <a:bodyPr wrap="none" rtlCol="0">
            <a:spAutoFit/>
          </a:bodyPr>
          <a:lstStyle/>
          <a:p>
            <a:pPr marL="109728" indent="0" algn="ctr">
              <a:buFont typeface="Wingdings 3"/>
              <a:buNone/>
            </a:pPr>
            <a:r>
              <a:rPr lang="en-US" sz="2000" b="1" dirty="0" smtClean="0">
                <a:latin typeface="Times New Roman" pitchFamily="18" charset="0"/>
                <a:cs typeface="Times New Roman" pitchFamily="18" charset="0"/>
              </a:rPr>
              <a:t>Smt</a:t>
            </a:r>
            <a:r>
              <a:rPr lang="en-US" sz="2000" b="1" dirty="0">
                <a:latin typeface="Times New Roman" pitchFamily="18" charset="0"/>
                <a:cs typeface="Times New Roman" pitchFamily="18" charset="0"/>
              </a:rPr>
              <a:t>. Kashibai Navale College of Engineering</a:t>
            </a:r>
          </a:p>
          <a:p>
            <a:pPr marL="109728" indent="0" algn="ctr">
              <a:buFont typeface="Wingdings 3"/>
              <a:buNone/>
            </a:pPr>
            <a:r>
              <a:rPr lang="en-US" sz="2000" b="1" dirty="0">
                <a:latin typeface="Times New Roman" pitchFamily="18" charset="0"/>
                <a:cs typeface="Times New Roman" pitchFamily="18" charset="0"/>
              </a:rPr>
              <a:t>Department of Electronics and Telecommunication</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681" y="195658"/>
            <a:ext cx="16002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161363"/>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14785"/>
            <a:ext cx="3810000" cy="2785378"/>
          </a:xfrm>
          <a:prstGeom prst="rect">
            <a:avLst/>
          </a:prstGeom>
          <a:noFill/>
        </p:spPr>
        <p:txBody>
          <a:bodyPr wrap="square" rtlCol="0">
            <a:spAutoFit/>
          </a:bodyPr>
          <a:lstStyle/>
          <a:p>
            <a:pPr>
              <a:spcAft>
                <a:spcPts val="600"/>
              </a:spcAft>
            </a:pPr>
            <a:endParaRPr lang="en-US" sz="4000" dirty="0">
              <a:solidFill>
                <a:srgbClr val="FF0000"/>
              </a:solidFill>
              <a:latin typeface="Times New Roman" pitchFamily="18" charset="0"/>
              <a:cs typeface="Times New Roman" pitchFamily="18" charset="0"/>
            </a:endParaRPr>
          </a:p>
          <a:p>
            <a:pPr algn="ctr">
              <a:spcAft>
                <a:spcPts val="600"/>
              </a:spcAft>
            </a:pPr>
            <a:r>
              <a:rPr lang="en-US" sz="4000" b="1" dirty="0" smtClean="0">
                <a:solidFill>
                  <a:srgbClr val="FF0000"/>
                </a:solidFill>
                <a:latin typeface="Times New Roman" pitchFamily="18" charset="0"/>
                <a:cs typeface="Times New Roman" pitchFamily="18" charset="0"/>
              </a:rPr>
              <a:t>Server</a:t>
            </a:r>
            <a:endParaRPr lang="en-US" sz="4000" dirty="0">
              <a:solidFill>
                <a:srgbClr val="FF0000"/>
              </a:solidFill>
              <a:latin typeface="Times New Roman" pitchFamily="18" charset="0"/>
              <a:cs typeface="Times New Roman" pitchFamily="18" charset="0"/>
            </a:endParaRPr>
          </a:p>
          <a:p>
            <a:pPr>
              <a:spcAft>
                <a:spcPts val="600"/>
              </a:spcAft>
            </a:pPr>
            <a:endParaRPr lang="en-US" sz="4000" dirty="0" smtClean="0">
              <a:solidFill>
                <a:srgbClr val="FF0000"/>
              </a:solidFill>
              <a:latin typeface="Times New Roman" pitchFamily="18" charset="0"/>
              <a:cs typeface="Times New Roman" pitchFamily="18" charset="0"/>
            </a:endParaRPr>
          </a:p>
          <a:p>
            <a:pPr>
              <a:spcAft>
                <a:spcPts val="600"/>
              </a:spcAft>
            </a:pPr>
            <a:endParaRPr lang="en-US" sz="4000" dirty="0">
              <a:solidFill>
                <a:srgbClr val="FF0000"/>
              </a:solidFill>
              <a:latin typeface="Times New Roman" pitchFamily="18" charset="0"/>
              <a:cs typeface="Times New Roman" pitchFamily="18" charset="0"/>
            </a:endParaRPr>
          </a:p>
        </p:txBody>
      </p:sp>
      <p:pic>
        <p:nvPicPr>
          <p:cNvPr id="3" name="Picture 2"/>
          <p:cNvPicPr/>
          <p:nvPr/>
        </p:nvPicPr>
        <p:blipFill>
          <a:blip r:embed="rId2"/>
          <a:stretch>
            <a:fillRect/>
          </a:stretch>
        </p:blipFill>
        <p:spPr>
          <a:xfrm>
            <a:off x="914400" y="2133600"/>
            <a:ext cx="7543800" cy="3950970"/>
          </a:xfrm>
          <a:prstGeom prst="rect">
            <a:avLst/>
          </a:prstGeom>
        </p:spPr>
      </p:pic>
      <p:sp>
        <p:nvSpPr>
          <p:cNvPr id="4" name="TextBox 3"/>
          <p:cNvSpPr txBox="1"/>
          <p:nvPr/>
        </p:nvSpPr>
        <p:spPr>
          <a:xfrm>
            <a:off x="1143000" y="1600200"/>
            <a:ext cx="3948517" cy="369332"/>
          </a:xfrm>
          <a:prstGeom prst="rect">
            <a:avLst/>
          </a:prstGeom>
          <a:noFill/>
        </p:spPr>
        <p:txBody>
          <a:bodyPr wrap="none" rtlCol="0">
            <a:spAutoFit/>
          </a:bodyPr>
          <a:lstStyle/>
          <a:p>
            <a:r>
              <a:rPr lang="en-US" dirty="0">
                <a:latin typeface="Times New Roman" pitchFamily="18" charset="0"/>
                <a:cs typeface="Times New Roman" pitchFamily="18" charset="0"/>
              </a:rPr>
              <a:t>http://192.168.43.250:8088/HTTPServer</a:t>
            </a:r>
          </a:p>
        </p:txBody>
      </p:sp>
    </p:spTree>
    <p:extLst>
      <p:ext uri="{BB962C8B-B14F-4D97-AF65-F5344CB8AC3E}">
        <p14:creationId xmlns:p14="http://schemas.microsoft.com/office/powerpoint/2010/main" val="29494931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381000"/>
            <a:ext cx="3810000" cy="2785378"/>
          </a:xfrm>
          <a:prstGeom prst="rect">
            <a:avLst/>
          </a:prstGeom>
          <a:noFill/>
        </p:spPr>
        <p:txBody>
          <a:bodyPr wrap="square" rtlCol="0">
            <a:spAutoFit/>
          </a:bodyPr>
          <a:lstStyle/>
          <a:p>
            <a:pPr>
              <a:spcAft>
                <a:spcPts val="600"/>
              </a:spcAft>
            </a:pPr>
            <a:endParaRPr lang="en-US" sz="4000" dirty="0">
              <a:solidFill>
                <a:srgbClr val="FF0000"/>
              </a:solidFill>
              <a:latin typeface="Times New Roman" pitchFamily="18" charset="0"/>
              <a:cs typeface="Times New Roman" pitchFamily="18" charset="0"/>
            </a:endParaRPr>
          </a:p>
          <a:p>
            <a:pPr>
              <a:spcAft>
                <a:spcPts val="600"/>
              </a:spcAft>
            </a:pPr>
            <a:r>
              <a:rPr lang="en-US" sz="4000" b="1" dirty="0" smtClean="0">
                <a:solidFill>
                  <a:srgbClr val="FF0000"/>
                </a:solidFill>
                <a:latin typeface="Times New Roman" pitchFamily="18" charset="0"/>
                <a:cs typeface="Times New Roman" pitchFamily="18" charset="0"/>
              </a:rPr>
              <a:t>Advantages</a:t>
            </a:r>
            <a:endParaRPr lang="en-US" sz="4000" dirty="0">
              <a:solidFill>
                <a:srgbClr val="FF0000"/>
              </a:solidFill>
              <a:latin typeface="Times New Roman" pitchFamily="18" charset="0"/>
              <a:cs typeface="Times New Roman" pitchFamily="18" charset="0"/>
            </a:endParaRPr>
          </a:p>
          <a:p>
            <a:pPr>
              <a:spcAft>
                <a:spcPts val="600"/>
              </a:spcAft>
            </a:pPr>
            <a:endParaRPr lang="en-US" sz="4000" dirty="0" smtClean="0">
              <a:solidFill>
                <a:srgbClr val="FF0000"/>
              </a:solidFill>
              <a:latin typeface="Times New Roman" pitchFamily="18" charset="0"/>
              <a:cs typeface="Times New Roman" pitchFamily="18" charset="0"/>
            </a:endParaRPr>
          </a:p>
          <a:p>
            <a:pPr>
              <a:spcAft>
                <a:spcPts val="600"/>
              </a:spcAft>
            </a:pPr>
            <a:endParaRPr lang="en-US" sz="4000" dirty="0">
              <a:solidFill>
                <a:srgbClr val="FF0000"/>
              </a:solidFill>
              <a:latin typeface="Times New Roman" pitchFamily="18" charset="0"/>
              <a:cs typeface="Times New Roman" pitchFamily="18" charset="0"/>
            </a:endParaRPr>
          </a:p>
        </p:txBody>
      </p:sp>
      <p:sp>
        <p:nvSpPr>
          <p:cNvPr id="4" name="TextBox 3"/>
          <p:cNvSpPr txBox="1"/>
          <p:nvPr/>
        </p:nvSpPr>
        <p:spPr>
          <a:xfrm>
            <a:off x="1219200" y="2413069"/>
            <a:ext cx="6709722" cy="1569660"/>
          </a:xfrm>
          <a:prstGeom prst="rect">
            <a:avLst/>
          </a:prstGeom>
          <a:noFill/>
        </p:spPr>
        <p:txBody>
          <a:bodyPr wrap="none" rtlCol="0">
            <a:spAutoFit/>
          </a:bodyPr>
          <a:lstStyle/>
          <a:p>
            <a:pPr marL="342900" lvl="0" indent="-342900">
              <a:buFont typeface="Arial" pitchFamily="34" charset="0"/>
              <a:buChar char="•"/>
            </a:pPr>
            <a:r>
              <a:rPr lang="en-US" sz="2400" dirty="0">
                <a:latin typeface="Times New Roman" pitchFamily="18" charset="0"/>
                <a:cs typeface="Times New Roman" pitchFamily="18" charset="0"/>
              </a:rPr>
              <a:t>Reduces human affords for checking every person</a:t>
            </a:r>
          </a:p>
          <a:p>
            <a:pPr marL="342900" lvl="0" indent="-342900">
              <a:buFont typeface="Arial" pitchFamily="34" charset="0"/>
              <a:buChar char="•"/>
            </a:pPr>
            <a:r>
              <a:rPr lang="en-US" sz="2400" dirty="0">
                <a:latin typeface="Times New Roman" pitchFamily="18" charset="0"/>
                <a:cs typeface="Times New Roman" pitchFamily="18" charset="0"/>
              </a:rPr>
              <a:t>Fast process</a:t>
            </a:r>
          </a:p>
          <a:p>
            <a:pPr marL="342900" lvl="0" indent="-342900">
              <a:buFont typeface="Arial" pitchFamily="34" charset="0"/>
              <a:buChar char="•"/>
            </a:pPr>
            <a:r>
              <a:rPr lang="en-US" sz="2400" dirty="0">
                <a:latin typeface="Times New Roman" pitchFamily="18" charset="0"/>
                <a:cs typeface="Times New Roman" pitchFamily="18" charset="0"/>
              </a:rPr>
              <a:t>Provide Security from any danger</a:t>
            </a:r>
          </a:p>
          <a:p>
            <a:pPr marL="342900" indent="-342900">
              <a:buFont typeface="Arial" pitchFamily="34" charset="0"/>
              <a:buChar cha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0325092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90800" y="381000"/>
            <a:ext cx="8229600" cy="1252728"/>
          </a:xfrm>
        </p:spPr>
        <p:txBody>
          <a:bodyPr>
            <a:normAutofit/>
          </a:bodyPr>
          <a:lstStyle/>
          <a:p>
            <a:pPr algn="l"/>
            <a:r>
              <a:rPr lang="en-US" sz="4000" b="1" dirty="0" smtClean="0">
                <a:solidFill>
                  <a:srgbClr val="FF0000"/>
                </a:solidFill>
                <a:latin typeface="Times New Roman" pitchFamily="18" charset="0"/>
                <a:cs typeface="Times New Roman" pitchFamily="18" charset="0"/>
              </a:rPr>
              <a:t>Applications </a:t>
            </a:r>
            <a:endParaRPr lang="en-US" sz="4000" b="1" dirty="0">
              <a:solidFill>
                <a:srgbClr val="FF0000"/>
              </a:solidFill>
              <a:latin typeface="Times New Roman" pitchFamily="18" charset="0"/>
              <a:cs typeface="Times New Roman" pitchFamily="18" charset="0"/>
            </a:endParaRPr>
          </a:p>
        </p:txBody>
      </p:sp>
      <p:sp>
        <p:nvSpPr>
          <p:cNvPr id="7" name="Content Placeholder 3"/>
          <p:cNvSpPr>
            <a:spLocks noGrp="1"/>
          </p:cNvSpPr>
          <p:nvPr>
            <p:ph idx="1"/>
          </p:nvPr>
        </p:nvSpPr>
        <p:spPr>
          <a:xfrm>
            <a:off x="834788" y="1676400"/>
            <a:ext cx="8305800" cy="5410200"/>
          </a:xfrm>
        </p:spPr>
        <p:txBody>
          <a:bodyPr>
            <a:noAutofit/>
          </a:bodyPr>
          <a:lstStyle/>
          <a:p>
            <a:pPr marL="0" indent="0">
              <a:buNone/>
            </a:pPr>
            <a:endParaRPr lang="en-US" sz="2000" dirty="0" smtClean="0">
              <a:solidFill>
                <a:schemeClr val="tx1"/>
              </a:solidFill>
              <a:latin typeface="Times New Roman" pitchFamily="18" charset="0"/>
              <a:cs typeface="Times New Roman" pitchFamily="18" charset="0"/>
            </a:endParaRPr>
          </a:p>
          <a:p>
            <a:pPr marL="0" indent="0">
              <a:buNone/>
            </a:pPr>
            <a:r>
              <a:rPr lang="en-US" dirty="0" smtClean="0">
                <a:solidFill>
                  <a:schemeClr val="tx1"/>
                </a:solidFill>
                <a:latin typeface="Times New Roman" pitchFamily="18" charset="0"/>
                <a:cs typeface="Times New Roman" pitchFamily="18" charset="0"/>
              </a:rPr>
              <a:t>• Manufacturing</a:t>
            </a:r>
          </a:p>
          <a:p>
            <a:pPr marL="0" indent="0">
              <a:buNone/>
            </a:pP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Warehousing and </a:t>
            </a:r>
            <a:r>
              <a:rPr lang="en-US" dirty="0" smtClean="0">
                <a:solidFill>
                  <a:schemeClr val="tx1"/>
                </a:solidFill>
                <a:latin typeface="Times New Roman" pitchFamily="18" charset="0"/>
                <a:cs typeface="Times New Roman" pitchFamily="18" charset="0"/>
              </a:rPr>
              <a:t>logistics</a:t>
            </a:r>
          </a:p>
          <a:p>
            <a:pPr marL="0" indent="0">
              <a:buNone/>
            </a:pPr>
            <a:r>
              <a:rPr lang="en-US" dirty="0" smtClean="0">
                <a:solidFill>
                  <a:schemeClr val="tx1"/>
                </a:solidFill>
                <a:latin typeface="Times New Roman" pitchFamily="18" charset="0"/>
                <a:cs typeface="Times New Roman" pitchFamily="18" charset="0"/>
              </a:rPr>
              <a:t>• Retailing</a:t>
            </a:r>
            <a:endParaRPr lang="en-US" dirty="0">
              <a:solidFill>
                <a:schemeClr val="tx1"/>
              </a:solidFill>
              <a:latin typeface="Times New Roman" pitchFamily="18" charset="0"/>
              <a:cs typeface="Times New Roman" pitchFamily="18" charset="0"/>
            </a:endParaRPr>
          </a:p>
          <a:p>
            <a:pPr marL="0" indent="0">
              <a:buNone/>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Transportation  </a:t>
            </a:r>
            <a:endParaRPr lang="en-US" dirty="0">
              <a:solidFill>
                <a:schemeClr val="tx1"/>
              </a:solidFill>
              <a:latin typeface="Times New Roman" pitchFamily="18" charset="0"/>
              <a:cs typeface="Times New Roman" pitchFamily="18" charset="0"/>
            </a:endParaRPr>
          </a:p>
          <a:p>
            <a:pPr marL="0" indent="0">
              <a:buNone/>
            </a:pPr>
            <a:r>
              <a:rPr lang="en-US" dirty="0">
                <a:solidFill>
                  <a:schemeClr val="tx1"/>
                </a:solidFill>
                <a:latin typeface="Times New Roman" pitchFamily="18" charset="0"/>
                <a:cs typeface="Times New Roman" pitchFamily="18" charset="0"/>
              </a:rPr>
              <a:t>• Office </a:t>
            </a:r>
            <a:r>
              <a:rPr lang="en-US" dirty="0" smtClean="0">
                <a:solidFill>
                  <a:schemeClr val="tx1"/>
                </a:solidFill>
                <a:latin typeface="Times New Roman" pitchFamily="18" charset="0"/>
                <a:cs typeface="Times New Roman" pitchFamily="18" charset="0"/>
              </a:rPr>
              <a:t>automation</a:t>
            </a:r>
            <a:endParaRPr lang="en-US" dirty="0">
              <a:solidFill>
                <a:schemeClr val="tx1"/>
              </a:solidFill>
              <a:latin typeface="Times New Roman" pitchFamily="18" charset="0"/>
              <a:cs typeface="Times New Roman" pitchFamily="18" charset="0"/>
            </a:endParaRPr>
          </a:p>
          <a:p>
            <a:pPr marL="0" indent="0">
              <a:buNone/>
            </a:pPr>
            <a:r>
              <a:rPr lang="en-US" dirty="0">
                <a:solidFill>
                  <a:schemeClr val="tx1"/>
                </a:solidFill>
                <a:latin typeface="Times New Roman" pitchFamily="18" charset="0"/>
                <a:cs typeface="Times New Roman" pitchFamily="18" charset="0"/>
              </a:rPr>
              <a:t>• Marketing and </a:t>
            </a:r>
            <a:r>
              <a:rPr lang="en-US" dirty="0" smtClean="0">
                <a:solidFill>
                  <a:schemeClr val="tx1"/>
                </a:solidFill>
                <a:latin typeface="Times New Roman" pitchFamily="18" charset="0"/>
                <a:cs typeface="Times New Roman" pitchFamily="18" charset="0"/>
              </a:rPr>
              <a:t>advertising    </a:t>
            </a:r>
            <a:endParaRPr lang="en-US" dirty="0">
              <a:solidFill>
                <a:schemeClr val="tx1"/>
              </a:solidFill>
              <a:latin typeface="Times New Roman" pitchFamily="18" charset="0"/>
              <a:cs typeface="Times New Roman" pitchFamily="18" charset="0"/>
            </a:endParaRPr>
          </a:p>
          <a:p>
            <a:pPr marL="0" indent="0">
              <a:buNone/>
            </a:pPr>
            <a:r>
              <a:rPr lang="en-US" dirty="0">
                <a:solidFill>
                  <a:schemeClr val="tx1"/>
                </a:solidFill>
                <a:latin typeface="Times New Roman" pitchFamily="18" charset="0"/>
                <a:cs typeface="Times New Roman" pitchFamily="18" charset="0"/>
              </a:rPr>
              <a:t>• Healthcare</a:t>
            </a:r>
          </a:p>
          <a:p>
            <a:pPr marL="0" indent="0">
              <a:buNone/>
            </a:pPr>
            <a:endParaRPr lang="en-US" sz="2000" b="1" dirty="0" smtClean="0">
              <a:solidFill>
                <a:schemeClr val="tx1"/>
              </a:solidFill>
              <a:latin typeface="Times New Roman" pitchFamily="18" charset="0"/>
              <a:cs typeface="Times New Roman" pitchFamily="18" charset="0"/>
            </a:endParaRPr>
          </a:p>
          <a:p>
            <a:pPr marL="0" indent="0">
              <a:buNone/>
            </a:pPr>
            <a:endParaRPr lang="en-US" sz="2000" dirty="0" smtClean="0">
              <a:solidFill>
                <a:schemeClr val="tx1"/>
              </a:solidFill>
              <a:latin typeface="Times New Roman" pitchFamily="18" charset="0"/>
              <a:cs typeface="Times New Roman" pitchFamily="18" charset="0"/>
            </a:endParaRPr>
          </a:p>
          <a:p>
            <a:pPr marL="0" indent="0">
              <a:buNone/>
            </a:pPr>
            <a:endParaRPr lang="en-US" sz="20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8879319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3400"/>
            <a:ext cx="8229600" cy="1252728"/>
          </a:xfrm>
        </p:spPr>
        <p:txBody>
          <a:bodyPr>
            <a:normAutofit/>
          </a:bodyPr>
          <a:lstStyle/>
          <a:p>
            <a:r>
              <a:rPr lang="en-US" sz="4000" b="1" dirty="0" smtClean="0">
                <a:solidFill>
                  <a:srgbClr val="FF0000"/>
                </a:solidFill>
                <a:latin typeface="Times New Roman" pitchFamily="18" charset="0"/>
                <a:cs typeface="Times New Roman" pitchFamily="18" charset="0"/>
              </a:rPr>
              <a:t>Conclusion </a:t>
            </a:r>
            <a:endParaRPr lang="en-US" sz="4000" b="1" dirty="0">
              <a:solidFill>
                <a:srgbClr val="FF0000"/>
              </a:solidFill>
              <a:latin typeface="Times New Roman" pitchFamily="18" charset="0"/>
              <a:cs typeface="Times New Roman" pitchFamily="18" charset="0"/>
            </a:endParaRPr>
          </a:p>
        </p:txBody>
      </p:sp>
      <p:sp>
        <p:nvSpPr>
          <p:cNvPr id="4" name="TextBox 3"/>
          <p:cNvSpPr txBox="1"/>
          <p:nvPr/>
        </p:nvSpPr>
        <p:spPr>
          <a:xfrm>
            <a:off x="909637" y="2057400"/>
            <a:ext cx="7543800" cy="3785652"/>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proposed method will be used to demonstrate on a sample passport to verify the passport text details. Therefore we choose a QR code based password identification which reduces the human work and efforts. Only admin is able to use the database related problems and changes. Only valid person can enter after verification, and it needs very less time and efforts. Security level is increased in this system as QR code having with each person as a valid ID.</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9280908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743200"/>
            <a:ext cx="7408333" cy="3450696"/>
          </a:xfrm>
        </p:spPr>
        <p:txBody>
          <a:bodyPr>
            <a:noAutofit/>
          </a:bodyPr>
          <a:lstStyle/>
          <a:p>
            <a:pPr>
              <a:buFont typeface="Arial" pitchFamily="34" charset="0"/>
              <a:buChar char="•"/>
            </a:pPr>
            <a:r>
              <a:rPr lang="en-US" dirty="0" smtClean="0">
                <a:solidFill>
                  <a:schemeClr val="tx1"/>
                </a:solidFill>
                <a:latin typeface="Times New Roman" pitchFamily="18" charset="0"/>
                <a:cs typeface="Times New Roman" pitchFamily="18" charset="0"/>
              </a:rPr>
              <a:t>To </a:t>
            </a:r>
            <a:r>
              <a:rPr lang="en-US" dirty="0">
                <a:solidFill>
                  <a:schemeClr val="tx1"/>
                </a:solidFill>
                <a:latin typeface="Times New Roman" pitchFamily="18" charset="0"/>
                <a:cs typeface="Times New Roman" pitchFamily="18" charset="0"/>
              </a:rPr>
              <a:t>increase the security at </a:t>
            </a:r>
            <a:r>
              <a:rPr lang="en-US" dirty="0" smtClean="0">
                <a:solidFill>
                  <a:schemeClr val="tx1"/>
                </a:solidFill>
                <a:latin typeface="Times New Roman" pitchFamily="18" charset="0"/>
                <a:cs typeface="Times New Roman" pitchFamily="18" charset="0"/>
              </a:rPr>
              <a:t>airports- hex </a:t>
            </a:r>
            <a:r>
              <a:rPr lang="en-US" dirty="0">
                <a:solidFill>
                  <a:schemeClr val="tx1"/>
                </a:solidFill>
                <a:latin typeface="Times New Roman" pitchFamily="18" charset="0"/>
                <a:cs typeface="Times New Roman" pitchFamily="18" charset="0"/>
              </a:rPr>
              <a:t>key pad </a:t>
            </a:r>
            <a:r>
              <a:rPr lang="en-US" dirty="0" smtClean="0">
                <a:solidFill>
                  <a:schemeClr val="tx1"/>
                </a:solidFill>
                <a:latin typeface="Times New Roman" pitchFamily="18" charset="0"/>
                <a:cs typeface="Times New Roman" pitchFamily="18" charset="0"/>
              </a:rPr>
              <a:t>by </a:t>
            </a:r>
            <a:r>
              <a:rPr lang="en-US" dirty="0">
                <a:solidFill>
                  <a:schemeClr val="tx1"/>
                </a:solidFill>
                <a:latin typeface="Times New Roman" pitchFamily="18" charset="0"/>
                <a:cs typeface="Times New Roman" pitchFamily="18" charset="0"/>
              </a:rPr>
              <a:t>which user can enter his </a:t>
            </a:r>
            <a:r>
              <a:rPr lang="en-US" dirty="0" smtClean="0">
                <a:solidFill>
                  <a:schemeClr val="tx1"/>
                </a:solidFill>
                <a:latin typeface="Times New Roman" pitchFamily="18" charset="0"/>
                <a:cs typeface="Times New Roman" pitchFamily="18" charset="0"/>
              </a:rPr>
              <a:t>password.</a:t>
            </a:r>
          </a:p>
          <a:p>
            <a:pPr marL="0" indent="0">
              <a:buNone/>
            </a:pPr>
            <a:endParaRPr lang="en-US" dirty="0" smtClean="0">
              <a:solidFill>
                <a:schemeClr val="tx1"/>
              </a:solidFill>
              <a:latin typeface="Times New Roman" pitchFamily="18" charset="0"/>
              <a:cs typeface="Times New Roman" pitchFamily="18" charset="0"/>
            </a:endParaRPr>
          </a:p>
          <a:p>
            <a:pPr>
              <a:buFont typeface="Arial" pitchFamily="34" charset="0"/>
              <a:buChar char="•"/>
            </a:pPr>
            <a:r>
              <a:rPr lang="en-US" dirty="0" smtClean="0">
                <a:solidFill>
                  <a:schemeClr val="tx1"/>
                </a:solidFill>
                <a:latin typeface="Times New Roman" pitchFamily="18" charset="0"/>
                <a:cs typeface="Times New Roman" pitchFamily="18" charset="0"/>
              </a:rPr>
              <a:t>Interfacing </a:t>
            </a:r>
            <a:r>
              <a:rPr lang="en-US" dirty="0">
                <a:solidFill>
                  <a:schemeClr val="tx1"/>
                </a:solidFill>
                <a:latin typeface="Times New Roman" pitchFamily="18" charset="0"/>
                <a:cs typeface="Times New Roman" pitchFamily="18" charset="0"/>
              </a:rPr>
              <a:t>the system with a GSM </a:t>
            </a:r>
            <a:r>
              <a:rPr lang="en-US" dirty="0" smtClean="0">
                <a:solidFill>
                  <a:schemeClr val="tx1"/>
                </a:solidFill>
                <a:latin typeface="Times New Roman" pitchFamily="18" charset="0"/>
                <a:cs typeface="Times New Roman" pitchFamily="18" charset="0"/>
              </a:rPr>
              <a:t>module.</a:t>
            </a:r>
          </a:p>
          <a:p>
            <a:pPr>
              <a:buFont typeface="Arial" pitchFamily="34" charset="0"/>
              <a:buChar char="•"/>
            </a:pPr>
            <a:endParaRPr lang="en-US" dirty="0">
              <a:solidFill>
                <a:schemeClr val="tx1"/>
              </a:solidFill>
              <a:latin typeface="Times New Roman" pitchFamily="18" charset="0"/>
              <a:cs typeface="Times New Roman" pitchFamily="18" charset="0"/>
            </a:endParaRPr>
          </a:p>
          <a:p>
            <a:pPr>
              <a:buFont typeface="Arial" pitchFamily="34" charset="0"/>
              <a:buChar char="•"/>
            </a:pPr>
            <a:endParaRPr lang="en-US" dirty="0">
              <a:solidFill>
                <a:schemeClr val="tx1"/>
              </a:solidFill>
              <a:latin typeface="Times New Roman" pitchFamily="18" charset="0"/>
              <a:cs typeface="Times New Roman" pitchFamily="18" charset="0"/>
            </a:endParaRPr>
          </a:p>
          <a:p>
            <a:pPr>
              <a:buFont typeface="Arial" pitchFamily="34" charset="0"/>
              <a:buChar char="•"/>
            </a:pPr>
            <a:endParaRPr lang="en-US"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a:xfrm>
            <a:off x="533400" y="990600"/>
            <a:ext cx="8229600" cy="1252728"/>
          </a:xfrm>
        </p:spPr>
        <p:txBody>
          <a:bodyPr>
            <a:normAutofit fontScale="90000"/>
          </a:bodyPr>
          <a:lstStyle/>
          <a:p>
            <a:r>
              <a:rPr lang="en-US" b="1" dirty="0">
                <a:solidFill>
                  <a:srgbClr val="FF0000"/>
                </a:solidFill>
                <a:latin typeface="Times New Roman" pitchFamily="18" charset="0"/>
                <a:cs typeface="Times New Roman" pitchFamily="18" charset="0"/>
              </a:rPr>
              <a:t>FUTURE SCOPE</a:t>
            </a:r>
            <a:r>
              <a:rPr lang="en-US" dirty="0">
                <a:solidFill>
                  <a:srgbClr val="FF0000"/>
                </a:solidFill>
                <a:latin typeface="Times New Roman" pitchFamily="18" charset="0"/>
                <a:cs typeface="Times New Roman" pitchFamily="18" charset="0"/>
              </a:rPr>
              <a:t/>
            </a:r>
            <a:br>
              <a:rPr lang="en-US"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8562798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209800"/>
            <a:ext cx="7408333" cy="3450696"/>
          </a:xfrm>
        </p:spPr>
        <p:txBody>
          <a:bodyPr>
            <a:normAutofit lnSpcReduction="10000"/>
          </a:bodyPr>
          <a:lstStyle/>
          <a:p>
            <a:pPr>
              <a:buFont typeface="Arial" pitchFamily="34" charset="0"/>
              <a:buChar char="•"/>
            </a:pPr>
            <a:r>
              <a:rPr lang="en-US" u="sng" dirty="0" smtClean="0">
                <a:solidFill>
                  <a:schemeClr val="tx1"/>
                </a:solidFill>
                <a:latin typeface="Times New Roman" pitchFamily="18" charset="0"/>
                <a:cs typeface="Times New Roman" pitchFamily="18" charset="0"/>
              </a:rPr>
              <a:t>https://www.raspberrypi.org</a:t>
            </a:r>
            <a:r>
              <a:rPr lang="en-US" dirty="0" smtClean="0">
                <a:solidFill>
                  <a:schemeClr val="tx1"/>
                </a:solidFill>
                <a:latin typeface="Times New Roman" pitchFamily="18" charset="0"/>
                <a:cs typeface="Times New Roman" pitchFamily="18" charset="0"/>
              </a:rPr>
              <a:t>/</a:t>
            </a:r>
          </a:p>
          <a:p>
            <a:pPr marL="0" indent="0">
              <a:buNone/>
            </a:pPr>
            <a:endParaRPr lang="en-US" dirty="0" smtClean="0">
              <a:solidFill>
                <a:schemeClr val="tx1"/>
              </a:solidFill>
              <a:latin typeface="Times New Roman" pitchFamily="18" charset="0"/>
              <a:cs typeface="Times New Roman" pitchFamily="18" charset="0"/>
            </a:endParaRPr>
          </a:p>
          <a:p>
            <a:pPr>
              <a:buFont typeface="Arial" pitchFamily="34" charset="0"/>
              <a:buChar char="•"/>
            </a:pPr>
            <a:r>
              <a:rPr lang="en-US" dirty="0">
                <a:solidFill>
                  <a:schemeClr val="tx1"/>
                </a:solidFill>
                <a:latin typeface="Times New Roman" pitchFamily="18" charset="0"/>
                <a:cs typeface="Times New Roman" pitchFamily="18" charset="0"/>
              </a:rPr>
              <a:t>I</a:t>
            </a:r>
            <a:r>
              <a:rPr lang="en-US" dirty="0" smtClean="0">
                <a:solidFill>
                  <a:schemeClr val="tx1"/>
                </a:solidFill>
                <a:latin typeface="Times New Roman" pitchFamily="18" charset="0"/>
                <a:cs typeface="Times New Roman" pitchFamily="18" charset="0"/>
              </a:rPr>
              <a:t>nternational journal of advanced electronics &amp; communication systems approved by </a:t>
            </a:r>
            <a:r>
              <a:rPr lang="en-US" dirty="0" err="1" smtClean="0">
                <a:solidFill>
                  <a:schemeClr val="tx1"/>
                </a:solidFill>
                <a:latin typeface="Times New Roman" pitchFamily="18" charset="0"/>
                <a:cs typeface="Times New Roman" pitchFamily="18" charset="0"/>
              </a:rPr>
              <a:t>csir-niscair</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issn</a:t>
            </a:r>
            <a:r>
              <a:rPr lang="en-US" dirty="0" smtClean="0">
                <a:solidFill>
                  <a:schemeClr val="tx1"/>
                </a:solidFill>
                <a:latin typeface="Times New Roman" pitchFamily="18" charset="0"/>
                <a:cs typeface="Times New Roman" pitchFamily="18" charset="0"/>
              </a:rPr>
              <a:t> no: 2277-7318 proceedings of international conference on modeling and simulation in engineering &amp; technology (icmset-2014) 15th - 16th </a:t>
            </a:r>
            <a:r>
              <a:rPr lang="en-US" dirty="0" err="1" smtClean="0">
                <a:solidFill>
                  <a:schemeClr val="tx1"/>
                </a:solidFill>
                <a:latin typeface="Times New Roman" pitchFamily="18" charset="0"/>
                <a:cs typeface="Times New Roman" pitchFamily="18" charset="0"/>
              </a:rPr>
              <a:t>february</a:t>
            </a:r>
            <a:r>
              <a:rPr lang="en-US" dirty="0" smtClean="0">
                <a:solidFill>
                  <a:schemeClr val="tx1"/>
                </a:solidFill>
                <a:latin typeface="Times New Roman" pitchFamily="18" charset="0"/>
                <a:cs typeface="Times New Roman" pitchFamily="18" charset="0"/>
              </a:rPr>
              <a:t>, 2014 </a:t>
            </a:r>
          </a:p>
          <a:p>
            <a:pPr>
              <a:buFont typeface="Arial" pitchFamily="34" charset="0"/>
              <a:buChar char="•"/>
            </a:pPr>
            <a:endParaRPr lang="en-US" dirty="0" smtClean="0">
              <a:solidFill>
                <a:schemeClr val="tx1"/>
              </a:solidFill>
              <a:latin typeface="Times New Roman" pitchFamily="18" charset="0"/>
              <a:cs typeface="Times New Roman" pitchFamily="18" charset="0"/>
            </a:endParaRPr>
          </a:p>
          <a:p>
            <a:pPr>
              <a:buFont typeface="Arial" pitchFamily="34" charset="0"/>
              <a:buChar char="•"/>
            </a:pPr>
            <a:r>
              <a:rPr lang="en-US" dirty="0">
                <a:solidFill>
                  <a:schemeClr val="tx1"/>
                </a:solidFill>
                <a:latin typeface="Times New Roman" pitchFamily="18" charset="0"/>
                <a:cs typeface="Times New Roman" pitchFamily="18" charset="0"/>
              </a:rPr>
              <a:t>W</a:t>
            </a:r>
            <a:r>
              <a:rPr lang="en-US" dirty="0" smtClean="0">
                <a:solidFill>
                  <a:schemeClr val="tx1"/>
                </a:solidFill>
                <a:latin typeface="Times New Roman" pitchFamily="18" charset="0"/>
                <a:cs typeface="Times New Roman" pitchFamily="18" charset="0"/>
              </a:rPr>
              <a:t>ikipedia", http://en.wikipedia.org/wiki/QR_code </a:t>
            </a:r>
          </a:p>
          <a:p>
            <a:pPr>
              <a:buFont typeface="Arial" pitchFamily="34" charset="0"/>
              <a:buChar char="•"/>
            </a:pPr>
            <a:endParaRPr lang="en-US" dirty="0">
              <a:solidFill>
                <a:schemeClr val="tx1"/>
              </a:solidFill>
            </a:endParaRPr>
          </a:p>
        </p:txBody>
      </p:sp>
      <p:sp>
        <p:nvSpPr>
          <p:cNvPr id="3" name="Title 2"/>
          <p:cNvSpPr>
            <a:spLocks noGrp="1"/>
          </p:cNvSpPr>
          <p:nvPr>
            <p:ph type="title"/>
          </p:nvPr>
        </p:nvSpPr>
        <p:spPr/>
        <p:txBody>
          <a:bodyPr/>
          <a:lstStyle/>
          <a:p>
            <a:r>
              <a:rPr lang="en-US" b="1" dirty="0">
                <a:solidFill>
                  <a:srgbClr val="FF0000"/>
                </a:solidFill>
                <a:latin typeface="Calibri" pitchFamily="34" charset="0"/>
              </a:rPr>
              <a:t>References</a:t>
            </a:r>
            <a:endParaRPr lang="en-US" dirty="0">
              <a:solidFill>
                <a:srgbClr val="FF0000"/>
              </a:solidFill>
            </a:endParaRPr>
          </a:p>
        </p:txBody>
      </p:sp>
    </p:spTree>
    <p:extLst>
      <p:ext uri="{BB962C8B-B14F-4D97-AF65-F5344CB8AC3E}">
        <p14:creationId xmlns:p14="http://schemas.microsoft.com/office/powerpoint/2010/main" val="55280960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9863" y="2345645"/>
            <a:ext cx="4844275" cy="1200329"/>
          </a:xfrm>
          <a:prstGeom prst="rect">
            <a:avLst/>
          </a:prstGeom>
          <a:noFill/>
        </p:spPr>
        <p:txBody>
          <a:bodyPr wrap="none" lIns="91440" tIns="45720" rIns="91440" bIns="45720">
            <a:spAutoFit/>
          </a:bodyPr>
          <a:lstStyle/>
          <a:p>
            <a:pPr algn="ctr"/>
            <a:r>
              <a:rPr lang="en-US" sz="7200" b="1" cap="none" spc="0" dirty="0" smtClean="0">
                <a:ln w="17780" cmpd="sng">
                  <a:solidFill>
                    <a:srgbClr val="FFFFFF"/>
                  </a:solidFill>
                  <a:prstDash val="solid"/>
                  <a:miter lim="800000"/>
                </a:ln>
                <a:solidFill>
                  <a:srgbClr val="FF0000"/>
                </a:solidFill>
                <a:effectLst>
                  <a:outerShdw blurRad="50800" algn="tl" rotWithShape="0">
                    <a:srgbClr val="000000"/>
                  </a:outerShdw>
                </a:effectLst>
                <a:latin typeface="Times New Roman" pitchFamily="18" charset="0"/>
                <a:cs typeface="Times New Roman" pitchFamily="18" charset="0"/>
              </a:rPr>
              <a:t>Thank You!</a:t>
            </a:r>
            <a:endParaRPr lang="en-US" sz="7200" b="1" cap="none" spc="0" dirty="0">
              <a:ln w="17780" cmpd="sng">
                <a:solidFill>
                  <a:srgbClr val="FFFFFF"/>
                </a:solidFill>
                <a:prstDash val="solid"/>
                <a:miter lim="800000"/>
              </a:ln>
              <a:solidFill>
                <a:srgbClr val="FF0000"/>
              </a:solidFill>
              <a:effectLst>
                <a:outerShdw blurRad="50800" algn="tl" rotWithShape="0">
                  <a:srgbClr val="00000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64963970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597" y="609600"/>
            <a:ext cx="6203631"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US" sz="4000" dirty="0">
              <a:solidFill>
                <a:srgbClr val="FF0000"/>
              </a:solidFill>
              <a:latin typeface="Times New Roman" pitchFamily="18" charset="0"/>
              <a:cs typeface="Times New Roman" pitchFamily="18" charset="0"/>
            </a:endParaRPr>
          </a:p>
        </p:txBody>
      </p:sp>
      <p:sp>
        <p:nvSpPr>
          <p:cNvPr id="2" name="TextBox 1"/>
          <p:cNvSpPr txBox="1"/>
          <p:nvPr/>
        </p:nvSpPr>
        <p:spPr>
          <a:xfrm>
            <a:off x="1311112" y="1940257"/>
            <a:ext cx="6324599" cy="984885"/>
          </a:xfrm>
          <a:prstGeom prst="rect">
            <a:avLst/>
          </a:prstGeom>
          <a:noFill/>
        </p:spPr>
        <p:txBody>
          <a:bodyPr wrap="square" rtlCol="0">
            <a:spAutoFit/>
          </a:bodyPr>
          <a:lstStyle/>
          <a:p>
            <a:pPr marL="342900" indent="-342900">
              <a:buFont typeface="Arial" pitchFamily="34" charset="0"/>
              <a:buChar char="•"/>
            </a:pPr>
            <a:r>
              <a:rPr lang="en-US" sz="2000" dirty="0">
                <a:latin typeface="Times New Roman" pitchFamily="18" charset="0"/>
                <a:cs typeface="Times New Roman" pitchFamily="18" charset="0"/>
              </a:rPr>
              <a:t>To avoid </a:t>
            </a:r>
            <a:r>
              <a:rPr lang="en-US" sz="2000" dirty="0" smtClean="0">
                <a:latin typeface="Times New Roman" pitchFamily="18" charset="0"/>
                <a:cs typeface="Times New Roman" pitchFamily="18" charset="0"/>
              </a:rPr>
              <a:t>Various </a:t>
            </a:r>
            <a:r>
              <a:rPr lang="en-US" sz="2000" dirty="0">
                <a:latin typeface="Times New Roman" pitchFamily="18" charset="0"/>
                <a:cs typeface="Times New Roman" pitchFamily="18" charset="0"/>
              </a:rPr>
              <a:t>a type of crime and to maintain security this system is designed.</a:t>
            </a:r>
          </a:p>
          <a:p>
            <a:endParaRPr lang="en-US" dirty="0"/>
          </a:p>
        </p:txBody>
      </p:sp>
      <p:pic>
        <p:nvPicPr>
          <p:cNvPr id="5" name="Picture 4" descr="http://www.airlinetrends.com/wp-content/uploads/2013/09/Heathrow_smart-gates_a680x319.jpg"/>
          <p:cNvPicPr/>
          <p:nvPr/>
        </p:nvPicPr>
        <p:blipFill>
          <a:blip r:embed="rId2" cstate="print"/>
          <a:srcRect/>
          <a:stretch>
            <a:fillRect/>
          </a:stretch>
        </p:blipFill>
        <p:spPr bwMode="auto">
          <a:xfrm>
            <a:off x="2362200" y="3106002"/>
            <a:ext cx="4724400" cy="2590799"/>
          </a:xfrm>
          <a:prstGeom prst="rect">
            <a:avLst/>
          </a:prstGeom>
          <a:noFill/>
          <a:ln w="9525">
            <a:noFill/>
            <a:miter lim="800000"/>
            <a:headEnd/>
            <a:tailEnd/>
          </a:ln>
        </p:spPr>
      </p:pic>
    </p:spTree>
    <p:extLst>
      <p:ext uri="{BB962C8B-B14F-4D97-AF65-F5344CB8AC3E}">
        <p14:creationId xmlns:p14="http://schemas.microsoft.com/office/powerpoint/2010/main" val="391071712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914400"/>
            <a:ext cx="7408333" cy="5943600"/>
          </a:xfrm>
        </p:spPr>
        <p:txBody>
          <a:bodyPr>
            <a:noAutofit/>
          </a:bodyPr>
          <a:lstStyle/>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S</a:t>
            </a:r>
            <a:r>
              <a:rPr lang="en-US" sz="2800" dirty="0" smtClean="0">
                <a:latin typeface="Times New Roman" pitchFamily="18" charset="0"/>
                <a:cs typeface="Times New Roman" pitchFamily="18" charset="0"/>
              </a:rPr>
              <a:t>ecurity </a:t>
            </a:r>
            <a:r>
              <a:rPr lang="en-US" sz="2800" dirty="0">
                <a:latin typeface="Times New Roman" pitchFamily="18" charset="0"/>
                <a:cs typeface="Times New Roman" pitchFamily="18" charset="0"/>
              </a:rPr>
              <a:t>and </a:t>
            </a:r>
            <a:r>
              <a:rPr lang="en-US" sz="2800" dirty="0" smtClean="0">
                <a:latin typeface="Times New Roman" pitchFamily="18" charset="0"/>
                <a:cs typeface="Times New Roman" pitchFamily="18" charset="0"/>
              </a:rPr>
              <a:t> authenticity </a:t>
            </a:r>
            <a:r>
              <a:rPr lang="en-US" sz="2800" dirty="0">
                <a:latin typeface="Times New Roman" pitchFamily="18" charset="0"/>
                <a:cs typeface="Times New Roman" pitchFamily="18" charset="0"/>
              </a:rPr>
              <a:t>of data is a big challenge. </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Details </a:t>
            </a:r>
            <a:r>
              <a:rPr lang="en-US" sz="2800" dirty="0">
                <a:latin typeface="Times New Roman" pitchFamily="18" charset="0"/>
                <a:cs typeface="Times New Roman" pitchFamily="18" charset="0"/>
              </a:rPr>
              <a:t>listed in </a:t>
            </a:r>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passport </a:t>
            </a:r>
            <a:r>
              <a:rPr lang="en-US" sz="2800" dirty="0" smtClean="0">
                <a:latin typeface="Times New Roman" pitchFamily="18" charset="0"/>
                <a:cs typeface="Times New Roman" pitchFamily="18" charset="0"/>
              </a:rPr>
              <a:t>will </a:t>
            </a:r>
            <a:r>
              <a:rPr lang="en-US" sz="2800" dirty="0">
                <a:latin typeface="Times New Roman" pitchFamily="18" charset="0"/>
                <a:cs typeface="Times New Roman" pitchFamily="18" charset="0"/>
              </a:rPr>
              <a:t>be encoded in </a:t>
            </a:r>
            <a:r>
              <a:rPr lang="en-US" sz="2800" dirty="0" smtClean="0">
                <a:latin typeface="Times New Roman" pitchFamily="18" charset="0"/>
                <a:cs typeface="Times New Roman" pitchFamily="18" charset="0"/>
              </a:rPr>
              <a:t>QR Code in encrypted form. </a:t>
            </a:r>
            <a:endParaRPr lang="en-US" sz="2800" dirty="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data can be retrieved from the QR code and can be </a:t>
            </a:r>
            <a:r>
              <a:rPr lang="en-US" sz="2800" dirty="0" smtClean="0">
                <a:latin typeface="Times New Roman" pitchFamily="18" charset="0"/>
                <a:cs typeface="Times New Roman" pitchFamily="18" charset="0"/>
              </a:rPr>
              <a:t>decrypted at the receiver side.</a:t>
            </a:r>
          </a:p>
          <a:p>
            <a:pPr>
              <a:buFont typeface="Arial" pitchFamily="34" charset="0"/>
              <a:buChar char="•"/>
            </a:pPr>
            <a:r>
              <a:rPr lang="en-US" sz="2800" dirty="0">
                <a:latin typeface="Times New Roman" pitchFamily="18" charset="0"/>
                <a:cs typeface="Times New Roman" pitchFamily="18" charset="0"/>
              </a:rPr>
              <a:t>This technique will be demonstrated on Passport to verify the details listed in the Passport.</a:t>
            </a:r>
          </a:p>
          <a:p>
            <a:pPr>
              <a:buFont typeface="Arial" pitchFamily="34" charset="0"/>
              <a:buChar char="•"/>
            </a:pPr>
            <a:endParaRPr lang="en-US" sz="2800"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1252728"/>
          </a:xfrm>
        </p:spPr>
        <p:txBody>
          <a:bodyPr>
            <a:normAutofit/>
          </a:bodyPr>
          <a:lstStyle/>
          <a:p>
            <a:r>
              <a:rPr lang="en-US" sz="4800" b="1" dirty="0" smtClean="0">
                <a:solidFill>
                  <a:srgbClr val="FF0000"/>
                </a:solidFill>
                <a:latin typeface="Times New Roman" pitchFamily="18" charset="0"/>
                <a:cs typeface="Times New Roman" pitchFamily="18" charset="0"/>
              </a:rPr>
              <a:t>Abstract</a:t>
            </a:r>
            <a:endParaRPr lang="en-US" sz="4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0214474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2057400"/>
            <a:ext cx="7315200" cy="2677656"/>
          </a:xfrm>
          <a:prstGeom prst="rect">
            <a:avLst/>
          </a:prstGeom>
          <a:noFill/>
        </p:spPr>
        <p:txBody>
          <a:bodyPr wrap="square" rtlCol="0">
            <a:spAutoFit/>
          </a:bodyPr>
          <a:lstStyle/>
          <a:p>
            <a:pPr marL="457200" lvl="0" indent="-457200">
              <a:buFont typeface="Arial" pitchFamily="34" charset="0"/>
              <a:buChar char="•"/>
            </a:pPr>
            <a:r>
              <a:rPr lang="en-US" sz="2800" dirty="0" smtClean="0">
                <a:latin typeface="Times New Roman" pitchFamily="18" charset="0"/>
                <a:cs typeface="Times New Roman" pitchFamily="18" charset="0"/>
              </a:rPr>
              <a:t>Identifying </a:t>
            </a:r>
            <a:r>
              <a:rPr lang="en-US" sz="2800" dirty="0">
                <a:latin typeface="Times New Roman" pitchFamily="18" charset="0"/>
                <a:cs typeface="Times New Roman" pitchFamily="18" charset="0"/>
              </a:rPr>
              <a:t>person in different stages</a:t>
            </a:r>
          </a:p>
          <a:p>
            <a:pPr marL="457200" lvl="0" indent="-457200">
              <a:buFont typeface="Arial" pitchFamily="34" charset="0"/>
              <a:buChar char="•"/>
            </a:pPr>
            <a:r>
              <a:rPr lang="en-US" sz="2800" dirty="0">
                <a:latin typeface="Times New Roman" pitchFamily="18" charset="0"/>
                <a:cs typeface="Times New Roman" pitchFamily="18" charset="0"/>
              </a:rPr>
              <a:t>Counting the number of persons according to their nationalities.</a:t>
            </a:r>
          </a:p>
          <a:p>
            <a:pPr marL="457200" lvl="0" indent="-457200">
              <a:buFont typeface="Arial" pitchFamily="34" charset="0"/>
              <a:buChar char="•"/>
            </a:pPr>
            <a:r>
              <a:rPr lang="en-US" sz="2800" dirty="0" smtClean="0">
                <a:latin typeface="Times New Roman" pitchFamily="18" charset="0"/>
                <a:cs typeface="Times New Roman" pitchFamily="18" charset="0"/>
              </a:rPr>
              <a:t>Identifying Language.</a:t>
            </a:r>
            <a:endParaRPr lang="en-US" sz="2800" dirty="0">
              <a:latin typeface="Times New Roman" pitchFamily="18" charset="0"/>
              <a:cs typeface="Times New Roman" pitchFamily="18" charset="0"/>
            </a:endParaRPr>
          </a:p>
          <a:p>
            <a:pPr marL="457200" lvl="0" indent="-457200">
              <a:buFont typeface="Arial" pitchFamily="34" charset="0"/>
              <a:buChar char="•"/>
            </a:pPr>
            <a:r>
              <a:rPr lang="en-US" sz="2800" dirty="0">
                <a:latin typeface="Times New Roman" pitchFamily="18" charset="0"/>
                <a:cs typeface="Times New Roman" pitchFamily="18" charset="0"/>
              </a:rPr>
              <a:t>Access Control </a:t>
            </a:r>
          </a:p>
          <a:p>
            <a:pPr>
              <a:buFont typeface="Wingdings" pitchFamily="2" charset="2"/>
              <a:buChar char="§"/>
              <a:defRPr/>
            </a:pPr>
            <a:endParaRPr lang="en-US" sz="2800" dirty="0">
              <a:solidFill>
                <a:srgbClr val="002060"/>
              </a:solidFill>
              <a:latin typeface="Times New Roman" pitchFamily="18" charset="0"/>
              <a:cs typeface="Times New Roman" pitchFamily="18" charset="0"/>
            </a:endParaRPr>
          </a:p>
        </p:txBody>
      </p:sp>
      <p:sp>
        <p:nvSpPr>
          <p:cNvPr id="4" name="TextBox 3"/>
          <p:cNvSpPr txBox="1"/>
          <p:nvPr/>
        </p:nvSpPr>
        <p:spPr>
          <a:xfrm>
            <a:off x="1371600" y="914400"/>
            <a:ext cx="6203631"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Objectives :</a:t>
            </a:r>
            <a:endParaRPr lang="en-US" sz="4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2494498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609600" y="242248"/>
            <a:ext cx="8077200" cy="914400"/>
          </a:xfrm>
          <a:prstGeom prst="rect">
            <a:avLst/>
          </a:prstGeom>
          <a:ln>
            <a:miter lim="800000"/>
            <a:headEnd/>
            <a:tailEnd/>
          </a:ln>
          <a:extLst/>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b="1" dirty="0" smtClean="0">
                <a:solidFill>
                  <a:srgbClr val="FF0000"/>
                </a:solidFill>
                <a:latin typeface="Times New Roman" pitchFamily="18" charset="0"/>
                <a:cs typeface="Times New Roman" pitchFamily="18" charset="0"/>
              </a:rPr>
              <a:t>Block Diagram </a:t>
            </a:r>
            <a:endParaRPr lang="en-IN" sz="4000" b="1" dirty="0">
              <a:solidFill>
                <a:srgbClr val="FF0000"/>
              </a:solidFill>
              <a:latin typeface="Times New Roman" pitchFamily="18" charset="0"/>
              <a:cs typeface="Times New Roman" pitchFamily="18" charset="0"/>
            </a:endParaRPr>
          </a:p>
        </p:txBody>
      </p:sp>
      <p:sp>
        <p:nvSpPr>
          <p:cNvPr id="21" name="Rectangle 3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36"/>
          <p:cNvSpPr>
            <a:spLocks noChangeArrowheads="1"/>
          </p:cNvSpPr>
          <p:nvPr/>
        </p:nvSpPr>
        <p:spPr bwMode="auto">
          <a:xfrm>
            <a:off x="-152400" y="4708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extBox 3"/>
          <p:cNvSpPr txBox="1"/>
          <p:nvPr/>
        </p:nvSpPr>
        <p:spPr>
          <a:xfrm>
            <a:off x="3963766" y="6302570"/>
            <a:ext cx="2610852" cy="369332"/>
          </a:xfrm>
          <a:prstGeom prst="rect">
            <a:avLst/>
          </a:prstGeom>
          <a:noFill/>
        </p:spPr>
        <p:txBody>
          <a:bodyPr wrap="square" rtlCol="0">
            <a:spAutoFit/>
          </a:bodyPr>
          <a:lstStyle/>
          <a:p>
            <a:endParaRPr lang="en-US"/>
          </a:p>
        </p:txBody>
      </p:sp>
      <p:sp>
        <p:nvSpPr>
          <p:cNvPr id="3" name="TextBox 2"/>
          <p:cNvSpPr txBox="1"/>
          <p:nvPr/>
        </p:nvSpPr>
        <p:spPr>
          <a:xfrm>
            <a:off x="1295400" y="1752600"/>
            <a:ext cx="184731" cy="369332"/>
          </a:xfrm>
          <a:prstGeom prst="rect">
            <a:avLst/>
          </a:prstGeom>
          <a:noFill/>
        </p:spPr>
        <p:txBody>
          <a:bodyPr wrap="none" rtlCol="0">
            <a:spAutoFit/>
          </a:bodyPr>
          <a:lstStyle/>
          <a:p>
            <a:endParaRPr lang="en-US" dirty="0"/>
          </a:p>
        </p:txBody>
      </p:sp>
      <p:pic>
        <p:nvPicPr>
          <p:cNvPr id="2107" name="Picture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765" y="928049"/>
            <a:ext cx="6749469" cy="555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40244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1067" y="331672"/>
            <a:ext cx="3105337" cy="1015663"/>
          </a:xfrm>
          <a:prstGeom prst="rect">
            <a:avLst/>
          </a:prstGeom>
          <a:noFill/>
        </p:spPr>
        <p:txBody>
          <a:bodyPr wrap="none" rtlCol="0">
            <a:spAutoFit/>
          </a:bodyPr>
          <a:lstStyle/>
          <a:p>
            <a:r>
              <a:rPr lang="en-US" sz="4000" b="1" dirty="0">
                <a:solidFill>
                  <a:srgbClr val="FF0000"/>
                </a:solidFill>
                <a:latin typeface="Times New Roman" pitchFamily="18" charset="0"/>
                <a:cs typeface="Times New Roman" pitchFamily="18" charset="0"/>
              </a:rPr>
              <a:t>Raspberry Pi</a:t>
            </a:r>
          </a:p>
          <a:p>
            <a:endParaRPr lang="en-US" sz="2000" dirty="0">
              <a:solidFill>
                <a:srgbClr val="FF0000"/>
              </a:solidFill>
            </a:endParaRPr>
          </a:p>
        </p:txBody>
      </p:sp>
      <p:sp>
        <p:nvSpPr>
          <p:cNvPr id="3" name="TextBox 2"/>
          <p:cNvSpPr txBox="1"/>
          <p:nvPr/>
        </p:nvSpPr>
        <p:spPr>
          <a:xfrm>
            <a:off x="427300" y="1905000"/>
            <a:ext cx="7736478" cy="1938992"/>
          </a:xfrm>
          <a:prstGeom prst="rect">
            <a:avLst/>
          </a:prstGeom>
          <a:noFill/>
        </p:spPr>
        <p:txBody>
          <a:bodyPr wrap="square" rtlCol="0">
            <a:spAutoFit/>
          </a:bodyPr>
          <a:lstStyle/>
          <a:p>
            <a:pPr marL="285750" indent="-285750">
              <a:buFont typeface="Arial" pitchFamily="34" charset="0"/>
              <a:buChar char="•"/>
            </a:pPr>
            <a:r>
              <a:rPr lang="en-US" sz="2400" dirty="0">
                <a:solidFill>
                  <a:schemeClr val="tx1">
                    <a:lumMod val="95000"/>
                    <a:lumOff val="5000"/>
                  </a:schemeClr>
                </a:solidFill>
                <a:latin typeface="Times New Roman" pitchFamily="18" charset="0"/>
                <a:cs typeface="Times New Roman" pitchFamily="18" charset="0"/>
              </a:rPr>
              <a:t>The Raspberry </a:t>
            </a:r>
            <a:r>
              <a:rPr lang="en-US" sz="2400" dirty="0" smtClean="0">
                <a:solidFill>
                  <a:schemeClr val="tx1">
                    <a:lumMod val="95000"/>
                    <a:lumOff val="5000"/>
                  </a:schemeClr>
                </a:solidFill>
                <a:latin typeface="Times New Roman" pitchFamily="18" charset="0"/>
                <a:cs typeface="Times New Roman" pitchFamily="18" charset="0"/>
              </a:rPr>
              <a:t>Pi-2 Model B </a:t>
            </a:r>
            <a:r>
              <a:rPr lang="en-US" sz="2400" smtClean="0">
                <a:solidFill>
                  <a:schemeClr val="tx1">
                    <a:lumMod val="95000"/>
                    <a:lumOff val="5000"/>
                  </a:schemeClr>
                </a:solidFill>
                <a:latin typeface="Times New Roman" pitchFamily="18" charset="0"/>
                <a:cs typeface="Times New Roman" pitchFamily="18" charset="0"/>
              </a:rPr>
              <a:t>(</a:t>
            </a:r>
            <a:r>
              <a:rPr lang="en-US" sz="2400" smtClean="0">
                <a:solidFill>
                  <a:schemeClr val="tx1">
                    <a:lumMod val="95000"/>
                    <a:lumOff val="5000"/>
                  </a:schemeClr>
                </a:solidFill>
                <a:latin typeface="Times New Roman" pitchFamily="18" charset="0"/>
                <a:cs typeface="Times New Roman" pitchFamily="18" charset="0"/>
              </a:rPr>
              <a:t>BCM2836</a:t>
            </a:r>
            <a:r>
              <a:rPr lang="en-US" sz="2400" dirty="0" smtClean="0">
                <a:solidFill>
                  <a:schemeClr val="tx1">
                    <a:lumMod val="95000"/>
                    <a:lumOff val="5000"/>
                  </a:schemeClr>
                </a:solidFill>
                <a:latin typeface="Times New Roman" pitchFamily="18" charset="0"/>
                <a:cs typeface="Times New Roman" pitchFamily="18" charset="0"/>
              </a:rPr>
              <a:t>)</a:t>
            </a:r>
            <a:r>
              <a:rPr lang="en-US" sz="2400" dirty="0">
                <a:solidFill>
                  <a:schemeClr val="tx1">
                    <a:lumMod val="95000"/>
                    <a:lumOff val="5000"/>
                  </a:schemeClr>
                </a:solidFill>
                <a:latin typeface="Times New Roman" pitchFamily="18" charset="0"/>
                <a:cs typeface="Times New Roman" pitchFamily="18" charset="0"/>
              </a:rPr>
              <a:t> is a series </a:t>
            </a:r>
            <a:r>
              <a:rPr lang="en-US" sz="2400" dirty="0" smtClean="0">
                <a:solidFill>
                  <a:schemeClr val="tx1">
                    <a:lumMod val="95000"/>
                    <a:lumOff val="5000"/>
                  </a:schemeClr>
                </a:solidFill>
                <a:latin typeface="Times New Roman" pitchFamily="18" charset="0"/>
                <a:cs typeface="Times New Roman" pitchFamily="18" charset="0"/>
              </a:rPr>
              <a:t>of credit card</a:t>
            </a:r>
            <a:r>
              <a:rPr lang="en-US" sz="2400" dirty="0">
                <a:solidFill>
                  <a:schemeClr val="tx1">
                    <a:lumMod val="95000"/>
                    <a:lumOff val="5000"/>
                  </a:schemeClr>
                </a:solidFill>
                <a:latin typeface="Times New Roman" pitchFamily="18" charset="0"/>
                <a:cs typeface="Times New Roman" pitchFamily="18" charset="0"/>
              </a:rPr>
              <a:t> </a:t>
            </a:r>
            <a:r>
              <a:rPr lang="en-US" sz="2400" dirty="0" smtClean="0">
                <a:solidFill>
                  <a:schemeClr val="tx1">
                    <a:lumMod val="95000"/>
                    <a:lumOff val="5000"/>
                  </a:schemeClr>
                </a:solidFill>
                <a:latin typeface="Times New Roman" pitchFamily="18" charset="0"/>
                <a:cs typeface="Times New Roman" pitchFamily="18" charset="0"/>
              </a:rPr>
              <a:t>–sized</a:t>
            </a:r>
            <a:r>
              <a:rPr lang="en-US" sz="2400" dirty="0">
                <a:solidFill>
                  <a:schemeClr val="tx1">
                    <a:lumMod val="95000"/>
                    <a:lumOff val="5000"/>
                  </a:schemeClr>
                </a:solidFill>
                <a:latin typeface="Times New Roman" pitchFamily="18" charset="0"/>
                <a:cs typeface="Times New Roman" pitchFamily="18" charset="0"/>
              </a:rPr>
              <a:t> </a:t>
            </a:r>
            <a:r>
              <a:rPr lang="en-US" sz="2400" dirty="0" smtClean="0">
                <a:solidFill>
                  <a:schemeClr val="tx1">
                    <a:lumMod val="95000"/>
                    <a:lumOff val="5000"/>
                  </a:schemeClr>
                </a:solidFill>
                <a:latin typeface="Times New Roman" pitchFamily="18" charset="0"/>
                <a:cs typeface="Times New Roman" pitchFamily="18" charset="0"/>
              </a:rPr>
              <a:t> single board computers</a:t>
            </a:r>
          </a:p>
          <a:p>
            <a:pPr marL="285750" indent="-285750">
              <a:buFont typeface="Arial" pitchFamily="34" charset="0"/>
              <a:buChar char="•"/>
            </a:pPr>
            <a:endParaRPr lang="en-US" sz="2400" dirty="0" smtClean="0">
              <a:solidFill>
                <a:schemeClr val="tx1">
                  <a:lumMod val="95000"/>
                  <a:lumOff val="5000"/>
                </a:schemeClr>
              </a:solidFill>
              <a:latin typeface="Times New Roman" pitchFamily="18" charset="0"/>
              <a:cs typeface="Times New Roman" pitchFamily="18" charset="0"/>
            </a:endParaRPr>
          </a:p>
          <a:p>
            <a:pPr marL="285750" indent="-285750">
              <a:buFont typeface="Arial" pitchFamily="34" charset="0"/>
              <a:buChar char="•"/>
            </a:pPr>
            <a:r>
              <a:rPr lang="en-US" sz="2400" b="1" dirty="0" smtClean="0">
                <a:latin typeface="Times New Roman" pitchFamily="18" charset="0"/>
                <a:cs typeface="Times New Roman" pitchFamily="18" charset="0"/>
              </a:rPr>
              <a:t>Hardware :</a:t>
            </a:r>
            <a:endParaRPr lang="en-US" sz="2400" b="1" dirty="0">
              <a:latin typeface="Times New Roman" pitchFamily="18" charset="0"/>
              <a:cs typeface="Times New Roman" pitchFamily="18" charset="0"/>
            </a:endParaRPr>
          </a:p>
          <a:p>
            <a:pPr marL="285750" indent="-285750">
              <a:buFont typeface="Arial" pitchFamily="34" charset="0"/>
              <a:buChar char="•"/>
            </a:pPr>
            <a:endParaRPr lang="en-US" sz="2400" dirty="0" smtClean="0">
              <a:solidFill>
                <a:schemeClr val="tx1">
                  <a:lumMod val="95000"/>
                  <a:lumOff val="5000"/>
                </a:schemeClr>
              </a:solidFill>
              <a:latin typeface="Times New Roman" pitchFamily="18" charset="0"/>
              <a:cs typeface="Times New Roman" pitchFamily="18" charset="0"/>
            </a:endParaRPr>
          </a:p>
        </p:txBody>
      </p:sp>
      <p:pic>
        <p:nvPicPr>
          <p:cNvPr id="1028" name="Picture 4" descr="I:\Project\Raspberry Pi - Wikipedia, the free encyclopedia_files\150px-Raspberry_Pi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372327"/>
            <a:ext cx="14287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ayali\Desktop\raspber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315" y="3657600"/>
            <a:ext cx="3609975" cy="27208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Raspberrypi block function v01.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901" y="3959068"/>
            <a:ext cx="3967424" cy="241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12155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764274"/>
            <a:ext cx="6072496" cy="1323439"/>
          </a:xfrm>
          <a:prstGeom prst="rect">
            <a:avLst/>
          </a:prstGeom>
          <a:noFill/>
        </p:spPr>
        <p:txBody>
          <a:bodyPr wrap="none" rtlCol="0">
            <a:spAutoFit/>
          </a:bodyPr>
          <a:lstStyle/>
          <a:p>
            <a:r>
              <a:rPr lang="en-US" sz="4000" b="1" dirty="0">
                <a:solidFill>
                  <a:srgbClr val="FF0000"/>
                </a:solidFill>
                <a:latin typeface="Times New Roman"/>
                <a:ea typeface="Times New Roman"/>
              </a:rPr>
              <a:t>Quick</a:t>
            </a:r>
            <a:r>
              <a:rPr lang="en-US" sz="4000" b="1" dirty="0" smtClean="0">
                <a:solidFill>
                  <a:srgbClr val="FF0000"/>
                </a:solidFill>
                <a:latin typeface="Times New Roman"/>
                <a:ea typeface="Times New Roman"/>
              </a:rPr>
              <a:t> </a:t>
            </a:r>
            <a:r>
              <a:rPr lang="en-US" sz="4000" b="1" dirty="0">
                <a:solidFill>
                  <a:srgbClr val="FF0000"/>
                </a:solidFill>
                <a:latin typeface="Times New Roman"/>
                <a:ea typeface="Times New Roman"/>
              </a:rPr>
              <a:t>Response (QR) code</a:t>
            </a:r>
            <a:endParaRPr lang="en-US" sz="4000" b="1" dirty="0">
              <a:solidFill>
                <a:srgbClr val="FF0000"/>
              </a:solidFill>
              <a:latin typeface="Times New Roman" pitchFamily="18" charset="0"/>
              <a:cs typeface="Times New Roman" pitchFamily="18" charset="0"/>
            </a:endParaRPr>
          </a:p>
          <a:p>
            <a:endParaRPr lang="en-US" sz="4000" b="1" dirty="0">
              <a:solidFill>
                <a:srgbClr val="FF0000"/>
              </a:solidFill>
            </a:endParaRPr>
          </a:p>
        </p:txBody>
      </p:sp>
      <p:pic>
        <p:nvPicPr>
          <p:cNvPr id="3" name="Picture 2" descr="http://us.123rf.com/450wm/rukanoga/rukanoga1206/rukanoga120600798/14072183-3d-samll-person-and-qr-code.jpg"/>
          <p:cNvPicPr/>
          <p:nvPr/>
        </p:nvPicPr>
        <p:blipFill>
          <a:blip r:embed="rId2" cstate="print"/>
          <a:srcRect/>
          <a:stretch>
            <a:fillRect/>
          </a:stretch>
        </p:blipFill>
        <p:spPr bwMode="auto">
          <a:xfrm>
            <a:off x="5667765" y="1801686"/>
            <a:ext cx="2564642" cy="3886200"/>
          </a:xfrm>
          <a:prstGeom prst="rect">
            <a:avLst/>
          </a:prstGeom>
          <a:noFill/>
          <a:ln w="9525">
            <a:noFill/>
            <a:miter lim="800000"/>
            <a:headEnd/>
            <a:tailEnd/>
          </a:ln>
        </p:spPr>
      </p:pic>
      <p:sp>
        <p:nvSpPr>
          <p:cNvPr id="4" name="TextBox 3"/>
          <p:cNvSpPr txBox="1"/>
          <p:nvPr/>
        </p:nvSpPr>
        <p:spPr>
          <a:xfrm>
            <a:off x="381000" y="1638096"/>
            <a:ext cx="5181600" cy="3693319"/>
          </a:xfrm>
          <a:prstGeom prst="rect">
            <a:avLst/>
          </a:prstGeom>
          <a:noFill/>
        </p:spPr>
        <p:txBody>
          <a:bodyPr wrap="square" rtlCol="0">
            <a:spAutoFit/>
          </a:bodyPr>
          <a:lstStyle/>
          <a:p>
            <a:endParaRPr lang="en-US" dirty="0"/>
          </a:p>
          <a:p>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wo-dimensional </a:t>
            </a:r>
            <a:r>
              <a:rPr lang="en-US" sz="2400" dirty="0">
                <a:latin typeface="Times New Roman" pitchFamily="18" charset="0"/>
                <a:cs typeface="Times New Roman" pitchFamily="18" charset="0"/>
              </a:rPr>
              <a:t>bar codes that can contain any alphanumeric </a:t>
            </a:r>
            <a:r>
              <a:rPr lang="en-US" sz="2400" dirty="0" smtClean="0">
                <a:latin typeface="Times New Roman" pitchFamily="18" charset="0"/>
                <a:cs typeface="Times New Roman" pitchFamily="18" charset="0"/>
              </a:rPr>
              <a:t>text</a:t>
            </a:r>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smtClean="0">
                <a:latin typeface="Times New Roman" pitchFamily="18" charset="0"/>
                <a:cs typeface="Times New Roman" pitchFamily="18" charset="0"/>
              </a:rPr>
              <a:t>omnidirectional scanning</a:t>
            </a:r>
          </a:p>
          <a:p>
            <a:pPr marL="285750" indent="-285750">
              <a:buFont typeface="Arial" pitchFamily="34" charset="0"/>
              <a:buChar char="•"/>
            </a:pPr>
            <a:r>
              <a:rPr lang="en-US" sz="2400" dirty="0" smtClean="0">
                <a:latin typeface="Times New Roman" pitchFamily="18" charset="0"/>
                <a:cs typeface="Times New Roman" pitchFamily="18" charset="0"/>
              </a:rPr>
              <a:t>Fast</a:t>
            </a:r>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a:latin typeface="Times New Roman" pitchFamily="18" charset="0"/>
                <a:cs typeface="Times New Roman" pitchFamily="18" charset="0"/>
              </a:rPr>
              <a:t>High-capacity data storage</a:t>
            </a:r>
          </a:p>
          <a:p>
            <a:pPr marL="285750" indent="-285750">
              <a:buFont typeface="Arial" pitchFamily="34" charset="0"/>
              <a:buChar char="•"/>
            </a:pPr>
            <a:r>
              <a:rPr lang="en-US" sz="2400" dirty="0">
                <a:latin typeface="Times New Roman" pitchFamily="18" charset="0"/>
                <a:cs typeface="Times New Roman" pitchFamily="18" charset="0"/>
              </a:rPr>
              <a:t>Small size</a:t>
            </a:r>
          </a:p>
          <a:p>
            <a:pPr marL="285750" indent="-285750">
              <a:buFont typeface="Arial" pitchFamily="34" charset="0"/>
              <a:buChar char="•"/>
            </a:pPr>
            <a:r>
              <a:rPr lang="en-US" sz="2400" dirty="0">
                <a:latin typeface="Times New Roman" pitchFamily="18" charset="0"/>
                <a:cs typeface="Times New Roman" pitchFamily="18" charset="0"/>
              </a:rPr>
              <a:t>Error correction</a:t>
            </a:r>
          </a:p>
          <a:p>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7867028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81000"/>
            <a:ext cx="7543800" cy="5816977"/>
          </a:xfrm>
          <a:prstGeom prst="rect">
            <a:avLst/>
          </a:prstGeom>
          <a:noFill/>
        </p:spPr>
        <p:txBody>
          <a:bodyPr wrap="square" rtlCol="0">
            <a:spAutoFit/>
          </a:bodyPr>
          <a:lstStyle/>
          <a:p>
            <a:pPr algn="ctr"/>
            <a:r>
              <a:rPr lang="en-US" sz="3600" b="1" dirty="0" smtClean="0">
                <a:solidFill>
                  <a:srgbClr val="FF0000"/>
                </a:solidFill>
                <a:latin typeface="Times New Roman" pitchFamily="18" charset="0"/>
                <a:cs typeface="Times New Roman" pitchFamily="18" charset="0"/>
              </a:rPr>
              <a:t>Algorithm </a:t>
            </a:r>
            <a:endParaRPr lang="en-US" sz="2400"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p>
          <a:p>
            <a:pPr marL="342900" lvl="0" indent="-342900">
              <a:buFont typeface="+mj-lt"/>
              <a:buAutoNum type="arabicPeriod"/>
            </a:pPr>
            <a:r>
              <a:rPr lang="en-US" sz="2400" dirty="0" smtClean="0">
                <a:latin typeface="Times New Roman" pitchFamily="18" charset="0"/>
                <a:cs typeface="Times New Roman" pitchFamily="18" charset="0"/>
              </a:rPr>
              <a:t>Start</a:t>
            </a:r>
          </a:p>
          <a:p>
            <a:pPr marL="342900" lvl="0" indent="-342900">
              <a:buFont typeface="+mj-lt"/>
              <a:buAutoNum type="arabicPeriod"/>
            </a:pPr>
            <a:r>
              <a:rPr lang="en-US" sz="2400" dirty="0" smtClean="0">
                <a:latin typeface="Times New Roman" pitchFamily="18" charset="0"/>
                <a:cs typeface="Times New Roman" pitchFamily="18" charset="0"/>
              </a:rPr>
              <a:t>Initialize the camera of the android phone</a:t>
            </a:r>
          </a:p>
          <a:p>
            <a:pPr marL="342900" lvl="0" indent="-342900">
              <a:buFont typeface="+mj-lt"/>
              <a:buAutoNum type="arabicPeriod"/>
            </a:pPr>
            <a:r>
              <a:rPr lang="en-US" sz="2400" dirty="0" smtClean="0">
                <a:latin typeface="Times New Roman" pitchFamily="18" charset="0"/>
                <a:cs typeface="Times New Roman" pitchFamily="18" charset="0"/>
              </a:rPr>
              <a:t>Read the input of the camera as QR code image</a:t>
            </a:r>
          </a:p>
          <a:p>
            <a:pPr marL="342900" lvl="0" indent="-342900">
              <a:buFont typeface="+mj-lt"/>
              <a:buAutoNum type="arabicPeriod"/>
            </a:pPr>
            <a:r>
              <a:rPr lang="en-US" sz="2400" dirty="0" smtClean="0">
                <a:latin typeface="Times New Roman" pitchFamily="18" charset="0"/>
                <a:cs typeface="Times New Roman" pitchFamily="18" charset="0"/>
              </a:rPr>
              <a:t>Apply decoding algorithm of the QR code and send the decoded id from the QR code to the raspberry pi via </a:t>
            </a:r>
            <a:r>
              <a:rPr lang="en-US" sz="2400" dirty="0" err="1" smtClean="0">
                <a:latin typeface="Times New Roman" pitchFamily="18" charset="0"/>
                <a:cs typeface="Times New Roman" pitchFamily="18" charset="0"/>
              </a:rPr>
              <a:t>wifi</a:t>
            </a:r>
            <a:endParaRPr lang="en-US" sz="2400" dirty="0" smtClean="0">
              <a:latin typeface="Times New Roman" pitchFamily="18" charset="0"/>
              <a:cs typeface="Times New Roman" pitchFamily="18" charset="0"/>
            </a:endParaRPr>
          </a:p>
          <a:p>
            <a:pPr marL="342900" lvl="0" indent="-342900">
              <a:buFont typeface="+mj-lt"/>
              <a:buAutoNum type="arabicPeriod"/>
            </a:pPr>
            <a:r>
              <a:rPr lang="en-US" sz="2400" dirty="0" smtClean="0">
                <a:latin typeface="Times New Roman" pitchFamily="18" charset="0"/>
                <a:cs typeface="Times New Roman" pitchFamily="18" charset="0"/>
              </a:rPr>
              <a:t>Server is running on the raspberry pi </a:t>
            </a:r>
          </a:p>
          <a:p>
            <a:pPr marL="342900" lvl="0" indent="-342900">
              <a:buFont typeface="+mj-lt"/>
              <a:buAutoNum type="arabicPeriod"/>
            </a:pPr>
            <a:r>
              <a:rPr lang="en-US" sz="2400" dirty="0" smtClean="0">
                <a:latin typeface="Times New Roman" pitchFamily="18" charset="0"/>
                <a:cs typeface="Times New Roman" pitchFamily="18" charset="0"/>
              </a:rPr>
              <a:t>Server will receive the QR code of the person via </a:t>
            </a:r>
            <a:r>
              <a:rPr lang="en-US" sz="2400" dirty="0" err="1" smtClean="0">
                <a:latin typeface="Times New Roman" pitchFamily="18" charset="0"/>
                <a:cs typeface="Times New Roman" pitchFamily="18" charset="0"/>
              </a:rPr>
              <a:t>wifi</a:t>
            </a:r>
            <a:r>
              <a:rPr lang="en-US" sz="2400" dirty="0" smtClean="0">
                <a:latin typeface="Times New Roman" pitchFamily="18" charset="0"/>
                <a:cs typeface="Times New Roman" pitchFamily="18" charset="0"/>
              </a:rPr>
              <a:t> check in the database and will show his/her photo id</a:t>
            </a:r>
          </a:p>
          <a:p>
            <a:pPr marL="342900" lvl="0" indent="-342900">
              <a:buFont typeface="+mj-lt"/>
              <a:buAutoNum type="arabicPeriod"/>
            </a:pPr>
            <a:r>
              <a:rPr lang="en-US" sz="2400" dirty="0" smtClean="0">
                <a:latin typeface="Times New Roman" pitchFamily="18" charset="0"/>
                <a:cs typeface="Times New Roman" pitchFamily="18" charset="0"/>
              </a:rPr>
              <a:t>When authorized person present in the room see that information is correct or not</a:t>
            </a:r>
          </a:p>
          <a:p>
            <a:pPr marL="342900" lvl="0" indent="-342900">
              <a:buFont typeface="+mj-lt"/>
              <a:buAutoNum type="arabicPeriod"/>
            </a:pPr>
            <a:r>
              <a:rPr lang="en-US" sz="2400" dirty="0" smtClean="0">
                <a:latin typeface="Times New Roman" pitchFamily="18" charset="0"/>
                <a:cs typeface="Times New Roman" pitchFamily="18" charset="0"/>
              </a:rPr>
              <a:t>If the information is correct,  gate opens</a:t>
            </a:r>
          </a:p>
          <a:p>
            <a:pPr marL="342900" lvl="0" indent="-342900">
              <a:buFont typeface="+mj-lt"/>
              <a:buAutoNum type="arabicPeriod"/>
            </a:pPr>
            <a:r>
              <a:rPr lang="en-US" sz="2400" dirty="0" smtClean="0">
                <a:latin typeface="Times New Roman" pitchFamily="18" charset="0"/>
                <a:cs typeface="Times New Roman" pitchFamily="18" charset="0"/>
              </a:rPr>
              <a:t>If information is wrong ,buzzer will get activated</a:t>
            </a:r>
          </a:p>
          <a:p>
            <a:pPr marL="342900" indent="-342900">
              <a:buFont typeface="+mj-lt"/>
              <a:buAutoNum type="arabicPeriod"/>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9339382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3700" y="-381000"/>
            <a:ext cx="3810000" cy="2785378"/>
          </a:xfrm>
          <a:prstGeom prst="rect">
            <a:avLst/>
          </a:prstGeom>
          <a:noFill/>
        </p:spPr>
        <p:txBody>
          <a:bodyPr wrap="square" rtlCol="0">
            <a:spAutoFit/>
          </a:bodyPr>
          <a:lstStyle/>
          <a:p>
            <a:pPr>
              <a:spcAft>
                <a:spcPts val="600"/>
              </a:spcAft>
            </a:pPr>
            <a:endParaRPr lang="en-US" sz="4000" dirty="0">
              <a:solidFill>
                <a:srgbClr val="FF0000"/>
              </a:solidFill>
              <a:latin typeface="Times New Roman" pitchFamily="18" charset="0"/>
              <a:cs typeface="Times New Roman" pitchFamily="18" charset="0"/>
            </a:endParaRPr>
          </a:p>
          <a:p>
            <a:pPr algn="ctr">
              <a:spcAft>
                <a:spcPts val="600"/>
              </a:spcAft>
            </a:pPr>
            <a:r>
              <a:rPr lang="en-US" sz="4000" b="1" dirty="0" smtClean="0">
                <a:solidFill>
                  <a:srgbClr val="FF0000"/>
                </a:solidFill>
                <a:latin typeface="Times New Roman" pitchFamily="18" charset="0"/>
                <a:cs typeface="Times New Roman" pitchFamily="18" charset="0"/>
              </a:rPr>
              <a:t>Client</a:t>
            </a:r>
            <a:endParaRPr lang="en-US" sz="4000" dirty="0">
              <a:solidFill>
                <a:srgbClr val="FF0000"/>
              </a:solidFill>
              <a:latin typeface="Times New Roman" pitchFamily="18" charset="0"/>
              <a:cs typeface="Times New Roman" pitchFamily="18" charset="0"/>
            </a:endParaRPr>
          </a:p>
          <a:p>
            <a:pPr>
              <a:spcAft>
                <a:spcPts val="600"/>
              </a:spcAft>
            </a:pPr>
            <a:endParaRPr lang="en-US" sz="4000" dirty="0" smtClean="0">
              <a:solidFill>
                <a:srgbClr val="FF0000"/>
              </a:solidFill>
              <a:latin typeface="Times New Roman" pitchFamily="18" charset="0"/>
              <a:cs typeface="Times New Roman" pitchFamily="18" charset="0"/>
            </a:endParaRPr>
          </a:p>
          <a:p>
            <a:pPr>
              <a:spcAft>
                <a:spcPts val="600"/>
              </a:spcAft>
            </a:pPr>
            <a:endParaRPr lang="en-US" sz="4000" dirty="0">
              <a:solidFill>
                <a:srgbClr val="FF0000"/>
              </a:solidFill>
              <a:latin typeface="Times New Roman" pitchFamily="18" charset="0"/>
              <a:cs typeface="Times New Roman" pitchFamily="18" charset="0"/>
            </a:endParaRPr>
          </a:p>
        </p:txBody>
      </p:sp>
      <p:pic>
        <p:nvPicPr>
          <p:cNvPr id="6" name="Picture 5" descr="C:\Users\Dell\Desktop\New folder (6)\Screenshot_2016-04-28-12-30-52.png"/>
          <p:cNvPicPr/>
          <p:nvPr/>
        </p:nvPicPr>
        <p:blipFill>
          <a:blip r:embed="rId2" cstate="print"/>
          <a:srcRect/>
          <a:stretch>
            <a:fillRect/>
          </a:stretch>
        </p:blipFill>
        <p:spPr bwMode="auto">
          <a:xfrm>
            <a:off x="3200400" y="1524001"/>
            <a:ext cx="3276600" cy="5105400"/>
          </a:xfrm>
          <a:prstGeom prst="rect">
            <a:avLst/>
          </a:prstGeom>
          <a:noFill/>
          <a:ln w="9525">
            <a:noFill/>
            <a:miter lim="800000"/>
            <a:headEnd/>
            <a:tailEnd/>
          </a:ln>
        </p:spPr>
      </p:pic>
    </p:spTree>
    <p:extLst>
      <p:ext uri="{BB962C8B-B14F-4D97-AF65-F5344CB8AC3E}">
        <p14:creationId xmlns:p14="http://schemas.microsoft.com/office/powerpoint/2010/main" val="1869225763"/>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1840</TotalTime>
  <Words>383</Words>
  <Application>Microsoft Office PowerPoint</Application>
  <PresentationFormat>On-screen Show (4:3)</PresentationFormat>
  <Paragraphs>89</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Waveform</vt:lpstr>
      <vt:lpstr>  QR Code Based Passport Identification. </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vt:lpstr>
      <vt:lpstr>Conclusion </vt:lpstr>
      <vt:lpstr>FUTURE SCOPE </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Restaurant Order System Using RF</dc:title>
  <dc:creator>Sayali</dc:creator>
  <cp:lastModifiedBy>Sayali Chavan</cp:lastModifiedBy>
  <cp:revision>94</cp:revision>
  <dcterms:created xsi:type="dcterms:W3CDTF">2006-08-16T00:00:00Z</dcterms:created>
  <dcterms:modified xsi:type="dcterms:W3CDTF">2016-06-04T04:02:23Z</dcterms:modified>
</cp:coreProperties>
</file>