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889/notebooks/Lead%20Scoring%20Case%20Study.ipynb#Correlation-of-the-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Lead Score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Sakshi</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9790-1A86-0810-C6A3-0D535C47B6AE}"/>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6C7347BF-DE52-21FC-F1E5-A605233D36CD}"/>
              </a:ext>
            </a:extLst>
          </p:cNvPr>
          <p:cNvSpPr>
            <a:spLocks noGrp="1"/>
          </p:cNvSpPr>
          <p:nvPr>
            <p:ph idx="1"/>
          </p:nvPr>
        </p:nvSpPr>
        <p:spPr/>
        <p:txBody>
          <a:bodyPr/>
          <a:lstStyle/>
          <a:p>
            <a:endParaRPr lang="en-US" dirty="0"/>
          </a:p>
          <a:p>
            <a:pPr>
              <a:buFont typeface="Wingdings" panose="05000000000000000000" pitchFamily="2" charset="2"/>
              <a:buChar char="Ø"/>
            </a:pPr>
            <a:r>
              <a:rPr lang="en-IN" sz="2800" dirty="0"/>
              <a:t>Converted binary variable into 0 and 1</a:t>
            </a:r>
          </a:p>
          <a:p>
            <a:pPr>
              <a:buFont typeface="Wingdings" panose="05000000000000000000" pitchFamily="2" charset="2"/>
              <a:buChar char="Ø"/>
            </a:pPr>
            <a:r>
              <a:rPr lang="en-IN" sz="2800" dirty="0"/>
              <a:t>Created dummy variables for categorical variables</a:t>
            </a:r>
          </a:p>
          <a:p>
            <a:endParaRPr lang="en-IN" dirty="0"/>
          </a:p>
        </p:txBody>
      </p:sp>
    </p:spTree>
    <p:extLst>
      <p:ext uri="{BB962C8B-B14F-4D97-AF65-F5344CB8AC3E}">
        <p14:creationId xmlns:p14="http://schemas.microsoft.com/office/powerpoint/2010/main" val="83913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19EE-13D3-2603-5E08-B8D9A9D93C02}"/>
              </a:ext>
            </a:extLst>
          </p:cNvPr>
          <p:cNvSpPr>
            <a:spLocks noGrp="1"/>
          </p:cNvSpPr>
          <p:nvPr>
            <p:ph type="title"/>
          </p:nvPr>
        </p:nvSpPr>
        <p:spPr/>
        <p:txBody>
          <a:bodyPr>
            <a:normAutofit/>
          </a:bodyPr>
          <a:lstStyle/>
          <a:p>
            <a:r>
              <a:rPr lang="en-US" dirty="0"/>
              <a:t>Feature Scaling and Splitting Train and Test datasets</a:t>
            </a:r>
            <a:endParaRPr lang="en-IN" dirty="0"/>
          </a:p>
        </p:txBody>
      </p:sp>
      <p:sp>
        <p:nvSpPr>
          <p:cNvPr id="3" name="Content Placeholder 2">
            <a:extLst>
              <a:ext uri="{FF2B5EF4-FFF2-40B4-BE49-F238E27FC236}">
                <a16:creationId xmlns:a16="http://schemas.microsoft.com/office/drawing/2014/main" id="{9ABD8337-1BCD-ABC2-7136-234BC3B13A25}"/>
              </a:ext>
            </a:extLst>
          </p:cNvPr>
          <p:cNvSpPr>
            <a:spLocks noGrp="1"/>
          </p:cNvSpPr>
          <p:nvPr>
            <p:ph idx="1"/>
          </p:nvPr>
        </p:nvSpPr>
        <p:spPr>
          <a:xfrm>
            <a:off x="1097280" y="2650435"/>
            <a:ext cx="10058400" cy="3218657"/>
          </a:xfrm>
        </p:spPr>
        <p:txBody>
          <a:bodyPr>
            <a:normAutofit/>
          </a:bodyPr>
          <a:lstStyle/>
          <a:p>
            <a:pPr>
              <a:buFont typeface="Wingdings" panose="05000000000000000000" pitchFamily="2" charset="2"/>
              <a:buChar char="Ø"/>
            </a:pPr>
            <a:r>
              <a:rPr lang="en-US" sz="3200" dirty="0"/>
              <a:t>Feature Scaling of Numerical data</a:t>
            </a:r>
          </a:p>
          <a:p>
            <a:pPr>
              <a:buFont typeface="Wingdings" panose="05000000000000000000" pitchFamily="2" charset="2"/>
              <a:buChar char="Ø"/>
            </a:pPr>
            <a:r>
              <a:rPr lang="en-US" sz="3200" dirty="0"/>
              <a:t>Splitting Data into Train and Test data</a:t>
            </a:r>
            <a:endParaRPr lang="en-IN" sz="3200" dirty="0"/>
          </a:p>
        </p:txBody>
      </p:sp>
    </p:spTree>
    <p:extLst>
      <p:ext uri="{BB962C8B-B14F-4D97-AF65-F5344CB8AC3E}">
        <p14:creationId xmlns:p14="http://schemas.microsoft.com/office/powerpoint/2010/main" val="288848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F5C2-80B1-8981-E9D6-B0898505CD24}"/>
              </a:ext>
            </a:extLst>
          </p:cNvPr>
          <p:cNvSpPr>
            <a:spLocks noGrp="1"/>
          </p:cNvSpPr>
          <p:nvPr>
            <p:ph type="title"/>
          </p:nvPr>
        </p:nvSpPr>
        <p:spPr/>
        <p:txBody>
          <a:bodyPr/>
          <a:lstStyle/>
          <a:p>
            <a:r>
              <a:rPr lang="en-US" dirty="0"/>
              <a:t>Model Building </a:t>
            </a:r>
            <a:endParaRPr lang="en-IN" dirty="0"/>
          </a:p>
        </p:txBody>
      </p:sp>
      <p:sp>
        <p:nvSpPr>
          <p:cNvPr id="3" name="Content Placeholder 2">
            <a:extLst>
              <a:ext uri="{FF2B5EF4-FFF2-40B4-BE49-F238E27FC236}">
                <a16:creationId xmlns:a16="http://schemas.microsoft.com/office/drawing/2014/main" id="{29FAB43A-BC76-681F-ECD3-8872AF8ED7FE}"/>
              </a:ext>
            </a:extLst>
          </p:cNvPr>
          <p:cNvSpPr>
            <a:spLocks noGrp="1"/>
          </p:cNvSpPr>
          <p:nvPr>
            <p:ph idx="1"/>
          </p:nvPr>
        </p:nvSpPr>
        <p:spPr>
          <a:xfrm>
            <a:off x="1097280" y="2623930"/>
            <a:ext cx="10058400" cy="3245162"/>
          </a:xfrm>
        </p:spPr>
        <p:txBody>
          <a:bodyPr/>
          <a:lstStyle/>
          <a:p>
            <a:pPr>
              <a:buFont typeface="Wingdings" panose="05000000000000000000" pitchFamily="2" charset="2"/>
              <a:buChar char="Ø"/>
            </a:pPr>
            <a:r>
              <a:rPr lang="en-US" sz="2400" dirty="0"/>
              <a:t>Feature Selection using RFE</a:t>
            </a:r>
          </a:p>
          <a:p>
            <a:pPr>
              <a:buFont typeface="Wingdings" panose="05000000000000000000" pitchFamily="2" charset="2"/>
              <a:buChar char="Ø"/>
            </a:pPr>
            <a:r>
              <a:rPr lang="en-US" sz="2400" dirty="0"/>
              <a:t>Determined optimal Model using Logical Regression</a:t>
            </a:r>
          </a:p>
          <a:p>
            <a:pPr>
              <a:buFont typeface="Wingdings" panose="05000000000000000000" pitchFamily="2" charset="2"/>
              <a:buChar char="Ø"/>
            </a:pPr>
            <a:r>
              <a:rPr lang="en-US" sz="2400" dirty="0"/>
              <a:t>Calculated Accuracy, Sensitivity and Specificity </a:t>
            </a:r>
          </a:p>
          <a:p>
            <a:pPr>
              <a:buFont typeface="Wingdings" panose="05000000000000000000" pitchFamily="2" charset="2"/>
              <a:buChar char="Ø"/>
            </a:pPr>
            <a:r>
              <a:rPr lang="en-US" sz="2400" dirty="0"/>
              <a:t>Precision and Recall to evaluate Model</a:t>
            </a:r>
          </a:p>
          <a:p>
            <a:endParaRPr lang="en-IN" dirty="0"/>
          </a:p>
        </p:txBody>
      </p:sp>
    </p:spTree>
    <p:extLst>
      <p:ext uri="{BB962C8B-B14F-4D97-AF65-F5344CB8AC3E}">
        <p14:creationId xmlns:p14="http://schemas.microsoft.com/office/powerpoint/2010/main" val="17880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3089-40E5-1104-3693-078C936B4BED}"/>
              </a:ext>
            </a:extLst>
          </p:cNvPr>
          <p:cNvSpPr>
            <a:spLocks noGrp="1"/>
          </p:cNvSpPr>
          <p:nvPr>
            <p:ph type="title"/>
          </p:nvPr>
        </p:nvSpPr>
        <p:spPr/>
        <p:txBody>
          <a:bodyPr/>
          <a:lstStyle/>
          <a:p>
            <a:r>
              <a:rPr lang="en-US" dirty="0"/>
              <a:t>Variables impacting the Conversion Rate</a:t>
            </a:r>
            <a:endParaRPr lang="en-IN" dirty="0"/>
          </a:p>
        </p:txBody>
      </p:sp>
      <p:sp>
        <p:nvSpPr>
          <p:cNvPr id="3" name="Content Placeholder 2">
            <a:extLst>
              <a:ext uri="{FF2B5EF4-FFF2-40B4-BE49-F238E27FC236}">
                <a16:creationId xmlns:a16="http://schemas.microsoft.com/office/drawing/2014/main" id="{6770E5E3-1A7A-D562-E7A4-FCB976606E2D}"/>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Total visits</a:t>
            </a:r>
          </a:p>
          <a:p>
            <a:pPr>
              <a:buFont typeface="Wingdings" panose="05000000000000000000" pitchFamily="2" charset="2"/>
              <a:buChar char="Ø"/>
            </a:pPr>
            <a:r>
              <a:rPr lang="en-US" sz="2400" dirty="0"/>
              <a:t>Total Time spent on website</a:t>
            </a:r>
          </a:p>
          <a:p>
            <a:pPr>
              <a:buFont typeface="Wingdings" panose="05000000000000000000" pitchFamily="2" charset="2"/>
              <a:buChar char="Ø"/>
            </a:pPr>
            <a:r>
              <a:rPr lang="en-US" sz="2400" dirty="0"/>
              <a:t>Lead </a:t>
            </a:r>
            <a:r>
              <a:rPr lang="en-US" sz="2400" dirty="0" err="1"/>
              <a:t>Source_Olark</a:t>
            </a:r>
            <a:r>
              <a:rPr lang="en-US" sz="2400" dirty="0"/>
              <a:t> Chat</a:t>
            </a:r>
          </a:p>
          <a:p>
            <a:pPr>
              <a:buFont typeface="Wingdings" panose="05000000000000000000" pitchFamily="2" charset="2"/>
              <a:buChar char="Ø"/>
            </a:pPr>
            <a:r>
              <a:rPr lang="en-IN" sz="2400" dirty="0"/>
              <a:t>Lead </a:t>
            </a:r>
            <a:r>
              <a:rPr lang="en-IN" sz="2400" dirty="0" err="1"/>
              <a:t>Origin_Lead</a:t>
            </a:r>
            <a:r>
              <a:rPr lang="en-IN" sz="2400" dirty="0"/>
              <a:t> Add Form</a:t>
            </a:r>
          </a:p>
          <a:p>
            <a:pPr>
              <a:buFont typeface="Wingdings" panose="05000000000000000000" pitchFamily="2" charset="2"/>
              <a:buChar char="Ø"/>
            </a:pPr>
            <a:r>
              <a:rPr lang="en-IN" sz="2400" dirty="0"/>
              <a:t>Lead </a:t>
            </a:r>
            <a:r>
              <a:rPr lang="en-IN" sz="2400" dirty="0" err="1"/>
              <a:t>Source_Welingac</a:t>
            </a:r>
            <a:r>
              <a:rPr lang="en-IN" sz="2400" dirty="0"/>
              <a:t> Website</a:t>
            </a:r>
          </a:p>
          <a:p>
            <a:pPr>
              <a:buFont typeface="Wingdings" panose="05000000000000000000" pitchFamily="2" charset="2"/>
              <a:buChar char="Ø"/>
            </a:pPr>
            <a:r>
              <a:rPr lang="en-IN" sz="2400" dirty="0"/>
              <a:t>Do not Email</a:t>
            </a:r>
          </a:p>
          <a:p>
            <a:pPr>
              <a:buFont typeface="Wingdings" panose="05000000000000000000" pitchFamily="2" charset="2"/>
              <a:buChar char="Ø"/>
            </a:pPr>
            <a:r>
              <a:rPr lang="en-IN" sz="2400" dirty="0"/>
              <a:t>Lead </a:t>
            </a:r>
            <a:r>
              <a:rPr lang="en-IN" sz="2400" dirty="0" err="1"/>
              <a:t>Source_Referral</a:t>
            </a:r>
            <a:r>
              <a:rPr lang="en-IN" sz="2400" dirty="0"/>
              <a:t> sites etc.</a:t>
            </a:r>
          </a:p>
          <a:p>
            <a:endParaRPr lang="en-IN" dirty="0"/>
          </a:p>
        </p:txBody>
      </p:sp>
    </p:spTree>
    <p:extLst>
      <p:ext uri="{BB962C8B-B14F-4D97-AF65-F5344CB8AC3E}">
        <p14:creationId xmlns:p14="http://schemas.microsoft.com/office/powerpoint/2010/main" val="263599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9D59-C26F-9FD6-F142-0D9FDD50F9CF}"/>
              </a:ext>
            </a:extLst>
          </p:cNvPr>
          <p:cNvSpPr>
            <a:spLocks noGrp="1"/>
          </p:cNvSpPr>
          <p:nvPr>
            <p:ph type="title"/>
          </p:nvPr>
        </p:nvSpPr>
        <p:spPr>
          <a:xfrm>
            <a:off x="1097280" y="286604"/>
            <a:ext cx="10058400" cy="1197640"/>
          </a:xfrm>
        </p:spPr>
        <p:txBody>
          <a:bodyPr>
            <a:normAutofit fontScale="90000"/>
          </a:bodyPr>
          <a:lstStyle/>
          <a:p>
            <a:r>
              <a:rPr lang="en-US" dirty="0"/>
              <a:t>Model Evaluation- Sensitivity &amp; Specificity on Train data Set</a:t>
            </a:r>
            <a:endParaRPr lang="en-IN" dirty="0"/>
          </a:p>
        </p:txBody>
      </p:sp>
      <p:pic>
        <p:nvPicPr>
          <p:cNvPr id="5" name="Content Placeholder 4">
            <a:extLst>
              <a:ext uri="{FF2B5EF4-FFF2-40B4-BE49-F238E27FC236}">
                <a16:creationId xmlns:a16="http://schemas.microsoft.com/office/drawing/2014/main" id="{6B4BD201-DAD1-8D17-D054-FB3CB81063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3233530"/>
            <a:ext cx="4777690" cy="2887250"/>
          </a:xfrm>
        </p:spPr>
      </p:pic>
      <p:sp>
        <p:nvSpPr>
          <p:cNvPr id="6" name="TextBox 5">
            <a:extLst>
              <a:ext uri="{FF2B5EF4-FFF2-40B4-BE49-F238E27FC236}">
                <a16:creationId xmlns:a16="http://schemas.microsoft.com/office/drawing/2014/main" id="{0E85466B-447B-91BF-3D82-DDBB9763DEF3}"/>
              </a:ext>
            </a:extLst>
          </p:cNvPr>
          <p:cNvSpPr txBox="1"/>
          <p:nvPr/>
        </p:nvSpPr>
        <p:spPr>
          <a:xfrm>
            <a:off x="1097280" y="2199861"/>
            <a:ext cx="5316772" cy="707886"/>
          </a:xfrm>
          <a:prstGeom prst="rect">
            <a:avLst/>
          </a:prstGeom>
          <a:noFill/>
        </p:spPr>
        <p:txBody>
          <a:bodyPr wrap="square" rtlCol="0">
            <a:spAutoFit/>
          </a:bodyPr>
          <a:lstStyle/>
          <a:p>
            <a:r>
              <a:rPr lang="en-US" sz="2000" dirty="0"/>
              <a:t>Graph depicts an optimal Cut off of 0.37</a:t>
            </a:r>
          </a:p>
          <a:p>
            <a:r>
              <a:rPr lang="en-US" sz="2000" dirty="0"/>
              <a:t>Based on Accuracy, Sensitivity &amp; Specificity</a:t>
            </a:r>
            <a:endParaRPr lang="en-IN" sz="2000" dirty="0"/>
          </a:p>
        </p:txBody>
      </p:sp>
      <p:sp>
        <p:nvSpPr>
          <p:cNvPr id="8" name="TextBox 7">
            <a:extLst>
              <a:ext uri="{FF2B5EF4-FFF2-40B4-BE49-F238E27FC236}">
                <a16:creationId xmlns:a16="http://schemas.microsoft.com/office/drawing/2014/main" id="{7161E654-78F8-D42D-A9A8-111C025B75AE}"/>
              </a:ext>
            </a:extLst>
          </p:cNvPr>
          <p:cNvSpPr txBox="1"/>
          <p:nvPr/>
        </p:nvSpPr>
        <p:spPr>
          <a:xfrm>
            <a:off x="7142922" y="3470148"/>
            <a:ext cx="2743200" cy="1938992"/>
          </a:xfrm>
          <a:prstGeom prst="rect">
            <a:avLst/>
          </a:prstGeom>
          <a:noFill/>
        </p:spPr>
        <p:txBody>
          <a:bodyPr wrap="square" rtlCol="0">
            <a:spAutoFit/>
          </a:bodyPr>
          <a:lstStyle/>
          <a:p>
            <a:r>
              <a:rPr lang="en-US" sz="2400" dirty="0"/>
              <a:t>Accuracy = 78%</a:t>
            </a:r>
          </a:p>
          <a:p>
            <a:endParaRPr lang="en-US" sz="2400" dirty="0"/>
          </a:p>
          <a:p>
            <a:r>
              <a:rPr lang="en-US" sz="2400" dirty="0"/>
              <a:t>Sensitivity = 82%</a:t>
            </a:r>
          </a:p>
          <a:p>
            <a:endParaRPr lang="en-US" sz="2400" dirty="0"/>
          </a:p>
          <a:p>
            <a:r>
              <a:rPr lang="en-US" sz="2400" dirty="0"/>
              <a:t>Specificity = 76%</a:t>
            </a:r>
            <a:endParaRPr lang="en-IN" sz="2400" dirty="0"/>
          </a:p>
        </p:txBody>
      </p:sp>
    </p:spTree>
    <p:extLst>
      <p:ext uri="{BB962C8B-B14F-4D97-AF65-F5344CB8AC3E}">
        <p14:creationId xmlns:p14="http://schemas.microsoft.com/office/powerpoint/2010/main" val="423464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4D04-D59E-CF88-FFF5-DFFD6A4E9F75}"/>
              </a:ext>
            </a:extLst>
          </p:cNvPr>
          <p:cNvSpPr>
            <a:spLocks noGrp="1"/>
          </p:cNvSpPr>
          <p:nvPr>
            <p:ph type="title"/>
          </p:nvPr>
        </p:nvSpPr>
        <p:spPr/>
        <p:txBody>
          <a:bodyPr>
            <a:normAutofit/>
          </a:bodyPr>
          <a:lstStyle/>
          <a:p>
            <a:r>
              <a:rPr lang="en-US" dirty="0"/>
              <a:t>Model Evaluation</a:t>
            </a:r>
            <a:br>
              <a:rPr lang="en-US" dirty="0"/>
            </a:br>
            <a:r>
              <a:rPr lang="en-US" sz="2400" dirty="0"/>
              <a:t>Precision &amp; Recall on Train Dataset</a:t>
            </a:r>
            <a:endParaRPr lang="en-IN" dirty="0"/>
          </a:p>
        </p:txBody>
      </p:sp>
      <p:pic>
        <p:nvPicPr>
          <p:cNvPr id="5" name="Content Placeholder 4">
            <a:extLst>
              <a:ext uri="{FF2B5EF4-FFF2-40B4-BE49-F238E27FC236}">
                <a16:creationId xmlns:a16="http://schemas.microsoft.com/office/drawing/2014/main" id="{1431328B-6B05-EBCD-8148-52B21ACC2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438" y="2968487"/>
            <a:ext cx="4755520" cy="3059528"/>
          </a:xfrm>
        </p:spPr>
      </p:pic>
      <p:sp>
        <p:nvSpPr>
          <p:cNvPr id="6" name="TextBox 5">
            <a:extLst>
              <a:ext uri="{FF2B5EF4-FFF2-40B4-BE49-F238E27FC236}">
                <a16:creationId xmlns:a16="http://schemas.microsoft.com/office/drawing/2014/main" id="{82635B22-5B2C-D940-5651-088CAAA821F2}"/>
              </a:ext>
            </a:extLst>
          </p:cNvPr>
          <p:cNvSpPr txBox="1"/>
          <p:nvPr/>
        </p:nvSpPr>
        <p:spPr>
          <a:xfrm>
            <a:off x="1097280" y="2137490"/>
            <a:ext cx="4755520" cy="830997"/>
          </a:xfrm>
          <a:prstGeom prst="rect">
            <a:avLst/>
          </a:prstGeom>
          <a:noFill/>
        </p:spPr>
        <p:txBody>
          <a:bodyPr wrap="square" rtlCol="0">
            <a:spAutoFit/>
          </a:bodyPr>
          <a:lstStyle/>
          <a:p>
            <a:r>
              <a:rPr lang="en-US" sz="2400" dirty="0"/>
              <a:t>The graph depicts optimal cut off of 0.42 based on Precision and Recall</a:t>
            </a:r>
            <a:endParaRPr lang="en-IN" sz="2400" dirty="0"/>
          </a:p>
        </p:txBody>
      </p:sp>
      <p:sp>
        <p:nvSpPr>
          <p:cNvPr id="7" name="TextBox 6">
            <a:extLst>
              <a:ext uri="{FF2B5EF4-FFF2-40B4-BE49-F238E27FC236}">
                <a16:creationId xmlns:a16="http://schemas.microsoft.com/office/drawing/2014/main" id="{13825088-3EEB-36A5-1E89-F8FB7D309850}"/>
              </a:ext>
            </a:extLst>
          </p:cNvPr>
          <p:cNvSpPr txBox="1"/>
          <p:nvPr/>
        </p:nvSpPr>
        <p:spPr>
          <a:xfrm>
            <a:off x="6524044" y="3763617"/>
            <a:ext cx="2635658" cy="954107"/>
          </a:xfrm>
          <a:prstGeom prst="rect">
            <a:avLst/>
          </a:prstGeom>
          <a:noFill/>
        </p:spPr>
        <p:txBody>
          <a:bodyPr wrap="none" rtlCol="0">
            <a:spAutoFit/>
          </a:bodyPr>
          <a:lstStyle/>
          <a:p>
            <a:r>
              <a:rPr lang="en-US" sz="2800" dirty="0"/>
              <a:t>Precision = 79%</a:t>
            </a:r>
          </a:p>
          <a:p>
            <a:r>
              <a:rPr lang="en-US" sz="2800" dirty="0"/>
              <a:t>Recall = 65%</a:t>
            </a:r>
            <a:endParaRPr lang="en-IN" sz="2800" dirty="0"/>
          </a:p>
        </p:txBody>
      </p:sp>
    </p:spTree>
    <p:extLst>
      <p:ext uri="{BB962C8B-B14F-4D97-AF65-F5344CB8AC3E}">
        <p14:creationId xmlns:p14="http://schemas.microsoft.com/office/powerpoint/2010/main" val="106570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45CA-F7B2-6249-9F5F-657F99128CF7}"/>
              </a:ext>
            </a:extLst>
          </p:cNvPr>
          <p:cNvSpPr>
            <a:spLocks noGrp="1"/>
          </p:cNvSpPr>
          <p:nvPr>
            <p:ph type="title"/>
          </p:nvPr>
        </p:nvSpPr>
        <p:spPr/>
        <p:txBody>
          <a:bodyPr>
            <a:normAutofit/>
          </a:bodyPr>
          <a:lstStyle/>
          <a:p>
            <a:r>
              <a:rPr lang="en-US" dirty="0"/>
              <a:t>Model Evaluation</a:t>
            </a:r>
            <a:br>
              <a:rPr lang="en-US" dirty="0"/>
            </a:br>
            <a:r>
              <a:rPr lang="en-US" sz="2800" dirty="0"/>
              <a:t>Sensitivity &amp; Specificity on Test Data Set</a:t>
            </a:r>
            <a:endParaRPr lang="en-IN" dirty="0"/>
          </a:p>
        </p:txBody>
      </p:sp>
      <p:sp>
        <p:nvSpPr>
          <p:cNvPr id="3" name="Content Placeholder 2">
            <a:extLst>
              <a:ext uri="{FF2B5EF4-FFF2-40B4-BE49-F238E27FC236}">
                <a16:creationId xmlns:a16="http://schemas.microsoft.com/office/drawing/2014/main" id="{EFD59AC2-7162-4AF5-A72E-12D6329AFC9D}"/>
              </a:ext>
            </a:extLst>
          </p:cNvPr>
          <p:cNvSpPr>
            <a:spLocks noGrp="1"/>
          </p:cNvSpPr>
          <p:nvPr>
            <p:ph idx="1"/>
          </p:nvPr>
        </p:nvSpPr>
        <p:spPr>
          <a:xfrm>
            <a:off x="1097280" y="2810506"/>
            <a:ext cx="4163833" cy="3760891"/>
          </a:xfrm>
        </p:spPr>
        <p:txBody>
          <a:bodyPr>
            <a:normAutofit/>
          </a:bodyPr>
          <a:lstStyle/>
          <a:p>
            <a:pPr>
              <a:buFont typeface="Wingdings" panose="05000000000000000000" pitchFamily="2" charset="2"/>
              <a:buChar char="Ø"/>
            </a:pPr>
            <a:r>
              <a:rPr lang="en-US" sz="2000" dirty="0"/>
              <a:t>Accuracy = 80%</a:t>
            </a:r>
          </a:p>
          <a:p>
            <a:pPr>
              <a:buFont typeface="Wingdings" panose="05000000000000000000" pitchFamily="2" charset="2"/>
              <a:buChar char="Ø"/>
            </a:pPr>
            <a:r>
              <a:rPr lang="en-US" sz="2000" dirty="0"/>
              <a:t>Sensitivity = 80.8%</a:t>
            </a:r>
          </a:p>
          <a:p>
            <a:pPr>
              <a:buFont typeface="Wingdings" panose="05000000000000000000" pitchFamily="2" charset="2"/>
              <a:buChar char="Ø"/>
            </a:pPr>
            <a:r>
              <a:rPr lang="en-US" sz="2000" dirty="0"/>
              <a:t>Specificity = 76.5%</a:t>
            </a:r>
            <a:endParaRPr lang="en-IN" sz="3200" dirty="0"/>
          </a:p>
        </p:txBody>
      </p:sp>
    </p:spTree>
    <p:extLst>
      <p:ext uri="{BB962C8B-B14F-4D97-AF65-F5344CB8AC3E}">
        <p14:creationId xmlns:p14="http://schemas.microsoft.com/office/powerpoint/2010/main" val="400818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5179-2FB2-E3B9-4D4E-8F2BA9817A5A}"/>
              </a:ext>
            </a:extLst>
          </p:cNvPr>
          <p:cNvSpPr>
            <a:spLocks noGrp="1"/>
          </p:cNvSpPr>
          <p:nvPr>
            <p:ph type="title"/>
          </p:nvPr>
        </p:nvSpPr>
        <p:spPr/>
        <p:txBody>
          <a:bodyPr>
            <a:normAutofit/>
          </a:bodyPr>
          <a:lstStyle/>
          <a:p>
            <a:r>
              <a:rPr lang="en-US" dirty="0"/>
              <a:t>Model Evaluation</a:t>
            </a:r>
            <a:br>
              <a:rPr lang="en-US" dirty="0"/>
            </a:br>
            <a:r>
              <a:rPr lang="en-US" sz="2400" dirty="0"/>
              <a:t>Precision &amp; Recall based on Test Data Set</a:t>
            </a:r>
            <a:endParaRPr lang="en-IN" dirty="0"/>
          </a:p>
        </p:txBody>
      </p:sp>
      <p:sp>
        <p:nvSpPr>
          <p:cNvPr id="4" name="Rectangle 1">
            <a:extLst>
              <a:ext uri="{FF2B5EF4-FFF2-40B4-BE49-F238E27FC236}">
                <a16:creationId xmlns:a16="http://schemas.microsoft.com/office/drawing/2014/main" id="{BF468D3D-29B4-432C-B3FD-30E65EFC3997}"/>
              </a:ext>
            </a:extLst>
          </p:cNvPr>
          <p:cNvSpPr>
            <a:spLocks noGrp="1" noChangeArrowheads="1"/>
          </p:cNvSpPr>
          <p:nvPr>
            <p:ph idx="1"/>
          </p:nvPr>
        </p:nvSpPr>
        <p:spPr bwMode="auto">
          <a:xfrm>
            <a:off x="1097280" y="2717737"/>
            <a:ext cx="848139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Precision score in predicting test dataset: 0.725625539257981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Recall score in predicting test dataset: 0.788191190253046</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177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073C-9E22-E113-6D11-67804EF826C2}"/>
              </a:ext>
            </a:extLst>
          </p:cNvPr>
          <p:cNvSpPr>
            <a:spLocks noGrp="1"/>
          </p:cNvSpPr>
          <p:nvPr>
            <p:ph type="title"/>
          </p:nvPr>
        </p:nvSpPr>
        <p:spPr>
          <a:xfrm>
            <a:off x="1097280" y="750429"/>
            <a:ext cx="10058400" cy="1450757"/>
          </a:xfrm>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7D2E27A8-1E0F-34B2-A812-5385F1392921}"/>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Helvetica Neue"/>
              </a:rPr>
              <a:t>The Accuracy, Precision and Recall score we got from the test data are in the acceptable region.</a:t>
            </a:r>
          </a:p>
          <a:p>
            <a:pPr algn="l">
              <a:buFont typeface="Arial" panose="020B0604020202020204" pitchFamily="34" charset="0"/>
              <a:buChar char="•"/>
            </a:pPr>
            <a:r>
              <a:rPr lang="en-US" b="0" i="0" dirty="0">
                <a:solidFill>
                  <a:srgbClr val="000000"/>
                </a:solidFill>
                <a:effectLst/>
                <a:latin typeface="Helvetica Neue"/>
              </a:rPr>
              <a:t>In business terms, this model has an ability to adjust with the company’s requirements in coming future.</a:t>
            </a:r>
          </a:p>
          <a:p>
            <a:pPr algn="l">
              <a:buFont typeface="Arial" panose="020B0604020202020204" pitchFamily="34" charset="0"/>
              <a:buChar char="•"/>
            </a:pPr>
            <a:r>
              <a:rPr lang="en-US" b="0" i="0" dirty="0">
                <a:solidFill>
                  <a:srgbClr val="000000"/>
                </a:solidFill>
                <a:effectLst/>
                <a:latin typeface="Helvetica Neue"/>
              </a:rPr>
              <a:t>Important features responsible for good conversion rate or the ones' which contributes more towards the probability of a lead getting converted are:</a:t>
            </a:r>
          </a:p>
          <a:p>
            <a:pPr marL="742950" lvl="1" indent="-285750" algn="l">
              <a:buFont typeface="Arial" panose="020B0604020202020204" pitchFamily="34" charset="0"/>
              <a:buChar char="•"/>
            </a:pPr>
            <a:r>
              <a:rPr lang="en-US" b="0" i="0" dirty="0">
                <a:solidFill>
                  <a:srgbClr val="000000"/>
                </a:solidFill>
                <a:effectLst/>
                <a:latin typeface="Helvetica Neue"/>
              </a:rPr>
              <a:t>Last Notable </a:t>
            </a:r>
            <a:r>
              <a:rPr lang="en-US" b="0" i="0" dirty="0" err="1">
                <a:solidFill>
                  <a:srgbClr val="000000"/>
                </a:solidFill>
                <a:effectLst/>
                <a:latin typeface="Helvetica Neue"/>
              </a:rPr>
              <a:t>Activity_Had</a:t>
            </a:r>
            <a:r>
              <a:rPr lang="en-US" b="0" i="0" dirty="0">
                <a:solidFill>
                  <a:srgbClr val="000000"/>
                </a:solidFill>
                <a:effectLst/>
                <a:latin typeface="Helvetica Neue"/>
              </a:rPr>
              <a:t> a Phone Conversation</a:t>
            </a:r>
          </a:p>
          <a:p>
            <a:pPr marL="742950" lvl="1" indent="-285750" algn="l">
              <a:buFont typeface="Arial" panose="020B0604020202020204" pitchFamily="34" charset="0"/>
              <a:buChar char="•"/>
            </a:pPr>
            <a:r>
              <a:rPr lang="en-US" b="0" i="0" dirty="0">
                <a:solidFill>
                  <a:srgbClr val="000000"/>
                </a:solidFill>
                <a:effectLst/>
                <a:latin typeface="Helvetica Neue"/>
              </a:rPr>
              <a:t>Lead </a:t>
            </a:r>
            <a:r>
              <a:rPr lang="en-US" b="0" i="0" dirty="0" err="1">
                <a:solidFill>
                  <a:srgbClr val="000000"/>
                </a:solidFill>
                <a:effectLst/>
                <a:latin typeface="Helvetica Neue"/>
              </a:rPr>
              <a:t>Origin_Lead</a:t>
            </a:r>
            <a:r>
              <a:rPr lang="en-US" b="0" i="0" dirty="0">
                <a:solidFill>
                  <a:srgbClr val="000000"/>
                </a:solidFill>
                <a:effectLst/>
                <a:latin typeface="Helvetica Neue"/>
              </a:rPr>
              <a:t> Add Form</a:t>
            </a:r>
          </a:p>
          <a:p>
            <a:pPr marL="742950" lvl="1" indent="-285750" algn="l">
              <a:buFont typeface="Arial" panose="020B0604020202020204" pitchFamily="34" charset="0"/>
              <a:buChar char="•"/>
            </a:pPr>
            <a:r>
              <a:rPr lang="en-US" b="0" i="0" dirty="0">
                <a:solidFill>
                  <a:srgbClr val="000000"/>
                </a:solidFill>
                <a:effectLst/>
                <a:latin typeface="Helvetica Neue"/>
              </a:rPr>
              <a:t>What is your current </a:t>
            </a:r>
            <a:r>
              <a:rPr lang="en-US" b="0" i="0" dirty="0" err="1">
                <a:solidFill>
                  <a:srgbClr val="000000"/>
                </a:solidFill>
                <a:effectLst/>
                <a:latin typeface="Helvetica Neue"/>
              </a:rPr>
              <a:t>occupation_Working</a:t>
            </a:r>
            <a:r>
              <a:rPr lang="en-US" b="0" i="0" dirty="0">
                <a:solidFill>
                  <a:srgbClr val="000000"/>
                </a:solidFill>
                <a:effectLst/>
                <a:latin typeface="Helvetica Neue"/>
              </a:rPr>
              <a:t> Professional.</a:t>
            </a:r>
          </a:p>
          <a:p>
            <a:endParaRPr lang="en-IN" dirty="0"/>
          </a:p>
        </p:txBody>
      </p:sp>
    </p:spTree>
    <p:extLst>
      <p:ext uri="{BB962C8B-B14F-4D97-AF65-F5344CB8AC3E}">
        <p14:creationId xmlns:p14="http://schemas.microsoft.com/office/powerpoint/2010/main" val="228800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A2AB-CC02-9389-D062-F093E0436730}"/>
              </a:ext>
            </a:extLst>
          </p:cNvPr>
          <p:cNvSpPr>
            <a:spLocks noGrp="1"/>
          </p:cNvSpPr>
          <p:nvPr>
            <p:ph type="title"/>
          </p:nvPr>
        </p:nvSpPr>
        <p:spPr>
          <a:xfrm>
            <a:off x="1097280" y="808383"/>
            <a:ext cx="10058400" cy="689113"/>
          </a:xfrm>
        </p:spPr>
        <p:txBody>
          <a:bodyPr>
            <a:normAutofit fontScale="90000"/>
          </a:bodyPr>
          <a:lstStyle/>
          <a:p>
            <a:br>
              <a:rPr lang="en-US" b="1" i="0" dirty="0">
                <a:solidFill>
                  <a:srgbClr val="091E42"/>
                </a:solidFill>
                <a:effectLst/>
                <a:latin typeface="circular"/>
              </a:rPr>
            </a:br>
            <a:r>
              <a:rPr lang="en-US" b="1" i="0" dirty="0">
                <a:solidFill>
                  <a:srgbClr val="091E42"/>
                </a:solidFill>
                <a:effectLst/>
                <a:latin typeface="circular"/>
              </a:rPr>
              <a:t>Problem Statement</a:t>
            </a:r>
            <a:endParaRPr lang="en-IN" dirty="0"/>
          </a:p>
        </p:txBody>
      </p:sp>
      <p:sp>
        <p:nvSpPr>
          <p:cNvPr id="3" name="Content Placeholder 2">
            <a:extLst>
              <a:ext uri="{FF2B5EF4-FFF2-40B4-BE49-F238E27FC236}">
                <a16:creationId xmlns:a16="http://schemas.microsoft.com/office/drawing/2014/main" id="{D6BEDAC5-7A3C-CB1D-3520-6DC32077FA60}"/>
              </a:ext>
            </a:extLst>
          </p:cNvPr>
          <p:cNvSpPr>
            <a:spLocks noGrp="1"/>
          </p:cNvSpPr>
          <p:nvPr>
            <p:ph idx="1"/>
          </p:nvPr>
        </p:nvSpPr>
        <p:spPr>
          <a:xfrm>
            <a:off x="1066800" y="1934817"/>
            <a:ext cx="10058400" cy="3722240"/>
          </a:xfrm>
        </p:spPr>
        <p:txBody>
          <a:bodyPr>
            <a:normAutofit fontScale="25000" lnSpcReduction="20000"/>
          </a:bodyPr>
          <a:lstStyle/>
          <a:p>
            <a:pPr algn="l"/>
            <a:r>
              <a:rPr lang="en-US" sz="6400"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algn="l"/>
            <a:r>
              <a:rPr lang="en-US" sz="6400" b="0" i="0" dirty="0">
                <a:solidFill>
                  <a:srgbClr val="091E42"/>
                </a:solidFill>
                <a:effectLst/>
                <a:latin typeface="freight-text-pro"/>
              </a:rPr>
              <a:t> </a:t>
            </a:r>
          </a:p>
          <a:p>
            <a:pPr algn="l"/>
            <a:r>
              <a:rPr lang="en-US" sz="6400"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r>
              <a:rPr lang="en-US" sz="6400" b="0" i="0" dirty="0">
                <a:solidFill>
                  <a:srgbClr val="091E42"/>
                </a:solidFill>
                <a:effectLst/>
                <a:latin typeface="freight-text-pro"/>
              </a:rPr>
              <a:t> </a:t>
            </a:r>
          </a:p>
          <a:p>
            <a:pPr algn="l"/>
            <a:r>
              <a:rPr lang="en-US" sz="6400" b="0" i="0" dirty="0">
                <a:solidFill>
                  <a:srgbClr val="091E42"/>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IN" dirty="0"/>
          </a:p>
        </p:txBody>
      </p:sp>
    </p:spTree>
    <p:extLst>
      <p:ext uri="{BB962C8B-B14F-4D97-AF65-F5344CB8AC3E}">
        <p14:creationId xmlns:p14="http://schemas.microsoft.com/office/powerpoint/2010/main" val="77025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971B-F63F-114F-92F8-AAEA18FFDF5F}"/>
              </a:ext>
            </a:extLst>
          </p:cNvPr>
          <p:cNvSpPr>
            <a:spLocks noGrp="1"/>
          </p:cNvSpPr>
          <p:nvPr>
            <p:ph type="title"/>
          </p:nvPr>
        </p:nvSpPr>
        <p:spPr>
          <a:xfrm>
            <a:off x="1097280" y="728869"/>
            <a:ext cx="10058400" cy="834887"/>
          </a:xfrm>
        </p:spPr>
        <p:txBody>
          <a:bodyPr>
            <a:normAutofit fontScale="90000"/>
          </a:bodyPr>
          <a:lstStyle/>
          <a:p>
            <a:br>
              <a:rPr lang="en-US" b="0" i="0" dirty="0">
                <a:solidFill>
                  <a:srgbClr val="45526C"/>
                </a:solidFill>
                <a:effectLst/>
                <a:latin typeface="circular"/>
              </a:rPr>
            </a:br>
            <a:r>
              <a:rPr lang="en-US" b="1" i="0" dirty="0">
                <a:solidFill>
                  <a:srgbClr val="45526C"/>
                </a:solidFill>
                <a:effectLst/>
                <a:latin typeface="circular"/>
              </a:rPr>
              <a:t>Goals of the Case Study</a:t>
            </a:r>
            <a:endParaRPr lang="en-IN" dirty="0"/>
          </a:p>
        </p:txBody>
      </p:sp>
      <p:sp>
        <p:nvSpPr>
          <p:cNvPr id="3" name="Content Placeholder 2">
            <a:extLst>
              <a:ext uri="{FF2B5EF4-FFF2-40B4-BE49-F238E27FC236}">
                <a16:creationId xmlns:a16="http://schemas.microsoft.com/office/drawing/2014/main" id="{54EE7A5A-3544-EA22-60C0-5AA54EE2D0C2}"/>
              </a:ext>
            </a:extLst>
          </p:cNvPr>
          <p:cNvSpPr>
            <a:spLocks noGrp="1"/>
          </p:cNvSpPr>
          <p:nvPr>
            <p:ph idx="1"/>
          </p:nvPr>
        </p:nvSpPr>
        <p:spPr/>
        <p:txBody>
          <a:bodyPr/>
          <a:lstStyle/>
          <a:p>
            <a:pPr algn="l"/>
            <a:r>
              <a:rPr lang="en-US" b="0" i="0" dirty="0">
                <a:solidFill>
                  <a:srgbClr val="091E42"/>
                </a:solidFill>
                <a:effectLst/>
                <a:latin typeface="freight-text-pro"/>
              </a:rPr>
              <a:t>There are quite a few goals for this case study:</a:t>
            </a:r>
          </a:p>
          <a:p>
            <a:pPr algn="l">
              <a:buFont typeface="+mj-lt"/>
              <a:buAutoNum type="arabicPeriod"/>
            </a:pPr>
            <a:r>
              <a:rPr lang="en-US" b="0" i="0" dirty="0">
                <a:solidFill>
                  <a:srgbClr val="091E42"/>
                </a:solidFill>
                <a:effectLst/>
                <a:latin typeface="freight-text-pro"/>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mj-lt"/>
              <a:buAutoNum type="arabicPeriod"/>
            </a:pPr>
            <a:r>
              <a:rPr lang="en-US" b="0" i="0" dirty="0">
                <a:solidFill>
                  <a:srgbClr val="091E42"/>
                </a:solidFill>
                <a:effectLst/>
                <a:latin typeface="freight-text-pro"/>
              </a:rPr>
              <a:t>There are some more problems presented by the company which our model should be able to adjust to if the company's requirement changes in the future so we will need to handle these as well. </a:t>
            </a:r>
            <a:endParaRPr lang="en-IN" dirty="0"/>
          </a:p>
        </p:txBody>
      </p:sp>
    </p:spTree>
    <p:extLst>
      <p:ext uri="{BB962C8B-B14F-4D97-AF65-F5344CB8AC3E}">
        <p14:creationId xmlns:p14="http://schemas.microsoft.com/office/powerpoint/2010/main" val="22580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17DC-A1FB-16C1-EAE0-EE3809303F00}"/>
              </a:ext>
            </a:extLst>
          </p:cNvPr>
          <p:cNvSpPr>
            <a:spLocks noGrp="1"/>
          </p:cNvSpPr>
          <p:nvPr>
            <p:ph type="title"/>
          </p:nvPr>
        </p:nvSpPr>
        <p:spPr>
          <a:xfrm>
            <a:off x="1097280" y="556592"/>
            <a:ext cx="10058400" cy="901147"/>
          </a:xfrm>
        </p:spPr>
        <p:txBody>
          <a:bodyPr>
            <a:normAutofit/>
          </a:bodyPr>
          <a:lstStyle/>
          <a:p>
            <a:r>
              <a:rPr lang="en-US" dirty="0"/>
              <a:t>Approach</a:t>
            </a:r>
            <a:endParaRPr lang="en-IN" dirty="0"/>
          </a:p>
        </p:txBody>
      </p:sp>
      <p:sp>
        <p:nvSpPr>
          <p:cNvPr id="3" name="Content Placeholder 2">
            <a:extLst>
              <a:ext uri="{FF2B5EF4-FFF2-40B4-BE49-F238E27FC236}">
                <a16:creationId xmlns:a16="http://schemas.microsoft.com/office/drawing/2014/main" id="{924028FD-D6DF-EA8E-6D3E-ADB19D7854EA}"/>
              </a:ext>
            </a:extLst>
          </p:cNvPr>
          <p:cNvSpPr>
            <a:spLocks noGrp="1"/>
          </p:cNvSpPr>
          <p:nvPr>
            <p:ph idx="1"/>
          </p:nvPr>
        </p:nvSpPr>
        <p:spPr>
          <a:xfrm>
            <a:off x="1097280" y="2001078"/>
            <a:ext cx="10058400" cy="4121426"/>
          </a:xfrm>
        </p:spPr>
        <p:txBody>
          <a:bodyPr>
            <a:normAutofit fontScale="55000" lnSpcReduction="20000"/>
          </a:bodyPr>
          <a:lstStyle/>
          <a:p>
            <a:pPr>
              <a:buFont typeface="Wingdings" panose="05000000000000000000" pitchFamily="2" charset="2"/>
              <a:buChar char="Ø"/>
            </a:pPr>
            <a:r>
              <a:rPr lang="en-US" sz="2600" dirty="0"/>
              <a:t>Source the data for analysis</a:t>
            </a:r>
          </a:p>
          <a:p>
            <a:pPr>
              <a:buFont typeface="Wingdings" panose="05000000000000000000" pitchFamily="2" charset="2"/>
              <a:buChar char="Ø"/>
            </a:pPr>
            <a:r>
              <a:rPr lang="en-US" sz="2600" dirty="0"/>
              <a:t>Reading and understanding the data</a:t>
            </a:r>
          </a:p>
          <a:p>
            <a:pPr>
              <a:buFont typeface="Wingdings" panose="05000000000000000000" pitchFamily="2" charset="2"/>
              <a:buChar char="Ø"/>
            </a:pPr>
            <a:r>
              <a:rPr lang="en-US" sz="2600" dirty="0"/>
              <a:t>Data cleaning</a:t>
            </a:r>
          </a:p>
          <a:p>
            <a:pPr>
              <a:buFont typeface="Wingdings" panose="05000000000000000000" pitchFamily="2" charset="2"/>
              <a:buChar char="Ø"/>
            </a:pPr>
            <a:r>
              <a:rPr lang="en-US" sz="2600" dirty="0"/>
              <a:t>EDA</a:t>
            </a:r>
          </a:p>
          <a:p>
            <a:pPr>
              <a:buFont typeface="Wingdings" panose="05000000000000000000" pitchFamily="2" charset="2"/>
              <a:buChar char="Ø"/>
            </a:pPr>
            <a:r>
              <a:rPr lang="en-US" sz="2600" dirty="0"/>
              <a:t>Feature Scaling</a:t>
            </a:r>
          </a:p>
          <a:p>
            <a:pPr>
              <a:buFont typeface="Wingdings" panose="05000000000000000000" pitchFamily="2" charset="2"/>
              <a:buChar char="Ø"/>
            </a:pPr>
            <a:r>
              <a:rPr lang="en-US" sz="2600" dirty="0"/>
              <a:t>Splitting the data into train and test dataset</a:t>
            </a:r>
          </a:p>
          <a:p>
            <a:pPr>
              <a:buFont typeface="Wingdings" panose="05000000000000000000" pitchFamily="2" charset="2"/>
              <a:buChar char="Ø"/>
            </a:pPr>
            <a:r>
              <a:rPr lang="en-US" sz="2600" dirty="0"/>
              <a:t>Prepare the data for modeling</a:t>
            </a:r>
          </a:p>
          <a:p>
            <a:pPr>
              <a:buFont typeface="Wingdings" panose="05000000000000000000" pitchFamily="2" charset="2"/>
              <a:buChar char="Ø"/>
            </a:pPr>
            <a:r>
              <a:rPr lang="en-US" sz="2600" dirty="0"/>
              <a:t>Model building </a:t>
            </a:r>
          </a:p>
          <a:p>
            <a:pPr>
              <a:buFont typeface="Wingdings" panose="05000000000000000000" pitchFamily="2" charset="2"/>
              <a:buChar char="Ø"/>
            </a:pPr>
            <a:r>
              <a:rPr lang="en-US" sz="2600" dirty="0"/>
              <a:t>Model Evaluation – Accuracy, Sensitivity  and specificity</a:t>
            </a:r>
          </a:p>
          <a:p>
            <a:pPr>
              <a:buFont typeface="Wingdings" panose="05000000000000000000" pitchFamily="2" charset="2"/>
              <a:buChar char="Ø"/>
            </a:pPr>
            <a:r>
              <a:rPr lang="en-US" sz="2600" dirty="0"/>
              <a:t>Precision Recall</a:t>
            </a:r>
          </a:p>
          <a:p>
            <a:pPr>
              <a:buFont typeface="Wingdings" panose="05000000000000000000" pitchFamily="2" charset="2"/>
              <a:buChar char="Ø"/>
            </a:pPr>
            <a:r>
              <a:rPr lang="en-US" sz="2600" dirty="0"/>
              <a:t>Making prediction on the test dataset</a:t>
            </a:r>
          </a:p>
          <a:p>
            <a:endParaRPr lang="en-US" dirty="0"/>
          </a:p>
          <a:p>
            <a:endParaRPr lang="en-IN" dirty="0"/>
          </a:p>
        </p:txBody>
      </p:sp>
    </p:spTree>
    <p:extLst>
      <p:ext uri="{BB962C8B-B14F-4D97-AF65-F5344CB8AC3E}">
        <p14:creationId xmlns:p14="http://schemas.microsoft.com/office/powerpoint/2010/main" val="396298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8A2-F903-BD1A-A54D-2EDC899CBCC1}"/>
              </a:ext>
            </a:extLst>
          </p:cNvPr>
          <p:cNvSpPr>
            <a:spLocks noGrp="1"/>
          </p:cNvSpPr>
          <p:nvPr>
            <p:ph type="title"/>
          </p:nvPr>
        </p:nvSpPr>
        <p:spPr/>
        <p:txBody>
          <a:bodyPr/>
          <a:lstStyle/>
          <a:p>
            <a:r>
              <a:rPr lang="en-US" dirty="0"/>
              <a:t>Data Sourcing, Cleaning &amp; Preparation</a:t>
            </a:r>
            <a:endParaRPr lang="en-IN" dirty="0"/>
          </a:p>
        </p:txBody>
      </p:sp>
      <p:sp>
        <p:nvSpPr>
          <p:cNvPr id="3" name="Content Placeholder 2">
            <a:extLst>
              <a:ext uri="{FF2B5EF4-FFF2-40B4-BE49-F238E27FC236}">
                <a16:creationId xmlns:a16="http://schemas.microsoft.com/office/drawing/2014/main" id="{FD4487D4-0BA8-A34D-84E2-D0CAE090F794}"/>
              </a:ext>
            </a:extLst>
          </p:cNvPr>
          <p:cNvSpPr>
            <a:spLocks noGrp="1"/>
          </p:cNvSpPr>
          <p:nvPr>
            <p:ph idx="1"/>
          </p:nvPr>
        </p:nvSpPr>
        <p:spPr>
          <a:xfrm>
            <a:off x="1097280" y="2161209"/>
            <a:ext cx="10058400" cy="3760891"/>
          </a:xfrm>
        </p:spPr>
        <p:txBody>
          <a:bodyPr/>
          <a:lstStyle/>
          <a:p>
            <a:pPr>
              <a:buFont typeface="Wingdings" panose="05000000000000000000" pitchFamily="2" charset="2"/>
              <a:buChar char="Ø"/>
            </a:pPr>
            <a:r>
              <a:rPr lang="en-US" dirty="0"/>
              <a:t>Read the data from CSV file</a:t>
            </a:r>
          </a:p>
          <a:p>
            <a:pPr>
              <a:buFont typeface="Wingdings" panose="05000000000000000000" pitchFamily="2" charset="2"/>
              <a:buChar char="Ø"/>
            </a:pPr>
            <a:r>
              <a:rPr lang="en-US" dirty="0"/>
              <a:t>Outlier Treatment</a:t>
            </a:r>
          </a:p>
          <a:p>
            <a:pPr>
              <a:buFont typeface="Wingdings" panose="05000000000000000000" pitchFamily="2" charset="2"/>
              <a:buChar char="Ø"/>
            </a:pPr>
            <a:r>
              <a:rPr lang="en-US" dirty="0"/>
              <a:t>Data Cleaning, Handling Null values and Removing higher null value data</a:t>
            </a:r>
          </a:p>
          <a:p>
            <a:pPr>
              <a:buFont typeface="Wingdings" panose="05000000000000000000" pitchFamily="2" charset="2"/>
              <a:buChar char="Ø"/>
            </a:pPr>
            <a:r>
              <a:rPr lang="en-US" dirty="0"/>
              <a:t>Removing Redundant columns in the data</a:t>
            </a:r>
          </a:p>
          <a:p>
            <a:pPr>
              <a:buFont typeface="Wingdings" panose="05000000000000000000" pitchFamily="2" charset="2"/>
              <a:buChar char="Ø"/>
            </a:pPr>
            <a:r>
              <a:rPr lang="en-US" dirty="0"/>
              <a:t>Imputing Null values</a:t>
            </a:r>
          </a:p>
          <a:p>
            <a:pPr>
              <a:buFont typeface="Wingdings" panose="05000000000000000000" pitchFamily="2" charset="2"/>
              <a:buChar char="Ø"/>
            </a:pPr>
            <a:r>
              <a:rPr lang="en-US" dirty="0"/>
              <a:t>Exploratory Data Analysis – Approx conversion rate is 38%</a:t>
            </a:r>
          </a:p>
          <a:p>
            <a:pPr>
              <a:buFont typeface="Wingdings" panose="05000000000000000000" pitchFamily="2" charset="2"/>
              <a:buChar char="Ø"/>
            </a:pPr>
            <a:r>
              <a:rPr lang="en-US" dirty="0"/>
              <a:t>Feature Standardization </a:t>
            </a:r>
            <a:endParaRPr lang="en-IN" dirty="0"/>
          </a:p>
        </p:txBody>
      </p:sp>
    </p:spTree>
    <p:extLst>
      <p:ext uri="{BB962C8B-B14F-4D97-AF65-F5344CB8AC3E}">
        <p14:creationId xmlns:p14="http://schemas.microsoft.com/office/powerpoint/2010/main" val="69974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AE37-8F9A-B2A0-C8FA-B8E94144D01C}"/>
              </a:ext>
            </a:extLst>
          </p:cNvPr>
          <p:cNvSpPr>
            <a:spLocks noGrp="1"/>
          </p:cNvSpPr>
          <p:nvPr>
            <p:ph type="title"/>
          </p:nvPr>
        </p:nvSpPr>
        <p:spPr>
          <a:xfrm>
            <a:off x="1097280" y="424070"/>
            <a:ext cx="10058400" cy="1313290"/>
          </a:xfrm>
        </p:spPr>
        <p:txBody>
          <a:bodyPr>
            <a:normAutofit fontScale="90000"/>
          </a:bodyPr>
          <a:lstStyle/>
          <a:p>
            <a:r>
              <a:rPr lang="en-US" dirty="0"/>
              <a:t>Outliers:</a:t>
            </a:r>
            <a:br>
              <a:rPr lang="en-US" dirty="0"/>
            </a:br>
            <a:r>
              <a:rPr lang="en-US" sz="2700" dirty="0"/>
              <a:t>Total visits, Total time spent on website, Page views per visit have outliers.</a:t>
            </a:r>
            <a:endParaRPr lang="en-IN" dirty="0"/>
          </a:p>
        </p:txBody>
      </p:sp>
      <p:pic>
        <p:nvPicPr>
          <p:cNvPr id="5" name="Content Placeholder 4">
            <a:extLst>
              <a:ext uri="{FF2B5EF4-FFF2-40B4-BE49-F238E27FC236}">
                <a16:creationId xmlns:a16="http://schemas.microsoft.com/office/drawing/2014/main" id="{7A782BAB-BBE6-C6B5-7338-718D11962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68557"/>
            <a:ext cx="9936479" cy="2928729"/>
          </a:xfrm>
        </p:spPr>
      </p:pic>
      <p:sp>
        <p:nvSpPr>
          <p:cNvPr id="7" name="TextBox 6">
            <a:extLst>
              <a:ext uri="{FF2B5EF4-FFF2-40B4-BE49-F238E27FC236}">
                <a16:creationId xmlns:a16="http://schemas.microsoft.com/office/drawing/2014/main" id="{94F96721-FD36-818C-A630-9410832D9D2C}"/>
              </a:ext>
            </a:extLst>
          </p:cNvPr>
          <p:cNvSpPr txBox="1"/>
          <p:nvPr/>
        </p:nvSpPr>
        <p:spPr>
          <a:xfrm>
            <a:off x="1219200" y="5120641"/>
            <a:ext cx="9780104"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From the above boxplots we can observe two outlier variables in our dataset ('</a:t>
            </a:r>
            <a:r>
              <a:rPr lang="en-US" b="0" i="0" dirty="0" err="1">
                <a:solidFill>
                  <a:srgbClr val="000000"/>
                </a:solidFill>
                <a:effectLst/>
                <a:latin typeface="Helvetica Neue"/>
              </a:rPr>
              <a:t>TotalVisits</a:t>
            </a:r>
            <a:r>
              <a:rPr lang="en-US" b="0" i="0" dirty="0">
                <a:solidFill>
                  <a:srgbClr val="000000"/>
                </a:solidFill>
                <a:effectLst/>
                <a:latin typeface="Helvetica Neue"/>
              </a:rPr>
              <a:t>' and 'Page Views Per Visit').</a:t>
            </a:r>
          </a:p>
          <a:p>
            <a:pPr algn="l">
              <a:buFont typeface="Arial" panose="020B0604020202020204" pitchFamily="34" charset="0"/>
              <a:buChar char="•"/>
            </a:pPr>
            <a:r>
              <a:rPr lang="en-US" b="0" i="0" dirty="0">
                <a:solidFill>
                  <a:srgbClr val="000000"/>
                </a:solidFill>
                <a:effectLst/>
                <a:latin typeface="Helvetica Neue"/>
              </a:rPr>
              <a:t>We need to do a 0.99-0.1 analysis in order to correct the outliers.</a:t>
            </a:r>
          </a:p>
          <a:p>
            <a:endParaRPr lang="en-IN" dirty="0"/>
          </a:p>
        </p:txBody>
      </p:sp>
    </p:spTree>
    <p:extLst>
      <p:ext uri="{BB962C8B-B14F-4D97-AF65-F5344CB8AC3E}">
        <p14:creationId xmlns:p14="http://schemas.microsoft.com/office/powerpoint/2010/main" val="370121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77FD-A22E-742A-3E4F-FA4C8C61173A}"/>
              </a:ext>
            </a:extLst>
          </p:cNvPr>
          <p:cNvSpPr>
            <a:spLocks noGrp="1"/>
          </p:cNvSpPr>
          <p:nvPr>
            <p:ph type="title"/>
          </p:nvPr>
        </p:nvSpPr>
        <p:spPr/>
        <p:txBody>
          <a:bodyPr/>
          <a:lstStyle/>
          <a:p>
            <a:r>
              <a:rPr lang="en-US" dirty="0"/>
              <a:t>Data Analysis</a:t>
            </a:r>
            <a:endParaRPr lang="en-IN" dirty="0"/>
          </a:p>
        </p:txBody>
      </p:sp>
      <p:pic>
        <p:nvPicPr>
          <p:cNvPr id="5" name="Content Placeholder 4">
            <a:extLst>
              <a:ext uri="{FF2B5EF4-FFF2-40B4-BE49-F238E27FC236}">
                <a16:creationId xmlns:a16="http://schemas.microsoft.com/office/drawing/2014/main" id="{BE202C60-CBC2-6CDD-5130-82449B22E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25" y="2104064"/>
            <a:ext cx="5212090" cy="3557023"/>
          </a:xfrm>
        </p:spPr>
      </p:pic>
      <p:pic>
        <p:nvPicPr>
          <p:cNvPr id="8" name="Picture 7">
            <a:extLst>
              <a:ext uri="{FF2B5EF4-FFF2-40B4-BE49-F238E27FC236}">
                <a16:creationId xmlns:a16="http://schemas.microsoft.com/office/drawing/2014/main" id="{51E46DFB-2BC5-BF4E-22C0-85D7655E1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26" y="2104065"/>
            <a:ext cx="5038354" cy="3557023"/>
          </a:xfrm>
          <a:prstGeom prst="rect">
            <a:avLst/>
          </a:prstGeom>
        </p:spPr>
      </p:pic>
    </p:spTree>
    <p:extLst>
      <p:ext uri="{BB962C8B-B14F-4D97-AF65-F5344CB8AC3E}">
        <p14:creationId xmlns:p14="http://schemas.microsoft.com/office/powerpoint/2010/main" val="406139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5146-FBC1-BC94-F285-B0CC4B03E2FF}"/>
              </a:ext>
            </a:extLst>
          </p:cNvPr>
          <p:cNvSpPr>
            <a:spLocks noGrp="1"/>
          </p:cNvSpPr>
          <p:nvPr>
            <p:ph type="title"/>
          </p:nvPr>
        </p:nvSpPr>
        <p:spPr/>
        <p:txBody>
          <a:bodyPr/>
          <a:lstStyle/>
          <a:p>
            <a:r>
              <a:rPr lang="en-IN" b="1" i="0" dirty="0">
                <a:solidFill>
                  <a:srgbClr val="000000"/>
                </a:solidFill>
                <a:effectLst/>
                <a:latin typeface="Helvetica Neue"/>
              </a:rPr>
              <a:t>Correlation of the dataset</a:t>
            </a:r>
            <a:r>
              <a:rPr lang="en-IN" b="1" i="0" u="none" strike="noStrike" dirty="0">
                <a:solidFill>
                  <a:srgbClr val="296EAA"/>
                </a:solidFill>
                <a:effectLst/>
                <a:latin typeface="Helvetica Neue"/>
                <a:hlinkClick r:id="rId2"/>
              </a:rPr>
              <a: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8840DB3-24C9-8AC6-7C11-AEBD030129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 y="1113183"/>
            <a:ext cx="11251096" cy="5261113"/>
          </a:xfrm>
        </p:spPr>
      </p:pic>
    </p:spTree>
    <p:extLst>
      <p:ext uri="{BB962C8B-B14F-4D97-AF65-F5344CB8AC3E}">
        <p14:creationId xmlns:p14="http://schemas.microsoft.com/office/powerpoint/2010/main" val="7558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9DB-FF26-3208-111B-D0EF906FA6DC}"/>
              </a:ext>
            </a:extLst>
          </p:cNvPr>
          <p:cNvSpPr>
            <a:spLocks noGrp="1"/>
          </p:cNvSpPr>
          <p:nvPr>
            <p:ph type="title"/>
          </p:nvPr>
        </p:nvSpPr>
        <p:spPr>
          <a:xfrm>
            <a:off x="1097280" y="145775"/>
            <a:ext cx="10058400" cy="1311964"/>
          </a:xfrm>
        </p:spPr>
        <p:txBody>
          <a:bodyPr>
            <a:noAutofit/>
          </a:bodyPr>
          <a:lstStyle/>
          <a:p>
            <a:r>
              <a:rPr lang="en-US" sz="2800" dirty="0"/>
              <a:t>Here, X Education Forums has no data so, it is better to remove from the dataset.</a:t>
            </a:r>
            <a:br>
              <a:rPr lang="en-US" sz="2800" dirty="0"/>
            </a:br>
            <a:r>
              <a:rPr lang="en-US" sz="2800" dirty="0"/>
              <a:t>Also, we need to remove the highly correlated value.</a:t>
            </a:r>
            <a:endParaRPr lang="en-IN" sz="2800" dirty="0"/>
          </a:p>
        </p:txBody>
      </p:sp>
      <p:pic>
        <p:nvPicPr>
          <p:cNvPr id="5" name="Content Placeholder 4">
            <a:extLst>
              <a:ext uri="{FF2B5EF4-FFF2-40B4-BE49-F238E27FC236}">
                <a16:creationId xmlns:a16="http://schemas.microsoft.com/office/drawing/2014/main" id="{C08F14BF-4AAB-8345-6420-586B5F4AA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87" y="1457739"/>
            <a:ext cx="11304104" cy="4837043"/>
          </a:xfrm>
        </p:spPr>
      </p:pic>
    </p:spTree>
    <p:extLst>
      <p:ext uri="{BB962C8B-B14F-4D97-AF65-F5344CB8AC3E}">
        <p14:creationId xmlns:p14="http://schemas.microsoft.com/office/powerpoint/2010/main" val="394564338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{CA01040A-88F2-48B4-801B-8D8D7FE7C2BA}tf56160789_win32</Template>
  <TotalTime>196</TotalTime>
  <Words>879</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Bookman Old Style</vt:lpstr>
      <vt:lpstr>Calibri</vt:lpstr>
      <vt:lpstr>circular</vt:lpstr>
      <vt:lpstr>Courier New</vt:lpstr>
      <vt:lpstr>Franklin Gothic Book</vt:lpstr>
      <vt:lpstr>freight-text-pro</vt:lpstr>
      <vt:lpstr>Helvetica Neue</vt:lpstr>
      <vt:lpstr>Wingdings</vt:lpstr>
      <vt:lpstr>Custom</vt:lpstr>
      <vt:lpstr>Lead Score Case Study</vt:lpstr>
      <vt:lpstr> Problem Statement</vt:lpstr>
      <vt:lpstr> Goals of the Case Study</vt:lpstr>
      <vt:lpstr>Approach</vt:lpstr>
      <vt:lpstr>Data Sourcing, Cleaning &amp; Preparation</vt:lpstr>
      <vt:lpstr>Outliers: Total visits, Total time spent on website, Page views per visit have outliers.</vt:lpstr>
      <vt:lpstr>Data Analysis</vt:lpstr>
      <vt:lpstr>Correlation of the dataset¶ </vt:lpstr>
      <vt:lpstr>Here, X Education Forums has no data so, it is better to remove from the dataset. Also, we need to remove the highly correlated value.</vt:lpstr>
      <vt:lpstr>Data Preparation</vt:lpstr>
      <vt:lpstr>Feature Scaling and Splitting Train and Test datasets</vt:lpstr>
      <vt:lpstr>Model Building </vt:lpstr>
      <vt:lpstr>Variables impacting the Conversion Rate</vt:lpstr>
      <vt:lpstr>Model Evaluation- Sensitivity &amp; Specificity on Train data Set</vt:lpstr>
      <vt:lpstr>Model Evaluation Precision &amp; Recall on Train Dataset</vt:lpstr>
      <vt:lpstr>Model Evaluation Sensitivity &amp; Specificity on Test Data Set</vt:lpstr>
      <vt:lpstr>Model Evaluation Precision &amp; Recall based on Test Data Set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Home</dc:creator>
  <cp:lastModifiedBy>Home</cp:lastModifiedBy>
  <cp:revision>1</cp:revision>
  <dcterms:created xsi:type="dcterms:W3CDTF">2023-12-14T11:42:21Z</dcterms:created>
  <dcterms:modified xsi:type="dcterms:W3CDTF">2023-12-14T14:59:12Z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