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8E43-D90B-BA51-52FA-D71C62E3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1AE4D-C1FD-789E-FA37-E6EFBF48C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FE203B-CB5C-F3A8-0C19-0EC400E69157}"/>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B8ABB6B5-C114-C90F-A5A2-C069D9E83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64EE7-A2B0-3029-017F-C21FE73B66DA}"/>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874581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3F39E-C435-D84F-2A41-7D0A6A8D62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33EFBF-5B88-6AB1-A0F3-F879CFBDD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5DCCE8-26EE-EE15-1DD8-C5C176363825}"/>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C87072A4-BE69-6AA3-0F80-E9CBBBB9E8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D2F65-465B-5C54-D788-F03B254CDB9F}"/>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0620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ED5F1-60FE-1555-DDCF-ECF14288E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3A705-9B13-76DE-AAF6-7D8102994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38AF67-5312-DE10-1B2A-165AEDEA36B6}"/>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D1C7F83E-BFF2-AAB1-CDA7-CCF36F978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0D9CB-ADB7-2FD7-2A9E-7663951717C5}"/>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360879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68F4D-1EE1-D763-C67C-1663696BFB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6C820-FE01-C07A-9674-7FD33A4E1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501CCD-86BC-5531-67DF-915D4CCC8525}"/>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3C7B30FD-D05E-4BCD-E996-1AC8659924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03266-31DB-A8F7-4968-65629B8891FD}"/>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264732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36B6-865F-0F33-1505-4B5694B02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890A62-F8C4-F6F2-6D9F-6F0BEA6D0A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AC1C3-9401-E998-DE16-AB28929F5673}"/>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72EF0E94-9DCF-F199-D5CB-818205B2E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2FF0A-2F70-641F-B0FC-8A4C18353938}"/>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2931817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89E6A-C98D-4C83-CD2E-C7ED41D440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FE9D4F-24C9-3891-5DE8-5460CEA21B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453C88-990D-1C19-93CE-278B260071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C2B239-A3BB-90C6-DC89-8C11DDAEEC58}"/>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6" name="Footer Placeholder 5">
            <a:extLst>
              <a:ext uri="{FF2B5EF4-FFF2-40B4-BE49-F238E27FC236}">
                <a16:creationId xmlns:a16="http://schemas.microsoft.com/office/drawing/2014/main" id="{22A7CB7A-6AC3-FBDD-D0F2-721CD8EFE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E217E-8C76-72ED-3C5A-16F78F897AC0}"/>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95382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0F21D-049F-3861-184C-6CC69C607D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67189-7970-C5BD-49D3-76CA503A60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A0802-1120-1DCF-BB45-417603BA1E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E14C3B-CBFF-24A2-EB8C-7467625D3F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5E05F-4C30-6BB9-251D-D91083DF93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98197F-74A9-71AC-D787-396986EB8212}"/>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8" name="Footer Placeholder 7">
            <a:extLst>
              <a:ext uri="{FF2B5EF4-FFF2-40B4-BE49-F238E27FC236}">
                <a16:creationId xmlns:a16="http://schemas.microsoft.com/office/drawing/2014/main" id="{610E45E7-D396-A1F6-F9DF-E78FFBA642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81424C-107C-8BF6-925A-CFA4F14F66FB}"/>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982545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C617-62FD-5B6F-F53D-0BD0024755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7F1F0B-6107-BE6A-0F74-728808F33E6F}"/>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4" name="Footer Placeholder 3">
            <a:extLst>
              <a:ext uri="{FF2B5EF4-FFF2-40B4-BE49-F238E27FC236}">
                <a16:creationId xmlns:a16="http://schemas.microsoft.com/office/drawing/2014/main" id="{BFE77E35-A9A2-6266-4565-36469E679E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27F46F-F19A-E890-7384-E4875F5953D6}"/>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98385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C8017-0913-7C28-EA90-1806C9B4A583}"/>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3" name="Footer Placeholder 2">
            <a:extLst>
              <a:ext uri="{FF2B5EF4-FFF2-40B4-BE49-F238E27FC236}">
                <a16:creationId xmlns:a16="http://schemas.microsoft.com/office/drawing/2014/main" id="{6D8A6A77-0486-4220-763D-DD6A5EFBAD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644B5F-1280-8A03-80AE-C851715BC818}"/>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280105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91A0-F210-77DC-F8B4-7061434E0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E04A95-A476-965D-FCD3-414E4BB5E9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24342D-5499-2611-1D30-1129E6D54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8229F9-2C0F-E3BB-FE16-7272C769648E}"/>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6" name="Footer Placeholder 5">
            <a:extLst>
              <a:ext uri="{FF2B5EF4-FFF2-40B4-BE49-F238E27FC236}">
                <a16:creationId xmlns:a16="http://schemas.microsoft.com/office/drawing/2014/main" id="{14C41C0E-9A55-8A45-56C5-CB8886C05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F52210-A930-0395-4242-5A349A90E357}"/>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192943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8EC7-F991-1A24-FF7C-38F3678125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18CC9B-B19C-570E-4596-8F01F0664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88D55D6-9AB2-9550-785E-6D1933EDF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AED75-F0F9-512D-6321-55A17FDF39B9}"/>
              </a:ext>
            </a:extLst>
          </p:cNvPr>
          <p:cNvSpPr>
            <a:spLocks noGrp="1"/>
          </p:cNvSpPr>
          <p:nvPr>
            <p:ph type="dt" sz="half" idx="10"/>
          </p:nvPr>
        </p:nvSpPr>
        <p:spPr/>
        <p:txBody>
          <a:bodyPr/>
          <a:lstStyle/>
          <a:p>
            <a:fld id="{E8ECBBA2-251F-452C-B6BC-8B132E856A4D}" type="datetimeFigureOut">
              <a:rPr lang="en-IN" smtClean="0"/>
              <a:t>10-08-2024</a:t>
            </a:fld>
            <a:endParaRPr lang="en-IN"/>
          </a:p>
        </p:txBody>
      </p:sp>
      <p:sp>
        <p:nvSpPr>
          <p:cNvPr id="6" name="Footer Placeholder 5">
            <a:extLst>
              <a:ext uri="{FF2B5EF4-FFF2-40B4-BE49-F238E27FC236}">
                <a16:creationId xmlns:a16="http://schemas.microsoft.com/office/drawing/2014/main" id="{843DF9A6-ADA7-75CE-91E0-0937159FA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C163E-E21B-A89A-8808-57DDD189C32C}"/>
              </a:ext>
            </a:extLst>
          </p:cNvPr>
          <p:cNvSpPr>
            <a:spLocks noGrp="1"/>
          </p:cNvSpPr>
          <p:nvPr>
            <p:ph type="sldNum" sz="quarter" idx="12"/>
          </p:nvPr>
        </p:nvSpPr>
        <p:spPr/>
        <p:txBody>
          <a:bodyPr/>
          <a:lstStyle/>
          <a:p>
            <a:fld id="{BAC2E7A6-48AB-44F6-B118-278D8F91DB01}" type="slidenum">
              <a:rPr lang="en-IN" smtClean="0"/>
              <a:t>‹#›</a:t>
            </a:fld>
            <a:endParaRPr lang="en-IN"/>
          </a:p>
        </p:txBody>
      </p:sp>
    </p:spTree>
    <p:extLst>
      <p:ext uri="{BB962C8B-B14F-4D97-AF65-F5344CB8AC3E}">
        <p14:creationId xmlns:p14="http://schemas.microsoft.com/office/powerpoint/2010/main" val="1737147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575D5-EF79-74CC-DD5B-1CC4FE602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EBA5B8-93DB-D592-39E8-E82DE299E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42D17-58FE-9EBC-93FC-9904AE952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CBBA2-251F-452C-B6BC-8B132E856A4D}" type="datetimeFigureOut">
              <a:rPr lang="en-IN" smtClean="0"/>
              <a:t>10-08-2024</a:t>
            </a:fld>
            <a:endParaRPr lang="en-IN"/>
          </a:p>
        </p:txBody>
      </p:sp>
      <p:sp>
        <p:nvSpPr>
          <p:cNvPr id="5" name="Footer Placeholder 4">
            <a:extLst>
              <a:ext uri="{FF2B5EF4-FFF2-40B4-BE49-F238E27FC236}">
                <a16:creationId xmlns:a16="http://schemas.microsoft.com/office/drawing/2014/main" id="{9122B7FC-F164-05C8-941C-0E6323D659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11106B-8712-5B1B-F170-F57B3BA18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2E7A6-48AB-44F6-B118-278D8F91DB01}" type="slidenum">
              <a:rPr lang="en-IN" smtClean="0"/>
              <a:t>‹#›</a:t>
            </a:fld>
            <a:endParaRPr lang="en-IN"/>
          </a:p>
        </p:txBody>
      </p:sp>
    </p:spTree>
    <p:extLst>
      <p:ext uri="{BB962C8B-B14F-4D97-AF65-F5344CB8AC3E}">
        <p14:creationId xmlns:p14="http://schemas.microsoft.com/office/powerpoint/2010/main" val="3976914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C032-A2A2-098D-12D8-BB3BDF3981BF}"/>
              </a:ext>
            </a:extLst>
          </p:cNvPr>
          <p:cNvSpPr>
            <a:spLocks noGrp="1"/>
          </p:cNvSpPr>
          <p:nvPr>
            <p:ph type="ctrTitle"/>
          </p:nvPr>
        </p:nvSpPr>
        <p:spPr/>
        <p:txBody>
          <a:bodyPr>
            <a:normAutofit fontScale="90000"/>
          </a:bodyPr>
          <a:lstStyle/>
          <a:p>
            <a:r>
              <a:rPr lang="en-IN" dirty="0"/>
              <a:t>SAMPLE BUSINESS REQUIREMENTS DOCUMENT TEMPLATE</a:t>
            </a:r>
          </a:p>
        </p:txBody>
      </p:sp>
      <p:sp>
        <p:nvSpPr>
          <p:cNvPr id="3" name="Subtitle 2">
            <a:extLst>
              <a:ext uri="{FF2B5EF4-FFF2-40B4-BE49-F238E27FC236}">
                <a16:creationId xmlns:a16="http://schemas.microsoft.com/office/drawing/2014/main" id="{C1E0CFF6-A711-BF25-8B5F-009BF8B0F8C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070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12614-E31F-EEE1-12B3-45685B4AF1B4}"/>
              </a:ext>
            </a:extLst>
          </p:cNvPr>
          <p:cNvSpPr txBox="1"/>
          <p:nvPr/>
        </p:nvSpPr>
        <p:spPr>
          <a:xfrm>
            <a:off x="353961" y="474096"/>
            <a:ext cx="11769213" cy="5201424"/>
          </a:xfrm>
          <a:prstGeom prst="rect">
            <a:avLst/>
          </a:prstGeom>
          <a:noFill/>
        </p:spPr>
        <p:txBody>
          <a:bodyPr wrap="square">
            <a:spAutoFit/>
          </a:bodyPr>
          <a:lstStyle/>
          <a:p>
            <a:pPr marL="342900" indent="-342900">
              <a:buAutoNum type="arabicPeriod"/>
            </a:pPr>
            <a:r>
              <a:rPr lang="en-IN" sz="4000" dirty="0"/>
              <a:t>EXECUTIVE SUMMARY SNAPSHOT</a:t>
            </a:r>
          </a:p>
          <a:p>
            <a:endParaRPr lang="en-IN" sz="4000" dirty="0"/>
          </a:p>
          <a:p>
            <a:r>
              <a:rPr lang="en-US" dirty="0"/>
              <a:t>Our surgical shop currently faces challenges with its advertisement strategies, which are not effectively reaching or engaging potential customers. Additionally, there is a lack of systematic tracking and analysis of sales personnel activities, which hampers the ability to optimize sales performance and resource allocation.</a:t>
            </a:r>
          </a:p>
          <a:p>
            <a:endParaRPr lang="en-US" dirty="0"/>
          </a:p>
          <a:p>
            <a:r>
              <a:rPr lang="en-US" b="1" dirty="0"/>
              <a:t>Key Issues:</a:t>
            </a:r>
            <a:endParaRPr lang="en-US" dirty="0"/>
          </a:p>
          <a:p>
            <a:pPr>
              <a:buFont typeface="+mj-lt"/>
              <a:buAutoNum type="arabicPeriod"/>
            </a:pPr>
            <a:r>
              <a:rPr lang="en-US" b="1" dirty="0"/>
              <a:t>Ineffective Advertising</a:t>
            </a:r>
            <a:r>
              <a:rPr lang="en-US" dirty="0"/>
              <a:t>: Current advertisement efforts are reaching only at few places and lack of information reached to patients and customers. </a:t>
            </a:r>
          </a:p>
          <a:p>
            <a:endParaRPr lang="en-US" dirty="0"/>
          </a:p>
          <a:p>
            <a:r>
              <a:rPr lang="en-US" b="1" dirty="0"/>
              <a:t>2.Sales Personnel Tracking</a:t>
            </a:r>
            <a:r>
              <a:rPr lang="en-US" dirty="0"/>
              <a:t>: We want Sales Executive so proper data will be stored Sales Executive will be responsible for driving sales, managing customer relationships, and ensuring the smooth operation of sales activities within the surgical shop. This role involves both direct sales and customer service, as well as contributing to the shop's overall strategy for growth and market penetration.</a:t>
            </a:r>
          </a:p>
          <a:p>
            <a:endParaRPr lang="en-IN" dirty="0"/>
          </a:p>
          <a:p>
            <a:endParaRPr lang="en-IN" dirty="0"/>
          </a:p>
        </p:txBody>
      </p:sp>
    </p:spTree>
    <p:extLst>
      <p:ext uri="{BB962C8B-B14F-4D97-AF65-F5344CB8AC3E}">
        <p14:creationId xmlns:p14="http://schemas.microsoft.com/office/powerpoint/2010/main" val="107191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7625C1-281E-2E8D-396D-EE29BC3B1133}"/>
              </a:ext>
            </a:extLst>
          </p:cNvPr>
          <p:cNvSpPr>
            <a:spLocks noChangeArrowheads="1"/>
          </p:cNvSpPr>
          <p:nvPr/>
        </p:nvSpPr>
        <p:spPr bwMode="auto">
          <a:xfrm>
            <a:off x="-98323" y="236103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10B317C-4985-F900-8901-F2F15FC4370E}"/>
              </a:ext>
            </a:extLst>
          </p:cNvPr>
          <p:cNvSpPr>
            <a:spLocks noChangeArrowheads="1"/>
          </p:cNvSpPr>
          <p:nvPr/>
        </p:nvSpPr>
        <p:spPr bwMode="auto">
          <a:xfrm rot="10800000" flipV="1">
            <a:off x="736103" y="508427"/>
            <a:ext cx="10491024"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Advertising Strategy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and implement a targeted advertising campaign that can control both digital and offline channels.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Sales Personnel Tracking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system to capture and analyze sales activities, performance metrics, and customer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dashboards and reports to provide actionable insights into sales personnel performance and support data-driven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t>Research has shown that to create a such websites so it will advertise and also give job to unemployed people.</a:t>
            </a:r>
          </a:p>
          <a:p>
            <a:pPr marL="0" marR="0" lvl="0" indent="0" algn="l" defTabSz="914400" rtl="0" eaLnBrk="0" fontAlgn="base" latinLnBrk="0" hangingPunct="0">
              <a:lnSpc>
                <a:spcPct val="100000"/>
              </a:lnSpc>
              <a:spcBef>
                <a:spcPct val="0"/>
              </a:spcBef>
              <a:spcAft>
                <a:spcPct val="0"/>
              </a:spcAft>
              <a:buClrTx/>
              <a:buSzTx/>
              <a:tabLst/>
            </a:pPr>
            <a:r>
              <a:rPr lang="en-US" sz="2000" dirty="0"/>
              <a:t>  • The scope of the proposed project is in rural area so </a:t>
            </a:r>
            <a:r>
              <a:rPr lang="en-US" sz="2000" dirty="0" err="1"/>
              <a:t>Iam</a:t>
            </a:r>
            <a:r>
              <a:rPr lang="en-US" sz="2000" dirty="0"/>
              <a:t> living in Shirdi so only one shop is there so people cant go to metro city for buying surgical items they can get here also with </a:t>
            </a:r>
            <a:r>
              <a:rPr lang="en-US" sz="2000" dirty="0" err="1"/>
              <a:t>afforatable</a:t>
            </a:r>
            <a:r>
              <a:rPr lang="en-US" sz="2000" dirty="0"/>
              <a:t> price.</a:t>
            </a:r>
          </a:p>
          <a:p>
            <a:pPr marL="0" marR="0" lvl="0" indent="0" algn="l" defTabSz="914400" rtl="0" eaLnBrk="0" fontAlgn="base" latinLnBrk="0" hangingPunct="0">
              <a:lnSpc>
                <a:spcPct val="100000"/>
              </a:lnSpc>
              <a:spcBef>
                <a:spcPct val="0"/>
              </a:spcBef>
              <a:spcAft>
                <a:spcPct val="0"/>
              </a:spcAft>
              <a:buClrTx/>
              <a:buSzTx/>
              <a:tabLst/>
            </a:pPr>
            <a:r>
              <a:rPr lang="en-US" sz="2000" dirty="0"/>
              <a:t> • The main business drivers behind this effort are to help patients and customers.</a:t>
            </a:r>
          </a:p>
          <a:p>
            <a:pPr marL="0" marR="0" lvl="0" indent="0" algn="l" defTabSz="914400" rtl="0" eaLnBrk="0" fontAlgn="base" latinLnBrk="0" hangingPunct="0">
              <a:lnSpc>
                <a:spcPct val="100000"/>
              </a:lnSpc>
              <a:spcBef>
                <a:spcPct val="0"/>
              </a:spcBef>
              <a:spcAft>
                <a:spcPct val="0"/>
              </a:spcAft>
              <a:buClrTx/>
              <a:buSzTx/>
              <a:tabLst/>
            </a:pPr>
            <a:r>
              <a:rPr lang="en-US" sz="2000" dirty="0"/>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92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CA656-3A25-C451-0583-7C1E183FDD56}"/>
              </a:ext>
            </a:extLst>
          </p:cNvPr>
          <p:cNvSpPr txBox="1"/>
          <p:nvPr/>
        </p:nvSpPr>
        <p:spPr>
          <a:xfrm>
            <a:off x="103894" y="1025357"/>
            <a:ext cx="11712186" cy="5078313"/>
          </a:xfrm>
          <a:prstGeom prst="rect">
            <a:avLst/>
          </a:prstGeom>
          <a:noFill/>
        </p:spPr>
        <p:txBody>
          <a:bodyPr wrap="square">
            <a:spAutoFit/>
          </a:bodyPr>
          <a:lstStyle/>
          <a:p>
            <a:r>
              <a:rPr lang="en-US" dirty="0"/>
              <a:t>This project focuses on addressing  key issues within the surgical shop: the need for more effective advertising strategies and the lack of systematic tracking of sales personnel performance. The goal is to develop and implement solutions that enhance advertisement effectiveness and provide comprehensive tools for monitoring and improving sales staff productivity.</a:t>
            </a:r>
          </a:p>
          <a:p>
            <a:r>
              <a:rPr lang="en-US" b="1" dirty="0"/>
              <a:t>Objectives:</a:t>
            </a:r>
            <a:endParaRPr lang="en-US" dirty="0"/>
          </a:p>
          <a:p>
            <a:pPr>
              <a:buFont typeface="+mj-lt"/>
              <a:buAutoNum type="arabicPeriod"/>
            </a:pPr>
            <a:r>
              <a:rPr lang="en-US" b="1" dirty="0"/>
              <a:t>Improve Advertisement Strategies</a:t>
            </a:r>
            <a:r>
              <a:rPr lang="en-US" dirty="0"/>
              <a:t>:</a:t>
            </a:r>
          </a:p>
          <a:p>
            <a:pPr marL="742950" lvl="1" indent="-285750">
              <a:buFont typeface="+mj-lt"/>
              <a:buAutoNum type="arabicPeriod"/>
            </a:pPr>
            <a:r>
              <a:rPr lang="en-US" dirty="0"/>
              <a:t>Develop a targeted advertising approach to increase visibility and engagement with potential customers.</a:t>
            </a:r>
          </a:p>
          <a:p>
            <a:pPr marL="742950" lvl="1" indent="-285750">
              <a:buFont typeface="+mj-lt"/>
              <a:buAutoNum type="arabicPeriod"/>
            </a:pPr>
            <a:r>
              <a:rPr lang="en-US" dirty="0"/>
              <a:t>Creating website so it can reach maximum hospitals.</a:t>
            </a:r>
          </a:p>
          <a:p>
            <a:pPr>
              <a:buFont typeface="+mj-lt"/>
              <a:buAutoNum type="arabicPeriod"/>
            </a:pPr>
            <a:r>
              <a:rPr lang="en-US" b="1" dirty="0"/>
              <a:t>Enhance Sales Personnel Tracking</a:t>
            </a:r>
            <a:r>
              <a:rPr lang="en-US" dirty="0"/>
              <a:t>:</a:t>
            </a:r>
          </a:p>
          <a:p>
            <a:pPr marL="742950" lvl="1" indent="-285750">
              <a:buFont typeface="+mj-lt"/>
              <a:buAutoNum type="arabicPeriod"/>
            </a:pPr>
            <a:r>
              <a:rPr lang="en-US" dirty="0"/>
              <a:t>Create a system to monitor and analyze sales activities, performance metrics, and customer interactions.</a:t>
            </a:r>
          </a:p>
          <a:p>
            <a:pPr marL="742950" lvl="1" indent="-285750">
              <a:buFont typeface="+mj-lt"/>
              <a:buAutoNum type="arabicPeriod"/>
            </a:pPr>
            <a:r>
              <a:rPr lang="en-US" dirty="0"/>
              <a:t>Provide actionable insights and reports to improve sales staff management and overall performance.</a:t>
            </a:r>
          </a:p>
          <a:p>
            <a:pPr lvl="1"/>
            <a:endParaRPr lang="en-US" dirty="0"/>
          </a:p>
          <a:p>
            <a:pPr lvl="1"/>
            <a:r>
              <a:rPr lang="en-US" dirty="0"/>
              <a:t>#The goal of it is because of following challenges</a:t>
            </a:r>
          </a:p>
          <a:p>
            <a:pPr lvl="1"/>
            <a:r>
              <a:rPr lang="en-US" dirty="0"/>
              <a:t>1.People go to metro city for buying it.</a:t>
            </a:r>
          </a:p>
          <a:p>
            <a:pPr lvl="1"/>
            <a:r>
              <a:rPr lang="en-US" dirty="0"/>
              <a:t>2.When they go there it is so costly.</a:t>
            </a:r>
          </a:p>
          <a:p>
            <a:pPr lvl="1"/>
            <a:r>
              <a:rPr lang="en-US" dirty="0"/>
              <a:t>3.It is used for maximum 6 to 12 months so they afford it.</a:t>
            </a:r>
          </a:p>
          <a:p>
            <a:pPr lvl="1"/>
            <a:r>
              <a:rPr lang="en-US" dirty="0"/>
              <a:t>#By undertaking this project we can</a:t>
            </a:r>
          </a:p>
          <a:p>
            <a:pPr lvl="1"/>
            <a:r>
              <a:rPr lang="en-US" dirty="0"/>
              <a:t> We can give them </a:t>
            </a:r>
            <a:r>
              <a:rPr lang="en-US" dirty="0" err="1"/>
              <a:t>rently</a:t>
            </a:r>
            <a:r>
              <a:rPr lang="en-US" dirty="0"/>
              <a:t>, withing low cost, and no need to go anywhere.</a:t>
            </a:r>
          </a:p>
        </p:txBody>
      </p:sp>
      <p:sp>
        <p:nvSpPr>
          <p:cNvPr id="5" name="TextBox 4">
            <a:extLst>
              <a:ext uri="{FF2B5EF4-FFF2-40B4-BE49-F238E27FC236}">
                <a16:creationId xmlns:a16="http://schemas.microsoft.com/office/drawing/2014/main" id="{68DA716A-883D-EF2C-7CB0-7A09BD0C74C8}"/>
              </a:ext>
            </a:extLst>
          </p:cNvPr>
          <p:cNvSpPr txBox="1"/>
          <p:nvPr/>
        </p:nvSpPr>
        <p:spPr>
          <a:xfrm>
            <a:off x="235974" y="330905"/>
            <a:ext cx="6096000" cy="1077218"/>
          </a:xfrm>
          <a:prstGeom prst="rect">
            <a:avLst/>
          </a:prstGeom>
          <a:noFill/>
        </p:spPr>
        <p:txBody>
          <a:bodyPr wrap="square">
            <a:spAutoFit/>
          </a:bodyPr>
          <a:lstStyle/>
          <a:p>
            <a:r>
              <a:rPr lang="en-IN" sz="3200" dirty="0"/>
              <a:t>2. PROJECT DESCRIPTION</a:t>
            </a:r>
          </a:p>
          <a:p>
            <a:endParaRPr lang="en-IN" sz="3200" dirty="0"/>
          </a:p>
        </p:txBody>
      </p:sp>
    </p:spTree>
    <p:extLst>
      <p:ext uri="{BB962C8B-B14F-4D97-AF65-F5344CB8AC3E}">
        <p14:creationId xmlns:p14="http://schemas.microsoft.com/office/powerpoint/2010/main" val="395762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47C541-6BD3-D18D-85C0-E68A284DDFF5}"/>
              </a:ext>
            </a:extLst>
          </p:cNvPr>
          <p:cNvSpPr txBox="1"/>
          <p:nvPr/>
        </p:nvSpPr>
        <p:spPr>
          <a:xfrm>
            <a:off x="142240" y="816094"/>
            <a:ext cx="11257280" cy="5632311"/>
          </a:xfrm>
          <a:prstGeom prst="rect">
            <a:avLst/>
          </a:prstGeom>
          <a:noFill/>
        </p:spPr>
        <p:txBody>
          <a:bodyPr wrap="square">
            <a:spAutoFit/>
          </a:bodyPr>
          <a:lstStyle/>
          <a:p>
            <a:r>
              <a:rPr lang="en-US" b="1" dirty="0"/>
              <a:t>Deliverables</a:t>
            </a:r>
            <a:endParaRPr lang="en-US" dirty="0"/>
          </a:p>
          <a:p>
            <a:pPr>
              <a:buFont typeface="+mj-lt"/>
              <a:buAutoNum type="arabicPeriod"/>
            </a:pPr>
            <a:r>
              <a:rPr lang="en-US" b="1" dirty="0"/>
              <a:t>Advertising Solutions</a:t>
            </a:r>
            <a:r>
              <a:rPr lang="en-US" dirty="0"/>
              <a:t>:</a:t>
            </a:r>
          </a:p>
          <a:p>
            <a:pPr marL="742950" lvl="1" indent="-285750">
              <a:buFont typeface="+mj-lt"/>
              <a:buAutoNum type="arabicPeriod"/>
            </a:pPr>
            <a:r>
              <a:rPr lang="en-US" b="1" dirty="0"/>
              <a:t>Advertising Campaign Development</a:t>
            </a:r>
            <a:r>
              <a:rPr lang="en-US" dirty="0"/>
              <a:t>:</a:t>
            </a:r>
          </a:p>
          <a:p>
            <a:pPr marL="1143000" lvl="2" indent="-228600">
              <a:buFont typeface="+mj-lt"/>
              <a:buAutoNum type="arabicPeriod"/>
            </a:pPr>
            <a:r>
              <a:rPr lang="en-US" dirty="0"/>
              <a:t>Creation and execution of targeted digital and offline advertising campaigns.</a:t>
            </a:r>
          </a:p>
          <a:p>
            <a:pPr marL="1143000" lvl="2" indent="-228600">
              <a:buFont typeface="+mj-lt"/>
              <a:buAutoNum type="arabicPeriod"/>
            </a:pPr>
            <a:r>
              <a:rPr lang="en-US" dirty="0"/>
              <a:t>Integration with social media, search engines, and print media as needed.</a:t>
            </a:r>
          </a:p>
          <a:p>
            <a:pPr marL="742950" lvl="1" indent="-285750">
              <a:buFont typeface="+mj-lt"/>
              <a:buAutoNum type="arabicPeriod"/>
            </a:pPr>
            <a:r>
              <a:rPr lang="en-US" b="1" dirty="0"/>
              <a:t>Performance Tracking Tools</a:t>
            </a:r>
            <a:r>
              <a:rPr lang="en-US" dirty="0"/>
              <a:t>:</a:t>
            </a:r>
          </a:p>
          <a:p>
            <a:pPr marL="1143000" lvl="2" indent="-228600">
              <a:buFont typeface="+mj-lt"/>
              <a:buAutoNum type="arabicPeriod"/>
            </a:pPr>
            <a:r>
              <a:rPr lang="en-US" dirty="0"/>
              <a:t>Implementation of tools for tracking advertisement metrics (e.g., impressions, clicks, conversions).</a:t>
            </a:r>
          </a:p>
          <a:p>
            <a:pPr marL="1143000" lvl="2" indent="-228600">
              <a:buFont typeface="+mj-lt"/>
              <a:buAutoNum type="arabicPeriod"/>
            </a:pPr>
            <a:r>
              <a:rPr lang="en-US" dirty="0"/>
              <a:t>Development of dashboards and reports to analyze advertising performance and ROI.</a:t>
            </a:r>
          </a:p>
          <a:p>
            <a:pPr>
              <a:buFont typeface="+mj-lt"/>
              <a:buAutoNum type="arabicPeriod"/>
            </a:pPr>
            <a:r>
              <a:rPr lang="en-US" b="1" dirty="0"/>
              <a:t>Sales Tracking System</a:t>
            </a:r>
            <a:r>
              <a:rPr lang="en-US" dirty="0"/>
              <a:t>:</a:t>
            </a:r>
          </a:p>
          <a:p>
            <a:pPr marL="742950" lvl="1" indent="-285750">
              <a:buFont typeface="+mj-lt"/>
              <a:buAutoNum type="arabicPeriod"/>
            </a:pPr>
            <a:r>
              <a:rPr lang="en-US" b="1" dirty="0"/>
              <a:t>System Design and Development</a:t>
            </a:r>
            <a:r>
              <a:rPr lang="en-US" dirty="0"/>
              <a:t>:</a:t>
            </a:r>
          </a:p>
          <a:p>
            <a:pPr marL="1143000" lvl="2" indent="-228600">
              <a:buFont typeface="+mj-lt"/>
              <a:buAutoNum type="arabicPeriod"/>
            </a:pPr>
            <a:r>
              <a:rPr lang="en-US" dirty="0"/>
              <a:t>Design and implement a system to log and track sales activities and customer interactions.</a:t>
            </a:r>
          </a:p>
          <a:p>
            <a:pPr marL="1143000" lvl="2" indent="-228600">
              <a:buFont typeface="+mj-lt"/>
              <a:buAutoNum type="arabicPeriod"/>
            </a:pPr>
            <a:r>
              <a:rPr lang="en-US" dirty="0"/>
              <a:t>Features to include sales activity logging, performance metrics tracking, and customer data management.</a:t>
            </a:r>
          </a:p>
          <a:p>
            <a:pPr marL="742950" lvl="1" indent="-285750">
              <a:buFont typeface="+mj-lt"/>
              <a:buAutoNum type="arabicPeriod"/>
            </a:pPr>
            <a:r>
              <a:rPr lang="en-US" b="1" dirty="0"/>
              <a:t>Reporting and Analytics</a:t>
            </a:r>
            <a:r>
              <a:rPr lang="en-US" dirty="0"/>
              <a:t>:</a:t>
            </a:r>
          </a:p>
          <a:p>
            <a:pPr marL="1143000" lvl="2" indent="-228600">
              <a:buFont typeface="+mj-lt"/>
              <a:buAutoNum type="arabicPeriod"/>
            </a:pPr>
            <a:r>
              <a:rPr lang="en-US" dirty="0"/>
              <a:t>Creation of real-time reports and dashboards for sales performance and </a:t>
            </a:r>
            <a:r>
              <a:rPr lang="en-US" dirty="0" err="1"/>
              <a:t>personel</a:t>
            </a:r>
            <a:r>
              <a:rPr lang="en-US" dirty="0"/>
              <a:t> management.</a:t>
            </a:r>
          </a:p>
          <a:p>
            <a:pPr marL="1143000" lvl="2" indent="-228600">
              <a:buFont typeface="+mj-lt"/>
              <a:buAutoNum type="arabicPeriod"/>
            </a:pPr>
            <a:r>
              <a:rPr lang="en-US" dirty="0"/>
              <a:t>Tools for analyzing trends and generating actionable insights.</a:t>
            </a:r>
          </a:p>
          <a:p>
            <a:pPr>
              <a:buFont typeface="+mj-lt"/>
              <a:buAutoNum type="arabicPeriod"/>
            </a:pPr>
            <a:r>
              <a:rPr lang="en-US" b="1" dirty="0"/>
              <a:t>Integration and Support</a:t>
            </a:r>
            <a:r>
              <a:rPr lang="en-US" dirty="0"/>
              <a:t>:</a:t>
            </a:r>
          </a:p>
          <a:p>
            <a:pPr marL="742950" lvl="1" indent="-285750">
              <a:buFont typeface="+mj-lt"/>
              <a:buAutoNum type="arabicPeriod"/>
            </a:pPr>
            <a:r>
              <a:rPr lang="en-US" b="1" dirty="0"/>
              <a:t>Training</a:t>
            </a:r>
            <a:r>
              <a:rPr lang="en-US" dirty="0"/>
              <a:t>:</a:t>
            </a:r>
          </a:p>
          <a:p>
            <a:pPr marL="1143000" lvl="2" indent="-228600">
              <a:buFont typeface="+mj-lt"/>
              <a:buAutoNum type="arabicPeriod"/>
            </a:pPr>
            <a:r>
              <a:rPr lang="en-US" dirty="0"/>
              <a:t>Develop and deliver training sessions for sales and marketing staff on using the new systems.</a:t>
            </a:r>
          </a:p>
          <a:p>
            <a:pPr marL="742950" lvl="1" indent="-285750">
              <a:buFont typeface="+mj-lt"/>
              <a:buAutoNum type="arabicPeriod"/>
            </a:pPr>
            <a:r>
              <a:rPr lang="en-US" b="1" dirty="0"/>
              <a:t>Support</a:t>
            </a:r>
            <a:r>
              <a:rPr lang="en-US" dirty="0"/>
              <a:t>:</a:t>
            </a:r>
          </a:p>
          <a:p>
            <a:pPr marL="1143000" lvl="2" indent="-228600">
              <a:buFont typeface="+mj-lt"/>
              <a:buAutoNum type="arabicPeriod"/>
            </a:pPr>
            <a:r>
              <a:rPr lang="en-US" dirty="0"/>
              <a:t>Provide ongoing technical support and system maintenance post-implementation.</a:t>
            </a:r>
          </a:p>
        </p:txBody>
      </p:sp>
      <p:sp>
        <p:nvSpPr>
          <p:cNvPr id="5" name="TextBox 4">
            <a:extLst>
              <a:ext uri="{FF2B5EF4-FFF2-40B4-BE49-F238E27FC236}">
                <a16:creationId xmlns:a16="http://schemas.microsoft.com/office/drawing/2014/main" id="{259585C5-3B41-E291-9F97-786E2FDA9116}"/>
              </a:ext>
            </a:extLst>
          </p:cNvPr>
          <p:cNvSpPr txBox="1"/>
          <p:nvPr/>
        </p:nvSpPr>
        <p:spPr>
          <a:xfrm>
            <a:off x="142240" y="30202"/>
            <a:ext cx="6096000" cy="707886"/>
          </a:xfrm>
          <a:prstGeom prst="rect">
            <a:avLst/>
          </a:prstGeom>
          <a:noFill/>
        </p:spPr>
        <p:txBody>
          <a:bodyPr wrap="square">
            <a:spAutoFit/>
          </a:bodyPr>
          <a:lstStyle/>
          <a:p>
            <a:r>
              <a:rPr lang="en-IN" sz="4000" dirty="0"/>
              <a:t>3. PROJECT SCOPE </a:t>
            </a:r>
          </a:p>
        </p:txBody>
      </p:sp>
    </p:spTree>
    <p:extLst>
      <p:ext uri="{BB962C8B-B14F-4D97-AF65-F5344CB8AC3E}">
        <p14:creationId xmlns:p14="http://schemas.microsoft.com/office/powerpoint/2010/main" val="317062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E10039-F5C2-6E08-9B39-A9620BA5AE50}"/>
              </a:ext>
            </a:extLst>
          </p:cNvPr>
          <p:cNvSpPr txBox="1"/>
          <p:nvPr/>
        </p:nvSpPr>
        <p:spPr>
          <a:xfrm>
            <a:off x="223520" y="430014"/>
            <a:ext cx="6096000" cy="369332"/>
          </a:xfrm>
          <a:prstGeom prst="rect">
            <a:avLst/>
          </a:prstGeom>
          <a:noFill/>
        </p:spPr>
        <p:txBody>
          <a:bodyPr wrap="square">
            <a:spAutoFit/>
          </a:bodyPr>
          <a:lstStyle/>
          <a:p>
            <a:r>
              <a:rPr lang="en-IN" dirty="0"/>
              <a:t>4. BUSINESS DRIVERS </a:t>
            </a:r>
          </a:p>
        </p:txBody>
      </p:sp>
      <p:sp>
        <p:nvSpPr>
          <p:cNvPr id="5" name="TextBox 4">
            <a:extLst>
              <a:ext uri="{FF2B5EF4-FFF2-40B4-BE49-F238E27FC236}">
                <a16:creationId xmlns:a16="http://schemas.microsoft.com/office/drawing/2014/main" id="{20CA97AE-D259-8E3D-95F4-45374AEA569A}"/>
              </a:ext>
            </a:extLst>
          </p:cNvPr>
          <p:cNvSpPr txBox="1"/>
          <p:nvPr/>
        </p:nvSpPr>
        <p:spPr>
          <a:xfrm>
            <a:off x="223520" y="1075958"/>
            <a:ext cx="10769600" cy="1754326"/>
          </a:xfrm>
          <a:prstGeom prst="rect">
            <a:avLst/>
          </a:prstGeom>
          <a:noFill/>
        </p:spPr>
        <p:txBody>
          <a:bodyPr wrap="square">
            <a:spAutoFit/>
          </a:bodyPr>
          <a:lstStyle/>
          <a:p>
            <a:r>
              <a:rPr lang="en-US" dirty="0"/>
              <a:t>1. </a:t>
            </a:r>
            <a:r>
              <a:rPr lang="en-US" b="1" dirty="0"/>
              <a:t>Market Visibility and Customer Engagement:</a:t>
            </a:r>
            <a:endParaRPr lang="en-US" dirty="0"/>
          </a:p>
          <a:p>
            <a:pPr>
              <a:buFont typeface="Arial" panose="020B0604020202020204" pitchFamily="34" charset="0"/>
              <a:buChar char="•"/>
            </a:pPr>
            <a:r>
              <a:rPr lang="en-US" b="1" dirty="0"/>
              <a:t>Objective:</a:t>
            </a:r>
            <a:r>
              <a:rPr lang="en-US" dirty="0"/>
              <a:t> Enhance the shop's market presence and attract more customers through effective advertising.</a:t>
            </a:r>
          </a:p>
          <a:p>
            <a:pPr>
              <a:buFont typeface="Arial" panose="020B0604020202020204" pitchFamily="34" charset="0"/>
              <a:buChar char="•"/>
            </a:pPr>
            <a:r>
              <a:rPr lang="en-US" b="1" dirty="0"/>
              <a:t>Driver:</a:t>
            </a:r>
            <a:r>
              <a:rPr lang="en-US" dirty="0"/>
              <a:t> The need to increase brand awareness and attract new customers to stay competitive in a growing market.</a:t>
            </a:r>
          </a:p>
          <a:p>
            <a:pPr>
              <a:buFont typeface="Arial" panose="020B0604020202020204" pitchFamily="34" charset="0"/>
              <a:buChar char="•"/>
            </a:pPr>
            <a:r>
              <a:rPr lang="en-US" b="1" dirty="0"/>
              <a:t>Impact:</a:t>
            </a:r>
            <a:r>
              <a:rPr lang="en-US" dirty="0"/>
              <a:t> Better advertisement strategies lead to higher customer engagement, increased foot traffic, and ultimately higher sales.</a:t>
            </a:r>
          </a:p>
        </p:txBody>
      </p:sp>
      <p:sp>
        <p:nvSpPr>
          <p:cNvPr id="7" name="TextBox 6">
            <a:extLst>
              <a:ext uri="{FF2B5EF4-FFF2-40B4-BE49-F238E27FC236}">
                <a16:creationId xmlns:a16="http://schemas.microsoft.com/office/drawing/2014/main" id="{AD685C8F-F9FE-549A-E57C-D66AA9D86927}"/>
              </a:ext>
            </a:extLst>
          </p:cNvPr>
          <p:cNvSpPr txBox="1"/>
          <p:nvPr/>
        </p:nvSpPr>
        <p:spPr>
          <a:xfrm>
            <a:off x="152400" y="3106896"/>
            <a:ext cx="6096000" cy="646331"/>
          </a:xfrm>
          <a:prstGeom prst="rect">
            <a:avLst/>
          </a:prstGeom>
          <a:noFill/>
        </p:spPr>
        <p:txBody>
          <a:bodyPr wrap="square">
            <a:spAutoFit/>
          </a:bodyPr>
          <a:lstStyle/>
          <a:p>
            <a:r>
              <a:rPr lang="en-IN" dirty="0"/>
              <a:t>5. CURRENT PROCESS</a:t>
            </a:r>
          </a:p>
          <a:p>
            <a:r>
              <a:rPr lang="en-IN" dirty="0"/>
              <a:t> </a:t>
            </a:r>
          </a:p>
        </p:txBody>
      </p:sp>
      <p:sp>
        <p:nvSpPr>
          <p:cNvPr id="9" name="TextBox 8">
            <a:extLst>
              <a:ext uri="{FF2B5EF4-FFF2-40B4-BE49-F238E27FC236}">
                <a16:creationId xmlns:a16="http://schemas.microsoft.com/office/drawing/2014/main" id="{21870243-6E8D-2D46-FDF0-52092D2F04BB}"/>
              </a:ext>
            </a:extLst>
          </p:cNvPr>
          <p:cNvSpPr txBox="1"/>
          <p:nvPr/>
        </p:nvSpPr>
        <p:spPr>
          <a:xfrm>
            <a:off x="223520" y="3753227"/>
            <a:ext cx="11460480" cy="646331"/>
          </a:xfrm>
          <a:prstGeom prst="rect">
            <a:avLst/>
          </a:prstGeom>
          <a:noFill/>
        </p:spPr>
        <p:txBody>
          <a:bodyPr wrap="square">
            <a:spAutoFit/>
          </a:bodyPr>
          <a:lstStyle/>
          <a:p>
            <a:r>
              <a:rPr lang="en-US" dirty="0"/>
              <a:t>Our current process requires that we have to check challenges faced by customers, then we check hospitals present nearby areas so we can share our project there. </a:t>
            </a:r>
          </a:p>
        </p:txBody>
      </p:sp>
    </p:spTree>
    <p:extLst>
      <p:ext uri="{BB962C8B-B14F-4D97-AF65-F5344CB8AC3E}">
        <p14:creationId xmlns:p14="http://schemas.microsoft.com/office/powerpoint/2010/main" val="4058989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6D3336-E6C8-278E-ECDA-256CB7870E9A}"/>
              </a:ext>
            </a:extLst>
          </p:cNvPr>
          <p:cNvSpPr txBox="1"/>
          <p:nvPr/>
        </p:nvSpPr>
        <p:spPr>
          <a:xfrm>
            <a:off x="396240" y="1303774"/>
            <a:ext cx="10779760" cy="2862322"/>
          </a:xfrm>
          <a:prstGeom prst="rect">
            <a:avLst/>
          </a:prstGeom>
          <a:noFill/>
        </p:spPr>
        <p:txBody>
          <a:bodyPr wrap="square">
            <a:spAutoFit/>
          </a:bodyPr>
          <a:lstStyle/>
          <a:p>
            <a:pPr>
              <a:buFont typeface="Arial" panose="020B0604020202020204" pitchFamily="34" charset="0"/>
              <a:buChar char="•"/>
            </a:pPr>
            <a:r>
              <a:rPr lang="en-US" b="1" dirty="0"/>
              <a:t>Integrated Advertising Management:</a:t>
            </a:r>
            <a:r>
              <a:rPr lang="en-US" dirty="0"/>
              <a:t> Use centralized platforms for campaign management, real-time performance tracking, and optimization.</a:t>
            </a:r>
          </a:p>
          <a:p>
            <a:pPr>
              <a:buFont typeface="Arial" panose="020B0604020202020204" pitchFamily="34" charset="0"/>
              <a:buChar char="•"/>
            </a:pPr>
            <a:r>
              <a:rPr lang="en-US" b="1" dirty="0"/>
              <a:t>Automated Sales Tracking:</a:t>
            </a:r>
            <a:r>
              <a:rPr lang="en-US" dirty="0"/>
              <a:t> Implement CRM or Sales Management Systems to automate sales activity logging, performance evaluation, and customer management.</a:t>
            </a:r>
          </a:p>
          <a:p>
            <a:pPr>
              <a:buFont typeface="Arial" panose="020B0604020202020204" pitchFamily="34" charset="0"/>
              <a:buChar char="•"/>
            </a:pPr>
            <a:r>
              <a:rPr lang="en-US" b="1" dirty="0"/>
              <a:t>Advanced Analytics and Reporting:</a:t>
            </a:r>
            <a:r>
              <a:rPr lang="en-US" dirty="0"/>
              <a:t> Utilize tools for real-time reporting, trend analysis, and data visualization to support decision-making.</a:t>
            </a:r>
          </a:p>
          <a:p>
            <a:pPr>
              <a:buFont typeface="Arial" panose="020B0604020202020204" pitchFamily="34" charset="0"/>
              <a:buChar char="•"/>
            </a:pPr>
            <a:r>
              <a:rPr lang="en-US" b="1" dirty="0"/>
              <a:t>Structured Training and Development:</a:t>
            </a:r>
            <a:r>
              <a:rPr lang="en-US" dirty="0"/>
              <a:t> Develop comprehensive training programs and track staff development through modern learning and performance management systems.</a:t>
            </a:r>
          </a:p>
          <a:p>
            <a:r>
              <a:rPr lang="en-US" dirty="0"/>
              <a:t>By adopting these proposed processes, the surgical shop can improve efficiency, enhance marketing effectiveness, and better manage sales personnel performance, leading to increased sales and operational success.</a:t>
            </a:r>
          </a:p>
        </p:txBody>
      </p:sp>
      <p:sp>
        <p:nvSpPr>
          <p:cNvPr id="5" name="TextBox 4">
            <a:extLst>
              <a:ext uri="{FF2B5EF4-FFF2-40B4-BE49-F238E27FC236}">
                <a16:creationId xmlns:a16="http://schemas.microsoft.com/office/drawing/2014/main" id="{EC80D8E7-2185-89B7-7A73-8D0FBFD996C7}"/>
              </a:ext>
            </a:extLst>
          </p:cNvPr>
          <p:cNvSpPr txBox="1"/>
          <p:nvPr/>
        </p:nvSpPr>
        <p:spPr>
          <a:xfrm>
            <a:off x="396240" y="493772"/>
            <a:ext cx="6096000" cy="646331"/>
          </a:xfrm>
          <a:prstGeom prst="rect">
            <a:avLst/>
          </a:prstGeom>
          <a:noFill/>
        </p:spPr>
        <p:txBody>
          <a:bodyPr wrap="square">
            <a:spAutoFit/>
          </a:bodyPr>
          <a:lstStyle/>
          <a:p>
            <a:r>
              <a:rPr lang="en-IN" sz="3600" dirty="0"/>
              <a:t>6. PROPOSED PROCESS </a:t>
            </a:r>
          </a:p>
        </p:txBody>
      </p:sp>
    </p:spTree>
    <p:extLst>
      <p:ext uri="{BB962C8B-B14F-4D97-AF65-F5344CB8AC3E}">
        <p14:creationId xmlns:p14="http://schemas.microsoft.com/office/powerpoint/2010/main" val="256575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79159A-C6AB-BF32-3A57-05FEFE03485D}"/>
              </a:ext>
            </a:extLst>
          </p:cNvPr>
          <p:cNvSpPr>
            <a:spLocks noChangeArrowheads="1"/>
          </p:cNvSpPr>
          <p:nvPr/>
        </p:nvSpPr>
        <p:spPr bwMode="auto">
          <a:xfrm>
            <a:off x="523404" y="1610862"/>
            <a:ext cx="10149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Requirement:</a:t>
            </a:r>
            <a:r>
              <a:rPr kumimoji="0" lang="en-US" altLang="en-US" sz="1800" b="0" i="0" u="none" strike="noStrike" cap="none" normalizeH="0" baseline="0" dirty="0">
                <a:ln>
                  <a:noFill/>
                </a:ln>
                <a:solidFill>
                  <a:schemeClr val="tx1"/>
                </a:solidFill>
                <a:effectLst/>
                <a:latin typeface="Arial" panose="020B0604020202020204" pitchFamily="34" charset="0"/>
              </a:rPr>
              <a:t> The system must allow users to create, manage, and schedule advertising campaigns across various channels (e.g., digital, social media, print).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Campaign creation and configuration (e.g., target audience, budget, schedule).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with digital advertising platforms (e.g., Google Ads, Facebook 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Ability to manage both online and offline advertising efforts from a single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934CC50-95B4-E2C3-1A61-36EB2FCB32B3}"/>
              </a:ext>
            </a:extLst>
          </p:cNvPr>
          <p:cNvSpPr>
            <a:spLocks noChangeArrowheads="1"/>
          </p:cNvSpPr>
          <p:nvPr/>
        </p:nvSpPr>
        <p:spPr bwMode="auto">
          <a:xfrm rot="10800000" flipV="1">
            <a:off x="484075" y="3026243"/>
            <a:ext cx="936030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must allow sales personnel to log their activities, interactions, and follow-ups with customers.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Interface for recording sales activities (e.g., calls, meetings, emails).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Options for categorizing and tagging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 syncing with customer records.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9C4C8B0-B586-0702-F676-2F14312EC684}"/>
              </a:ext>
            </a:extLst>
          </p:cNvPr>
          <p:cNvSpPr txBox="1"/>
          <p:nvPr/>
        </p:nvSpPr>
        <p:spPr>
          <a:xfrm>
            <a:off x="393290" y="533840"/>
            <a:ext cx="6096000" cy="584775"/>
          </a:xfrm>
          <a:prstGeom prst="rect">
            <a:avLst/>
          </a:prstGeom>
          <a:noFill/>
        </p:spPr>
        <p:txBody>
          <a:bodyPr wrap="square">
            <a:spAutoFit/>
          </a:bodyPr>
          <a:lstStyle/>
          <a:p>
            <a:r>
              <a:rPr lang="en-IN" sz="3200" dirty="0"/>
              <a:t>7. FUNCTIONAL REQUIREMENTS </a:t>
            </a:r>
          </a:p>
        </p:txBody>
      </p:sp>
    </p:spTree>
    <p:extLst>
      <p:ext uri="{BB962C8B-B14F-4D97-AF65-F5344CB8AC3E}">
        <p14:creationId xmlns:p14="http://schemas.microsoft.com/office/powerpoint/2010/main" val="107423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6155A0-9A74-4EF6-483B-AD4E8B411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00" y="104775"/>
            <a:ext cx="4239339" cy="3114040"/>
          </a:xfrm>
          <a:prstGeom prst="rect">
            <a:avLst/>
          </a:prstGeom>
        </p:spPr>
      </p:pic>
      <p:pic>
        <p:nvPicPr>
          <p:cNvPr id="5" name="Picture 4">
            <a:extLst>
              <a:ext uri="{FF2B5EF4-FFF2-40B4-BE49-F238E27FC236}">
                <a16:creationId xmlns:a16="http://schemas.microsoft.com/office/drawing/2014/main" id="{907B778A-B990-E730-6518-2E542DD335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457" y="416560"/>
            <a:ext cx="5297805" cy="6024880"/>
          </a:xfrm>
          <a:prstGeom prst="rect">
            <a:avLst/>
          </a:prstGeom>
        </p:spPr>
      </p:pic>
      <p:pic>
        <p:nvPicPr>
          <p:cNvPr id="7" name="Picture 6">
            <a:extLst>
              <a:ext uri="{FF2B5EF4-FFF2-40B4-BE49-F238E27FC236}">
                <a16:creationId xmlns:a16="http://schemas.microsoft.com/office/drawing/2014/main" id="{186563F4-98CC-EB4D-9CAB-801FAA306A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37" y="3429000"/>
            <a:ext cx="5297805" cy="3324225"/>
          </a:xfrm>
          <a:prstGeom prst="rect">
            <a:avLst/>
          </a:prstGeom>
        </p:spPr>
      </p:pic>
    </p:spTree>
    <p:extLst>
      <p:ext uri="{BB962C8B-B14F-4D97-AF65-F5344CB8AC3E}">
        <p14:creationId xmlns:p14="http://schemas.microsoft.com/office/powerpoint/2010/main" val="241624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SAMPLE BUSINESS REQUIREMENTS DOCUMENT TEMPLATE</Template>
  <TotalTime>5</TotalTime>
  <Words>1003</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SAMPLE BUSINESS REQUIREMENTS DOCUMENT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gangurdesaili48@gmail.com</dc:creator>
  <cp:lastModifiedBy>gangurdesaili48@gmail.com</cp:lastModifiedBy>
  <cp:revision>1</cp:revision>
  <dcterms:created xsi:type="dcterms:W3CDTF">2024-08-10T13:44:19Z</dcterms:created>
  <dcterms:modified xsi:type="dcterms:W3CDTF">2024-08-10T13:49:59Z</dcterms:modified>
</cp:coreProperties>
</file>