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78" r:id="rId4"/>
    <p:sldId id="258" r:id="rId5"/>
    <p:sldId id="276" r:id="rId6"/>
    <p:sldId id="277" r:id="rId7"/>
    <p:sldId id="259" r:id="rId8"/>
    <p:sldId id="260" r:id="rId9"/>
    <p:sldId id="261" r:id="rId10"/>
    <p:sldId id="262" r:id="rId11"/>
    <p:sldId id="263" r:id="rId12"/>
    <p:sldId id="264" r:id="rId13"/>
    <p:sldId id="265" r:id="rId14"/>
    <p:sldId id="266" r:id="rId15"/>
    <p:sldId id="267" r:id="rId16"/>
    <p:sldId id="268"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40F8E-D974-48FD-8DDC-C9B0ADCCC0A9}" v="14" dt="2023-03-30T16:30:2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56266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2639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427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25365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59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34217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98068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8032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1997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7565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2983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6EB8C4-F6A1-406E-B514-F4FDAEAF6D3A}"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1213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6EB8C4-F6A1-406E-B514-F4FDAEAF6D3A}"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5585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EB8C4-F6A1-406E-B514-F4FDAEAF6D3A}"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66180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37143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32012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6EB8C4-F6A1-406E-B514-F4FDAEAF6D3A}" type="datetimeFigureOut">
              <a:rPr lang="en-IN" smtClean="0"/>
              <a:t>01-06-2023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58DC5-C16A-4724-97BC-62DB466D36FF}" type="slidenum">
              <a:rPr lang="en-IN" smtClean="0"/>
              <a:t>‹#›</a:t>
            </a:fld>
            <a:endParaRPr lang="en-IN"/>
          </a:p>
        </p:txBody>
      </p:sp>
    </p:spTree>
    <p:extLst>
      <p:ext uri="{BB962C8B-B14F-4D97-AF65-F5344CB8AC3E}">
        <p14:creationId xmlns:p14="http://schemas.microsoft.com/office/powerpoint/2010/main" val="1817054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5BC-CE23-B34F-8955-57AA04791A99}"/>
              </a:ext>
            </a:extLst>
          </p:cNvPr>
          <p:cNvSpPr>
            <a:spLocks noGrp="1"/>
          </p:cNvSpPr>
          <p:nvPr>
            <p:ph type="ctrTitle"/>
          </p:nvPr>
        </p:nvSpPr>
        <p:spPr/>
        <p:txBody>
          <a:bodyPr/>
          <a:lstStyle/>
          <a:p>
            <a:r>
              <a:rPr lang="en-IN" dirty="0"/>
              <a:t>CRM SALES FORCE</a:t>
            </a:r>
          </a:p>
        </p:txBody>
      </p:sp>
      <p:sp>
        <p:nvSpPr>
          <p:cNvPr id="3" name="Subtitle 2">
            <a:extLst>
              <a:ext uri="{FF2B5EF4-FFF2-40B4-BE49-F238E27FC236}">
                <a16:creationId xmlns:a16="http://schemas.microsoft.com/office/drawing/2014/main" id="{F57497D9-AEE2-9C74-2227-DDB6D89DC9F9}"/>
              </a:ext>
            </a:extLst>
          </p:cNvPr>
          <p:cNvSpPr>
            <a:spLocks noGrp="1"/>
          </p:cNvSpPr>
          <p:nvPr>
            <p:ph type="subTitle" idx="1"/>
          </p:nvPr>
        </p:nvSpPr>
        <p:spPr/>
        <p:txBody>
          <a:bodyPr/>
          <a:lstStyle/>
          <a:p>
            <a:r>
              <a:rPr lang="en-IN" dirty="0"/>
              <a:t>REPORT ANALYSIS</a:t>
            </a:r>
          </a:p>
        </p:txBody>
      </p:sp>
    </p:spTree>
    <p:extLst>
      <p:ext uri="{BB962C8B-B14F-4D97-AF65-F5344CB8AC3E}">
        <p14:creationId xmlns:p14="http://schemas.microsoft.com/office/powerpoint/2010/main" val="151592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F089-C92E-6708-45B9-0EC86B0C570B}"/>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91E01F7F-2B48-E615-3BF4-70CB67964DC1}"/>
              </a:ext>
            </a:extLst>
          </p:cNvPr>
          <p:cNvSpPr>
            <a:spLocks noGrp="1"/>
          </p:cNvSpPr>
          <p:nvPr>
            <p:ph idx="1"/>
          </p:nvPr>
        </p:nvSpPr>
        <p:spPr/>
        <p:txBody>
          <a:bodyPr/>
          <a:lstStyle/>
          <a:p>
            <a:pPr marL="0" indent="0">
              <a:buNone/>
            </a:pPr>
            <a:r>
              <a:rPr lang="en-IN" dirty="0"/>
              <a:t>OPPORTUNITIES BY INDUSTRY</a:t>
            </a:r>
          </a:p>
        </p:txBody>
      </p:sp>
      <p:pic>
        <p:nvPicPr>
          <p:cNvPr id="6" name="Picture 5" descr="Chart&#10;&#10;Description automatically generated with medium confidence">
            <a:extLst>
              <a:ext uri="{FF2B5EF4-FFF2-40B4-BE49-F238E27FC236}">
                <a16:creationId xmlns:a16="http://schemas.microsoft.com/office/drawing/2014/main" id="{6A9AFC72-6876-67D8-B323-F5B3B56F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49" y="2567034"/>
            <a:ext cx="7606857" cy="4019550"/>
          </a:xfrm>
          <a:prstGeom prst="rect">
            <a:avLst/>
          </a:prstGeom>
        </p:spPr>
      </p:pic>
    </p:spTree>
    <p:extLst>
      <p:ext uri="{BB962C8B-B14F-4D97-AF65-F5344CB8AC3E}">
        <p14:creationId xmlns:p14="http://schemas.microsoft.com/office/powerpoint/2010/main" val="30139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BF53-D07A-F241-28B5-0FD7A369CE8A}"/>
              </a:ext>
            </a:extLst>
          </p:cNvPr>
          <p:cNvSpPr>
            <a:spLocks noGrp="1"/>
          </p:cNvSpPr>
          <p:nvPr>
            <p:ph type="title"/>
          </p:nvPr>
        </p:nvSpPr>
        <p:spPr/>
        <p:txBody>
          <a:bodyPr/>
          <a:lstStyle/>
          <a:p>
            <a:r>
              <a:rPr lang="en-IN" dirty="0"/>
              <a:t>				TREND ANALYSIS</a:t>
            </a:r>
          </a:p>
        </p:txBody>
      </p:sp>
      <p:sp>
        <p:nvSpPr>
          <p:cNvPr id="3" name="Content Placeholder 2">
            <a:extLst>
              <a:ext uri="{FF2B5EF4-FFF2-40B4-BE49-F238E27FC236}">
                <a16:creationId xmlns:a16="http://schemas.microsoft.com/office/drawing/2014/main" id="{08846F72-3006-3BBE-F856-34FA8CE0589F}"/>
              </a:ext>
            </a:extLst>
          </p:cNvPr>
          <p:cNvSpPr>
            <a:spLocks noGrp="1"/>
          </p:cNvSpPr>
          <p:nvPr>
            <p:ph idx="1"/>
          </p:nvPr>
        </p:nvSpPr>
        <p:spPr/>
        <p:txBody>
          <a:bodyPr/>
          <a:lstStyle/>
          <a:p>
            <a:r>
              <a:rPr lang="en-IN" dirty="0"/>
              <a:t>Running Total  Expected VS Commit Forecast Amount over time</a:t>
            </a:r>
          </a:p>
        </p:txBody>
      </p:sp>
      <p:pic>
        <p:nvPicPr>
          <p:cNvPr id="6" name="Picture 5" descr="Chart, line chart&#10;&#10;Description automatically generated">
            <a:extLst>
              <a:ext uri="{FF2B5EF4-FFF2-40B4-BE49-F238E27FC236}">
                <a16:creationId xmlns:a16="http://schemas.microsoft.com/office/drawing/2014/main" id="{071B6B26-28F6-7606-FDDB-FB999B1E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63" y="2504058"/>
            <a:ext cx="9148716" cy="4039517"/>
          </a:xfrm>
          <a:prstGeom prst="rect">
            <a:avLst/>
          </a:prstGeom>
        </p:spPr>
      </p:pic>
    </p:spTree>
    <p:extLst>
      <p:ext uri="{BB962C8B-B14F-4D97-AF65-F5344CB8AC3E}">
        <p14:creationId xmlns:p14="http://schemas.microsoft.com/office/powerpoint/2010/main" val="278580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B5C0-2B8B-21C6-989B-B0062DA1D8A3}"/>
              </a:ext>
            </a:extLst>
          </p:cNvPr>
          <p:cNvSpPr>
            <a:spLocks noGrp="1"/>
          </p:cNvSpPr>
          <p:nvPr>
            <p:ph type="title"/>
          </p:nvPr>
        </p:nvSpPr>
        <p:spPr/>
        <p:txBody>
          <a:bodyPr/>
          <a:lstStyle/>
          <a:p>
            <a:r>
              <a:rPr lang="en-IN" dirty="0"/>
              <a:t>Running Total  Active Vs Total Opportunities Over Time</a:t>
            </a:r>
          </a:p>
        </p:txBody>
      </p:sp>
      <p:pic>
        <p:nvPicPr>
          <p:cNvPr id="5" name="Content Placeholder 4" descr="Chart, line chart&#10;&#10;Description automatically generated">
            <a:extLst>
              <a:ext uri="{FF2B5EF4-FFF2-40B4-BE49-F238E27FC236}">
                <a16:creationId xmlns:a16="http://schemas.microsoft.com/office/drawing/2014/main" id="{333B2C7E-7135-0D13-CC8B-53036E1E7D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814" y="2160588"/>
            <a:ext cx="7178410" cy="3881437"/>
          </a:xfrm>
        </p:spPr>
      </p:pic>
    </p:spTree>
    <p:extLst>
      <p:ext uri="{BB962C8B-B14F-4D97-AF65-F5344CB8AC3E}">
        <p14:creationId xmlns:p14="http://schemas.microsoft.com/office/powerpoint/2010/main" val="157008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392-2625-088C-8369-403E80F7408A}"/>
              </a:ext>
            </a:extLst>
          </p:cNvPr>
          <p:cNvSpPr>
            <a:spLocks noGrp="1"/>
          </p:cNvSpPr>
          <p:nvPr>
            <p:ph type="title"/>
          </p:nvPr>
        </p:nvSpPr>
        <p:spPr/>
        <p:txBody>
          <a:bodyPr/>
          <a:lstStyle/>
          <a:p>
            <a:r>
              <a:rPr lang="en-IN" dirty="0"/>
              <a:t>Closed Won Vs Total Opportunities Over Time</a:t>
            </a:r>
          </a:p>
        </p:txBody>
      </p:sp>
      <p:pic>
        <p:nvPicPr>
          <p:cNvPr id="5" name="Content Placeholder 4" descr="Chart&#10;&#10;Description automatically generated">
            <a:extLst>
              <a:ext uri="{FF2B5EF4-FFF2-40B4-BE49-F238E27FC236}">
                <a16:creationId xmlns:a16="http://schemas.microsoft.com/office/drawing/2014/main" id="{BC9A22FB-955A-FF2E-1023-B6ABA077C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98" y="2160588"/>
            <a:ext cx="6854242" cy="3881437"/>
          </a:xfrm>
        </p:spPr>
      </p:pic>
    </p:spTree>
    <p:extLst>
      <p:ext uri="{BB962C8B-B14F-4D97-AF65-F5344CB8AC3E}">
        <p14:creationId xmlns:p14="http://schemas.microsoft.com/office/powerpoint/2010/main" val="299571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8C82-524B-4D6B-0A5C-1250C81AB150}"/>
              </a:ext>
            </a:extLst>
          </p:cNvPr>
          <p:cNvSpPr>
            <a:spLocks noGrp="1"/>
          </p:cNvSpPr>
          <p:nvPr>
            <p:ph type="title"/>
          </p:nvPr>
        </p:nvSpPr>
        <p:spPr/>
        <p:txBody>
          <a:bodyPr/>
          <a:lstStyle/>
          <a:p>
            <a:r>
              <a:rPr lang="en-IN" dirty="0"/>
              <a:t>Closed Won Vs Total Closed Over Time</a:t>
            </a:r>
          </a:p>
        </p:txBody>
      </p:sp>
      <p:pic>
        <p:nvPicPr>
          <p:cNvPr id="5" name="Content Placeholder 4" descr="Chart, line chart&#10;&#10;Description automatically generated">
            <a:extLst>
              <a:ext uri="{FF2B5EF4-FFF2-40B4-BE49-F238E27FC236}">
                <a16:creationId xmlns:a16="http://schemas.microsoft.com/office/drawing/2014/main" id="{C6D4A45F-58C5-F6E0-F0EC-70A7CA18C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825625"/>
            <a:ext cx="8333990" cy="4351338"/>
          </a:xfrm>
        </p:spPr>
      </p:pic>
    </p:spTree>
    <p:extLst>
      <p:ext uri="{BB962C8B-B14F-4D97-AF65-F5344CB8AC3E}">
        <p14:creationId xmlns:p14="http://schemas.microsoft.com/office/powerpoint/2010/main" val="12949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3A4-8413-4F1B-32E7-C5FB55ECC898}"/>
              </a:ext>
            </a:extLst>
          </p:cNvPr>
          <p:cNvSpPr>
            <a:spLocks noGrp="1"/>
          </p:cNvSpPr>
          <p:nvPr>
            <p:ph type="title"/>
          </p:nvPr>
        </p:nvSpPr>
        <p:spPr>
          <a:xfrm>
            <a:off x="542925" y="365125"/>
            <a:ext cx="10810875" cy="1325563"/>
          </a:xfrm>
        </p:spPr>
        <p:txBody>
          <a:bodyPr>
            <a:normAutofit/>
          </a:bodyPr>
          <a:lstStyle/>
          <a:p>
            <a:r>
              <a:rPr lang="en-IN" dirty="0"/>
              <a:t>OPPORTUNITY  DASH BOARD       </a:t>
            </a:r>
            <a:br>
              <a:rPr lang="en-IN" dirty="0"/>
            </a:br>
            <a:r>
              <a:rPr lang="en-IN" dirty="0"/>
              <a:t>																		</a:t>
            </a:r>
            <a:r>
              <a:rPr lang="en-IN" sz="1200" dirty="0"/>
              <a:t>EXCEL</a:t>
            </a:r>
          </a:p>
        </p:txBody>
      </p:sp>
      <p:pic>
        <p:nvPicPr>
          <p:cNvPr id="5" name="Content Placeholder 4" descr="Graphical user interface, application&#10;&#10;Description automatically generated">
            <a:extLst>
              <a:ext uri="{FF2B5EF4-FFF2-40B4-BE49-F238E27FC236}">
                <a16:creationId xmlns:a16="http://schemas.microsoft.com/office/drawing/2014/main" id="{47BF5F4D-4B13-A4F5-8F9F-32A7AF3BE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725" y="2160588"/>
            <a:ext cx="7320588" cy="3881437"/>
          </a:xfrm>
        </p:spPr>
      </p:pic>
    </p:spTree>
    <p:extLst>
      <p:ext uri="{BB962C8B-B14F-4D97-AF65-F5344CB8AC3E}">
        <p14:creationId xmlns:p14="http://schemas.microsoft.com/office/powerpoint/2010/main" val="219404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7776-DE69-6785-0AB6-52101BFEF8CF}"/>
              </a:ext>
            </a:extLst>
          </p:cNvPr>
          <p:cNvSpPr>
            <a:spLocks noGrp="1"/>
          </p:cNvSpPr>
          <p:nvPr>
            <p:ph type="title"/>
          </p:nvPr>
        </p:nvSpPr>
        <p:spPr>
          <a:xfrm>
            <a:off x="668456" y="139083"/>
            <a:ext cx="8596668" cy="1320800"/>
          </a:xfrm>
        </p:spPr>
        <p:txBody>
          <a:bodyPr>
            <a:normAutofit/>
          </a:bodyPr>
          <a:lstStyle/>
          <a:p>
            <a:r>
              <a:rPr lang="en-IN" dirty="0"/>
              <a:t>OPPORTUNITY DASH BOARD  </a:t>
            </a:r>
            <a:br>
              <a:rPr lang="en-IN" dirty="0"/>
            </a:br>
            <a:r>
              <a:rPr lang="en-IN" dirty="0"/>
              <a:t>                                                    </a:t>
            </a:r>
            <a:r>
              <a:rPr lang="en-IN" sz="2000" b="1" dirty="0"/>
              <a:t>TABLEAU</a:t>
            </a:r>
          </a:p>
        </p:txBody>
      </p:sp>
      <p:pic>
        <p:nvPicPr>
          <p:cNvPr id="9" name="Content Placeholder 8">
            <a:extLst>
              <a:ext uri="{FF2B5EF4-FFF2-40B4-BE49-F238E27FC236}">
                <a16:creationId xmlns:a16="http://schemas.microsoft.com/office/drawing/2014/main" id="{555CEB8F-E940-F456-1883-699983BCB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39" y="1337612"/>
            <a:ext cx="12038121" cy="5381305"/>
          </a:xfrm>
        </p:spPr>
      </p:pic>
    </p:spTree>
    <p:extLst>
      <p:ext uri="{BB962C8B-B14F-4D97-AF65-F5344CB8AC3E}">
        <p14:creationId xmlns:p14="http://schemas.microsoft.com/office/powerpoint/2010/main" val="421915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F4B9-A066-C29A-416D-67DC1EF3DFDF}"/>
              </a:ext>
            </a:extLst>
          </p:cNvPr>
          <p:cNvSpPr>
            <a:spLocks noGrp="1"/>
          </p:cNvSpPr>
          <p:nvPr>
            <p:ph type="title"/>
          </p:nvPr>
        </p:nvSpPr>
        <p:spPr/>
        <p:txBody>
          <a:bodyPr>
            <a:normAutofit fontScale="90000"/>
          </a:bodyPr>
          <a:lstStyle/>
          <a:p>
            <a:r>
              <a:rPr lang="en-IN" dirty="0"/>
              <a:t>				LEAD DASH BOARD</a:t>
            </a:r>
            <a:br>
              <a:rPr lang="en-IN" dirty="0"/>
            </a:br>
            <a:r>
              <a:rPr lang="en-IN" dirty="0"/>
              <a:t>																	</a:t>
            </a:r>
            <a:r>
              <a:rPr lang="en-IN" sz="1600" dirty="0"/>
              <a:t>EXCEL</a:t>
            </a:r>
            <a:r>
              <a:rPr lang="en-IN" dirty="0"/>
              <a:t>																		</a:t>
            </a:r>
          </a:p>
        </p:txBody>
      </p:sp>
      <p:pic>
        <p:nvPicPr>
          <p:cNvPr id="5" name="Content Placeholder 4" descr="Graphical user interface&#10;&#10;Description automatically generated">
            <a:extLst>
              <a:ext uri="{FF2B5EF4-FFF2-40B4-BE49-F238E27FC236}">
                <a16:creationId xmlns:a16="http://schemas.microsoft.com/office/drawing/2014/main" id="{72BBB3EB-7B2C-FDB6-2637-0D78FFBBF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25" y="2160588"/>
            <a:ext cx="7844588" cy="3881437"/>
          </a:xfrm>
        </p:spPr>
      </p:pic>
    </p:spTree>
    <p:extLst>
      <p:ext uri="{BB962C8B-B14F-4D97-AF65-F5344CB8AC3E}">
        <p14:creationId xmlns:p14="http://schemas.microsoft.com/office/powerpoint/2010/main" val="154981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164-B0C0-84A8-BA72-34FBE14844D0}"/>
              </a:ext>
            </a:extLst>
          </p:cNvPr>
          <p:cNvSpPr>
            <a:spLocks noGrp="1"/>
          </p:cNvSpPr>
          <p:nvPr>
            <p:ph type="title"/>
          </p:nvPr>
        </p:nvSpPr>
        <p:spPr/>
        <p:txBody>
          <a:bodyPr>
            <a:normAutofit/>
          </a:bodyPr>
          <a:lstStyle/>
          <a:p>
            <a:r>
              <a:rPr lang="en-IN" dirty="0"/>
              <a:t>			LEAD DASH BOARD</a:t>
            </a:r>
            <a:br>
              <a:rPr lang="en-IN" dirty="0"/>
            </a:br>
            <a:r>
              <a:rPr lang="en-IN" dirty="0"/>
              <a:t>															</a:t>
            </a:r>
            <a:r>
              <a:rPr lang="en-IN" sz="1300" dirty="0"/>
              <a:t>TABLEAU</a:t>
            </a:r>
          </a:p>
        </p:txBody>
      </p:sp>
      <p:pic>
        <p:nvPicPr>
          <p:cNvPr id="6" name="slide2" descr="LEAD DASHBOARD">
            <a:extLst>
              <a:ext uri="{FF2B5EF4-FFF2-40B4-BE49-F238E27FC236}">
                <a16:creationId xmlns:a16="http://schemas.microsoft.com/office/drawing/2014/main" id="{4F343F19-E1C6-8D90-947D-85C550C8E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30400"/>
            <a:ext cx="12192000" cy="4754485"/>
          </a:xfrm>
          <a:prstGeom prst="rect">
            <a:avLst/>
          </a:prstGeom>
        </p:spPr>
      </p:pic>
    </p:spTree>
    <p:extLst>
      <p:ext uri="{BB962C8B-B14F-4D97-AF65-F5344CB8AC3E}">
        <p14:creationId xmlns:p14="http://schemas.microsoft.com/office/powerpoint/2010/main" val="365349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AFBA-9FD2-F623-3648-3D27A39BB70C}"/>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C9991BAD-357B-013C-2806-EA7C61E9C567}"/>
              </a:ext>
            </a:extLst>
          </p:cNvPr>
          <p:cNvSpPr>
            <a:spLocks noGrp="1"/>
          </p:cNvSpPr>
          <p:nvPr>
            <p:ph idx="1"/>
          </p:nvPr>
        </p:nvSpPr>
        <p:spPr>
          <a:xfrm>
            <a:off x="890398" y="1645684"/>
            <a:ext cx="8596668" cy="3880773"/>
          </a:xfrm>
        </p:spPr>
        <p:txBody>
          <a:bodyPr/>
          <a:lstStyle/>
          <a:p>
            <a:r>
              <a:rPr lang="en-IN" dirty="0"/>
              <a:t>Created Dash Board on opportunity table  and Lead table</a:t>
            </a:r>
          </a:p>
          <a:p>
            <a:r>
              <a:rPr lang="en-IN" dirty="0"/>
              <a:t>Created reports based on my knowledge using excel ,BI tools Tableau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20381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D62E-9FCE-2079-4EB2-DDEA17B1982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7945C81-2F04-20FD-3959-3A93B04CC174}"/>
              </a:ext>
            </a:extLst>
          </p:cNvPr>
          <p:cNvSpPr>
            <a:spLocks noGrp="1"/>
          </p:cNvSpPr>
          <p:nvPr>
            <p:ph idx="1"/>
          </p:nvPr>
        </p:nvSpPr>
        <p:spPr>
          <a:xfrm>
            <a:off x="677334" y="1583541"/>
            <a:ext cx="8596668" cy="3880773"/>
          </a:xfrm>
        </p:spPr>
        <p:txBody>
          <a:bodyPr/>
          <a:lstStyle/>
          <a:p>
            <a:r>
              <a:rPr lang="en-US" dirty="0"/>
              <a:t>Salesforce CRM, commonly known as Salesforce, is a cloud-based customer relationship management (CRM) platform. CRM refers to a set of strategies, practices, and technologies used by businesses to manage and analyze customer interactions and data throughout the customer lifecycle.</a:t>
            </a:r>
          </a:p>
          <a:p>
            <a:r>
              <a:rPr lang="en-US" dirty="0"/>
              <a:t>Salesforce CRM provides companies with a centralized platform to store and manage customer information, track sales activities, automate marketing campaigns, and enhance customer service. It enables businesses to streamline their sales processes, improve lead generation and conversion rates, and ultimately drive revenue growth.</a:t>
            </a:r>
            <a:endParaRPr lang="en-IN" dirty="0"/>
          </a:p>
        </p:txBody>
      </p:sp>
    </p:spTree>
    <p:extLst>
      <p:ext uri="{BB962C8B-B14F-4D97-AF65-F5344CB8AC3E}">
        <p14:creationId xmlns:p14="http://schemas.microsoft.com/office/powerpoint/2010/main" val="380905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0B25-36DE-2931-EDB5-1F0CBFC15FE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3A916E6-4D9B-4005-1B3C-C5AB2AB56F1C}"/>
              </a:ext>
            </a:extLst>
          </p:cNvPr>
          <p:cNvSpPr>
            <a:spLocks noGrp="1"/>
          </p:cNvSpPr>
          <p:nvPr>
            <p:ph idx="1"/>
          </p:nvPr>
        </p:nvSpPr>
        <p:spPr>
          <a:xfrm>
            <a:off x="677334" y="1222311"/>
            <a:ext cx="8596668" cy="4819052"/>
          </a:xfrm>
        </p:spPr>
        <p:txBody>
          <a:bodyPr>
            <a:normAutofit/>
          </a:bodyPr>
          <a:lstStyle/>
          <a:p>
            <a:endParaRPr lang="en-IN" sz="6600" dirty="0"/>
          </a:p>
          <a:p>
            <a:pPr marL="1371600" lvl="3" indent="0">
              <a:buNone/>
            </a:pPr>
            <a:r>
              <a:rPr lang="en-IN" sz="6000" dirty="0">
                <a:latin typeface="Algerian" panose="020B0604020202020204" pitchFamily="82" charset="0"/>
              </a:rPr>
              <a:t>THANK YOU</a:t>
            </a:r>
          </a:p>
        </p:txBody>
      </p:sp>
    </p:spTree>
    <p:extLst>
      <p:ext uri="{BB962C8B-B14F-4D97-AF65-F5344CB8AC3E}">
        <p14:creationId xmlns:p14="http://schemas.microsoft.com/office/powerpoint/2010/main" val="15012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9E415-F626-6354-3511-AD259E88471A}"/>
              </a:ext>
            </a:extLst>
          </p:cNvPr>
          <p:cNvSpPr>
            <a:spLocks noGrp="1"/>
          </p:cNvSpPr>
          <p:nvPr>
            <p:ph idx="1"/>
          </p:nvPr>
        </p:nvSpPr>
        <p:spPr>
          <a:xfrm>
            <a:off x="646426" y="420565"/>
            <a:ext cx="10899147" cy="6219931"/>
          </a:xfrm>
        </p:spPr>
        <p:txBody>
          <a:bodyPr>
            <a:normAutofit fontScale="92500" lnSpcReduction="20000"/>
          </a:bodyPr>
          <a:lstStyle/>
          <a:p>
            <a:r>
              <a:rPr lang="en-US" dirty="0"/>
              <a:t>Key features of Salesforce CRM include:</a:t>
            </a:r>
          </a:p>
          <a:p>
            <a:r>
              <a:rPr lang="en-US" dirty="0"/>
              <a:t>Contact and Account Management: Salesforce allows businesses to store and organize customer contact details, account information, and interaction history in a single database. This enables sales teams to have a comprehensive view of each customer and their engagement with the company.</a:t>
            </a:r>
          </a:p>
          <a:p>
            <a:r>
              <a:rPr lang="en-US" dirty="0"/>
              <a:t>Opportunity Management: Salesforce helps businesses track and manage sales opportunities from the initial lead stage to closing deals. It provides tools for sales forecasting, pipeline management, and collaboration among team members.</a:t>
            </a:r>
          </a:p>
          <a:p>
            <a:r>
              <a:rPr lang="en-US" dirty="0"/>
              <a:t>Sales Analytics: The platform offers reporting and analytics capabilities to gain insights into sales performance, track key metrics, and identify trends and patterns. Sales managers can monitor individual and team progress, identify bottlenecks, and make data-driven decisions.</a:t>
            </a:r>
          </a:p>
          <a:p>
            <a:r>
              <a:rPr lang="en-US" dirty="0"/>
              <a:t>Marketing Automation: Salesforce includes features for automating marketing campaigns, lead nurturing, and email marketing. It allows businesses to create targeted marketing campaigns, track campaign effectiveness, and integrate with other marketing tools.</a:t>
            </a:r>
          </a:p>
          <a:p>
            <a:r>
              <a:rPr lang="en-US" dirty="0"/>
              <a:t>Customer Service and Support: Salesforce provides tools for managing customer support inquiries, case resolution, and service-level agreements. It helps businesses streamline their support processes, improve response times, and enhance customer satisfaction.</a:t>
            </a:r>
          </a:p>
          <a:p>
            <a:r>
              <a:rPr lang="en-US" dirty="0"/>
              <a:t>Mobile Access: Salesforce offers mobile apps for iOS and Android devices, enabling sales and service teams to access customer data, manage tasks, and collaborate on the go.</a:t>
            </a:r>
          </a:p>
          <a:p>
            <a:r>
              <a:rPr lang="en-US" dirty="0"/>
              <a:t>Salesforce CRM is highly customizable and scalable, allowing businesses to adapt it to their specific needs. It offers a wide range of additional features and integrations through its AppExchange marketplace, where users can find third-party applications to extend the functionality of Salesforce.</a:t>
            </a:r>
          </a:p>
          <a:p>
            <a:r>
              <a:rPr lang="en-US" dirty="0"/>
              <a:t>Overall, Salesforce CRM is a popular and widely used solution for managing customer relationships and driving sales growth across industries.</a:t>
            </a:r>
          </a:p>
        </p:txBody>
      </p:sp>
    </p:spTree>
    <p:extLst>
      <p:ext uri="{BB962C8B-B14F-4D97-AF65-F5344CB8AC3E}">
        <p14:creationId xmlns:p14="http://schemas.microsoft.com/office/powerpoint/2010/main" val="25694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197E-555E-A71D-DFDC-CD9F2AFCB74D}"/>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9BA49725-978A-E459-A0EB-7EDD56540206}"/>
              </a:ext>
            </a:extLst>
          </p:cNvPr>
          <p:cNvSpPr>
            <a:spLocks noGrp="1"/>
          </p:cNvSpPr>
          <p:nvPr>
            <p:ph idx="1"/>
          </p:nvPr>
        </p:nvSpPr>
        <p:spPr/>
        <p:txBody>
          <a:bodyPr/>
          <a:lstStyle/>
          <a:p>
            <a:r>
              <a:rPr lang="en-IN" dirty="0"/>
              <a:t>EXCEL                                           </a:t>
            </a:r>
          </a:p>
          <a:p>
            <a:r>
              <a:rPr lang="en-IN" dirty="0"/>
              <a:t>TABLEAU</a:t>
            </a:r>
          </a:p>
          <a:p>
            <a:endParaRPr lang="en-IN" dirty="0"/>
          </a:p>
        </p:txBody>
      </p:sp>
      <p:pic>
        <p:nvPicPr>
          <p:cNvPr id="4" name="Picture 3" descr="A picture containing text, clipart, vector graphics, sign&#10;&#10;Description automatically generated">
            <a:extLst>
              <a:ext uri="{FF2B5EF4-FFF2-40B4-BE49-F238E27FC236}">
                <a16:creationId xmlns:a16="http://schemas.microsoft.com/office/drawing/2014/main" id="{531233DA-D840-5317-72E1-98863AED5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7730" y="1448435"/>
            <a:ext cx="811381" cy="589915"/>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EB6AAB22-22E3-624E-3631-C25B2757E3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730" y="2769235"/>
            <a:ext cx="914400" cy="511810"/>
          </a:xfrm>
          <a:prstGeom prst="rect">
            <a:avLst/>
          </a:prstGeom>
          <a:noFill/>
          <a:ln>
            <a:noFill/>
          </a:ln>
        </p:spPr>
      </p:pic>
    </p:spTree>
    <p:extLst>
      <p:ext uri="{BB962C8B-B14F-4D97-AF65-F5344CB8AC3E}">
        <p14:creationId xmlns:p14="http://schemas.microsoft.com/office/powerpoint/2010/main" val="1259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6D77-936A-6820-BE5C-4156259B4117}"/>
              </a:ext>
            </a:extLst>
          </p:cNvPr>
          <p:cNvSpPr>
            <a:spLocks noGrp="1"/>
          </p:cNvSpPr>
          <p:nvPr>
            <p:ph type="title"/>
          </p:nvPr>
        </p:nvSpPr>
        <p:spPr/>
        <p:txBody>
          <a:bodyPr/>
          <a:lstStyle/>
          <a:p>
            <a:r>
              <a:rPr lang="en-US" sz="3600" dirty="0"/>
              <a:t>Opportunity(KPIs)</a:t>
            </a:r>
            <a:br>
              <a:rPr lang="en-US" sz="3600" b="1" dirty="0">
                <a:solidFill>
                  <a:srgbClr val="393950"/>
                </a:solidFill>
              </a:rPr>
            </a:br>
            <a:endParaRPr lang="en-US" dirty="0"/>
          </a:p>
        </p:txBody>
      </p:sp>
      <p:sp>
        <p:nvSpPr>
          <p:cNvPr id="3" name="Content Placeholder 2">
            <a:extLst>
              <a:ext uri="{FF2B5EF4-FFF2-40B4-BE49-F238E27FC236}">
                <a16:creationId xmlns:a16="http://schemas.microsoft.com/office/drawing/2014/main" id="{C32E7F43-710B-1A65-0B8D-F3BFFB70BA47}"/>
              </a:ext>
            </a:extLst>
          </p:cNvPr>
          <p:cNvSpPr>
            <a:spLocks noGrp="1"/>
          </p:cNvSpPr>
          <p:nvPr>
            <p:ph idx="1"/>
          </p:nvPr>
        </p:nvSpPr>
        <p:spPr>
          <a:xfrm>
            <a:off x="355107" y="1293303"/>
            <a:ext cx="11044149" cy="5178517"/>
          </a:xfrm>
        </p:spPr>
        <p:txBody>
          <a:bodyPr>
            <a:normAutofit lnSpcReduction="10000"/>
          </a:bodyPr>
          <a:lstStyle/>
          <a:p>
            <a:pPr marL="171450" indent="-171450" algn="just">
              <a:buFont typeface="Wingdings" panose="05000000000000000000" pitchFamily="2" charset="2"/>
              <a:buChar char="q"/>
            </a:pPr>
            <a:r>
              <a:rPr lang="en-US" sz="1600" dirty="0">
                <a:solidFill>
                  <a:schemeClr val="bg1">
                    <a:lumMod val="50000"/>
                  </a:schemeClr>
                </a:solidFill>
              </a:rPr>
              <a:t> Expected Amount</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Active Opportunities</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Conversion Rate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Win Rate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Loss</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Trend Analysis </a:t>
            </a:r>
          </a:p>
          <a:p>
            <a:pPr marL="628650" lvl="1" indent="-171450">
              <a:lnSpc>
                <a:spcPct val="150000"/>
              </a:lnSpc>
              <a:buFont typeface="Wingdings" panose="05000000000000000000" pitchFamily="2" charset="2"/>
              <a:buChar char="ü"/>
            </a:pPr>
            <a:r>
              <a:rPr lang="en-US" sz="1600" dirty="0">
                <a:solidFill>
                  <a:schemeClr val="bg1">
                    <a:lumMod val="50000"/>
                  </a:schemeClr>
                </a:solidFill>
              </a:rPr>
              <a:t>Running Total Expected Vs Commit Forecast Amount over Time</a:t>
            </a:r>
          </a:p>
          <a:p>
            <a:pPr marL="628650" lvl="1" indent="-171450">
              <a:buFont typeface="Wingdings" panose="05000000000000000000" pitchFamily="2" charset="2"/>
              <a:buChar char="ü"/>
            </a:pPr>
            <a:r>
              <a:rPr lang="en-US" sz="1600" dirty="0">
                <a:solidFill>
                  <a:schemeClr val="bg1">
                    <a:lumMod val="50000"/>
                  </a:schemeClr>
                </a:solidFill>
              </a:rPr>
              <a:t>Running Total Active Vs Total Opportunities over Time</a:t>
            </a:r>
          </a:p>
          <a:p>
            <a:pPr marL="628650" lvl="1" indent="-171450">
              <a:buFont typeface="Wingdings" panose="05000000000000000000" pitchFamily="2" charset="2"/>
              <a:buChar char="ü"/>
            </a:pPr>
            <a:r>
              <a:rPr lang="en-US" sz="1600" dirty="0">
                <a:solidFill>
                  <a:schemeClr val="bg1">
                    <a:lumMod val="50000"/>
                  </a:schemeClr>
                </a:solidFill>
              </a:rPr>
              <a:t>Closed Won Vs Total Opportunities over Time</a:t>
            </a:r>
          </a:p>
          <a:p>
            <a:pPr marL="628650" lvl="1" indent="-171450">
              <a:buFont typeface="Wingdings" panose="05000000000000000000" pitchFamily="2" charset="2"/>
              <a:buChar char="ü"/>
            </a:pPr>
            <a:r>
              <a:rPr lang="en-US" sz="1600" dirty="0">
                <a:solidFill>
                  <a:schemeClr val="bg1">
                    <a:lumMod val="50000"/>
                  </a:schemeClr>
                </a:solidFill>
              </a:rPr>
              <a:t>Closed Won vs Total Closed over Time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Expected Amount by Opportunity Type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Opportunities by Industry</a:t>
            </a:r>
          </a:p>
          <a:p>
            <a:endParaRPr lang="en-US" dirty="0"/>
          </a:p>
        </p:txBody>
      </p:sp>
    </p:spTree>
    <p:extLst>
      <p:ext uri="{BB962C8B-B14F-4D97-AF65-F5344CB8AC3E}">
        <p14:creationId xmlns:p14="http://schemas.microsoft.com/office/powerpoint/2010/main" val="25879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B611-5E88-EED3-D0D0-03EB45D2D830}"/>
              </a:ext>
            </a:extLst>
          </p:cNvPr>
          <p:cNvSpPr>
            <a:spLocks noGrp="1"/>
          </p:cNvSpPr>
          <p:nvPr>
            <p:ph type="title"/>
          </p:nvPr>
        </p:nvSpPr>
        <p:spPr/>
        <p:txBody>
          <a:bodyPr/>
          <a:lstStyle/>
          <a:p>
            <a:r>
              <a:rPr lang="en-US" dirty="0"/>
              <a:t>Lead(KPIs)</a:t>
            </a:r>
          </a:p>
        </p:txBody>
      </p:sp>
      <p:sp>
        <p:nvSpPr>
          <p:cNvPr id="3" name="Content Placeholder 2">
            <a:extLst>
              <a:ext uri="{FF2B5EF4-FFF2-40B4-BE49-F238E27FC236}">
                <a16:creationId xmlns:a16="http://schemas.microsoft.com/office/drawing/2014/main" id="{82966222-C065-B311-92AF-7F2C4659257A}"/>
              </a:ext>
            </a:extLst>
          </p:cNvPr>
          <p:cNvSpPr>
            <a:spLocks noGrp="1"/>
          </p:cNvSpPr>
          <p:nvPr>
            <p:ph idx="1"/>
          </p:nvPr>
        </p:nvSpPr>
        <p:spPr>
          <a:xfrm>
            <a:off x="677334" y="1592418"/>
            <a:ext cx="8596668" cy="3880773"/>
          </a:xfrm>
        </p:spPr>
        <p:txBody>
          <a:bodyPr/>
          <a:lstStyle/>
          <a:p>
            <a:pPr marL="171450" indent="-171450" algn="just">
              <a:buFont typeface="Wingdings" panose="05000000000000000000" pitchFamily="2" charset="2"/>
              <a:buChar char="q"/>
            </a:pPr>
            <a:r>
              <a:rPr lang="en-US" sz="1800" dirty="0">
                <a:solidFill>
                  <a:schemeClr val="bg1">
                    <a:lumMod val="50000"/>
                  </a:schemeClr>
                </a:solidFill>
              </a:rPr>
              <a:t> Total Lead</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Expected Amount from Converted Leads </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Conversion Rate </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Converted Accounts</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Converted Opportunities</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Lead By Source</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Lead By industry</a:t>
            </a:r>
          </a:p>
          <a:p>
            <a:endParaRPr lang="en-US" dirty="0"/>
          </a:p>
        </p:txBody>
      </p:sp>
    </p:spTree>
    <p:extLst>
      <p:ext uri="{BB962C8B-B14F-4D97-AF65-F5344CB8AC3E}">
        <p14:creationId xmlns:p14="http://schemas.microsoft.com/office/powerpoint/2010/main" val="274328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2A12-A782-3528-3EE5-E47E9FD9F95D}"/>
              </a:ext>
            </a:extLst>
          </p:cNvPr>
          <p:cNvSpPr>
            <a:spLocks noGrp="1"/>
          </p:cNvSpPr>
          <p:nvPr>
            <p:ph type="title"/>
          </p:nvPr>
        </p:nvSpPr>
        <p:spPr/>
        <p:txBody>
          <a:bodyPr/>
          <a:lstStyle/>
          <a:p>
            <a:r>
              <a:rPr lang="en-IN" dirty="0"/>
              <a:t>					KPI   1</a:t>
            </a:r>
          </a:p>
        </p:txBody>
      </p:sp>
      <p:sp>
        <p:nvSpPr>
          <p:cNvPr id="3" name="Content Placeholder 2">
            <a:extLst>
              <a:ext uri="{FF2B5EF4-FFF2-40B4-BE49-F238E27FC236}">
                <a16:creationId xmlns:a16="http://schemas.microsoft.com/office/drawing/2014/main" id="{BCFD4619-CCCB-68C5-3556-3F58A83DC298}"/>
              </a:ext>
            </a:extLst>
          </p:cNvPr>
          <p:cNvSpPr>
            <a:spLocks noGrp="1"/>
          </p:cNvSpPr>
          <p:nvPr>
            <p:ph idx="1"/>
          </p:nvPr>
        </p:nvSpPr>
        <p:spPr/>
        <p:txBody>
          <a:bodyPr/>
          <a:lstStyle/>
          <a:p>
            <a:r>
              <a:rPr lang="en-IN" dirty="0"/>
              <a:t>EXPECTED AMOUNT</a:t>
            </a:r>
          </a:p>
          <a:p>
            <a:endParaRPr lang="en-IN" dirty="0"/>
          </a:p>
          <a:p>
            <a:pPr marL="0" indent="0">
              <a:buNone/>
            </a:pPr>
            <a:endParaRPr lang="en-IN" dirty="0"/>
          </a:p>
        </p:txBody>
      </p:sp>
      <p:pic>
        <p:nvPicPr>
          <p:cNvPr id="5" name="Picture 4" descr="Text&#10;&#10;Description automatically generated">
            <a:extLst>
              <a:ext uri="{FF2B5EF4-FFF2-40B4-BE49-F238E27FC236}">
                <a16:creationId xmlns:a16="http://schemas.microsoft.com/office/drawing/2014/main" id="{CDB41931-0E50-C2A6-5C72-344E9DA1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50" y="3081257"/>
            <a:ext cx="2629021" cy="1152686"/>
          </a:xfrm>
          <a:prstGeom prst="rect">
            <a:avLst/>
          </a:prstGeom>
        </p:spPr>
      </p:pic>
    </p:spTree>
    <p:extLst>
      <p:ext uri="{BB962C8B-B14F-4D97-AF65-F5344CB8AC3E}">
        <p14:creationId xmlns:p14="http://schemas.microsoft.com/office/powerpoint/2010/main" val="157016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216-4AB2-907A-8AB8-A109FB4E6C9A}"/>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502713CA-2C00-4EA7-27F9-1E2547608FD3}"/>
              </a:ext>
            </a:extLst>
          </p:cNvPr>
          <p:cNvSpPr>
            <a:spLocks noGrp="1"/>
          </p:cNvSpPr>
          <p:nvPr>
            <p:ph idx="1"/>
          </p:nvPr>
        </p:nvSpPr>
        <p:spPr>
          <a:xfrm>
            <a:off x="838200" y="1690688"/>
            <a:ext cx="10515600" cy="4486275"/>
          </a:xfrm>
        </p:spPr>
        <p:txBody>
          <a:bodyPr/>
          <a:lstStyle/>
          <a:p>
            <a:r>
              <a:rPr lang="en-IN" dirty="0"/>
              <a:t>ACTIVE OPPORTUNITIES</a:t>
            </a:r>
          </a:p>
          <a:p>
            <a:endParaRPr lang="en-IN" dirty="0"/>
          </a:p>
          <a:p>
            <a:endParaRPr lang="en-IN" dirty="0"/>
          </a:p>
          <a:p>
            <a:endParaRPr lang="en-IN" dirty="0"/>
          </a:p>
        </p:txBody>
      </p:sp>
      <p:sp>
        <p:nvSpPr>
          <p:cNvPr id="4" name="Rectangle 3">
            <a:extLst>
              <a:ext uri="{FF2B5EF4-FFF2-40B4-BE49-F238E27FC236}">
                <a16:creationId xmlns:a16="http://schemas.microsoft.com/office/drawing/2014/main" id="{7255B0A4-54C1-FAB3-51EB-4F0BFE5A422C}"/>
              </a:ext>
            </a:extLst>
          </p:cNvPr>
          <p:cNvSpPr/>
          <p:nvPr/>
        </p:nvSpPr>
        <p:spPr>
          <a:xfrm>
            <a:off x="6578082" y="1825625"/>
            <a:ext cx="3666930" cy="104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ACTIVE OPPORTUNITIES</a:t>
            </a:r>
          </a:p>
          <a:p>
            <a:pPr algn="ctr"/>
            <a:endParaRPr lang="en-IN" sz="2400" b="1" dirty="0"/>
          </a:p>
          <a:p>
            <a:pPr algn="ctr"/>
            <a:r>
              <a:rPr lang="en-IN" sz="2400" b="1" dirty="0"/>
              <a:t>1272</a:t>
            </a:r>
          </a:p>
        </p:txBody>
      </p:sp>
      <p:sp>
        <p:nvSpPr>
          <p:cNvPr id="6" name="TextBox 5">
            <a:extLst>
              <a:ext uri="{FF2B5EF4-FFF2-40B4-BE49-F238E27FC236}">
                <a16:creationId xmlns:a16="http://schemas.microsoft.com/office/drawing/2014/main" id="{58970D18-2EA3-7F59-070F-7D884F19BCF4}"/>
              </a:ext>
            </a:extLst>
          </p:cNvPr>
          <p:cNvSpPr txBox="1"/>
          <p:nvPr/>
        </p:nvSpPr>
        <p:spPr>
          <a:xfrm>
            <a:off x="1129004" y="3109397"/>
            <a:ext cx="7961344" cy="461665"/>
          </a:xfrm>
          <a:prstGeom prst="rect">
            <a:avLst/>
          </a:prstGeom>
          <a:noFill/>
        </p:spPr>
        <p:txBody>
          <a:bodyPr wrap="square">
            <a:spAutoFit/>
          </a:bodyPr>
          <a:lstStyle/>
          <a:p>
            <a:r>
              <a:rPr lang="en-IN" sz="2400" b="1" dirty="0"/>
              <a:t>CONVERSION RATE</a:t>
            </a:r>
          </a:p>
        </p:txBody>
      </p:sp>
      <p:sp>
        <p:nvSpPr>
          <p:cNvPr id="7" name="Oval 6">
            <a:extLst>
              <a:ext uri="{FF2B5EF4-FFF2-40B4-BE49-F238E27FC236}">
                <a16:creationId xmlns:a16="http://schemas.microsoft.com/office/drawing/2014/main" id="{E2333044-86F8-C5A0-414E-39DE4ED2A50E}"/>
              </a:ext>
            </a:extLst>
          </p:cNvPr>
          <p:cNvSpPr/>
          <p:nvPr/>
        </p:nvSpPr>
        <p:spPr>
          <a:xfrm>
            <a:off x="6578082" y="3244334"/>
            <a:ext cx="3859764" cy="160486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Conversion Rate</a:t>
            </a:r>
          </a:p>
          <a:p>
            <a:pPr algn="ctr"/>
            <a:endParaRPr lang="en-IN" dirty="0">
              <a:solidFill>
                <a:schemeClr val="tx1"/>
              </a:solidFill>
            </a:endParaRPr>
          </a:p>
          <a:p>
            <a:pPr algn="ctr"/>
            <a:r>
              <a:rPr lang="en-IN" dirty="0">
                <a:solidFill>
                  <a:schemeClr val="tx1"/>
                </a:solidFill>
              </a:rPr>
              <a:t>10.33%</a:t>
            </a:r>
          </a:p>
        </p:txBody>
      </p:sp>
      <p:sp>
        <p:nvSpPr>
          <p:cNvPr id="9" name="TextBox 8">
            <a:extLst>
              <a:ext uri="{FF2B5EF4-FFF2-40B4-BE49-F238E27FC236}">
                <a16:creationId xmlns:a16="http://schemas.microsoft.com/office/drawing/2014/main" id="{665E5613-CD6A-B98D-5083-F433EB54FDDD}"/>
              </a:ext>
            </a:extLst>
          </p:cNvPr>
          <p:cNvSpPr txBox="1"/>
          <p:nvPr/>
        </p:nvSpPr>
        <p:spPr>
          <a:xfrm>
            <a:off x="1076131" y="5219704"/>
            <a:ext cx="6097554" cy="461665"/>
          </a:xfrm>
          <a:prstGeom prst="rect">
            <a:avLst/>
          </a:prstGeom>
          <a:noFill/>
        </p:spPr>
        <p:txBody>
          <a:bodyPr wrap="square">
            <a:spAutoFit/>
          </a:bodyPr>
          <a:lstStyle/>
          <a:p>
            <a:r>
              <a:rPr lang="en-IN" sz="2400" b="1" dirty="0"/>
              <a:t>WIN RATE</a:t>
            </a:r>
          </a:p>
        </p:txBody>
      </p:sp>
      <p:sp>
        <p:nvSpPr>
          <p:cNvPr id="10" name="Rectangle 9">
            <a:extLst>
              <a:ext uri="{FF2B5EF4-FFF2-40B4-BE49-F238E27FC236}">
                <a16:creationId xmlns:a16="http://schemas.microsoft.com/office/drawing/2014/main" id="{2D9E25D8-B995-7DEA-D062-D067984D11A8}"/>
              </a:ext>
            </a:extLst>
          </p:cNvPr>
          <p:cNvSpPr/>
          <p:nvPr/>
        </p:nvSpPr>
        <p:spPr>
          <a:xfrm>
            <a:off x="5001208" y="4984136"/>
            <a:ext cx="3694923" cy="15862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WIN RATE</a:t>
            </a:r>
          </a:p>
          <a:p>
            <a:pPr algn="ctr"/>
            <a:endParaRPr lang="en-IN" dirty="0">
              <a:solidFill>
                <a:schemeClr val="tx1"/>
              </a:solidFill>
            </a:endParaRPr>
          </a:p>
          <a:p>
            <a:pPr algn="ctr"/>
            <a:r>
              <a:rPr lang="en-IN" dirty="0">
                <a:solidFill>
                  <a:schemeClr val="tx1"/>
                </a:solidFill>
              </a:rPr>
              <a:t>31.06%</a:t>
            </a:r>
          </a:p>
        </p:txBody>
      </p:sp>
    </p:spTree>
    <p:extLst>
      <p:ext uri="{BB962C8B-B14F-4D97-AF65-F5344CB8AC3E}">
        <p14:creationId xmlns:p14="http://schemas.microsoft.com/office/powerpoint/2010/main" val="23771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E5DC-E482-037B-C992-BEEB8EDB7143}"/>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A9591C2F-E5D9-DABE-D909-E499432E7EF3}"/>
              </a:ext>
            </a:extLst>
          </p:cNvPr>
          <p:cNvSpPr>
            <a:spLocks noGrp="1"/>
          </p:cNvSpPr>
          <p:nvPr>
            <p:ph idx="1"/>
          </p:nvPr>
        </p:nvSpPr>
        <p:spPr>
          <a:xfrm>
            <a:off x="838200" y="1825625"/>
            <a:ext cx="10515600" cy="4667250"/>
          </a:xfrm>
        </p:spPr>
        <p:txBody>
          <a:bodyPr/>
          <a:lstStyle/>
          <a:p>
            <a:pPr marL="0" indent="0">
              <a:buNone/>
            </a:pPr>
            <a:endParaRPr lang="en-IN" dirty="0"/>
          </a:p>
          <a:p>
            <a:pPr marL="0" indent="0">
              <a:buNone/>
            </a:pPr>
            <a:r>
              <a:rPr lang="en-IN" dirty="0"/>
              <a:t>LOSS</a:t>
            </a:r>
          </a:p>
          <a:p>
            <a:pPr marL="0" indent="0">
              <a:buNone/>
            </a:pPr>
            <a:endParaRPr lang="en-IN" dirty="0"/>
          </a:p>
          <a:p>
            <a:pPr marL="0" indent="0">
              <a:buNone/>
            </a:pPr>
            <a:r>
              <a:rPr lang="en-IN" dirty="0"/>
              <a:t>EXPECTED AMOUNT BY </a:t>
            </a:r>
          </a:p>
          <a:p>
            <a:pPr marL="0" indent="0">
              <a:buNone/>
            </a:pPr>
            <a:r>
              <a:rPr lang="en-IN" dirty="0"/>
              <a:t>OPPORTUNITY TYPE</a:t>
            </a:r>
          </a:p>
          <a:p>
            <a:pPr marL="0" indent="0">
              <a:buNone/>
            </a:pPr>
            <a:endParaRPr lang="en-IN" dirty="0"/>
          </a:p>
          <a:p>
            <a:pPr marL="0" indent="0">
              <a:buNone/>
            </a:pPr>
            <a:endParaRPr lang="en-IN" dirty="0"/>
          </a:p>
          <a:p>
            <a:pPr marL="0" indent="0">
              <a:buNone/>
            </a:pPr>
            <a:endParaRPr lang="en-IN" dirty="0"/>
          </a:p>
        </p:txBody>
      </p:sp>
      <p:sp>
        <p:nvSpPr>
          <p:cNvPr id="5" name="Oval 4">
            <a:extLst>
              <a:ext uri="{FF2B5EF4-FFF2-40B4-BE49-F238E27FC236}">
                <a16:creationId xmlns:a16="http://schemas.microsoft.com/office/drawing/2014/main" id="{4F1F2F54-86CC-1F97-7854-F82BC9A69FD4}"/>
              </a:ext>
            </a:extLst>
          </p:cNvPr>
          <p:cNvSpPr/>
          <p:nvPr/>
        </p:nvSpPr>
        <p:spPr>
          <a:xfrm>
            <a:off x="6811347" y="2021568"/>
            <a:ext cx="2295331" cy="102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LOSS</a:t>
            </a:r>
          </a:p>
          <a:p>
            <a:pPr algn="ctr"/>
            <a:endParaRPr lang="en-IN" dirty="0"/>
          </a:p>
          <a:p>
            <a:pPr algn="ctr"/>
            <a:r>
              <a:rPr lang="en-IN" dirty="0"/>
              <a:t>1.93K</a:t>
            </a:r>
          </a:p>
        </p:txBody>
      </p:sp>
      <p:pic>
        <p:nvPicPr>
          <p:cNvPr id="7" name="Picture 6" descr="Chart, diagram&#10;&#10;Description automatically generated">
            <a:extLst>
              <a:ext uri="{FF2B5EF4-FFF2-40B4-BE49-F238E27FC236}">
                <a16:creationId xmlns:a16="http://schemas.microsoft.com/office/drawing/2014/main" id="{708A3F10-44DF-6491-9134-1A92C15B5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855" y="3132416"/>
            <a:ext cx="5601482" cy="3439005"/>
          </a:xfrm>
          <a:prstGeom prst="rect">
            <a:avLst/>
          </a:prstGeom>
        </p:spPr>
      </p:pic>
    </p:spTree>
    <p:extLst>
      <p:ext uri="{BB962C8B-B14F-4D97-AF65-F5344CB8AC3E}">
        <p14:creationId xmlns:p14="http://schemas.microsoft.com/office/powerpoint/2010/main" val="1770764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TotalTime>
  <Words>723</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Trebuchet MS</vt:lpstr>
      <vt:lpstr>Wingdings</vt:lpstr>
      <vt:lpstr>Wingdings 3</vt:lpstr>
      <vt:lpstr>Facet</vt:lpstr>
      <vt:lpstr>CRM SALES FORCE</vt:lpstr>
      <vt:lpstr>INTRODUCTION</vt:lpstr>
      <vt:lpstr>PowerPoint Presentation</vt:lpstr>
      <vt:lpstr>TOOLS USED</vt:lpstr>
      <vt:lpstr>Opportunity(KPIs) </vt:lpstr>
      <vt:lpstr>Lead(KPIs)</vt:lpstr>
      <vt:lpstr>     KPI   1</vt:lpstr>
      <vt:lpstr>    KPI  </vt:lpstr>
      <vt:lpstr>   KPI  </vt:lpstr>
      <vt:lpstr>   KPI  </vt:lpstr>
      <vt:lpstr>    TREND ANALYSIS</vt:lpstr>
      <vt:lpstr>Running Total  Active Vs Total Opportunities Over Time</vt:lpstr>
      <vt:lpstr>Closed Won Vs Total Opportunities Over Time</vt:lpstr>
      <vt:lpstr>Closed Won Vs Total Closed Over Time</vt:lpstr>
      <vt:lpstr>OPPORTUNITY  DASH BOARD                          EXCEL</vt:lpstr>
      <vt:lpstr>OPPORTUNITY DASH BOARD                                                       TABLEAU</vt:lpstr>
      <vt:lpstr>    LEAD DASH BOARD                  EXCEL                  </vt:lpstr>
      <vt:lpstr>   LEAD DASH BOARD                TABLEAU</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SALES FORCE</dc:title>
  <dc:creator>Vimala Kata</dc:creator>
  <cp:lastModifiedBy>Tejas Hakke</cp:lastModifiedBy>
  <cp:revision>7</cp:revision>
  <dcterms:created xsi:type="dcterms:W3CDTF">2023-03-30T13:12:53Z</dcterms:created>
  <dcterms:modified xsi:type="dcterms:W3CDTF">2023-06-01T14:42:53Z</dcterms:modified>
</cp:coreProperties>
</file>