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60" r:id="rId4"/>
    <p:sldId id="265" r:id="rId5"/>
    <p:sldId id="264" r:id="rId6"/>
    <p:sldId id="266" r:id="rId7"/>
    <p:sldId id="267"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8" d="100"/>
          <a:sy n="98" d="100"/>
        </p:scale>
        <p:origin x="110" y="9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EAC9B53-2CDF-40AF-9280-72C84FD70239}" type="datetimeFigureOut">
              <a:rPr lang="en-IN" smtClean="0"/>
              <a:pPr/>
              <a:t>14-10-2019</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AAFC10C5-B625-4CBB-96D8-D2D3DFA1B601}" type="slidenum">
              <a:rPr lang="en-IN" smtClean="0"/>
              <a:pPr/>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23512239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3218924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1246667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347039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EAC9B53-2CDF-40AF-9280-72C84FD70239}" type="datetimeFigureOut">
              <a:rPr lang="en-IN" smtClean="0"/>
              <a:pPr/>
              <a:t>14-10-2019</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AAFC10C5-B625-4CBB-96D8-D2D3DFA1B601}" type="slidenum">
              <a:rPr lang="en-IN" smtClean="0"/>
              <a:pPr/>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26581006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3455741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1756116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2130023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C9B53-2CDF-40AF-9280-72C84FD70239}" type="datetimeFigureOut">
              <a:rPr lang="en-IN" smtClean="0"/>
              <a:pPr/>
              <a:t>14-10-2019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AFC10C5-B625-4CBB-96D8-D2D3DFA1B601}" type="slidenum">
              <a:rPr lang="en-IN" smtClean="0"/>
              <a:pPr/>
              <a:t>‹#›</a:t>
            </a:fld>
            <a:endParaRPr lang="en-IN"/>
          </a:p>
        </p:txBody>
      </p:sp>
    </p:spTree>
    <p:extLst>
      <p:ext uri="{BB962C8B-B14F-4D97-AF65-F5344CB8AC3E}">
        <p14:creationId xmlns:p14="http://schemas.microsoft.com/office/powerpoint/2010/main" val="2372779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AC9B53-2CDF-40AF-9280-72C84FD70239}" type="datetimeFigureOut">
              <a:rPr lang="en-IN" smtClean="0"/>
              <a:pPr/>
              <a:t>14-10-2019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FC10C5-B625-4CBB-96D8-D2D3DFA1B601}" type="slidenum">
              <a:rPr lang="en-IN" smtClean="0"/>
              <a:pPr/>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57013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AC9B53-2CDF-40AF-9280-72C84FD70239}" type="datetimeFigureOut">
              <a:rPr lang="en-IN" smtClean="0"/>
              <a:pPr/>
              <a:t>14-10-2019</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AAFC10C5-B625-4CBB-96D8-D2D3DFA1B601}" type="slidenum">
              <a:rPr lang="en-IN" smtClean="0"/>
              <a:pPr/>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5784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EAC9B53-2CDF-40AF-9280-72C84FD70239}" type="datetimeFigureOut">
              <a:rPr lang="en-IN" smtClean="0"/>
              <a:pPr/>
              <a:t>14-10-2019</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AAFC10C5-B625-4CBB-96D8-D2D3DFA1B601}" type="slidenum">
              <a:rPr lang="en-IN" smtClean="0"/>
              <a:pPr/>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687148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C699D-912D-4954-A8B8-02544D90703A}"/>
              </a:ext>
            </a:extLst>
          </p:cNvPr>
          <p:cNvSpPr>
            <a:spLocks noGrp="1"/>
          </p:cNvSpPr>
          <p:nvPr>
            <p:ph type="ctrTitle"/>
          </p:nvPr>
        </p:nvSpPr>
        <p:spPr>
          <a:xfrm>
            <a:off x="1524000" y="2047741"/>
            <a:ext cx="9144000" cy="1230402"/>
          </a:xfrm>
        </p:spPr>
        <p:txBody>
          <a:bodyPr>
            <a:normAutofit/>
          </a:bodyPr>
          <a:lstStyle/>
          <a:p>
            <a:r>
              <a:rPr lang="en-IN" sz="4000" b="1" dirty="0">
                <a:latin typeface="Calibri" panose="020F0502020204030204" pitchFamily="34" charset="0"/>
                <a:cs typeface="Calibri" panose="020F0502020204030204" pitchFamily="34" charset="0"/>
              </a:rPr>
              <a:t>Deogiri Institute of engineering and management studies ,Aurangabad.</a:t>
            </a:r>
          </a:p>
        </p:txBody>
      </p:sp>
      <p:sp>
        <p:nvSpPr>
          <p:cNvPr id="3" name="Subtitle 2">
            <a:extLst>
              <a:ext uri="{FF2B5EF4-FFF2-40B4-BE49-F238E27FC236}">
                <a16:creationId xmlns:a16="http://schemas.microsoft.com/office/drawing/2014/main" id="{72C36455-8B34-4F53-B6C7-B223745AE2D2}"/>
              </a:ext>
            </a:extLst>
          </p:cNvPr>
          <p:cNvSpPr>
            <a:spLocks noGrp="1"/>
          </p:cNvSpPr>
          <p:nvPr>
            <p:ph type="subTitle" idx="1"/>
          </p:nvPr>
        </p:nvSpPr>
        <p:spPr>
          <a:xfrm>
            <a:off x="1507067" y="3429000"/>
            <a:ext cx="8577966" cy="2820880"/>
          </a:xfrm>
        </p:spPr>
        <p:txBody>
          <a:bodyPr>
            <a:noAutofit/>
          </a:bodyPr>
          <a:lstStyle/>
          <a:p>
            <a:r>
              <a:rPr lang="en-IN" dirty="0">
                <a:solidFill>
                  <a:schemeClr val="tx1"/>
                </a:solidFill>
                <a:latin typeface="Calibri" panose="020F0502020204030204" pitchFamily="34" charset="0"/>
                <a:cs typeface="Calibri" panose="020F0502020204030204" pitchFamily="34" charset="0"/>
              </a:rPr>
              <a:t>Presentation on </a:t>
            </a:r>
          </a:p>
          <a:p>
            <a:r>
              <a:rPr lang="en-US" sz="2000" b="1" dirty="0">
                <a:solidFill>
                  <a:schemeClr val="tx1"/>
                </a:solidFill>
                <a:latin typeface="Calibri" panose="020F0502020204030204" pitchFamily="34" charset="0"/>
                <a:cs typeface="Calibri" panose="020F0502020204030204" pitchFamily="34" charset="0"/>
              </a:rPr>
              <a:t>Program to Implement NFA with epsilon move to DFA Conversion</a:t>
            </a:r>
          </a:p>
          <a:p>
            <a:endParaRPr lang="en-IN" sz="2000" b="1" dirty="0">
              <a:solidFill>
                <a:schemeClr val="tx1"/>
              </a:solidFill>
              <a:latin typeface="Calibri" panose="020F0502020204030204" pitchFamily="34" charset="0"/>
              <a:cs typeface="Calibri" panose="020F0502020204030204" pitchFamily="34" charset="0"/>
            </a:endParaRPr>
          </a:p>
          <a:p>
            <a:r>
              <a:rPr lang="en-IN" dirty="0">
                <a:solidFill>
                  <a:schemeClr val="tx1"/>
                </a:solidFill>
                <a:latin typeface="Calibri" panose="020F0502020204030204" pitchFamily="34" charset="0"/>
                <a:cs typeface="Calibri" panose="020F0502020204030204" pitchFamily="34" charset="0"/>
              </a:rPr>
              <a:t>Presentation by</a:t>
            </a:r>
          </a:p>
          <a:p>
            <a:r>
              <a:rPr lang="en-IN" dirty="0">
                <a:solidFill>
                  <a:schemeClr val="tx1"/>
                </a:solidFill>
                <a:latin typeface="Calibri" panose="020F0502020204030204" pitchFamily="34" charset="0"/>
                <a:cs typeface="Calibri" panose="020F0502020204030204" pitchFamily="34" charset="0"/>
              </a:rPr>
              <a:t>Sayali </a:t>
            </a:r>
            <a:r>
              <a:rPr lang="en-IN" dirty="0" err="1">
                <a:solidFill>
                  <a:schemeClr val="tx1"/>
                </a:solidFill>
                <a:latin typeface="Calibri" panose="020F0502020204030204" pitchFamily="34" charset="0"/>
                <a:cs typeface="Calibri" panose="020F0502020204030204" pitchFamily="34" charset="0"/>
              </a:rPr>
              <a:t>Sapkal</a:t>
            </a:r>
            <a:r>
              <a:rPr lang="en-IN" dirty="0">
                <a:solidFill>
                  <a:schemeClr val="tx1"/>
                </a:solidFill>
                <a:latin typeface="Calibri" panose="020F0502020204030204" pitchFamily="34" charset="0"/>
                <a:cs typeface="Calibri" panose="020F0502020204030204" pitchFamily="34" charset="0"/>
              </a:rPr>
              <a:t> (36151)</a:t>
            </a:r>
          </a:p>
          <a:p>
            <a:r>
              <a:rPr lang="en-IN" dirty="0" err="1">
                <a:solidFill>
                  <a:schemeClr val="tx1"/>
                </a:solidFill>
                <a:latin typeface="Calibri" panose="020F0502020204030204" pitchFamily="34" charset="0"/>
                <a:cs typeface="Calibri" panose="020F0502020204030204" pitchFamily="34" charset="0"/>
              </a:rPr>
              <a:t>Kajari</a:t>
            </a:r>
            <a:r>
              <a:rPr lang="en-IN" dirty="0">
                <a:solidFill>
                  <a:schemeClr val="tx1"/>
                </a:solidFill>
                <a:latin typeface="Calibri" panose="020F0502020204030204" pitchFamily="34" charset="0"/>
                <a:cs typeface="Calibri" panose="020F0502020204030204" pitchFamily="34" charset="0"/>
              </a:rPr>
              <a:t> </a:t>
            </a:r>
            <a:r>
              <a:rPr lang="en-IN" dirty="0" err="1">
                <a:solidFill>
                  <a:schemeClr val="tx1"/>
                </a:solidFill>
                <a:latin typeface="Calibri" panose="020F0502020204030204" pitchFamily="34" charset="0"/>
                <a:cs typeface="Calibri" panose="020F0502020204030204" pitchFamily="34" charset="0"/>
              </a:rPr>
              <a:t>Daulatabadkar</a:t>
            </a:r>
            <a:r>
              <a:rPr lang="en-IN" dirty="0">
                <a:solidFill>
                  <a:schemeClr val="tx1"/>
                </a:solidFill>
                <a:latin typeface="Calibri" panose="020F0502020204030204" pitchFamily="34" charset="0"/>
                <a:cs typeface="Calibri" panose="020F0502020204030204" pitchFamily="34" charset="0"/>
              </a:rPr>
              <a:t>(36152)</a:t>
            </a:r>
          </a:p>
          <a:p>
            <a:endParaRPr lang="en-IN" dirty="0">
              <a:solidFill>
                <a:schemeClr val="tx1"/>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3E223FB-E491-428A-B281-9DC19ADCE6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0" y="180305"/>
            <a:ext cx="4572000" cy="1867436"/>
          </a:xfrm>
          <a:prstGeom prst="rect">
            <a:avLst/>
          </a:prstGeom>
        </p:spPr>
      </p:pic>
    </p:spTree>
    <p:extLst>
      <p:ext uri="{BB962C8B-B14F-4D97-AF65-F5344CB8AC3E}">
        <p14:creationId xmlns:p14="http://schemas.microsoft.com/office/powerpoint/2010/main" val="1642699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C2A0F-02ED-4E50-8768-72B55A4DCE6F}"/>
              </a:ext>
            </a:extLst>
          </p:cNvPr>
          <p:cNvSpPr>
            <a:spLocks noGrp="1"/>
          </p:cNvSpPr>
          <p:nvPr>
            <p:ph type="title"/>
          </p:nvPr>
        </p:nvSpPr>
        <p:spPr>
          <a:xfrm>
            <a:off x="838200" y="365126"/>
            <a:ext cx="10853225" cy="948520"/>
          </a:xfrm>
        </p:spPr>
        <p:txBody>
          <a:bodyPr>
            <a:normAutofit/>
          </a:bodyPr>
          <a:lstStyle/>
          <a:p>
            <a:pPr algn="ctr"/>
            <a:r>
              <a:rPr lang="en-IN" sz="4000" b="1" dirty="0">
                <a:latin typeface="Calibri" panose="020F0502020204030204" pitchFamily="34" charset="0"/>
                <a:cs typeface="Calibri" panose="020F0502020204030204" pitchFamily="34" charset="0"/>
              </a:rPr>
              <a:t>Non-Deterministic Finite Automaton (NDFA)</a:t>
            </a:r>
          </a:p>
        </p:txBody>
      </p:sp>
      <p:sp>
        <p:nvSpPr>
          <p:cNvPr id="3" name="Content Placeholder 2">
            <a:extLst>
              <a:ext uri="{FF2B5EF4-FFF2-40B4-BE49-F238E27FC236}">
                <a16:creationId xmlns:a16="http://schemas.microsoft.com/office/drawing/2014/main" id="{7C540443-1335-4640-9A0B-582B18A28BD7}"/>
              </a:ext>
            </a:extLst>
          </p:cNvPr>
          <p:cNvSpPr>
            <a:spLocks noGrp="1"/>
          </p:cNvSpPr>
          <p:nvPr>
            <p:ph idx="1"/>
          </p:nvPr>
        </p:nvSpPr>
        <p:spPr>
          <a:xfrm>
            <a:off x="634013" y="1671801"/>
            <a:ext cx="10515600" cy="4803069"/>
          </a:xfrm>
        </p:spPr>
        <p:txBody>
          <a:bodyPr>
            <a:normAutofit lnSpcReduction="10000"/>
          </a:bodyPr>
          <a:lstStyle/>
          <a:p>
            <a:pPr lvl="0" defTabSz="914400" eaLnBrk="0" fontAlgn="base" hangingPunct="0">
              <a:spcBef>
                <a:spcPct val="0"/>
              </a:spcBef>
              <a:spcAft>
                <a:spcPct val="0"/>
              </a:spcAft>
              <a:buClrTx/>
              <a:buSzTx/>
              <a:buFont typeface="Wingdings" panose="05000000000000000000" pitchFamily="2" charset="2"/>
              <a:buChar char="Ø"/>
            </a:pPr>
            <a:r>
              <a:rPr lang="en-US" sz="2400" b="1" dirty="0">
                <a:solidFill>
                  <a:schemeClr val="tx1"/>
                </a:solidFill>
                <a:latin typeface="Calibri" panose="020F0502020204030204" pitchFamily="34" charset="0"/>
                <a:cs typeface="Calibri" panose="020F0502020204030204" pitchFamily="34" charset="0"/>
              </a:rPr>
              <a:t>Non-deterministic Finite Automata (NFA) :</a:t>
            </a:r>
            <a:r>
              <a:rPr lang="en-US" sz="2400" dirty="0">
                <a:solidFill>
                  <a:schemeClr val="tx1"/>
                </a:solidFill>
                <a:latin typeface="Calibri" panose="020F0502020204030204" pitchFamily="34" charset="0"/>
                <a:cs typeface="Calibri" panose="020F0502020204030204" pitchFamily="34" charset="0"/>
              </a:rPr>
              <a:t> NFA is a finite automaton where for some cases when a single input is given to a single state, the machine goes to more than 1 states, i.e. some of the moves cannot be uniquely determined by the present state and the present input symbol.</a:t>
            </a:r>
          </a:p>
          <a:p>
            <a:pPr defTabSz="914400" eaLnBrk="0" fontAlgn="base" hangingPunct="0">
              <a:spcBef>
                <a:spcPct val="0"/>
              </a:spcBef>
              <a:spcAft>
                <a:spcPct val="0"/>
              </a:spcAft>
              <a:buClrTx/>
              <a:buSzTx/>
              <a:buFont typeface="Wingdings" panose="05000000000000000000" pitchFamily="2" charset="2"/>
              <a:buChar char="Ø"/>
            </a:pPr>
            <a:r>
              <a:rPr lang="en-US" altLang="en-US" sz="2400" dirty="0">
                <a:solidFill>
                  <a:schemeClr val="tx1"/>
                </a:solidFill>
                <a:latin typeface="Calibri" panose="020F0502020204030204" pitchFamily="34" charset="0"/>
                <a:cs typeface="Calibri" panose="020F0502020204030204" pitchFamily="34" charset="0"/>
              </a:rPr>
              <a:t>An NFA can be represented as M = { Q, ∑, ∂, q0, F}</a:t>
            </a:r>
            <a:endParaRPr lang="en-US" altLang="en-US" sz="1400" dirty="0">
              <a:solidFill>
                <a:schemeClr val="tx1"/>
              </a:solidFill>
              <a:latin typeface="Calibri" panose="020F0502020204030204" pitchFamily="34" charset="0"/>
              <a:cs typeface="Calibri" panose="020F0502020204030204" pitchFamily="34" charset="0"/>
            </a:endParaRPr>
          </a:p>
          <a:p>
            <a:pPr marL="0" lvl="0" indent="0" defTabSz="914400" eaLnBrk="0" fontAlgn="base" hangingPunct="0">
              <a:spcBef>
                <a:spcPct val="0"/>
              </a:spcBef>
              <a:spcAft>
                <a:spcPct val="0"/>
              </a:spcAft>
              <a:buClrTx/>
              <a:buSzTx/>
              <a:buNone/>
            </a:pPr>
            <a:r>
              <a:rPr lang="en-US" altLang="en-US" sz="2400" dirty="0">
                <a:solidFill>
                  <a:schemeClr val="tx1"/>
                </a:solidFill>
                <a:latin typeface="Calibri" panose="020F0502020204030204" pitchFamily="34" charset="0"/>
                <a:cs typeface="Calibri" panose="020F0502020204030204" pitchFamily="34" charset="0"/>
              </a:rPr>
              <a:t>	Q → Finite non-empty set of states.</a:t>
            </a:r>
            <a:br>
              <a:rPr lang="en-US" altLang="en-US" sz="2400" dirty="0">
                <a:solidFill>
                  <a:schemeClr val="tx1"/>
                </a:solidFill>
                <a:latin typeface="Calibri" panose="020F0502020204030204" pitchFamily="34" charset="0"/>
                <a:cs typeface="Calibri" panose="020F0502020204030204" pitchFamily="34" charset="0"/>
              </a:rPr>
            </a:br>
            <a:r>
              <a:rPr lang="en-US" altLang="en-US" sz="2400" dirty="0">
                <a:solidFill>
                  <a:schemeClr val="tx1"/>
                </a:solidFill>
                <a:latin typeface="Calibri" panose="020F0502020204030204" pitchFamily="34" charset="0"/>
                <a:cs typeface="Calibri" panose="020F0502020204030204" pitchFamily="34" charset="0"/>
              </a:rPr>
              <a:t>	∑ → Finite non-empty set of input symbols.</a:t>
            </a:r>
            <a:br>
              <a:rPr lang="en-US" altLang="en-US" sz="2400" dirty="0">
                <a:solidFill>
                  <a:schemeClr val="tx1"/>
                </a:solidFill>
                <a:latin typeface="Calibri" panose="020F0502020204030204" pitchFamily="34" charset="0"/>
                <a:cs typeface="Calibri" panose="020F0502020204030204" pitchFamily="34" charset="0"/>
              </a:rPr>
            </a:br>
            <a:r>
              <a:rPr lang="en-US" altLang="en-US" sz="2400" dirty="0">
                <a:solidFill>
                  <a:schemeClr val="tx1"/>
                </a:solidFill>
                <a:latin typeface="Calibri" panose="020F0502020204030204" pitchFamily="34" charset="0"/>
                <a:cs typeface="Calibri" panose="020F0502020204030204" pitchFamily="34" charset="0"/>
              </a:rPr>
              <a:t>	∂ → Transitional Function.</a:t>
            </a:r>
            <a:br>
              <a:rPr lang="en-US" altLang="en-US" sz="2400" dirty="0">
                <a:solidFill>
                  <a:schemeClr val="tx1"/>
                </a:solidFill>
                <a:latin typeface="Calibri" panose="020F0502020204030204" pitchFamily="34" charset="0"/>
                <a:cs typeface="Calibri" panose="020F0502020204030204" pitchFamily="34" charset="0"/>
              </a:rPr>
            </a:br>
            <a:r>
              <a:rPr lang="en-US" altLang="en-US" sz="2400" dirty="0">
                <a:solidFill>
                  <a:schemeClr val="tx1"/>
                </a:solidFill>
                <a:latin typeface="Calibri" panose="020F0502020204030204" pitchFamily="34" charset="0"/>
                <a:cs typeface="Calibri" panose="020F0502020204030204" pitchFamily="34" charset="0"/>
              </a:rPr>
              <a:t>	q0 → Beginning state.</a:t>
            </a:r>
            <a:br>
              <a:rPr lang="en-US" altLang="en-US" sz="2400" dirty="0">
                <a:solidFill>
                  <a:schemeClr val="tx1"/>
                </a:solidFill>
                <a:latin typeface="Calibri" panose="020F0502020204030204" pitchFamily="34" charset="0"/>
                <a:cs typeface="Calibri" panose="020F0502020204030204" pitchFamily="34" charset="0"/>
              </a:rPr>
            </a:br>
            <a:r>
              <a:rPr lang="en-US" altLang="en-US" sz="2400" dirty="0">
                <a:solidFill>
                  <a:schemeClr val="tx1"/>
                </a:solidFill>
                <a:latin typeface="Calibri" panose="020F0502020204030204" pitchFamily="34" charset="0"/>
                <a:cs typeface="Calibri" panose="020F0502020204030204" pitchFamily="34" charset="0"/>
              </a:rPr>
              <a:t>	F → Final State</a:t>
            </a:r>
          </a:p>
          <a:p>
            <a:pPr lvl="0" defTabSz="914400" eaLnBrk="0" fontAlgn="base" hangingPunct="0">
              <a:spcBef>
                <a:spcPct val="0"/>
              </a:spcBef>
              <a:spcAft>
                <a:spcPct val="0"/>
              </a:spcAft>
              <a:buClrTx/>
              <a:buSzTx/>
              <a:buFont typeface="Wingdings" panose="05000000000000000000" pitchFamily="2" charset="2"/>
              <a:buChar char="Ø"/>
            </a:pPr>
            <a:r>
              <a:rPr lang="en-US" sz="2400" b="1" dirty="0">
                <a:solidFill>
                  <a:schemeClr val="tx1"/>
                </a:solidFill>
                <a:latin typeface="Calibri" panose="020F0502020204030204" pitchFamily="34" charset="0"/>
                <a:cs typeface="Calibri" panose="020F0502020204030204" pitchFamily="34" charset="0"/>
              </a:rPr>
              <a:t>NFA with (null) or ∈ move :</a:t>
            </a:r>
            <a:r>
              <a:rPr lang="en-US" sz="2400" dirty="0">
                <a:solidFill>
                  <a:schemeClr val="tx1"/>
                </a:solidFill>
                <a:latin typeface="Calibri" panose="020F0502020204030204" pitchFamily="34" charset="0"/>
                <a:cs typeface="Calibri" panose="020F0502020204030204" pitchFamily="34" charset="0"/>
              </a:rPr>
              <a:t> If any finite automata contains ε (null) move or transaction, then that finite automata is called NFA with ∈ moves.</a:t>
            </a:r>
            <a:endParaRPr lang="en-US" altLang="en-US" sz="4400" dirty="0">
              <a:solidFill>
                <a:schemeClr val="tx1"/>
              </a:solidFill>
              <a:latin typeface="Calibri" panose="020F0502020204030204" pitchFamily="34" charset="0"/>
              <a:cs typeface="Calibri" panose="020F0502020204030204" pitchFamily="34" charset="0"/>
            </a:endParaRPr>
          </a:p>
          <a:p>
            <a:pPr marL="0" indent="0">
              <a:buNone/>
            </a:pPr>
            <a:br>
              <a:rPr lang="en-IN"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EB5DCB8-CACD-4F3D-B405-D4AA17A8B468}"/>
              </a:ext>
            </a:extLst>
          </p:cNvPr>
          <p:cNvSpPr>
            <a:spLocks noChangeArrowheads="1"/>
          </p:cNvSpPr>
          <p:nvPr/>
        </p:nvSpPr>
        <p:spPr bwMode="auto">
          <a:xfrm>
            <a:off x="0" y="90100"/>
            <a:ext cx="65" cy="276999"/>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3216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8988E-769A-4755-96BE-D4A898A6AE5F}"/>
              </a:ext>
            </a:extLst>
          </p:cNvPr>
          <p:cNvSpPr>
            <a:spLocks noGrp="1"/>
          </p:cNvSpPr>
          <p:nvPr>
            <p:ph type="title"/>
          </p:nvPr>
        </p:nvSpPr>
        <p:spPr/>
        <p:txBody>
          <a:bodyPr>
            <a:normAutofit/>
          </a:bodyPr>
          <a:lstStyle/>
          <a:p>
            <a:pPr algn="ctr"/>
            <a:r>
              <a:rPr lang="en-IN" sz="4000" b="1" dirty="0">
                <a:latin typeface="Calibri" panose="020F0502020204030204" pitchFamily="34" charset="0"/>
                <a:cs typeface="Calibri" panose="020F0502020204030204" pitchFamily="34" charset="0"/>
              </a:rPr>
              <a:t>Graphical Representation of a NDFA</a:t>
            </a:r>
          </a:p>
        </p:txBody>
      </p:sp>
      <p:sp>
        <p:nvSpPr>
          <p:cNvPr id="3" name="Content Placeholder 2">
            <a:extLst>
              <a:ext uri="{FF2B5EF4-FFF2-40B4-BE49-F238E27FC236}">
                <a16:creationId xmlns:a16="http://schemas.microsoft.com/office/drawing/2014/main" id="{7C26FDCF-5FB3-4D4C-91D2-17D95F7AFC5E}"/>
              </a:ext>
            </a:extLst>
          </p:cNvPr>
          <p:cNvSpPr>
            <a:spLocks noGrp="1"/>
          </p:cNvSpPr>
          <p:nvPr>
            <p:ph idx="1"/>
          </p:nvPr>
        </p:nvSpPr>
        <p:spPr/>
        <p:txBody>
          <a:bodyPr>
            <a:normAutofit/>
          </a:bodyPr>
          <a:lstStyle/>
          <a:p>
            <a:pPr marL="0" indent="0">
              <a:buNone/>
            </a:pPr>
            <a:r>
              <a:rPr lang="en-IN" sz="2400" dirty="0">
                <a:latin typeface="Calibri" panose="020F0502020204030204" pitchFamily="34" charset="0"/>
                <a:cs typeface="Calibri" panose="020F0502020204030204" pitchFamily="34" charset="0"/>
              </a:rPr>
              <a:t>A  NDFA is represented by digraphs called </a:t>
            </a:r>
            <a:r>
              <a:rPr lang="en-IN" sz="2400" b="1" dirty="0">
                <a:latin typeface="Calibri" panose="020F0502020204030204" pitchFamily="34" charset="0"/>
                <a:cs typeface="Calibri" panose="020F0502020204030204" pitchFamily="34" charset="0"/>
              </a:rPr>
              <a:t>state diagram</a:t>
            </a:r>
            <a:r>
              <a:rPr lang="en-IN" sz="2400" dirty="0">
                <a:latin typeface="Calibri" panose="020F0502020204030204" pitchFamily="34" charset="0"/>
                <a:cs typeface="Calibri" panose="020F0502020204030204" pitchFamily="34" charset="0"/>
              </a:rPr>
              <a:t>.</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The vertices represent the states.</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The arcs labelled with an input alphabet show the transitions.</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The initial state is denoted by an empty single incoming arc.</a:t>
            </a:r>
            <a:br>
              <a:rPr lang="en-IN" sz="2400" dirty="0">
                <a:latin typeface="Calibri" panose="020F0502020204030204" pitchFamily="34" charset="0"/>
                <a:cs typeface="Calibri" panose="020F0502020204030204" pitchFamily="34" charset="0"/>
              </a:rPr>
            </a:br>
            <a:r>
              <a:rPr lang="en-IN" sz="2400" dirty="0">
                <a:latin typeface="Calibri" panose="020F0502020204030204" pitchFamily="34" charset="0"/>
                <a:cs typeface="Calibri" panose="020F0502020204030204" pitchFamily="34" charset="0"/>
              </a:rPr>
              <a:t>The final state is indicated by double circles.</a:t>
            </a:r>
            <a:br>
              <a:rPr lang="en-IN" sz="2400" dirty="0">
                <a:latin typeface="Calibri" panose="020F0502020204030204" pitchFamily="34" charset="0"/>
                <a:cs typeface="Calibri" panose="020F0502020204030204" pitchFamily="34" charset="0"/>
              </a:rPr>
            </a:br>
            <a:endParaRPr lang="en-IN"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1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EECD9-D6D6-40F6-9C09-5BDAFDE0CE52}"/>
              </a:ext>
            </a:extLst>
          </p:cNvPr>
          <p:cNvSpPr>
            <a:spLocks noGrp="1"/>
          </p:cNvSpPr>
          <p:nvPr>
            <p:ph type="title"/>
          </p:nvPr>
        </p:nvSpPr>
        <p:spPr>
          <a:xfrm>
            <a:off x="1371600" y="685800"/>
            <a:ext cx="9601200" cy="713154"/>
          </a:xfrm>
        </p:spPr>
        <p:txBody>
          <a:bodyPr>
            <a:normAutofit/>
          </a:bodyPr>
          <a:lstStyle/>
          <a:p>
            <a:pPr algn="ctr"/>
            <a:r>
              <a:rPr lang="en-US" sz="4000" b="1" dirty="0">
                <a:latin typeface="Calibri" panose="020F0502020204030204" pitchFamily="34" charset="0"/>
                <a:cs typeface="Calibri" panose="020F0502020204030204" pitchFamily="34" charset="0"/>
              </a:rPr>
              <a:t>NDFA Diagram With Epsilon Move</a:t>
            </a:r>
            <a:endParaRPr lang="en-IN" sz="40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AF01244-6782-44CE-86FA-CB6FC902543D}"/>
              </a:ext>
            </a:extLst>
          </p:cNvPr>
          <p:cNvPicPr>
            <a:picLocks noChangeAspect="1"/>
          </p:cNvPicPr>
          <p:nvPr/>
        </p:nvPicPr>
        <p:blipFill>
          <a:blip r:embed="rId2"/>
          <a:stretch>
            <a:fillRect/>
          </a:stretch>
        </p:blipFill>
        <p:spPr>
          <a:xfrm>
            <a:off x="2960339" y="2176091"/>
            <a:ext cx="6828112" cy="4401693"/>
          </a:xfrm>
          <a:prstGeom prst="rect">
            <a:avLst/>
          </a:prstGeom>
        </p:spPr>
      </p:pic>
    </p:spTree>
    <p:extLst>
      <p:ext uri="{BB962C8B-B14F-4D97-AF65-F5344CB8AC3E}">
        <p14:creationId xmlns:p14="http://schemas.microsoft.com/office/powerpoint/2010/main" val="177105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68E36-40CB-4BA5-987F-80C69E290D6A}"/>
              </a:ext>
            </a:extLst>
          </p:cNvPr>
          <p:cNvSpPr>
            <a:spLocks noGrp="1"/>
          </p:cNvSpPr>
          <p:nvPr>
            <p:ph type="title"/>
          </p:nvPr>
        </p:nvSpPr>
        <p:spPr>
          <a:xfrm>
            <a:off x="1014684" y="582967"/>
            <a:ext cx="10716207" cy="1320800"/>
          </a:xfrm>
        </p:spPr>
        <p:txBody>
          <a:bodyPr>
            <a:normAutofit/>
          </a:bodyPr>
          <a:lstStyle/>
          <a:p>
            <a:pPr algn="ctr"/>
            <a:r>
              <a:rPr lang="en-US" sz="4000" b="1" dirty="0">
                <a:latin typeface="Calibri" panose="020F0502020204030204" pitchFamily="34" charset="0"/>
                <a:cs typeface="Calibri" panose="020F0502020204030204" pitchFamily="34" charset="0"/>
              </a:rPr>
              <a:t>Steps to Convert NFA with ε-move to DFA </a:t>
            </a:r>
            <a:br>
              <a:rPr lang="en-US" sz="4000" b="1" dirty="0">
                <a:latin typeface="Calibri" panose="020F0502020204030204" pitchFamily="34" charset="0"/>
                <a:cs typeface="Calibri" panose="020F0502020204030204" pitchFamily="34" charset="0"/>
              </a:rPr>
            </a:br>
            <a:endParaRPr lang="en-IN" sz="40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051BB8E-5F13-43FD-9430-B419AD00D973}"/>
              </a:ext>
            </a:extLst>
          </p:cNvPr>
          <p:cNvSpPr>
            <a:spLocks noGrp="1"/>
          </p:cNvSpPr>
          <p:nvPr>
            <p:ph idx="1"/>
          </p:nvPr>
        </p:nvSpPr>
        <p:spPr/>
        <p:txBody>
          <a:bodyPr>
            <a:normAutofit lnSpcReduction="10000"/>
          </a:bodyPr>
          <a:lstStyle/>
          <a:p>
            <a:pPr marL="0" indent="0" fontAlgn="base">
              <a:buNone/>
            </a:pPr>
            <a:r>
              <a:rPr lang="en-US" sz="2400" b="1" dirty="0">
                <a:solidFill>
                  <a:schemeClr val="tx1"/>
                </a:solidFill>
                <a:latin typeface="Calibri" panose="020F0502020204030204" pitchFamily="34" charset="0"/>
                <a:cs typeface="Calibri" panose="020F0502020204030204" pitchFamily="34" charset="0"/>
              </a:rPr>
              <a:t>Step 1 :</a:t>
            </a:r>
            <a:r>
              <a:rPr lang="en-US" sz="2400" dirty="0">
                <a:solidFill>
                  <a:schemeClr val="tx1"/>
                </a:solidFill>
                <a:latin typeface="Calibri" panose="020F0502020204030204" pitchFamily="34" charset="0"/>
                <a:cs typeface="Calibri" panose="020F0502020204030204" pitchFamily="34" charset="0"/>
              </a:rPr>
              <a:t> Take ∈ closure for the beginning state of NFA as beginning state of DFA.</a:t>
            </a:r>
            <a:br>
              <a:rPr lang="en-US" sz="2400" dirty="0">
                <a:solidFill>
                  <a:schemeClr val="tx1"/>
                </a:solidFill>
                <a:latin typeface="Calibri" panose="020F0502020204030204" pitchFamily="34" charset="0"/>
                <a:cs typeface="Calibri" panose="020F0502020204030204" pitchFamily="34" charset="0"/>
              </a:rPr>
            </a:br>
            <a:r>
              <a:rPr lang="en-US" sz="2400" b="1" dirty="0">
                <a:solidFill>
                  <a:schemeClr val="tx1"/>
                </a:solidFill>
                <a:latin typeface="Calibri" panose="020F0502020204030204" pitchFamily="34" charset="0"/>
                <a:cs typeface="Calibri" panose="020F0502020204030204" pitchFamily="34" charset="0"/>
              </a:rPr>
              <a:t>Step 2 :</a:t>
            </a:r>
            <a:r>
              <a:rPr lang="en-US" sz="2400" dirty="0">
                <a:solidFill>
                  <a:schemeClr val="tx1"/>
                </a:solidFill>
                <a:latin typeface="Calibri" panose="020F0502020204030204" pitchFamily="34" charset="0"/>
                <a:cs typeface="Calibri" panose="020F0502020204030204" pitchFamily="34" charset="0"/>
              </a:rPr>
              <a:t> Find the states that can be traversed from the present for each input symbol(union of transition value and their closures for each states of NFA present in current state of DFA).</a:t>
            </a:r>
          </a:p>
          <a:p>
            <a:pPr marL="0" indent="0" fontAlgn="base">
              <a:buNone/>
            </a:pPr>
            <a:r>
              <a:rPr lang="en-US" sz="2400" b="1" dirty="0">
                <a:solidFill>
                  <a:schemeClr val="tx1"/>
                </a:solidFill>
                <a:latin typeface="Calibri" panose="020F0502020204030204" pitchFamily="34" charset="0"/>
                <a:cs typeface="Calibri" panose="020F0502020204030204" pitchFamily="34" charset="0"/>
              </a:rPr>
              <a:t>Step 3 :</a:t>
            </a:r>
            <a:r>
              <a:rPr lang="en-US" sz="2400" dirty="0">
                <a:solidFill>
                  <a:schemeClr val="tx1"/>
                </a:solidFill>
                <a:latin typeface="Calibri" panose="020F0502020204030204" pitchFamily="34" charset="0"/>
                <a:cs typeface="Calibri" panose="020F0502020204030204" pitchFamily="34" charset="0"/>
              </a:rPr>
              <a:t> If any new state is found take it as current state and repeat step 2.</a:t>
            </a:r>
            <a:br>
              <a:rPr lang="en-US" sz="2400" dirty="0">
                <a:solidFill>
                  <a:schemeClr val="tx1"/>
                </a:solidFill>
                <a:latin typeface="Calibri" panose="020F0502020204030204" pitchFamily="34" charset="0"/>
                <a:cs typeface="Calibri" panose="020F0502020204030204" pitchFamily="34" charset="0"/>
              </a:rPr>
            </a:br>
            <a:r>
              <a:rPr lang="en-US" sz="2400" b="1" dirty="0">
                <a:solidFill>
                  <a:schemeClr val="tx1"/>
                </a:solidFill>
                <a:latin typeface="Calibri" panose="020F0502020204030204" pitchFamily="34" charset="0"/>
                <a:cs typeface="Calibri" panose="020F0502020204030204" pitchFamily="34" charset="0"/>
              </a:rPr>
              <a:t>Step 4 :</a:t>
            </a:r>
            <a:r>
              <a:rPr lang="en-US" sz="2400" dirty="0">
                <a:solidFill>
                  <a:schemeClr val="tx1"/>
                </a:solidFill>
                <a:latin typeface="Calibri" panose="020F0502020204030204" pitchFamily="34" charset="0"/>
                <a:cs typeface="Calibri" panose="020F0502020204030204" pitchFamily="34" charset="0"/>
              </a:rPr>
              <a:t> Do repeat Step 2 and Step 3 until no new state present in DFA transition table.</a:t>
            </a:r>
            <a:br>
              <a:rPr lang="en-US" sz="2400" dirty="0">
                <a:solidFill>
                  <a:schemeClr val="tx1"/>
                </a:solidFill>
                <a:latin typeface="Calibri" panose="020F0502020204030204" pitchFamily="34" charset="0"/>
                <a:cs typeface="Calibri" panose="020F0502020204030204" pitchFamily="34" charset="0"/>
              </a:rPr>
            </a:br>
            <a:r>
              <a:rPr lang="en-US" sz="2400" b="1" dirty="0">
                <a:solidFill>
                  <a:schemeClr val="tx1"/>
                </a:solidFill>
                <a:latin typeface="Calibri" panose="020F0502020204030204" pitchFamily="34" charset="0"/>
                <a:cs typeface="Calibri" panose="020F0502020204030204" pitchFamily="34" charset="0"/>
              </a:rPr>
              <a:t>Step 5 :</a:t>
            </a:r>
            <a:r>
              <a:rPr lang="en-US" sz="2400" dirty="0">
                <a:solidFill>
                  <a:schemeClr val="tx1"/>
                </a:solidFill>
                <a:latin typeface="Calibri" panose="020F0502020204030204" pitchFamily="34" charset="0"/>
                <a:cs typeface="Calibri" panose="020F0502020204030204" pitchFamily="34" charset="0"/>
              </a:rPr>
              <a:t> Mark the states of DFA which contains final state of NFA as final states of DFA.</a:t>
            </a:r>
          </a:p>
          <a:p>
            <a:endParaRPr lang="en-IN" sz="2000" dirty="0"/>
          </a:p>
        </p:txBody>
      </p:sp>
    </p:spTree>
    <p:extLst>
      <p:ext uri="{BB962C8B-B14F-4D97-AF65-F5344CB8AC3E}">
        <p14:creationId xmlns:p14="http://schemas.microsoft.com/office/powerpoint/2010/main" val="3651952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81C2-1776-4EC3-8F49-DCBD3A0955AC}"/>
              </a:ext>
            </a:extLst>
          </p:cNvPr>
          <p:cNvSpPr>
            <a:spLocks noGrp="1"/>
          </p:cNvSpPr>
          <p:nvPr>
            <p:ph type="title"/>
          </p:nvPr>
        </p:nvSpPr>
        <p:spPr>
          <a:xfrm>
            <a:off x="1371600" y="685800"/>
            <a:ext cx="9601200" cy="916354"/>
          </a:xfrm>
        </p:spPr>
        <p:txBody>
          <a:bodyPr>
            <a:normAutofit/>
          </a:bodyPr>
          <a:lstStyle/>
          <a:p>
            <a:pPr algn="ctr"/>
            <a:r>
              <a:rPr lang="en-US" sz="4800" b="1" dirty="0">
                <a:latin typeface="Calibri" panose="020F0502020204030204" pitchFamily="34" charset="0"/>
                <a:cs typeface="Calibri" panose="020F0502020204030204" pitchFamily="34" charset="0"/>
              </a:rPr>
              <a:t>Applications</a:t>
            </a:r>
            <a:endParaRPr lang="en-IN" sz="4800"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E84AEEE-95E4-49A9-B499-6544B65E27E0}"/>
              </a:ext>
            </a:extLst>
          </p:cNvPr>
          <p:cNvSpPr>
            <a:spLocks noGrp="1"/>
          </p:cNvSpPr>
          <p:nvPr>
            <p:ph idx="1"/>
          </p:nvPr>
        </p:nvSpPr>
        <p:spPr>
          <a:xfrm>
            <a:off x="1371600" y="1953846"/>
            <a:ext cx="9601200" cy="3913554"/>
          </a:xfrm>
        </p:spPr>
        <p:txBody>
          <a:bodyPr>
            <a:normAutofit/>
          </a:bodyPr>
          <a:lstStyle/>
          <a:p>
            <a:pPr>
              <a:buFont typeface="Wingdings" panose="05000000000000000000" pitchFamily="2" charset="2"/>
              <a:buChar char="Ø"/>
            </a:pPr>
            <a:r>
              <a:rPr lang="en-US" dirty="0"/>
              <a:t>Vending Machines </a:t>
            </a:r>
          </a:p>
          <a:p>
            <a:pPr>
              <a:buFont typeface="Wingdings" panose="05000000000000000000" pitchFamily="2" charset="2"/>
              <a:buChar char="Ø"/>
            </a:pPr>
            <a:r>
              <a:rPr lang="en-US" dirty="0"/>
              <a:t>Traffic Lights </a:t>
            </a:r>
          </a:p>
          <a:p>
            <a:pPr>
              <a:buFont typeface="Wingdings" panose="05000000000000000000" pitchFamily="2" charset="2"/>
              <a:buChar char="Ø"/>
            </a:pPr>
            <a:r>
              <a:rPr lang="en-US" dirty="0"/>
              <a:t>Video Games </a:t>
            </a:r>
          </a:p>
          <a:p>
            <a:pPr>
              <a:buFont typeface="Wingdings" panose="05000000000000000000" pitchFamily="2" charset="2"/>
              <a:buChar char="Ø"/>
            </a:pPr>
            <a:r>
              <a:rPr lang="en-US" dirty="0"/>
              <a:t>Text Parsing </a:t>
            </a:r>
          </a:p>
          <a:p>
            <a:pPr>
              <a:buFont typeface="Wingdings" panose="05000000000000000000" pitchFamily="2" charset="2"/>
              <a:buChar char="Ø"/>
            </a:pPr>
            <a:r>
              <a:rPr lang="en-US" dirty="0"/>
              <a:t>Compiler Designing</a:t>
            </a:r>
          </a:p>
          <a:p>
            <a:pPr>
              <a:buFont typeface="Wingdings" panose="05000000000000000000" pitchFamily="2" charset="2"/>
              <a:buChar char="Ø"/>
            </a:pPr>
            <a:r>
              <a:rPr lang="en-US" dirty="0"/>
              <a:t>Mathematical Model</a:t>
            </a:r>
          </a:p>
          <a:p>
            <a:pPr>
              <a:buFont typeface="Wingdings" panose="05000000000000000000" pitchFamily="2" charset="2"/>
              <a:buChar char="Ø"/>
            </a:pPr>
            <a:r>
              <a:rPr lang="en-US" dirty="0"/>
              <a:t>Finite State Machines</a:t>
            </a:r>
          </a:p>
          <a:p>
            <a:pPr>
              <a:buFont typeface="Wingdings" panose="05000000000000000000" pitchFamily="2" charset="2"/>
              <a:buChar char="Ø"/>
            </a:pPr>
            <a:r>
              <a:rPr lang="en-US" dirty="0"/>
              <a:t>Mathematical Analysis</a:t>
            </a:r>
          </a:p>
          <a:p>
            <a:pPr>
              <a:buFont typeface="Wingdings" panose="05000000000000000000" pitchFamily="2" charset="2"/>
              <a:buChar char="Ø"/>
            </a:pPr>
            <a:r>
              <a:rPr lang="en-US" dirty="0"/>
              <a:t>Computing In </a:t>
            </a:r>
            <a:r>
              <a:rPr lang="en-US" dirty="0" err="1"/>
              <a:t>Mathematices</a:t>
            </a:r>
            <a:endParaRPr lang="en-IN" dirty="0"/>
          </a:p>
        </p:txBody>
      </p:sp>
    </p:spTree>
    <p:extLst>
      <p:ext uri="{BB962C8B-B14F-4D97-AF65-F5344CB8AC3E}">
        <p14:creationId xmlns:p14="http://schemas.microsoft.com/office/powerpoint/2010/main" val="16693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ED168-FE39-4CC7-99BD-EFC37DAAC586}"/>
              </a:ext>
            </a:extLst>
          </p:cNvPr>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CONCLUSION</a:t>
            </a:r>
            <a:endParaRPr lang="en-IN" b="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98A3FB6-7A61-45DA-BEB5-91908FED0BAA}"/>
              </a:ext>
            </a:extLst>
          </p:cNvPr>
          <p:cNvSpPr>
            <a:spLocks noGrp="1"/>
          </p:cNvSpPr>
          <p:nvPr>
            <p:ph idx="1"/>
          </p:nvPr>
        </p:nvSpPr>
        <p:spPr/>
        <p:txBody>
          <a:bodyPr>
            <a:normAutofit/>
          </a:bodyPr>
          <a:lstStyle/>
          <a:p>
            <a:pPr marL="0" indent="0">
              <a:lnSpc>
                <a:spcPct val="100000"/>
              </a:lnSpc>
              <a:buNone/>
            </a:pPr>
            <a:r>
              <a:rPr lang="en-US" sz="2800" dirty="0">
                <a:latin typeface="Calibri" panose="020F0502020204030204" pitchFamily="34" charset="0"/>
                <a:cs typeface="Calibri" panose="020F0502020204030204" pitchFamily="34" charset="0"/>
              </a:rPr>
              <a:t>If we want to construct an FA which accepts a language, sometimes it becomes very difficult or seems to be impossible to construct a direct NFA or DFA. But if NFA with ∈ moves is used, then the transitional diagram can be constructed and described easily.</a:t>
            </a:r>
            <a:endParaRPr lang="en-IN"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2570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144A4-55AD-456C-9B2C-4DA24471B83C}"/>
              </a:ext>
            </a:extLst>
          </p:cNvPr>
          <p:cNvSpPr>
            <a:spLocks noGrp="1"/>
          </p:cNvSpPr>
          <p:nvPr>
            <p:ph type="title"/>
          </p:nvPr>
        </p:nvSpPr>
        <p:spPr>
          <a:xfrm>
            <a:off x="1372793" y="2768600"/>
            <a:ext cx="8596668" cy="1320800"/>
          </a:xfrm>
        </p:spPr>
        <p:txBody>
          <a:bodyPr>
            <a:normAutofit/>
          </a:bodyPr>
          <a:lstStyle/>
          <a:p>
            <a:r>
              <a:rPr lang="en-IN" sz="5400" b="1" i="1" dirty="0"/>
              <a:t>THANK YOU !!</a:t>
            </a:r>
          </a:p>
        </p:txBody>
      </p:sp>
    </p:spTree>
    <p:extLst>
      <p:ext uri="{BB962C8B-B14F-4D97-AF65-F5344CB8AC3E}">
        <p14:creationId xmlns:p14="http://schemas.microsoft.com/office/powerpoint/2010/main" val="385893215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642</TotalTime>
  <Words>150</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Franklin Gothic Book</vt:lpstr>
      <vt:lpstr>Times New Roman</vt:lpstr>
      <vt:lpstr>Wingdings</vt:lpstr>
      <vt:lpstr>Crop</vt:lpstr>
      <vt:lpstr>Deogiri Institute of engineering and management studies ,Aurangabad.</vt:lpstr>
      <vt:lpstr>Non-Deterministic Finite Automaton (NDFA)</vt:lpstr>
      <vt:lpstr>Graphical Representation of a NDFA</vt:lpstr>
      <vt:lpstr>NDFA Diagram With Epsilon Move</vt:lpstr>
      <vt:lpstr>Steps to Convert NFA with ε-move to DFA  </vt:lpstr>
      <vt:lpstr>Applications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Darshana</dc:creator>
  <cp:lastModifiedBy>sayali sunil</cp:lastModifiedBy>
  <cp:revision>21</cp:revision>
  <dcterms:created xsi:type="dcterms:W3CDTF">2019-10-10T17:55:09Z</dcterms:created>
  <dcterms:modified xsi:type="dcterms:W3CDTF">2019-10-14T10:51:41Z</dcterms:modified>
</cp:coreProperties>
</file>