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Barlow" pitchFamily="2" charset="77"/>
      <p:regular r:id="rId31"/>
      <p:bold r:id="rId32"/>
      <p:italic r:id="rId33"/>
      <p:boldItalic r:id="rId34"/>
    </p:embeddedFont>
    <p:embeddedFont>
      <p:font typeface="Exo" pitchFamily="2" charset="77"/>
      <p:regular r:id="rId35"/>
      <p:bold r:id="rId36"/>
      <p:italic r:id="rId37"/>
      <p:boldItalic r:id="rId38"/>
    </p:embeddedFont>
    <p:embeddedFont>
      <p:font typeface="Raleway" pitchFamily="2" charset="77"/>
      <p:regular r:id="rId39"/>
      <p:bold r:id="rId40"/>
      <p:italic r:id="rId41"/>
      <p:boldItalic r:id="rId42"/>
    </p:embeddedFont>
    <p:embeddedFont>
      <p:font typeface="Raleway Black" pitchFamily="2" charset="77"/>
      <p:bold r:id="rId43"/>
      <p:boldItalic r:id="rId44"/>
    </p:embeddedFont>
    <p:embeddedFont>
      <p:font typeface="Sora"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e9NvhDZgHw07xkekyLJkJScQ1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627D08-CFB0-44EB-AF48-D70B862BDEBF}">
  <a:tblStyle styleId="{44627D08-CFB0-44EB-AF48-D70B862BDEB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4B50357-ADB3-4270-AD28-DD4E7423F626}"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8F8F6"/>
          </a:solidFill>
        </a:fill>
      </a:tcStyle>
    </a:wholeTbl>
    <a:band1H>
      <a:tcTxStyle/>
      <a:tcStyle>
        <a:tcBdr/>
        <a:fill>
          <a:solidFill>
            <a:srgbClr val="F1F1ED"/>
          </a:solidFill>
        </a:fill>
      </a:tcStyle>
    </a:band1H>
    <a:band2H>
      <a:tcTxStyle/>
      <a:tcStyle>
        <a:tcBdr/>
      </a:tcStyle>
    </a:band2H>
    <a:band1V>
      <a:tcTxStyle/>
      <a:tcStyle>
        <a:tcBdr/>
        <a:fill>
          <a:solidFill>
            <a:srgbClr val="F1F1E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d6c1aa029b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2d6c1aa029b_4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d6c1aa029b_4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2d6c1aa029b_4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d6c1aa029b_4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g2d6c1aa029b_4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d6c1aa029b_4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2d6c1aa029b_4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d6c1aa029b_4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g2d6c1aa029b_4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d6c1aa029b_4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2d6c1aa029b_4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d6c1aa029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g2d6c1aa029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d6c1aa029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g2d6c1aa029b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39" name="Google Shape;139;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9"/>
          <p:cNvSpPr txBox="1">
            <a:spLocks noGrp="1"/>
          </p:cNvSpPr>
          <p:nvPr>
            <p:ph type="ctrTitle"/>
          </p:nvPr>
        </p:nvSpPr>
        <p:spPr>
          <a:xfrm>
            <a:off x="594075" y="1119250"/>
            <a:ext cx="4371000" cy="240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9"/>
          <p:cNvSpPr txBox="1">
            <a:spLocks noGrp="1"/>
          </p:cNvSpPr>
          <p:nvPr>
            <p:ph type="subTitle" idx="1"/>
          </p:nvPr>
        </p:nvSpPr>
        <p:spPr>
          <a:xfrm>
            <a:off x="1401375" y="3695341"/>
            <a:ext cx="2756400" cy="70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9"/>
          <p:cNvSpPr/>
          <p:nvPr/>
        </p:nvSpPr>
        <p:spPr>
          <a:xfrm>
            <a:off x="-861625" y="-12007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
        <p:cNvGrpSpPr/>
        <p:nvPr/>
      </p:nvGrpSpPr>
      <p:grpSpPr>
        <a:xfrm>
          <a:off x="0" y="0"/>
          <a:ext cx="0" cy="0"/>
          <a:chOff x="0" y="0"/>
          <a:chExt cx="0" cy="0"/>
        </a:xfrm>
      </p:grpSpPr>
      <p:sp>
        <p:nvSpPr>
          <p:cNvPr id="13" name="Google Shape;13;p30"/>
          <p:cNvSpPr txBox="1">
            <a:spLocks noGrp="1"/>
          </p:cNvSpPr>
          <p:nvPr>
            <p:ph type="title"/>
          </p:nvPr>
        </p:nvSpPr>
        <p:spPr>
          <a:xfrm>
            <a:off x="795938" y="1474613"/>
            <a:ext cx="3898200" cy="155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 name="Google Shape;14;p30"/>
          <p:cNvSpPr txBox="1">
            <a:spLocks noGrp="1"/>
          </p:cNvSpPr>
          <p:nvPr>
            <p:ph type="subTitle" idx="1"/>
          </p:nvPr>
        </p:nvSpPr>
        <p:spPr>
          <a:xfrm>
            <a:off x="795950" y="3096788"/>
            <a:ext cx="3898200" cy="57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 name="Google Shape;15;p30"/>
          <p:cNvSpPr/>
          <p:nvPr/>
        </p:nvSpPr>
        <p:spPr>
          <a:xfrm>
            <a:off x="8427725" y="-64895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0"/>
          <p:cNvSpPr/>
          <p:nvPr/>
        </p:nvSpPr>
        <p:spPr>
          <a:xfrm>
            <a:off x="-1206000" y="13821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0"/>
          <p:cNvSpPr/>
          <p:nvPr/>
        </p:nvSpPr>
        <p:spPr>
          <a:xfrm>
            <a:off x="84304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3798925" y="3022044"/>
            <a:ext cx="43602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31"/>
          <p:cNvSpPr txBox="1">
            <a:spLocks noGrp="1"/>
          </p:cNvSpPr>
          <p:nvPr>
            <p:ph type="subTitle" idx="1"/>
          </p:nvPr>
        </p:nvSpPr>
        <p:spPr>
          <a:xfrm>
            <a:off x="3798925" y="1589556"/>
            <a:ext cx="4784100" cy="127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900" i="1"/>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1" name="Google Shape;21;p31"/>
          <p:cNvSpPr/>
          <p:nvPr/>
        </p:nvSpPr>
        <p:spPr>
          <a:xfrm>
            <a:off x="77446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1_Title and six columns">
    <p:spTree>
      <p:nvGrpSpPr>
        <p:cNvPr id="1" name="Shape 22"/>
        <p:cNvGrpSpPr/>
        <p:nvPr/>
      </p:nvGrpSpPr>
      <p:grpSpPr>
        <a:xfrm>
          <a:off x="0" y="0"/>
          <a:ext cx="0" cy="0"/>
          <a:chOff x="0" y="0"/>
          <a:chExt cx="0" cy="0"/>
        </a:xfrm>
      </p:grpSpPr>
      <p:sp>
        <p:nvSpPr>
          <p:cNvPr id="23" name="Google Shape;23;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b="0">
                <a:latin typeface="Raleway Black"/>
                <a:ea typeface="Raleway Black"/>
                <a:cs typeface="Raleway Black"/>
                <a:sym typeface="Raleway Blac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 name="Google Shape;24;p32"/>
          <p:cNvSpPr txBox="1">
            <a:spLocks noGrp="1"/>
          </p:cNvSpPr>
          <p:nvPr>
            <p:ph type="subTitle" idx="1"/>
          </p:nvPr>
        </p:nvSpPr>
        <p:spPr>
          <a:xfrm>
            <a:off x="719988" y="1893150"/>
            <a:ext cx="2253000" cy="9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32"/>
          <p:cNvSpPr txBox="1">
            <a:spLocks noGrp="1"/>
          </p:cNvSpPr>
          <p:nvPr>
            <p:ph type="subTitle" idx="2"/>
          </p:nvPr>
        </p:nvSpPr>
        <p:spPr>
          <a:xfrm>
            <a:off x="3356309" y="1893150"/>
            <a:ext cx="2253000" cy="9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32"/>
          <p:cNvSpPr txBox="1">
            <a:spLocks noGrp="1"/>
          </p:cNvSpPr>
          <p:nvPr>
            <p:ph type="subTitle" idx="3"/>
          </p:nvPr>
        </p:nvSpPr>
        <p:spPr>
          <a:xfrm>
            <a:off x="728875" y="3427400"/>
            <a:ext cx="2253000" cy="109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 name="Google Shape;27;p32"/>
          <p:cNvSpPr txBox="1">
            <a:spLocks noGrp="1"/>
          </p:cNvSpPr>
          <p:nvPr>
            <p:ph type="subTitle" idx="4"/>
          </p:nvPr>
        </p:nvSpPr>
        <p:spPr>
          <a:xfrm>
            <a:off x="3365202" y="3427399"/>
            <a:ext cx="2253000" cy="9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 name="Google Shape;28;p32"/>
          <p:cNvSpPr txBox="1">
            <a:spLocks noGrp="1"/>
          </p:cNvSpPr>
          <p:nvPr>
            <p:ph type="subTitle" idx="5"/>
          </p:nvPr>
        </p:nvSpPr>
        <p:spPr>
          <a:xfrm>
            <a:off x="5991900" y="1893150"/>
            <a:ext cx="2343300" cy="9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9" name="Google Shape;29;p32"/>
          <p:cNvSpPr txBox="1">
            <a:spLocks noGrp="1"/>
          </p:cNvSpPr>
          <p:nvPr>
            <p:ph type="subTitle" idx="6"/>
          </p:nvPr>
        </p:nvSpPr>
        <p:spPr>
          <a:xfrm>
            <a:off x="6000786" y="3427399"/>
            <a:ext cx="2253000" cy="94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0" name="Google Shape;30;p32"/>
          <p:cNvSpPr txBox="1">
            <a:spLocks noGrp="1"/>
          </p:cNvSpPr>
          <p:nvPr>
            <p:ph type="subTitle" idx="7"/>
          </p:nvPr>
        </p:nvSpPr>
        <p:spPr>
          <a:xfrm>
            <a:off x="710400" y="1532200"/>
            <a:ext cx="22626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1" name="Google Shape;31;p32"/>
          <p:cNvSpPr txBox="1">
            <a:spLocks noGrp="1"/>
          </p:cNvSpPr>
          <p:nvPr>
            <p:ph type="subTitle" idx="8"/>
          </p:nvPr>
        </p:nvSpPr>
        <p:spPr>
          <a:xfrm>
            <a:off x="3346350" y="1532200"/>
            <a:ext cx="22629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 name="Google Shape;32;p32"/>
          <p:cNvSpPr txBox="1">
            <a:spLocks noGrp="1"/>
          </p:cNvSpPr>
          <p:nvPr>
            <p:ph type="subTitle" idx="9"/>
          </p:nvPr>
        </p:nvSpPr>
        <p:spPr>
          <a:xfrm>
            <a:off x="6001500" y="1532200"/>
            <a:ext cx="22347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3" name="Google Shape;33;p32"/>
          <p:cNvSpPr txBox="1">
            <a:spLocks noGrp="1"/>
          </p:cNvSpPr>
          <p:nvPr>
            <p:ph type="subTitle" idx="13"/>
          </p:nvPr>
        </p:nvSpPr>
        <p:spPr>
          <a:xfrm>
            <a:off x="719331" y="3034425"/>
            <a:ext cx="22626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 name="Google Shape;34;p32"/>
          <p:cNvSpPr txBox="1">
            <a:spLocks noGrp="1"/>
          </p:cNvSpPr>
          <p:nvPr>
            <p:ph type="subTitle" idx="14"/>
          </p:nvPr>
        </p:nvSpPr>
        <p:spPr>
          <a:xfrm>
            <a:off x="3355282" y="3034477"/>
            <a:ext cx="22629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 name="Google Shape;35;p32"/>
          <p:cNvSpPr txBox="1">
            <a:spLocks noGrp="1"/>
          </p:cNvSpPr>
          <p:nvPr>
            <p:ph type="subTitle" idx="15"/>
          </p:nvPr>
        </p:nvSpPr>
        <p:spPr>
          <a:xfrm>
            <a:off x="6010321" y="3034425"/>
            <a:ext cx="2234700" cy="4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Raleway"/>
              <a:buNone/>
              <a:defRPr sz="1800">
                <a:solidFill>
                  <a:schemeClr val="accent4"/>
                </a:solidFill>
                <a:latin typeface="Raleway Black"/>
                <a:ea typeface="Raleway Black"/>
                <a:cs typeface="Raleway Black"/>
                <a:sym typeface="Raleway Black"/>
              </a:defRPr>
            </a:lvl1pPr>
            <a:lvl2pPr lvl="1" algn="ctr">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6" name="Google Shape;36;p32"/>
          <p:cNvGrpSpPr/>
          <p:nvPr/>
        </p:nvGrpSpPr>
        <p:grpSpPr>
          <a:xfrm>
            <a:off x="75773" y="802442"/>
            <a:ext cx="8970587" cy="4295008"/>
            <a:chOff x="75773" y="802442"/>
            <a:chExt cx="8970587" cy="4295008"/>
          </a:xfrm>
        </p:grpSpPr>
        <p:sp>
          <p:nvSpPr>
            <p:cNvPr id="37" name="Google Shape;37;p32"/>
            <p:cNvSpPr/>
            <p:nvPr/>
          </p:nvSpPr>
          <p:spPr>
            <a:xfrm rot="10800000" flipH="1">
              <a:off x="398275" y="4717340"/>
              <a:ext cx="380110" cy="380110"/>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 name="Google Shape;38;p32"/>
            <p:cNvSpPr/>
            <p:nvPr/>
          </p:nvSpPr>
          <p:spPr>
            <a:xfrm rot="10800000" flipH="1">
              <a:off x="1007975" y="4570623"/>
              <a:ext cx="229623" cy="229623"/>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 name="Google Shape;39;p32"/>
            <p:cNvSpPr/>
            <p:nvPr/>
          </p:nvSpPr>
          <p:spPr>
            <a:xfrm rot="10800000" flipH="1">
              <a:off x="75773" y="4611605"/>
              <a:ext cx="147893" cy="147893"/>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 name="Google Shape;40;p32"/>
            <p:cNvSpPr/>
            <p:nvPr/>
          </p:nvSpPr>
          <p:spPr>
            <a:xfrm rot="10800000" flipH="1">
              <a:off x="8666250" y="2548865"/>
              <a:ext cx="380110" cy="380110"/>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 name="Google Shape;41;p32"/>
            <p:cNvSpPr/>
            <p:nvPr/>
          </p:nvSpPr>
          <p:spPr>
            <a:xfrm rot="10800000" flipH="1">
              <a:off x="8570775" y="802442"/>
              <a:ext cx="201082" cy="201082"/>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nvGrpSpPr>
          <p:cNvPr id="42" name="Google Shape;42;p32"/>
          <p:cNvGrpSpPr/>
          <p:nvPr/>
        </p:nvGrpSpPr>
        <p:grpSpPr>
          <a:xfrm>
            <a:off x="-182396" y="-1526752"/>
            <a:ext cx="9513070" cy="8791628"/>
            <a:chOff x="-182396" y="-1526752"/>
            <a:chExt cx="9513070" cy="8791628"/>
          </a:xfrm>
        </p:grpSpPr>
        <p:sp>
          <p:nvSpPr>
            <p:cNvPr id="43" name="Google Shape;43;p32"/>
            <p:cNvSpPr/>
            <p:nvPr/>
          </p:nvSpPr>
          <p:spPr>
            <a:xfrm rot="10800000">
              <a:off x="-182396" y="-1526752"/>
              <a:ext cx="2069345" cy="2066251"/>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 name="Google Shape;44;p32"/>
            <p:cNvSpPr/>
            <p:nvPr/>
          </p:nvSpPr>
          <p:spPr>
            <a:xfrm rot="10800000">
              <a:off x="6702476" y="4640597"/>
              <a:ext cx="2628198" cy="2624279"/>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45" name="Google Shape;45;p32"/>
            <p:cNvGrpSpPr/>
            <p:nvPr/>
          </p:nvGrpSpPr>
          <p:grpSpPr>
            <a:xfrm>
              <a:off x="1186718" y="35391"/>
              <a:ext cx="945221" cy="319917"/>
              <a:chOff x="1608712" y="575096"/>
              <a:chExt cx="670465" cy="226924"/>
            </a:xfrm>
          </p:grpSpPr>
          <p:sp>
            <p:nvSpPr>
              <p:cNvPr id="46" name="Google Shape;46;p32"/>
              <p:cNvSpPr/>
              <p:nvPr/>
            </p:nvSpPr>
            <p:spPr>
              <a:xfrm>
                <a:off x="1763432" y="575096"/>
                <a:ext cx="61888" cy="61889"/>
              </a:xfrm>
              <a:custGeom>
                <a:avLst/>
                <a:gdLst/>
                <a:ahLst/>
                <a:cxnLst/>
                <a:rect l="l" t="t" r="r" b="b"/>
                <a:pathLst>
                  <a:path w="82518" h="82518" extrusionOk="0">
                    <a:moveTo>
                      <a:pt x="83609" y="41608"/>
                    </a:moveTo>
                    <a:cubicBezTo>
                      <a:pt x="83609" y="64398"/>
                      <a:pt x="65136" y="82871"/>
                      <a:pt x="42353" y="82871"/>
                    </a:cubicBezTo>
                    <a:cubicBezTo>
                      <a:pt x="19556" y="82871"/>
                      <a:pt x="1090" y="64398"/>
                      <a:pt x="1090" y="41608"/>
                    </a:cubicBezTo>
                    <a:cubicBezTo>
                      <a:pt x="1090" y="18824"/>
                      <a:pt x="19556" y="352"/>
                      <a:pt x="42353" y="352"/>
                    </a:cubicBezTo>
                    <a:cubicBezTo>
                      <a:pt x="65136" y="352"/>
                      <a:pt x="83609" y="18824"/>
                      <a:pt x="83609" y="41608"/>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 name="Google Shape;47;p32"/>
              <p:cNvSpPr/>
              <p:nvPr/>
            </p:nvSpPr>
            <p:spPr>
              <a:xfrm>
                <a:off x="1608712" y="740131"/>
                <a:ext cx="61888" cy="61889"/>
              </a:xfrm>
              <a:custGeom>
                <a:avLst/>
                <a:gdLst/>
                <a:ahLst/>
                <a:cxnLst/>
                <a:rect l="l" t="t" r="r" b="b"/>
                <a:pathLst>
                  <a:path w="82518" h="82518" extrusionOk="0">
                    <a:moveTo>
                      <a:pt x="83609" y="41724"/>
                    </a:moveTo>
                    <a:cubicBezTo>
                      <a:pt x="83609" y="64514"/>
                      <a:pt x="65136" y="82980"/>
                      <a:pt x="42353" y="82980"/>
                    </a:cubicBezTo>
                    <a:cubicBezTo>
                      <a:pt x="19556" y="82980"/>
                      <a:pt x="1090" y="64514"/>
                      <a:pt x="1090" y="41724"/>
                    </a:cubicBezTo>
                    <a:cubicBezTo>
                      <a:pt x="1090" y="18934"/>
                      <a:pt x="19556" y="462"/>
                      <a:pt x="42353" y="462"/>
                    </a:cubicBezTo>
                    <a:cubicBezTo>
                      <a:pt x="65136" y="462"/>
                      <a:pt x="83609" y="18934"/>
                      <a:pt x="83609" y="41724"/>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 name="Google Shape;48;p32"/>
              <p:cNvSpPr/>
              <p:nvPr/>
            </p:nvSpPr>
            <p:spPr>
              <a:xfrm>
                <a:off x="1918157" y="575096"/>
                <a:ext cx="61888" cy="61889"/>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 name="Google Shape;49;p32"/>
              <p:cNvSpPr/>
              <p:nvPr/>
            </p:nvSpPr>
            <p:spPr>
              <a:xfrm>
                <a:off x="1763436" y="740131"/>
                <a:ext cx="61888" cy="61889"/>
              </a:xfrm>
              <a:custGeom>
                <a:avLst/>
                <a:gdLst/>
                <a:ahLst/>
                <a:cxnLst/>
                <a:rect l="l" t="t" r="r" b="b"/>
                <a:pathLst>
                  <a:path w="82518" h="82518" extrusionOk="0">
                    <a:moveTo>
                      <a:pt x="83711" y="41724"/>
                    </a:moveTo>
                    <a:cubicBezTo>
                      <a:pt x="83711" y="64514"/>
                      <a:pt x="65233" y="82980"/>
                      <a:pt x="42449" y="82980"/>
                    </a:cubicBezTo>
                    <a:cubicBezTo>
                      <a:pt x="19665" y="82980"/>
                      <a:pt x="1193" y="64514"/>
                      <a:pt x="1193" y="41724"/>
                    </a:cubicBezTo>
                    <a:cubicBezTo>
                      <a:pt x="1193" y="18934"/>
                      <a:pt x="19665" y="462"/>
                      <a:pt x="42449" y="462"/>
                    </a:cubicBezTo>
                    <a:cubicBezTo>
                      <a:pt x="65233" y="462"/>
                      <a:pt x="83711" y="18934"/>
                      <a:pt x="83711" y="41724"/>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 name="Google Shape;50;p32"/>
              <p:cNvSpPr/>
              <p:nvPr/>
            </p:nvSpPr>
            <p:spPr>
              <a:xfrm>
                <a:off x="2062560" y="575096"/>
                <a:ext cx="61888" cy="61889"/>
              </a:xfrm>
              <a:custGeom>
                <a:avLst/>
                <a:gdLst/>
                <a:ahLst/>
                <a:cxnLst/>
                <a:rect l="l" t="t" r="r" b="b"/>
                <a:pathLst>
                  <a:path w="82518" h="82518" extrusionOk="0">
                    <a:moveTo>
                      <a:pt x="83807" y="41608"/>
                    </a:moveTo>
                    <a:cubicBezTo>
                      <a:pt x="83807" y="64398"/>
                      <a:pt x="65342" y="82871"/>
                      <a:pt x="42551" y="82871"/>
                    </a:cubicBezTo>
                    <a:cubicBezTo>
                      <a:pt x="19761" y="82871"/>
                      <a:pt x="1289" y="64398"/>
                      <a:pt x="1289" y="41608"/>
                    </a:cubicBezTo>
                    <a:cubicBezTo>
                      <a:pt x="1289" y="18824"/>
                      <a:pt x="19761" y="352"/>
                      <a:pt x="42551" y="352"/>
                    </a:cubicBezTo>
                    <a:cubicBezTo>
                      <a:pt x="65342" y="352"/>
                      <a:pt x="83807" y="18824"/>
                      <a:pt x="83807" y="41608"/>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 name="Google Shape;51;p32"/>
              <p:cNvSpPr/>
              <p:nvPr/>
            </p:nvSpPr>
            <p:spPr>
              <a:xfrm>
                <a:off x="1907840" y="740131"/>
                <a:ext cx="61888" cy="61889"/>
              </a:xfrm>
              <a:custGeom>
                <a:avLst/>
                <a:gdLst/>
                <a:ahLst/>
                <a:cxnLst/>
                <a:rect l="l" t="t" r="r" b="b"/>
                <a:pathLst>
                  <a:path w="82518" h="82518" extrusionOk="0">
                    <a:moveTo>
                      <a:pt x="83807" y="41724"/>
                    </a:moveTo>
                    <a:cubicBezTo>
                      <a:pt x="83807" y="64514"/>
                      <a:pt x="65342" y="82980"/>
                      <a:pt x="42551" y="82980"/>
                    </a:cubicBezTo>
                    <a:cubicBezTo>
                      <a:pt x="19761" y="82980"/>
                      <a:pt x="1289" y="64514"/>
                      <a:pt x="1289" y="41724"/>
                    </a:cubicBezTo>
                    <a:cubicBezTo>
                      <a:pt x="1289" y="18934"/>
                      <a:pt x="19761" y="462"/>
                      <a:pt x="42551" y="462"/>
                    </a:cubicBezTo>
                    <a:cubicBezTo>
                      <a:pt x="65342" y="462"/>
                      <a:pt x="83807" y="18934"/>
                      <a:pt x="83807" y="41724"/>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 name="Google Shape;52;p32"/>
              <p:cNvSpPr/>
              <p:nvPr/>
            </p:nvSpPr>
            <p:spPr>
              <a:xfrm>
                <a:off x="2217284" y="575096"/>
                <a:ext cx="61893" cy="61889"/>
              </a:xfrm>
              <a:custGeom>
                <a:avLst/>
                <a:gdLst/>
                <a:ahLst/>
                <a:cxnLst/>
                <a:rect l="l" t="t" r="r" b="b"/>
                <a:pathLst>
                  <a:path w="82524" h="82518" extrusionOk="0">
                    <a:moveTo>
                      <a:pt x="83917" y="41608"/>
                    </a:moveTo>
                    <a:cubicBezTo>
                      <a:pt x="83917" y="64398"/>
                      <a:pt x="65438" y="82871"/>
                      <a:pt x="42654" y="82871"/>
                    </a:cubicBezTo>
                    <a:cubicBezTo>
                      <a:pt x="19870" y="82871"/>
                      <a:pt x="1392" y="64398"/>
                      <a:pt x="1392" y="41608"/>
                    </a:cubicBezTo>
                    <a:cubicBezTo>
                      <a:pt x="1392" y="18824"/>
                      <a:pt x="19870" y="352"/>
                      <a:pt x="42654" y="352"/>
                    </a:cubicBezTo>
                    <a:cubicBezTo>
                      <a:pt x="65438" y="352"/>
                      <a:pt x="83917" y="18824"/>
                      <a:pt x="83917" y="41608"/>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 name="Google Shape;53;p32"/>
              <p:cNvSpPr/>
              <p:nvPr/>
            </p:nvSpPr>
            <p:spPr>
              <a:xfrm>
                <a:off x="2062564" y="740131"/>
                <a:ext cx="61893" cy="61889"/>
              </a:xfrm>
              <a:custGeom>
                <a:avLst/>
                <a:gdLst/>
                <a:ahLst/>
                <a:cxnLst/>
                <a:rect l="l" t="t" r="r" b="b"/>
                <a:pathLst>
                  <a:path w="82524" h="82518" extrusionOk="0">
                    <a:moveTo>
                      <a:pt x="83917" y="41724"/>
                    </a:moveTo>
                    <a:cubicBezTo>
                      <a:pt x="83917" y="64514"/>
                      <a:pt x="65438" y="82980"/>
                      <a:pt x="42654" y="82980"/>
                    </a:cubicBezTo>
                    <a:cubicBezTo>
                      <a:pt x="19870" y="82980"/>
                      <a:pt x="1392" y="64514"/>
                      <a:pt x="1392" y="41724"/>
                    </a:cubicBezTo>
                    <a:cubicBezTo>
                      <a:pt x="1392" y="18934"/>
                      <a:pt x="19870" y="462"/>
                      <a:pt x="42654" y="462"/>
                    </a:cubicBezTo>
                    <a:cubicBezTo>
                      <a:pt x="65438" y="462"/>
                      <a:pt x="83917" y="18934"/>
                      <a:pt x="83917" y="41724"/>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57" name="Google Shape;57;p3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8" name="Google Shape;58;p3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 name="Google Shape;59;p3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
        <p:cNvGrpSpPr/>
        <p:nvPr/>
      </p:nvGrpSpPr>
      <p:grpSpPr>
        <a:xfrm>
          <a:off x="0" y="0"/>
          <a:ext cx="0" cy="0"/>
          <a:chOff x="0" y="0"/>
          <a:chExt cx="0" cy="0"/>
        </a:xfrm>
      </p:grpSpPr>
      <p:sp>
        <p:nvSpPr>
          <p:cNvPr id="61" name="Google Shape;61;p34"/>
          <p:cNvSpPr txBox="1">
            <a:spLocks noGrp="1"/>
          </p:cNvSpPr>
          <p:nvPr>
            <p:ph type="title"/>
          </p:nvPr>
        </p:nvSpPr>
        <p:spPr>
          <a:xfrm>
            <a:off x="720000" y="1093600"/>
            <a:ext cx="3703500" cy="165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b="0">
                <a:latin typeface="Raleway Black"/>
                <a:ea typeface="Raleway Black"/>
                <a:cs typeface="Raleway Black"/>
                <a:sym typeface="Raleway Blac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2" name="Google Shape;62;p34"/>
          <p:cNvSpPr txBox="1">
            <a:spLocks noGrp="1"/>
          </p:cNvSpPr>
          <p:nvPr>
            <p:ph type="subTitle" idx="1"/>
          </p:nvPr>
        </p:nvSpPr>
        <p:spPr>
          <a:xfrm>
            <a:off x="720000" y="3047550"/>
            <a:ext cx="3703500" cy="79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3" name="Google Shape;63;p34"/>
          <p:cNvSpPr>
            <a:spLocks noGrp="1"/>
          </p:cNvSpPr>
          <p:nvPr>
            <p:ph type="pic" idx="2"/>
          </p:nvPr>
        </p:nvSpPr>
        <p:spPr>
          <a:xfrm>
            <a:off x="5273100" y="533863"/>
            <a:ext cx="2910000" cy="4075800"/>
          </a:xfrm>
          <a:prstGeom prst="rect">
            <a:avLst/>
          </a:prstGeom>
          <a:noFill/>
          <a:ln>
            <a:noFill/>
          </a:ln>
        </p:spPr>
      </p:sp>
      <p:grpSp>
        <p:nvGrpSpPr>
          <p:cNvPr id="64" name="Google Shape;64;p34"/>
          <p:cNvGrpSpPr/>
          <p:nvPr/>
        </p:nvGrpSpPr>
        <p:grpSpPr>
          <a:xfrm>
            <a:off x="23157" y="3778945"/>
            <a:ext cx="1016302" cy="1287803"/>
            <a:chOff x="5625948" y="2664019"/>
            <a:chExt cx="1016302" cy="1287803"/>
          </a:xfrm>
        </p:grpSpPr>
        <p:sp>
          <p:nvSpPr>
            <p:cNvPr id="65" name="Google Shape;65;p34"/>
            <p:cNvSpPr/>
            <p:nvPr/>
          </p:nvSpPr>
          <p:spPr>
            <a:xfrm flipH="1">
              <a:off x="5894547" y="3012066"/>
              <a:ext cx="650100" cy="72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4"/>
            <p:cNvSpPr/>
            <p:nvPr/>
          </p:nvSpPr>
          <p:spPr>
            <a:xfrm flipH="1">
              <a:off x="5625948" y="2664019"/>
              <a:ext cx="313500" cy="3480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4"/>
            <p:cNvSpPr/>
            <p:nvPr/>
          </p:nvSpPr>
          <p:spPr>
            <a:xfrm flipH="1">
              <a:off x="6424750" y="3710322"/>
              <a:ext cx="217500" cy="241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1991650" y="1354713"/>
            <a:ext cx="5183700" cy="172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0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35"/>
          <p:cNvSpPr txBox="1">
            <a:spLocks noGrp="1"/>
          </p:cNvSpPr>
          <p:nvPr>
            <p:ph type="subTitle" idx="1"/>
          </p:nvPr>
        </p:nvSpPr>
        <p:spPr>
          <a:xfrm>
            <a:off x="2147050" y="3014563"/>
            <a:ext cx="4872900" cy="80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1" name="Google Shape;71;p35"/>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35"/>
          <p:cNvGrpSpPr/>
          <p:nvPr/>
        </p:nvGrpSpPr>
        <p:grpSpPr>
          <a:xfrm rot="10800000">
            <a:off x="2574011" y="3989325"/>
            <a:ext cx="3995951" cy="564600"/>
            <a:chOff x="1524913" y="922950"/>
            <a:chExt cx="6094175" cy="564600"/>
          </a:xfrm>
        </p:grpSpPr>
        <p:cxnSp>
          <p:nvCxnSpPr>
            <p:cNvPr id="73" name="Google Shape;73;p35"/>
            <p:cNvCxnSpPr/>
            <p:nvPr/>
          </p:nvCxnSpPr>
          <p:spPr>
            <a:xfrm rot="10800000" flipH="1">
              <a:off x="1524913" y="922950"/>
              <a:ext cx="2916000" cy="564600"/>
            </a:xfrm>
            <a:prstGeom prst="curvedConnector3">
              <a:avLst>
                <a:gd name="adj1" fmla="val 187605"/>
              </a:avLst>
            </a:prstGeom>
            <a:noFill/>
            <a:ln w="19050" cap="flat" cmpd="sng">
              <a:solidFill>
                <a:schemeClr val="accent1"/>
              </a:solidFill>
              <a:prstDash val="solid"/>
              <a:round/>
              <a:headEnd type="none" w="sm" len="sm"/>
              <a:tailEnd type="none" w="sm" len="sm"/>
            </a:ln>
          </p:spPr>
        </p:cxnSp>
        <p:cxnSp>
          <p:nvCxnSpPr>
            <p:cNvPr id="74" name="Google Shape;74;p35"/>
            <p:cNvCxnSpPr/>
            <p:nvPr/>
          </p:nvCxnSpPr>
          <p:spPr>
            <a:xfrm rot="10800000">
              <a:off x="4437888" y="923225"/>
              <a:ext cx="3181200" cy="563400"/>
            </a:xfrm>
            <a:prstGeom prst="curvedConnector3">
              <a:avLst>
                <a:gd name="adj1" fmla="val 165610"/>
              </a:avLst>
            </a:prstGeom>
            <a:noFill/>
            <a:ln w="19050" cap="flat" cmpd="sng">
              <a:solidFill>
                <a:schemeClr val="accent1"/>
              </a:solidFill>
              <a:prstDash val="solid"/>
              <a:round/>
              <a:headEnd type="none" w="sm" len="sm"/>
              <a:tailEnd type="none" w="sm" len="sm"/>
            </a:ln>
          </p:spPr>
        </p:cxnSp>
      </p:grpSp>
      <p:grpSp>
        <p:nvGrpSpPr>
          <p:cNvPr id="75" name="Google Shape;75;p35"/>
          <p:cNvGrpSpPr/>
          <p:nvPr/>
        </p:nvGrpSpPr>
        <p:grpSpPr>
          <a:xfrm>
            <a:off x="2574011" y="589575"/>
            <a:ext cx="3995951" cy="564600"/>
            <a:chOff x="1524913" y="922950"/>
            <a:chExt cx="6094175" cy="564600"/>
          </a:xfrm>
        </p:grpSpPr>
        <p:cxnSp>
          <p:nvCxnSpPr>
            <p:cNvPr id="76" name="Google Shape;76;p35"/>
            <p:cNvCxnSpPr/>
            <p:nvPr/>
          </p:nvCxnSpPr>
          <p:spPr>
            <a:xfrm rot="10800000" flipH="1">
              <a:off x="1524913" y="922950"/>
              <a:ext cx="2916000" cy="564600"/>
            </a:xfrm>
            <a:prstGeom prst="curvedConnector3">
              <a:avLst>
                <a:gd name="adj1" fmla="val 21386"/>
              </a:avLst>
            </a:prstGeom>
            <a:noFill/>
            <a:ln w="19050" cap="flat" cmpd="sng">
              <a:solidFill>
                <a:schemeClr val="accent1"/>
              </a:solidFill>
              <a:prstDash val="solid"/>
              <a:round/>
              <a:headEnd type="none" w="sm" len="sm"/>
              <a:tailEnd type="none" w="sm" len="sm"/>
            </a:ln>
          </p:spPr>
        </p:cxnSp>
        <p:cxnSp>
          <p:nvCxnSpPr>
            <p:cNvPr id="77" name="Google Shape;77;p35"/>
            <p:cNvCxnSpPr/>
            <p:nvPr/>
          </p:nvCxnSpPr>
          <p:spPr>
            <a:xfrm rot="10800000">
              <a:off x="4437888" y="923225"/>
              <a:ext cx="3181200" cy="563400"/>
            </a:xfrm>
            <a:prstGeom prst="curvedConnector3">
              <a:avLst>
                <a:gd name="adj1" fmla="val 25959"/>
              </a:avLst>
            </a:prstGeom>
            <a:noFill/>
            <a:ln w="19050" cap="flat" cmpd="sng">
              <a:solidFill>
                <a:schemeClr val="accent1"/>
              </a:solidFill>
              <a:prstDash val="solid"/>
              <a:round/>
              <a:headEnd type="none" w="sm" len="sm"/>
              <a:tailEnd type="none" w="sm" len="sm"/>
            </a:ln>
          </p:spPr>
        </p:cxnSp>
      </p:grpSp>
      <p:sp>
        <p:nvSpPr>
          <p:cNvPr id="78" name="Google Shape;78;p35"/>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32">
    <p:spTree>
      <p:nvGrpSpPr>
        <p:cNvPr id="1" name="Shape 79"/>
        <p:cNvGrpSpPr/>
        <p:nvPr/>
      </p:nvGrpSpPr>
      <p:grpSpPr>
        <a:xfrm>
          <a:off x="0" y="0"/>
          <a:ext cx="0" cy="0"/>
          <a:chOff x="0" y="0"/>
          <a:chExt cx="0" cy="0"/>
        </a:xfrm>
      </p:grpSpPr>
      <p:sp>
        <p:nvSpPr>
          <p:cNvPr id="80" name="Google Shape;80;p36"/>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36"/>
          <p:cNvGrpSpPr/>
          <p:nvPr/>
        </p:nvGrpSpPr>
        <p:grpSpPr>
          <a:xfrm rot="10800000">
            <a:off x="2574011" y="4162663"/>
            <a:ext cx="3995951" cy="564600"/>
            <a:chOff x="1524913" y="922950"/>
            <a:chExt cx="6094175" cy="564600"/>
          </a:xfrm>
        </p:grpSpPr>
        <p:cxnSp>
          <p:nvCxnSpPr>
            <p:cNvPr id="82" name="Google Shape;82;p36"/>
            <p:cNvCxnSpPr/>
            <p:nvPr/>
          </p:nvCxnSpPr>
          <p:spPr>
            <a:xfrm rot="10800000" flipH="1">
              <a:off x="1524913" y="922950"/>
              <a:ext cx="2916000" cy="564600"/>
            </a:xfrm>
            <a:prstGeom prst="curvedConnector3">
              <a:avLst>
                <a:gd name="adj1" fmla="val 187605"/>
              </a:avLst>
            </a:prstGeom>
            <a:noFill/>
            <a:ln w="19050" cap="flat" cmpd="sng">
              <a:solidFill>
                <a:schemeClr val="accent1"/>
              </a:solidFill>
              <a:prstDash val="solid"/>
              <a:round/>
              <a:headEnd type="none" w="sm" len="sm"/>
              <a:tailEnd type="none" w="sm" len="sm"/>
            </a:ln>
          </p:spPr>
        </p:cxnSp>
        <p:cxnSp>
          <p:nvCxnSpPr>
            <p:cNvPr id="83" name="Google Shape;83;p36"/>
            <p:cNvCxnSpPr/>
            <p:nvPr/>
          </p:nvCxnSpPr>
          <p:spPr>
            <a:xfrm rot="10800000">
              <a:off x="4437888" y="923225"/>
              <a:ext cx="3181200" cy="563400"/>
            </a:xfrm>
            <a:prstGeom prst="curvedConnector3">
              <a:avLst>
                <a:gd name="adj1" fmla="val 165610"/>
              </a:avLst>
            </a:prstGeom>
            <a:noFill/>
            <a:ln w="19050" cap="flat" cmpd="sng">
              <a:solidFill>
                <a:schemeClr val="accent1"/>
              </a:solidFill>
              <a:prstDash val="solid"/>
              <a:round/>
              <a:headEnd type="none" w="sm" len="sm"/>
              <a:tailEnd type="none" w="sm" len="sm"/>
            </a:ln>
          </p:spPr>
        </p:cxnSp>
      </p:grpSp>
      <p:grpSp>
        <p:nvGrpSpPr>
          <p:cNvPr id="84" name="Google Shape;84;p36"/>
          <p:cNvGrpSpPr/>
          <p:nvPr/>
        </p:nvGrpSpPr>
        <p:grpSpPr>
          <a:xfrm>
            <a:off x="2574011" y="762913"/>
            <a:ext cx="3995951" cy="564600"/>
            <a:chOff x="1524913" y="922950"/>
            <a:chExt cx="6094175" cy="564600"/>
          </a:xfrm>
        </p:grpSpPr>
        <p:cxnSp>
          <p:nvCxnSpPr>
            <p:cNvPr id="85" name="Google Shape;85;p36"/>
            <p:cNvCxnSpPr/>
            <p:nvPr/>
          </p:nvCxnSpPr>
          <p:spPr>
            <a:xfrm rot="10800000" flipH="1">
              <a:off x="1524913" y="922950"/>
              <a:ext cx="2916000" cy="564600"/>
            </a:xfrm>
            <a:prstGeom prst="curvedConnector3">
              <a:avLst>
                <a:gd name="adj1" fmla="val 21386"/>
              </a:avLst>
            </a:prstGeom>
            <a:noFill/>
            <a:ln w="19050" cap="flat" cmpd="sng">
              <a:solidFill>
                <a:schemeClr val="accent1"/>
              </a:solidFill>
              <a:prstDash val="solid"/>
              <a:round/>
              <a:headEnd type="none" w="sm" len="sm"/>
              <a:tailEnd type="none" w="sm" len="sm"/>
            </a:ln>
          </p:spPr>
        </p:cxnSp>
        <p:cxnSp>
          <p:nvCxnSpPr>
            <p:cNvPr id="86" name="Google Shape;86;p36"/>
            <p:cNvCxnSpPr/>
            <p:nvPr/>
          </p:nvCxnSpPr>
          <p:spPr>
            <a:xfrm rot="10800000">
              <a:off x="4437888" y="923225"/>
              <a:ext cx="3181200" cy="563400"/>
            </a:xfrm>
            <a:prstGeom prst="curvedConnector3">
              <a:avLst>
                <a:gd name="adj1" fmla="val 25959"/>
              </a:avLst>
            </a:prstGeom>
            <a:noFill/>
            <a:ln w="19050" cap="flat" cmpd="sng">
              <a:solidFill>
                <a:schemeClr val="accent1"/>
              </a:solidFill>
              <a:prstDash val="solid"/>
              <a:round/>
              <a:headEnd type="none" w="sm" len="sm"/>
              <a:tailEnd type="none" w="sm" len="sm"/>
            </a:ln>
          </p:spPr>
        </p:cxnSp>
      </p:grpSp>
      <p:sp>
        <p:nvSpPr>
          <p:cNvPr id="87" name="Google Shape;87;p36"/>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32_1">
    <p:spTree>
      <p:nvGrpSpPr>
        <p:cNvPr id="1" name="Shape 88"/>
        <p:cNvGrpSpPr/>
        <p:nvPr/>
      </p:nvGrpSpPr>
      <p:grpSpPr>
        <a:xfrm>
          <a:off x="0" y="0"/>
          <a:ext cx="0" cy="0"/>
          <a:chOff x="0" y="0"/>
          <a:chExt cx="0" cy="0"/>
        </a:xfrm>
      </p:grpSpPr>
      <p:sp>
        <p:nvSpPr>
          <p:cNvPr id="89" name="Google Shape;89;p37"/>
          <p:cNvSpPr/>
          <p:nvPr/>
        </p:nvSpPr>
        <p:spPr>
          <a:xfrm>
            <a:off x="576927" y="41252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7"/>
          <p:cNvSpPr/>
          <p:nvPr/>
        </p:nvSpPr>
        <p:spPr>
          <a:xfrm>
            <a:off x="6812003" y="-107485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1" name="Google Shape;91;p37"/>
          <p:cNvCxnSpPr/>
          <p:nvPr/>
        </p:nvCxnSpPr>
        <p:spPr>
          <a:xfrm>
            <a:off x="2572500" y="4748213"/>
            <a:ext cx="3999000" cy="0"/>
          </a:xfrm>
          <a:prstGeom prst="straightConnector1">
            <a:avLst/>
          </a:prstGeom>
          <a:noFill/>
          <a:ln w="19050" cap="flat" cmpd="sng">
            <a:solidFill>
              <a:schemeClr val="accent1"/>
            </a:solidFill>
            <a:prstDash val="solid"/>
            <a:round/>
            <a:headEnd type="none" w="sm" len="sm"/>
            <a:tailEnd type="none" w="sm" len="sm"/>
          </a:ln>
        </p:spPr>
      </p:cxnSp>
      <p:cxnSp>
        <p:nvCxnSpPr>
          <p:cNvPr id="92" name="Google Shape;92;p37"/>
          <p:cNvCxnSpPr/>
          <p:nvPr/>
        </p:nvCxnSpPr>
        <p:spPr>
          <a:xfrm>
            <a:off x="2572500" y="374619"/>
            <a:ext cx="3999000" cy="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1pPr>
            <a:lvl2pPr marL="914400" marR="0" lvl="1"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2pPr>
            <a:lvl3pPr marL="1371600" marR="0" lvl="2"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3pPr>
            <a:lvl4pPr marL="1828800" marR="0" lvl="3"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4pPr>
            <a:lvl5pPr marL="2286000" marR="0" lvl="4"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5pPr>
            <a:lvl6pPr marL="2743200" marR="0" lvl="5"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6pPr>
            <a:lvl7pPr marL="3200400" marR="0" lvl="6"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7pPr>
            <a:lvl8pPr marL="3657600" marR="0" lvl="7"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8pPr>
            <a:lvl9pPr marL="4114800" marR="0" lvl="8" indent="-317500" algn="l" rtl="0">
              <a:lnSpc>
                <a:spcPct val="100000"/>
              </a:lnSpc>
              <a:spcBef>
                <a:spcPts val="1600"/>
              </a:spcBef>
              <a:spcAft>
                <a:spcPts val="1600"/>
              </a:spcAft>
              <a:buClr>
                <a:schemeClr val="dk1"/>
              </a:buClr>
              <a:buSzPts val="1400"/>
              <a:buFont typeface="Exo"/>
              <a:buChar char="■"/>
              <a:defRPr sz="1400" b="0" i="0" u="none" strike="noStrike" cap="none">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matplotlib.org/stable/ind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549176" y="0"/>
            <a:ext cx="4904100" cy="31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400"/>
              <a:t>Python</a:t>
            </a:r>
            <a:br>
              <a:rPr lang="en-US" sz="2400"/>
            </a:br>
            <a:r>
              <a:rPr lang="en-US" sz="2400"/>
              <a:t>Final Project</a:t>
            </a:r>
            <a:br>
              <a:rPr lang="en-US" sz="2400"/>
            </a:br>
            <a:endParaRPr sz="2400"/>
          </a:p>
          <a:p>
            <a:pPr marL="0" lvl="0" indent="0" algn="l" rtl="0">
              <a:lnSpc>
                <a:spcPct val="100000"/>
              </a:lnSpc>
              <a:spcBef>
                <a:spcPts val="0"/>
              </a:spcBef>
              <a:spcAft>
                <a:spcPts val="0"/>
              </a:spcAft>
              <a:buSzPts val="5200"/>
              <a:buNone/>
            </a:pPr>
            <a:r>
              <a:rPr lang="en-US" sz="2400"/>
              <a:t>Predicting the Customer Churn for a Telecom Company using Machine Learning</a:t>
            </a:r>
            <a:endParaRPr sz="2400"/>
          </a:p>
        </p:txBody>
      </p:sp>
      <p:sp>
        <p:nvSpPr>
          <p:cNvPr id="98" name="Google Shape;98;p1"/>
          <p:cNvSpPr/>
          <p:nvPr/>
        </p:nvSpPr>
        <p:spPr>
          <a:xfrm rot="-2700000">
            <a:off x="4988208" y="-3126068"/>
            <a:ext cx="6691636" cy="6691636"/>
          </a:xfrm>
          <a:custGeom>
            <a:avLst/>
            <a:gdLst/>
            <a:ahLst/>
            <a:cxnLst/>
            <a:rect l="l" t="t" r="r" b="b"/>
            <a:pathLst>
              <a:path w="459500" h="459500" extrusionOk="0">
                <a:moveTo>
                  <a:pt x="459501" y="229750"/>
                </a:moveTo>
                <a:cubicBezTo>
                  <a:pt x="459501" y="356638"/>
                  <a:pt x="356638" y="459501"/>
                  <a:pt x="229750" y="459501"/>
                </a:cubicBezTo>
                <a:cubicBezTo>
                  <a:pt x="102863" y="459501"/>
                  <a:pt x="0" y="356638"/>
                  <a:pt x="0" y="229750"/>
                </a:cubicBezTo>
                <a:cubicBezTo>
                  <a:pt x="0" y="102863"/>
                  <a:pt x="102863" y="0"/>
                  <a:pt x="229750" y="0"/>
                </a:cubicBezTo>
                <a:cubicBezTo>
                  <a:pt x="356638" y="0"/>
                  <a:pt x="459501" y="102863"/>
                  <a:pt x="459501" y="22975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 name="Google Shape;99;p1"/>
          <p:cNvSpPr/>
          <p:nvPr/>
        </p:nvSpPr>
        <p:spPr>
          <a:xfrm rot="-2700000">
            <a:off x="527325" y="4254765"/>
            <a:ext cx="2228921" cy="2228921"/>
          </a:xfrm>
          <a:custGeom>
            <a:avLst/>
            <a:gdLst/>
            <a:ahLst/>
            <a:cxnLst/>
            <a:rect l="l" t="t" r="r" b="b"/>
            <a:pathLst>
              <a:path w="459500" h="459500" extrusionOk="0">
                <a:moveTo>
                  <a:pt x="459501" y="229750"/>
                </a:moveTo>
                <a:cubicBezTo>
                  <a:pt x="459501" y="356638"/>
                  <a:pt x="356638" y="459501"/>
                  <a:pt x="229750" y="459501"/>
                </a:cubicBezTo>
                <a:cubicBezTo>
                  <a:pt x="102863" y="459501"/>
                  <a:pt x="0" y="356638"/>
                  <a:pt x="0" y="229750"/>
                </a:cubicBezTo>
                <a:cubicBezTo>
                  <a:pt x="0" y="102863"/>
                  <a:pt x="102863" y="0"/>
                  <a:pt x="229750" y="0"/>
                </a:cubicBezTo>
                <a:cubicBezTo>
                  <a:pt x="356638" y="0"/>
                  <a:pt x="459501" y="102863"/>
                  <a:pt x="459501" y="22975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100" name="Google Shape;100;p1"/>
          <p:cNvGrpSpPr/>
          <p:nvPr/>
        </p:nvGrpSpPr>
        <p:grpSpPr>
          <a:xfrm>
            <a:off x="276538" y="4265936"/>
            <a:ext cx="537899" cy="519860"/>
            <a:chOff x="276538" y="4265936"/>
            <a:chExt cx="537899" cy="519860"/>
          </a:xfrm>
        </p:grpSpPr>
        <p:sp>
          <p:nvSpPr>
            <p:cNvPr id="101" name="Google Shape;101;p1"/>
            <p:cNvSpPr/>
            <p:nvPr/>
          </p:nvSpPr>
          <p:spPr>
            <a:xfrm rot="10800000">
              <a:off x="620490" y="4591849"/>
              <a:ext cx="193947" cy="193947"/>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 name="Google Shape;102;p1"/>
            <p:cNvSpPr/>
            <p:nvPr/>
          </p:nvSpPr>
          <p:spPr>
            <a:xfrm rot="10800000">
              <a:off x="276538" y="4265936"/>
              <a:ext cx="267245" cy="267245"/>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03" name="Google Shape;103;p1"/>
          <p:cNvSpPr txBox="1"/>
          <p:nvPr/>
        </p:nvSpPr>
        <p:spPr>
          <a:xfrm>
            <a:off x="395782" y="3299749"/>
            <a:ext cx="3664200" cy="1508700"/>
          </a:xfrm>
          <a:prstGeom prst="rect">
            <a:avLst/>
          </a:prstGeom>
          <a:noFill/>
          <a:ln>
            <a:noFill/>
          </a:ln>
        </p:spPr>
        <p:txBody>
          <a:bodyPr spcFirstLastPara="1" wrap="square" lIns="91425" tIns="91425" rIns="91425" bIns="91425" anchor="t" anchorCtr="0">
            <a:normAutofit fontScale="92500" lnSpcReduction="20000"/>
          </a:bodyPr>
          <a:lstStyle/>
          <a:p>
            <a:pPr marL="457200" marR="0" lvl="0" indent="-317500" algn="just" rtl="0">
              <a:lnSpc>
                <a:spcPct val="100000"/>
              </a:lnSpc>
              <a:spcBef>
                <a:spcPts val="0"/>
              </a:spcBef>
              <a:spcAft>
                <a:spcPts val="0"/>
              </a:spcAft>
              <a:buClr>
                <a:schemeClr val="dk1"/>
              </a:buClr>
              <a:buSzPct val="100000"/>
              <a:buFont typeface="Exo"/>
              <a:buNone/>
            </a:pPr>
            <a:r>
              <a:rPr lang="en-US" b="1">
                <a:solidFill>
                  <a:schemeClr val="dk1"/>
                </a:solidFill>
                <a:latin typeface="Exo"/>
                <a:ea typeface="Exo"/>
                <a:cs typeface="Exo"/>
                <a:sym typeface="Exo"/>
              </a:rPr>
              <a:t>Group #2</a:t>
            </a:r>
            <a:endParaRPr b="1">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ct val="100000"/>
              <a:buFont typeface="Exo"/>
              <a:buNone/>
            </a:pPr>
            <a:endParaRPr b="1">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ct val="100000"/>
              <a:buFont typeface="Exo"/>
              <a:buNone/>
            </a:pPr>
            <a:r>
              <a:rPr lang="en-US" sz="1400" b="1" i="0" u="none" strike="noStrike" cap="none">
                <a:solidFill>
                  <a:schemeClr val="dk1"/>
                </a:solidFill>
                <a:latin typeface="Exo"/>
                <a:ea typeface="Exo"/>
                <a:cs typeface="Exo"/>
                <a:sym typeface="Exo"/>
              </a:rPr>
              <a:t>Team members:</a:t>
            </a:r>
            <a:endParaRPr/>
          </a:p>
          <a:p>
            <a:pPr marL="457200" marR="0" lvl="0" indent="-317500" algn="just" rtl="0">
              <a:lnSpc>
                <a:spcPct val="100000"/>
              </a:lnSpc>
              <a:spcBef>
                <a:spcPts val="0"/>
              </a:spcBef>
              <a:spcAft>
                <a:spcPts val="0"/>
              </a:spcAft>
              <a:buClr>
                <a:schemeClr val="dk1"/>
              </a:buClr>
              <a:buSzPct val="100000"/>
              <a:buFont typeface="Exo"/>
              <a:buNone/>
            </a:pPr>
            <a:endParaRPr sz="1400" b="1" i="0" u="none" strike="noStrike" cap="none">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ct val="100000"/>
              <a:buFont typeface="Exo"/>
              <a:buNone/>
            </a:pPr>
            <a:r>
              <a:rPr lang="en-US" sz="1400" b="0" i="0" u="none" strike="noStrike" cap="none">
                <a:solidFill>
                  <a:schemeClr val="dk1"/>
                </a:solidFill>
                <a:latin typeface="Exo"/>
                <a:ea typeface="Exo"/>
                <a:cs typeface="Exo"/>
                <a:sym typeface="Exo"/>
              </a:rPr>
              <a:t>Arjun Mahajan</a:t>
            </a:r>
            <a:endParaRPr/>
          </a:p>
          <a:p>
            <a:pPr marL="457200" marR="0" lvl="0" indent="-317500" algn="just" rtl="0">
              <a:lnSpc>
                <a:spcPct val="100000"/>
              </a:lnSpc>
              <a:spcBef>
                <a:spcPts val="0"/>
              </a:spcBef>
              <a:spcAft>
                <a:spcPts val="0"/>
              </a:spcAft>
              <a:buClr>
                <a:schemeClr val="dk1"/>
              </a:buClr>
              <a:buSzPct val="100000"/>
              <a:buFont typeface="Exo"/>
              <a:buNone/>
            </a:pPr>
            <a:r>
              <a:rPr lang="en-US" sz="1400" b="0" i="0" u="none" strike="noStrike" cap="none">
                <a:solidFill>
                  <a:schemeClr val="dk1"/>
                </a:solidFill>
                <a:latin typeface="Exo"/>
                <a:ea typeface="Exo"/>
                <a:cs typeface="Exo"/>
                <a:sym typeface="Exo"/>
              </a:rPr>
              <a:t>Sayali Sawant</a:t>
            </a:r>
            <a:endParaRPr/>
          </a:p>
          <a:p>
            <a:pPr marL="457200" marR="0" lvl="0" indent="-317500" algn="just" rtl="0">
              <a:lnSpc>
                <a:spcPct val="100000"/>
              </a:lnSpc>
              <a:spcBef>
                <a:spcPts val="0"/>
              </a:spcBef>
              <a:spcAft>
                <a:spcPts val="0"/>
              </a:spcAft>
              <a:buClr>
                <a:schemeClr val="dk1"/>
              </a:buClr>
              <a:buSzPct val="100000"/>
              <a:buFont typeface="Exo"/>
              <a:buNone/>
            </a:pPr>
            <a:r>
              <a:rPr lang="en-US" sz="1400" b="0" i="0" u="none" strike="noStrike" cap="none">
                <a:solidFill>
                  <a:schemeClr val="dk1"/>
                </a:solidFill>
                <a:latin typeface="Exo"/>
                <a:ea typeface="Exo"/>
                <a:cs typeface="Exo"/>
                <a:sym typeface="Exo"/>
              </a:rPr>
              <a:t>Pranjali Chandgadkar</a:t>
            </a:r>
            <a:endParaRPr sz="1400" b="0" i="0" u="none" strike="noStrike" cap="none">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ct val="100000"/>
              <a:buFont typeface="Exo"/>
              <a:buNone/>
            </a:pPr>
            <a:r>
              <a:rPr lang="en-US" sz="1400" b="0" i="0" u="none" strike="noStrike" cap="none">
                <a:solidFill>
                  <a:schemeClr val="dk1"/>
                </a:solidFill>
                <a:latin typeface="Exo"/>
                <a:ea typeface="Exo"/>
                <a:cs typeface="Exo"/>
                <a:sym typeface="Exo"/>
              </a:rPr>
              <a:t>Puneeth Chowdhary</a:t>
            </a:r>
            <a:endParaRPr/>
          </a:p>
        </p:txBody>
      </p:sp>
      <p:pic>
        <p:nvPicPr>
          <p:cNvPr id="104" name="Google Shape;104;p1"/>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13"/>
          <p:cNvGrpSpPr/>
          <p:nvPr/>
        </p:nvGrpSpPr>
        <p:grpSpPr>
          <a:xfrm>
            <a:off x="857072" y="702144"/>
            <a:ext cx="812959" cy="861673"/>
            <a:chOff x="5137170" y="1563182"/>
            <a:chExt cx="584358" cy="619463"/>
          </a:xfrm>
        </p:grpSpPr>
        <p:sp>
          <p:nvSpPr>
            <p:cNvPr id="271" name="Google Shape;271;p13"/>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2" name="Google Shape;272;p13"/>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3" name="Google Shape;273;p13"/>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4" name="Google Shape;274;p13"/>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5" name="Google Shape;275;p13"/>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6" name="Google Shape;276;p13"/>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7" name="Google Shape;277;p13"/>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8" name="Google Shape;278;p13"/>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9" name="Google Shape;279;p13"/>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0" name="Google Shape;280;p13"/>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1" name="Google Shape;281;p13"/>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2" name="Google Shape;282;p13"/>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3" name="Google Shape;283;p13"/>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4" name="Google Shape;284;p13"/>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5" name="Google Shape;285;p13"/>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6" name="Google Shape;286;p13"/>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87" name="Google Shape;287;p13"/>
          <p:cNvSpPr txBox="1"/>
          <p:nvPr/>
        </p:nvSpPr>
        <p:spPr>
          <a:xfrm>
            <a:off x="628650" y="-88795"/>
            <a:ext cx="7878740" cy="1063410"/>
          </a:xfrm>
          <a:prstGeom prst="rect">
            <a:avLst/>
          </a:prstGeom>
          <a:noFill/>
          <a:ln>
            <a:noFill/>
          </a:ln>
        </p:spPr>
        <p:txBody>
          <a:bodyPr spcFirstLastPara="1" wrap="square" lIns="91425" tIns="91425" rIns="91425" bIns="91425" anchor="ctr" anchorCtr="0">
            <a:normAutofit/>
          </a:bodyPr>
          <a:lstStyle/>
          <a:p>
            <a:pPr marL="0" marR="0" lvl="0" indent="0" algn="just" rtl="0">
              <a:lnSpc>
                <a:spcPct val="100000"/>
              </a:lnSpc>
              <a:spcBef>
                <a:spcPts val="0"/>
              </a:spcBef>
              <a:spcAft>
                <a:spcPts val="0"/>
              </a:spcAft>
              <a:buClr>
                <a:schemeClr val="dk1"/>
              </a:buClr>
              <a:buSzPts val="3600"/>
              <a:buFont typeface="Sora"/>
              <a:buNone/>
            </a:pPr>
            <a:r>
              <a:rPr lang="en-US" sz="1800" b="1" i="0" u="none" strike="noStrike" cap="none">
                <a:solidFill>
                  <a:schemeClr val="dk1"/>
                </a:solidFill>
                <a:latin typeface="Sora"/>
                <a:ea typeface="Sora"/>
                <a:cs typeface="Sora"/>
                <a:sym typeface="Sora"/>
              </a:rPr>
              <a:t>Statistical Analysis for Numerical Data</a:t>
            </a:r>
            <a:endParaRPr sz="1800" b="1" i="0" u="none" strike="noStrike" cap="none">
              <a:solidFill>
                <a:schemeClr val="dk1"/>
              </a:solidFill>
              <a:latin typeface="Sora"/>
              <a:ea typeface="Sora"/>
              <a:cs typeface="Sora"/>
              <a:sym typeface="Sora"/>
            </a:endParaRPr>
          </a:p>
        </p:txBody>
      </p:sp>
      <p:pic>
        <p:nvPicPr>
          <p:cNvPr id="288" name="Google Shape;288;p13"/>
          <p:cNvPicPr preferRelativeResize="0"/>
          <p:nvPr/>
        </p:nvPicPr>
        <p:blipFill>
          <a:blip r:embed="rId3">
            <a:alphaModFix/>
          </a:blip>
          <a:stretch>
            <a:fillRect/>
          </a:stretch>
        </p:blipFill>
        <p:spPr>
          <a:xfrm>
            <a:off x="568400" y="872704"/>
            <a:ext cx="7878750" cy="3018234"/>
          </a:xfrm>
          <a:prstGeom prst="rect">
            <a:avLst/>
          </a:prstGeom>
          <a:noFill/>
          <a:ln>
            <a:noFill/>
          </a:ln>
        </p:spPr>
      </p:pic>
      <p:sp>
        <p:nvSpPr>
          <p:cNvPr id="289" name="Google Shape;289;p13"/>
          <p:cNvSpPr txBox="1"/>
          <p:nvPr/>
        </p:nvSpPr>
        <p:spPr>
          <a:xfrm>
            <a:off x="536375" y="3814750"/>
            <a:ext cx="7942800" cy="1399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100" b="1"/>
              <a:t>Mean- </a:t>
            </a:r>
            <a:r>
              <a:rPr lang="en-US" sz="1100"/>
              <a:t>Calculating average value.</a:t>
            </a:r>
            <a:endParaRPr sz="1100"/>
          </a:p>
          <a:p>
            <a:pPr marL="0" lvl="0" indent="0" algn="just" rtl="0">
              <a:lnSpc>
                <a:spcPct val="115000"/>
              </a:lnSpc>
              <a:spcBef>
                <a:spcPts val="1200"/>
              </a:spcBef>
              <a:spcAft>
                <a:spcPts val="0"/>
              </a:spcAft>
              <a:buNone/>
            </a:pPr>
            <a:r>
              <a:rPr lang="en-US" sz="1100" b="1"/>
              <a:t>Standard Deviation</a:t>
            </a:r>
            <a:r>
              <a:rPr lang="en-US" sz="1100"/>
              <a:t> shows the measures how spread out the numbers are from the mean.</a:t>
            </a:r>
            <a:endParaRPr sz="1100"/>
          </a:p>
          <a:p>
            <a:pPr marL="0" lvl="0" indent="0" algn="l" rtl="0">
              <a:lnSpc>
                <a:spcPct val="115000"/>
              </a:lnSpc>
              <a:spcBef>
                <a:spcPts val="1200"/>
              </a:spcBef>
              <a:spcAft>
                <a:spcPts val="0"/>
              </a:spcAft>
              <a:buNone/>
            </a:pPr>
            <a:r>
              <a:rPr lang="en-US" sz="1100" b="1"/>
              <a:t>Max </a:t>
            </a:r>
            <a:r>
              <a:rPr lang="en-US" sz="1100"/>
              <a:t>provides the highest number in dataset.</a:t>
            </a:r>
            <a:endParaRPr sz="1100"/>
          </a:p>
          <a:p>
            <a:pPr marL="0" lvl="0" indent="0" algn="just" rtl="0">
              <a:lnSpc>
                <a:spcPct val="115000"/>
              </a:lnSpc>
              <a:spcBef>
                <a:spcPts val="1200"/>
              </a:spcBef>
              <a:spcAft>
                <a:spcPts val="1200"/>
              </a:spcAft>
              <a:buNone/>
            </a:pPr>
            <a:r>
              <a:rPr lang="en-US" sz="1100" b="1"/>
              <a:t>Min </a:t>
            </a:r>
            <a:r>
              <a:rPr lang="en-US" sz="1100"/>
              <a:t>provides the smallest number in the dataset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15"/>
          <p:cNvGrpSpPr/>
          <p:nvPr/>
        </p:nvGrpSpPr>
        <p:grpSpPr>
          <a:xfrm>
            <a:off x="857072" y="702144"/>
            <a:ext cx="812959" cy="861673"/>
            <a:chOff x="5137170" y="1563182"/>
            <a:chExt cx="584358" cy="619463"/>
          </a:xfrm>
        </p:grpSpPr>
        <p:sp>
          <p:nvSpPr>
            <p:cNvPr id="295" name="Google Shape;295;p15"/>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6" name="Google Shape;296;p15"/>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7" name="Google Shape;297;p15"/>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8" name="Google Shape;298;p15"/>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9" name="Google Shape;299;p15"/>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0" name="Google Shape;300;p15"/>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1" name="Google Shape;301;p15"/>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2" name="Google Shape;302;p15"/>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3" name="Google Shape;303;p15"/>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4" name="Google Shape;304;p15"/>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5" name="Google Shape;305;p15"/>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6" name="Google Shape;306;p15"/>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7" name="Google Shape;307;p15"/>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8" name="Google Shape;308;p15"/>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9" name="Google Shape;309;p15"/>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0" name="Google Shape;310;p15"/>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311" name="Google Shape;311;p15"/>
          <p:cNvSpPr txBox="1"/>
          <p:nvPr/>
        </p:nvSpPr>
        <p:spPr>
          <a:xfrm>
            <a:off x="628650" y="-88795"/>
            <a:ext cx="7878740" cy="106341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chemeClr val="dk1"/>
              </a:buClr>
              <a:buSzPts val="3600"/>
              <a:buFont typeface="Sora"/>
              <a:buNone/>
            </a:pPr>
            <a:r>
              <a:rPr lang="en-US" sz="1600" b="1" i="0" u="none" strike="noStrike" cap="none">
                <a:solidFill>
                  <a:schemeClr val="dk1"/>
                </a:solidFill>
                <a:latin typeface="Sora"/>
                <a:ea typeface="Sora"/>
                <a:cs typeface="Sora"/>
                <a:sym typeface="Sora"/>
              </a:rPr>
              <a:t>Visualizing Numerical Variables</a:t>
            </a:r>
            <a:endParaRPr/>
          </a:p>
        </p:txBody>
      </p:sp>
      <p:sp>
        <p:nvSpPr>
          <p:cNvPr id="312" name="Google Shape;312;p15"/>
          <p:cNvSpPr txBox="1">
            <a:spLocks noGrp="1"/>
          </p:cNvSpPr>
          <p:nvPr>
            <p:ph type="subTitle" idx="1"/>
          </p:nvPr>
        </p:nvSpPr>
        <p:spPr>
          <a:xfrm>
            <a:off x="705173" y="3950399"/>
            <a:ext cx="7772400" cy="85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1200" b="1"/>
              <a:t>Analysis: Countplot for feature distribution</a:t>
            </a:r>
            <a:endParaRPr sz="1200" b="1"/>
          </a:p>
          <a:p>
            <a:pPr marL="0" lvl="0" indent="0" algn="ctr" rtl="0">
              <a:lnSpc>
                <a:spcPct val="100000"/>
              </a:lnSpc>
              <a:spcBef>
                <a:spcPts val="0"/>
              </a:spcBef>
              <a:spcAft>
                <a:spcPts val="0"/>
              </a:spcAft>
              <a:buSzPts val="1400"/>
              <a:buNone/>
            </a:pPr>
            <a:endParaRPr sz="800"/>
          </a:p>
          <a:p>
            <a:pPr marL="457200" lvl="0" indent="-317500" algn="l" rtl="0">
              <a:lnSpc>
                <a:spcPct val="100000"/>
              </a:lnSpc>
              <a:spcBef>
                <a:spcPts val="0"/>
              </a:spcBef>
              <a:spcAft>
                <a:spcPts val="0"/>
              </a:spcAft>
              <a:buSzPts val="1400"/>
              <a:buFont typeface="Arial"/>
              <a:buChar char="•"/>
            </a:pPr>
            <a:r>
              <a:rPr lang="en-US" sz="1100">
                <a:solidFill>
                  <a:srgbClr val="000000"/>
                </a:solidFill>
                <a:latin typeface="Arial"/>
                <a:ea typeface="Arial"/>
                <a:cs typeface="Arial"/>
                <a:sym typeface="Arial"/>
              </a:rPr>
              <a:t>A </a:t>
            </a:r>
            <a:r>
              <a:rPr lang="en-US" sz="1100" b="1">
                <a:solidFill>
                  <a:srgbClr val="000000"/>
                </a:solidFill>
                <a:latin typeface="Arial"/>
                <a:ea typeface="Arial"/>
                <a:cs typeface="Arial"/>
                <a:sym typeface="Arial"/>
              </a:rPr>
              <a:t>count plot</a:t>
            </a:r>
            <a:r>
              <a:rPr lang="en-US" sz="1100">
                <a:solidFill>
                  <a:srgbClr val="000000"/>
                </a:solidFill>
                <a:latin typeface="Arial"/>
                <a:ea typeface="Arial"/>
                <a:cs typeface="Arial"/>
                <a:sym typeface="Arial"/>
              </a:rPr>
              <a:t> shows how many times each category appears in your data.</a:t>
            </a:r>
            <a:endParaRPr/>
          </a:p>
          <a:p>
            <a:pPr marL="457200" lvl="0" indent="-317500" algn="l" rtl="0">
              <a:lnSpc>
                <a:spcPct val="100000"/>
              </a:lnSpc>
              <a:spcBef>
                <a:spcPts val="0"/>
              </a:spcBef>
              <a:spcAft>
                <a:spcPts val="0"/>
              </a:spcAft>
              <a:buSzPts val="1400"/>
              <a:buFont typeface="Arial"/>
              <a:buChar char="•"/>
            </a:pPr>
            <a:r>
              <a:rPr lang="en-US" sz="1200"/>
              <a:t>These plots help to quickly see the distribution of categories in your data.</a:t>
            </a:r>
            <a:endParaRPr/>
          </a:p>
        </p:txBody>
      </p:sp>
      <p:pic>
        <p:nvPicPr>
          <p:cNvPr id="313" name="Google Shape;313;p15"/>
          <p:cNvPicPr preferRelativeResize="0"/>
          <p:nvPr/>
        </p:nvPicPr>
        <p:blipFill>
          <a:blip r:embed="rId3">
            <a:alphaModFix/>
          </a:blip>
          <a:stretch>
            <a:fillRect/>
          </a:stretch>
        </p:blipFill>
        <p:spPr>
          <a:xfrm>
            <a:off x="101975" y="1159341"/>
            <a:ext cx="3159482" cy="2386584"/>
          </a:xfrm>
          <a:prstGeom prst="rect">
            <a:avLst/>
          </a:prstGeom>
          <a:noFill/>
          <a:ln>
            <a:noFill/>
          </a:ln>
        </p:spPr>
      </p:pic>
      <p:pic>
        <p:nvPicPr>
          <p:cNvPr id="314" name="Google Shape;314;p15"/>
          <p:cNvPicPr preferRelativeResize="0"/>
          <p:nvPr/>
        </p:nvPicPr>
        <p:blipFill>
          <a:blip r:embed="rId4">
            <a:alphaModFix/>
          </a:blip>
          <a:stretch>
            <a:fillRect/>
          </a:stretch>
        </p:blipFill>
        <p:spPr>
          <a:xfrm>
            <a:off x="3389300" y="1172475"/>
            <a:ext cx="3002250" cy="2360301"/>
          </a:xfrm>
          <a:prstGeom prst="rect">
            <a:avLst/>
          </a:prstGeom>
          <a:noFill/>
          <a:ln>
            <a:noFill/>
          </a:ln>
        </p:spPr>
      </p:pic>
      <p:pic>
        <p:nvPicPr>
          <p:cNvPr id="315" name="Google Shape;315;p15"/>
          <p:cNvPicPr preferRelativeResize="0"/>
          <p:nvPr/>
        </p:nvPicPr>
        <p:blipFill>
          <a:blip r:embed="rId5">
            <a:alphaModFix/>
          </a:blip>
          <a:stretch>
            <a:fillRect/>
          </a:stretch>
        </p:blipFill>
        <p:spPr>
          <a:xfrm>
            <a:off x="6519400" y="1172475"/>
            <a:ext cx="2557375" cy="2386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16"/>
          <p:cNvGrpSpPr/>
          <p:nvPr/>
        </p:nvGrpSpPr>
        <p:grpSpPr>
          <a:xfrm>
            <a:off x="857072" y="702144"/>
            <a:ext cx="812959" cy="861673"/>
            <a:chOff x="5137170" y="1563182"/>
            <a:chExt cx="584358" cy="619463"/>
          </a:xfrm>
        </p:grpSpPr>
        <p:sp>
          <p:nvSpPr>
            <p:cNvPr id="321" name="Google Shape;321;p16"/>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2" name="Google Shape;322;p16"/>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3" name="Google Shape;323;p16"/>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4" name="Google Shape;324;p16"/>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5" name="Google Shape;325;p16"/>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6" name="Google Shape;326;p16"/>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7" name="Google Shape;327;p16"/>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8" name="Google Shape;328;p16"/>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9" name="Google Shape;329;p16"/>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0" name="Google Shape;330;p16"/>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1" name="Google Shape;331;p16"/>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2" name="Google Shape;332;p16"/>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3" name="Google Shape;333;p16"/>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4" name="Google Shape;334;p16"/>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5" name="Google Shape;335;p16"/>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6" name="Google Shape;336;p16"/>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337" name="Google Shape;337;p16"/>
          <p:cNvSpPr txBox="1"/>
          <p:nvPr/>
        </p:nvSpPr>
        <p:spPr>
          <a:xfrm>
            <a:off x="628650" y="-88795"/>
            <a:ext cx="7878740" cy="106341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chemeClr val="dk1"/>
              </a:buClr>
              <a:buSzPts val="3600"/>
              <a:buFont typeface="Sora"/>
              <a:buNone/>
            </a:pPr>
            <a:r>
              <a:rPr lang="en-US" sz="1600" b="1" i="0" u="none" strike="noStrike" cap="none">
                <a:solidFill>
                  <a:schemeClr val="dk1"/>
                </a:solidFill>
                <a:latin typeface="Sora"/>
                <a:ea typeface="Sora"/>
                <a:cs typeface="Sora"/>
                <a:sym typeface="Sora"/>
              </a:rPr>
              <a:t>Visualizing Numerical Variables</a:t>
            </a:r>
            <a:endParaRPr/>
          </a:p>
        </p:txBody>
      </p:sp>
      <p:sp>
        <p:nvSpPr>
          <p:cNvPr id="338" name="Google Shape;338;p16"/>
          <p:cNvSpPr txBox="1">
            <a:spLocks noGrp="1"/>
          </p:cNvSpPr>
          <p:nvPr>
            <p:ph type="subTitle" idx="1"/>
          </p:nvPr>
        </p:nvSpPr>
        <p:spPr>
          <a:xfrm>
            <a:off x="745686" y="4128676"/>
            <a:ext cx="7772400" cy="11184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US" sz="1200" b="1">
                <a:solidFill>
                  <a:srgbClr val="252E47"/>
                </a:solidFill>
              </a:rPr>
              <a:t>  Analysis: Box Plots for Numerical Variables</a:t>
            </a:r>
            <a:endParaRPr sz="1200" b="1">
              <a:solidFill>
                <a:srgbClr val="252E47"/>
              </a:solidFill>
            </a:endParaRPr>
          </a:p>
          <a:p>
            <a:pPr marL="457200" lvl="0" indent="-304800" algn="l" rtl="0">
              <a:lnSpc>
                <a:spcPct val="115000"/>
              </a:lnSpc>
              <a:spcBef>
                <a:spcPts val="0"/>
              </a:spcBef>
              <a:spcAft>
                <a:spcPts val="0"/>
              </a:spcAft>
              <a:buClr>
                <a:srgbClr val="252E47"/>
              </a:buClr>
              <a:buSzPts val="1200"/>
              <a:buChar char="●"/>
            </a:pPr>
            <a:r>
              <a:rPr lang="en-US" sz="1200">
                <a:solidFill>
                  <a:srgbClr val="252E47"/>
                </a:solidFill>
              </a:rPr>
              <a:t>Box Plots helps to visualize the spread of data and detect potential outliers.</a:t>
            </a:r>
            <a:endParaRPr sz="1200">
              <a:solidFill>
                <a:srgbClr val="252E47"/>
              </a:solidFill>
            </a:endParaRPr>
          </a:p>
          <a:p>
            <a:pPr marL="457200" lvl="0" indent="-304800" algn="l" rtl="0">
              <a:lnSpc>
                <a:spcPct val="115000"/>
              </a:lnSpc>
              <a:spcBef>
                <a:spcPts val="0"/>
              </a:spcBef>
              <a:spcAft>
                <a:spcPts val="0"/>
              </a:spcAft>
              <a:buClr>
                <a:srgbClr val="252E47"/>
              </a:buClr>
              <a:buSzPts val="1200"/>
              <a:buChar char="●"/>
            </a:pPr>
            <a:r>
              <a:rPr lang="en-US" sz="1200">
                <a:solidFill>
                  <a:srgbClr val="252E47"/>
                </a:solidFill>
              </a:rPr>
              <a:t>These box plots are created using the raw, uncleaned data.</a:t>
            </a:r>
            <a:endParaRPr sz="1200" b="1"/>
          </a:p>
        </p:txBody>
      </p:sp>
      <p:pic>
        <p:nvPicPr>
          <p:cNvPr id="339" name="Google Shape;339;p16"/>
          <p:cNvPicPr preferRelativeResize="0"/>
          <p:nvPr/>
        </p:nvPicPr>
        <p:blipFill>
          <a:blip r:embed="rId3">
            <a:alphaModFix/>
          </a:blip>
          <a:stretch>
            <a:fillRect/>
          </a:stretch>
        </p:blipFill>
        <p:spPr>
          <a:xfrm>
            <a:off x="584925" y="781600"/>
            <a:ext cx="3751751" cy="3076024"/>
          </a:xfrm>
          <a:prstGeom prst="rect">
            <a:avLst/>
          </a:prstGeom>
          <a:noFill/>
          <a:ln>
            <a:noFill/>
          </a:ln>
        </p:spPr>
      </p:pic>
      <p:pic>
        <p:nvPicPr>
          <p:cNvPr id="340" name="Google Shape;340;p16"/>
          <p:cNvPicPr preferRelativeResize="0"/>
          <p:nvPr/>
        </p:nvPicPr>
        <p:blipFill>
          <a:blip r:embed="rId4">
            <a:alphaModFix/>
          </a:blip>
          <a:stretch>
            <a:fillRect/>
          </a:stretch>
        </p:blipFill>
        <p:spPr>
          <a:xfrm>
            <a:off x="4790525" y="781600"/>
            <a:ext cx="3716874" cy="307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19"/>
          <p:cNvGrpSpPr/>
          <p:nvPr/>
        </p:nvGrpSpPr>
        <p:grpSpPr>
          <a:xfrm>
            <a:off x="857072" y="702144"/>
            <a:ext cx="812959" cy="861673"/>
            <a:chOff x="5137170" y="1563182"/>
            <a:chExt cx="584358" cy="619463"/>
          </a:xfrm>
        </p:grpSpPr>
        <p:sp>
          <p:nvSpPr>
            <p:cNvPr id="346" name="Google Shape;346;p19"/>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7" name="Google Shape;347;p19"/>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8" name="Google Shape;348;p19"/>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9" name="Google Shape;349;p19"/>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0" name="Google Shape;350;p19"/>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1" name="Google Shape;351;p19"/>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2" name="Google Shape;352;p19"/>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3" name="Google Shape;353;p19"/>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4" name="Google Shape;354;p19"/>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5" name="Google Shape;355;p19"/>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6" name="Google Shape;356;p19"/>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7" name="Google Shape;357;p19"/>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8" name="Google Shape;358;p19"/>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9" name="Google Shape;359;p19"/>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0" name="Google Shape;360;p19"/>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1" name="Google Shape;361;p19"/>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362" name="Google Shape;362;p19"/>
          <p:cNvSpPr txBox="1"/>
          <p:nvPr/>
        </p:nvSpPr>
        <p:spPr>
          <a:xfrm>
            <a:off x="628650" y="10595"/>
            <a:ext cx="7878740" cy="628356"/>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chemeClr val="dk1"/>
              </a:buClr>
              <a:buSzPts val="3600"/>
              <a:buFont typeface="Sora"/>
              <a:buNone/>
            </a:pPr>
            <a:r>
              <a:rPr lang="en-US" sz="1600" b="1" i="0" u="none" strike="noStrike" cap="none">
                <a:solidFill>
                  <a:schemeClr val="dk1"/>
                </a:solidFill>
                <a:latin typeface="Sora"/>
                <a:ea typeface="Sora"/>
                <a:cs typeface="Sora"/>
                <a:sym typeface="Sora"/>
              </a:rPr>
              <a:t>Correlation Analysis</a:t>
            </a:r>
            <a:endParaRPr sz="1600" b="1" i="0" u="none" strike="noStrike" cap="none">
              <a:solidFill>
                <a:schemeClr val="dk1"/>
              </a:solidFill>
              <a:latin typeface="Sora"/>
              <a:ea typeface="Sora"/>
              <a:cs typeface="Sora"/>
              <a:sym typeface="Sora"/>
            </a:endParaRPr>
          </a:p>
        </p:txBody>
      </p:sp>
      <p:sp>
        <p:nvSpPr>
          <p:cNvPr id="363" name="Google Shape;363;p19"/>
          <p:cNvSpPr txBox="1">
            <a:spLocks noGrp="1"/>
          </p:cNvSpPr>
          <p:nvPr>
            <p:ph type="subTitle" idx="1"/>
          </p:nvPr>
        </p:nvSpPr>
        <p:spPr>
          <a:xfrm>
            <a:off x="685800" y="4146127"/>
            <a:ext cx="7772400" cy="74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1200" b="1"/>
              <a:t>Analysis : Heatmaps</a:t>
            </a:r>
            <a:endParaRPr sz="1200" b="1"/>
          </a:p>
          <a:p>
            <a:pPr marL="457200" lvl="0" indent="-304800" algn="just" rtl="0">
              <a:lnSpc>
                <a:spcPct val="100000"/>
              </a:lnSpc>
              <a:spcBef>
                <a:spcPts val="0"/>
              </a:spcBef>
              <a:spcAft>
                <a:spcPts val="0"/>
              </a:spcAft>
              <a:buSzPts val="1200"/>
              <a:buChar char="●"/>
            </a:pPr>
            <a:r>
              <a:rPr lang="en-US" sz="1200"/>
              <a:t> Visualize the correlations between numerical variables to detect strong relationships.</a:t>
            </a:r>
            <a:endParaRPr sz="1200"/>
          </a:p>
          <a:p>
            <a:pPr marL="457200" lvl="0" indent="-304800" algn="just" rtl="0">
              <a:lnSpc>
                <a:spcPct val="100000"/>
              </a:lnSpc>
              <a:spcBef>
                <a:spcPts val="0"/>
              </a:spcBef>
              <a:spcAft>
                <a:spcPts val="0"/>
              </a:spcAft>
              <a:buSzPts val="1200"/>
              <a:buChar char="●"/>
            </a:pPr>
            <a:r>
              <a:rPr lang="en-US" sz="1100">
                <a:solidFill>
                  <a:srgbClr val="000000"/>
                </a:solidFill>
                <a:latin typeface="Arial"/>
                <a:ea typeface="Arial"/>
                <a:cs typeface="Arial"/>
                <a:sym typeface="Arial"/>
              </a:rPr>
              <a:t>A </a:t>
            </a:r>
            <a:r>
              <a:rPr lang="en-US" sz="1100" b="1">
                <a:solidFill>
                  <a:srgbClr val="000000"/>
                </a:solidFill>
                <a:latin typeface="Arial"/>
                <a:ea typeface="Arial"/>
                <a:cs typeface="Arial"/>
                <a:sym typeface="Arial"/>
              </a:rPr>
              <a:t>correlation heatmap</a:t>
            </a:r>
            <a:r>
              <a:rPr lang="en-US" sz="1100">
                <a:solidFill>
                  <a:srgbClr val="000000"/>
                </a:solidFill>
                <a:latin typeface="Arial"/>
                <a:ea typeface="Arial"/>
                <a:cs typeface="Arial"/>
                <a:sym typeface="Arial"/>
              </a:rPr>
              <a:t> shows how strongly related numeric variables are to each other in your dataset. It uses colors to represent the strength and direction of these relationships.</a:t>
            </a:r>
            <a:endParaRPr sz="1200"/>
          </a:p>
        </p:txBody>
      </p:sp>
      <p:pic>
        <p:nvPicPr>
          <p:cNvPr id="364" name="Google Shape;364;p19"/>
          <p:cNvPicPr preferRelativeResize="0"/>
          <p:nvPr/>
        </p:nvPicPr>
        <p:blipFill>
          <a:blip r:embed="rId3">
            <a:alphaModFix/>
          </a:blip>
          <a:stretch>
            <a:fillRect/>
          </a:stretch>
        </p:blipFill>
        <p:spPr>
          <a:xfrm>
            <a:off x="2313125" y="715150"/>
            <a:ext cx="4466526" cy="332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2d6c1aa029b_4_26"/>
          <p:cNvSpPr/>
          <p:nvPr/>
        </p:nvSpPr>
        <p:spPr>
          <a:xfrm rot="10800000">
            <a:off x="6129865" y="3233036"/>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0" name="Google Shape;370;g2d6c1aa029b_4_26"/>
          <p:cNvSpPr txBox="1">
            <a:spLocks noGrp="1"/>
          </p:cNvSpPr>
          <p:nvPr>
            <p:ph type="title"/>
          </p:nvPr>
        </p:nvSpPr>
        <p:spPr>
          <a:xfrm>
            <a:off x="796200" y="876150"/>
            <a:ext cx="3703500" cy="165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Logistic Regression</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SzPts val="3000"/>
              <a:buNone/>
            </a:pPr>
            <a:endParaRPr/>
          </a:p>
        </p:txBody>
      </p:sp>
      <p:sp>
        <p:nvSpPr>
          <p:cNvPr id="371" name="Google Shape;371;g2d6c1aa029b_4_26"/>
          <p:cNvSpPr txBox="1">
            <a:spLocks noGrp="1"/>
          </p:cNvSpPr>
          <p:nvPr>
            <p:ph type="subTitle" idx="1"/>
          </p:nvPr>
        </p:nvSpPr>
        <p:spPr>
          <a:xfrm>
            <a:off x="802825" y="2445590"/>
            <a:ext cx="3703500" cy="1743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200"/>
              <a:buNone/>
            </a:pPr>
            <a:r>
              <a:rPr lang="en-US" sz="1200" b="1"/>
              <a:t>Logistic Regression is chosen because it is simple, interpretable, and works well for binary classification tasks like customer churn prediction. It provides both classification and probabilistic outputs, making it valuable for understanding and managing customer churn in telecom.</a:t>
            </a:r>
            <a:endParaRPr sz="1200"/>
          </a:p>
        </p:txBody>
      </p:sp>
      <p:grpSp>
        <p:nvGrpSpPr>
          <p:cNvPr id="372" name="Google Shape;372;g2d6c1aa029b_4_26"/>
          <p:cNvGrpSpPr/>
          <p:nvPr/>
        </p:nvGrpSpPr>
        <p:grpSpPr>
          <a:xfrm>
            <a:off x="4760821" y="3742318"/>
            <a:ext cx="812959" cy="861673"/>
            <a:chOff x="5137170" y="1563182"/>
            <a:chExt cx="584358" cy="619463"/>
          </a:xfrm>
        </p:grpSpPr>
        <p:sp>
          <p:nvSpPr>
            <p:cNvPr id="373" name="Google Shape;373;g2d6c1aa029b_4_26"/>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4" name="Google Shape;374;g2d6c1aa029b_4_26"/>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5" name="Google Shape;375;g2d6c1aa029b_4_26"/>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6" name="Google Shape;376;g2d6c1aa029b_4_26"/>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7" name="Google Shape;377;g2d6c1aa029b_4_26"/>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8" name="Google Shape;378;g2d6c1aa029b_4_26"/>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9" name="Google Shape;379;g2d6c1aa029b_4_26"/>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0" name="Google Shape;380;g2d6c1aa029b_4_26"/>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1" name="Google Shape;381;g2d6c1aa029b_4_26"/>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2" name="Google Shape;382;g2d6c1aa029b_4_26"/>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3" name="Google Shape;383;g2d6c1aa029b_4_26"/>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4" name="Google Shape;384;g2d6c1aa029b_4_26"/>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5" name="Google Shape;385;g2d6c1aa029b_4_26"/>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6" name="Google Shape;386;g2d6c1aa029b_4_26"/>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7" name="Google Shape;387;g2d6c1aa029b_4_26"/>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88" name="Google Shape;388;g2d6c1aa029b_4_26"/>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389" name="Google Shape;389;g2d6c1aa029b_4_26"/>
          <p:cNvSpPr/>
          <p:nvPr/>
        </p:nvSpPr>
        <p:spPr>
          <a:xfrm rot="10800000">
            <a:off x="-745322" y="-3860589"/>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390" name="Google Shape;390;g2d6c1aa029b_4_26"/>
          <p:cNvGrpSpPr/>
          <p:nvPr/>
        </p:nvGrpSpPr>
        <p:grpSpPr>
          <a:xfrm rot="5400000" flipH="1">
            <a:off x="6524403" y="917195"/>
            <a:ext cx="3552941" cy="1686256"/>
            <a:chOff x="4083647" y="2237178"/>
            <a:chExt cx="3552941" cy="1686256"/>
          </a:xfrm>
        </p:grpSpPr>
        <p:sp>
          <p:nvSpPr>
            <p:cNvPr id="391" name="Google Shape;391;g2d6c1aa029b_4_26"/>
            <p:cNvSpPr/>
            <p:nvPr/>
          </p:nvSpPr>
          <p:spPr>
            <a:xfrm flipH="1">
              <a:off x="6666988" y="2402621"/>
              <a:ext cx="969600" cy="1077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2d6c1aa029b_4_26"/>
            <p:cNvSpPr/>
            <p:nvPr/>
          </p:nvSpPr>
          <p:spPr>
            <a:xfrm flipH="1">
              <a:off x="6141456" y="2237178"/>
              <a:ext cx="403200" cy="448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2d6c1aa029b_4_26"/>
            <p:cNvSpPr/>
            <p:nvPr/>
          </p:nvSpPr>
          <p:spPr>
            <a:xfrm flipH="1">
              <a:off x="4083647" y="2833591"/>
              <a:ext cx="650100" cy="72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2d6c1aa029b_4_26"/>
            <p:cNvSpPr/>
            <p:nvPr/>
          </p:nvSpPr>
          <p:spPr>
            <a:xfrm flipH="1">
              <a:off x="7333050" y="3681934"/>
              <a:ext cx="217500" cy="241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g2d6c1aa029b_4_26"/>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grpSp>
        <p:nvGrpSpPr>
          <p:cNvPr id="400" name="Google Shape;400;p20"/>
          <p:cNvGrpSpPr/>
          <p:nvPr/>
        </p:nvGrpSpPr>
        <p:grpSpPr>
          <a:xfrm>
            <a:off x="857072" y="702144"/>
            <a:ext cx="812959" cy="861673"/>
            <a:chOff x="5137170" y="1563182"/>
            <a:chExt cx="584358" cy="619463"/>
          </a:xfrm>
        </p:grpSpPr>
        <p:sp>
          <p:nvSpPr>
            <p:cNvPr id="401" name="Google Shape;401;p20"/>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2" name="Google Shape;402;p20"/>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3" name="Google Shape;403;p20"/>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4" name="Google Shape;404;p20"/>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5" name="Google Shape;405;p20"/>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6" name="Google Shape;406;p20"/>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7" name="Google Shape;407;p20"/>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8" name="Google Shape;408;p20"/>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9" name="Google Shape;409;p20"/>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0" name="Google Shape;410;p20"/>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1" name="Google Shape;411;p20"/>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2" name="Google Shape;412;p20"/>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3" name="Google Shape;413;p20"/>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4" name="Google Shape;414;p20"/>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5" name="Google Shape;415;p20"/>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6" name="Google Shape;416;p20"/>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417" name="Google Shape;417;p20"/>
          <p:cNvSpPr txBox="1"/>
          <p:nvPr/>
        </p:nvSpPr>
        <p:spPr>
          <a:xfrm>
            <a:off x="628650" y="-88795"/>
            <a:ext cx="7878740" cy="106341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chemeClr val="dk1"/>
              </a:buClr>
              <a:buSzPts val="3600"/>
              <a:buFont typeface="Sora"/>
              <a:buNone/>
            </a:pPr>
            <a:r>
              <a:rPr lang="en-US" sz="1600" b="1">
                <a:solidFill>
                  <a:schemeClr val="dk1"/>
                </a:solidFill>
                <a:latin typeface="Sora"/>
                <a:ea typeface="Sora"/>
                <a:cs typeface="Sora"/>
                <a:sym typeface="Sora"/>
              </a:rPr>
              <a:t>Logistic Regression</a:t>
            </a:r>
            <a:endParaRPr/>
          </a:p>
        </p:txBody>
      </p:sp>
      <p:pic>
        <p:nvPicPr>
          <p:cNvPr id="418" name="Google Shape;418;p20"/>
          <p:cNvPicPr preferRelativeResize="0"/>
          <p:nvPr/>
        </p:nvPicPr>
        <p:blipFill>
          <a:blip r:embed="rId3">
            <a:alphaModFix/>
          </a:blip>
          <a:stretch>
            <a:fillRect/>
          </a:stretch>
        </p:blipFill>
        <p:spPr>
          <a:xfrm>
            <a:off x="857075" y="702150"/>
            <a:ext cx="5577251" cy="4281225"/>
          </a:xfrm>
          <a:prstGeom prst="rect">
            <a:avLst/>
          </a:prstGeom>
          <a:noFill/>
          <a:ln>
            <a:noFill/>
          </a:ln>
        </p:spPr>
      </p:pic>
      <p:sp>
        <p:nvSpPr>
          <p:cNvPr id="419" name="Google Shape;419;p20"/>
          <p:cNvSpPr txBox="1"/>
          <p:nvPr/>
        </p:nvSpPr>
        <p:spPr>
          <a:xfrm>
            <a:off x="6598500" y="702160"/>
            <a:ext cx="2291400" cy="2385900"/>
          </a:xfrm>
          <a:prstGeom prst="rect">
            <a:avLst/>
          </a:prstGeom>
          <a:noFill/>
          <a:ln>
            <a:noFill/>
          </a:ln>
        </p:spPr>
        <p:txBody>
          <a:bodyPr spcFirstLastPara="1" wrap="square" lIns="91425" tIns="91425" rIns="91425" bIns="91425" anchor="t" anchorCtr="0">
            <a:spAutoFit/>
          </a:bodyPr>
          <a:lstStyle/>
          <a:p>
            <a:pPr marL="285750" lvl="0" indent="-298450" algn="just" rtl="0">
              <a:spcBef>
                <a:spcPts val="0"/>
              </a:spcBef>
              <a:spcAft>
                <a:spcPts val="0"/>
              </a:spcAft>
              <a:buSzPts val="1100"/>
              <a:buAutoNum type="arabicPeriod"/>
            </a:pPr>
            <a:r>
              <a:rPr lang="en-US" sz="1100"/>
              <a:t>The </a:t>
            </a:r>
            <a:r>
              <a:rPr lang="en-US" sz="1100" b="1"/>
              <a:t>Logistic Regression model</a:t>
            </a:r>
            <a:r>
              <a:rPr lang="en-US" sz="1100"/>
              <a:t> achieved an </a:t>
            </a:r>
            <a:r>
              <a:rPr lang="en-US" sz="1100" b="1"/>
              <a:t>accuracy of 81.55%</a:t>
            </a:r>
            <a:r>
              <a:rPr lang="en-US" sz="1100"/>
              <a:t>, with </a:t>
            </a:r>
            <a:r>
              <a:rPr lang="en-US" sz="1100" b="1"/>
              <a:t>precision of 0.86</a:t>
            </a:r>
            <a:r>
              <a:rPr lang="en-US" sz="1100"/>
              <a:t> and </a:t>
            </a:r>
            <a:r>
              <a:rPr lang="en-US" sz="1100" b="1"/>
              <a:t>recall of 0.58</a:t>
            </a:r>
            <a:r>
              <a:rPr lang="en-US" sz="1100"/>
              <a:t> for churned customers</a:t>
            </a:r>
            <a:endParaRPr sz="1100"/>
          </a:p>
          <a:p>
            <a:pPr marL="0" lvl="0" indent="0" algn="just" rtl="0">
              <a:spcBef>
                <a:spcPts val="0"/>
              </a:spcBef>
              <a:spcAft>
                <a:spcPts val="0"/>
              </a:spcAft>
              <a:buNone/>
            </a:pPr>
            <a:endParaRPr sz="1100"/>
          </a:p>
          <a:p>
            <a:pPr marL="0" lvl="0" indent="0" algn="just" rtl="0">
              <a:spcBef>
                <a:spcPts val="0"/>
              </a:spcBef>
              <a:spcAft>
                <a:spcPts val="0"/>
              </a:spcAft>
              <a:buNone/>
            </a:pPr>
            <a:endParaRPr sz="1100"/>
          </a:p>
          <a:p>
            <a:pPr marL="285750" lvl="0" indent="-298450" algn="just" rtl="0">
              <a:spcBef>
                <a:spcPts val="0"/>
              </a:spcBef>
              <a:spcAft>
                <a:spcPts val="0"/>
              </a:spcAft>
              <a:buSzPts val="1100"/>
              <a:buAutoNum type="arabicPeriod"/>
            </a:pPr>
            <a:r>
              <a:rPr lang="en-US" sz="1100"/>
              <a:t>The model showed good performance in identifying non-churning customers, with a </a:t>
            </a:r>
            <a:r>
              <a:rPr lang="en-US" sz="1100" b="1"/>
              <a:t>precision of 0.68</a:t>
            </a:r>
            <a:r>
              <a:rPr lang="en-US" sz="1100"/>
              <a:t> and </a:t>
            </a:r>
            <a:r>
              <a:rPr lang="en-US" sz="1100" b="1"/>
              <a:t>recall of 0.90</a:t>
            </a:r>
            <a:r>
              <a:rPr lang="en-US" sz="1100"/>
              <a: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2d6c1aa029b_4_61"/>
          <p:cNvSpPr/>
          <p:nvPr/>
        </p:nvSpPr>
        <p:spPr>
          <a:xfrm rot="10800000">
            <a:off x="6129865" y="3233036"/>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25" name="Google Shape;425;g2d6c1aa029b_4_61"/>
          <p:cNvSpPr txBox="1">
            <a:spLocks noGrp="1"/>
          </p:cNvSpPr>
          <p:nvPr>
            <p:ph type="title"/>
          </p:nvPr>
        </p:nvSpPr>
        <p:spPr>
          <a:xfrm>
            <a:off x="796200" y="1104750"/>
            <a:ext cx="3703500" cy="165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Decision Tree</a:t>
            </a:r>
            <a:endParaRPr/>
          </a:p>
          <a:p>
            <a:pPr marL="0" lvl="0" indent="0" algn="l" rtl="0">
              <a:lnSpc>
                <a:spcPct val="100000"/>
              </a:lnSpc>
              <a:spcBef>
                <a:spcPts val="0"/>
              </a:spcBef>
              <a:spcAft>
                <a:spcPts val="0"/>
              </a:spcAft>
              <a:buSzPts val="3000"/>
              <a:buNone/>
            </a:pPr>
            <a:endParaRPr/>
          </a:p>
          <a:p>
            <a:pPr marL="0" lvl="0" indent="0" algn="l" rtl="0">
              <a:lnSpc>
                <a:spcPct val="100000"/>
              </a:lnSpc>
              <a:spcBef>
                <a:spcPts val="0"/>
              </a:spcBef>
              <a:spcAft>
                <a:spcPts val="0"/>
              </a:spcAft>
              <a:buSzPts val="3000"/>
              <a:buNone/>
            </a:pPr>
            <a:endParaRPr/>
          </a:p>
        </p:txBody>
      </p:sp>
      <p:sp>
        <p:nvSpPr>
          <p:cNvPr id="426" name="Google Shape;426;g2d6c1aa029b_4_61"/>
          <p:cNvSpPr txBox="1">
            <a:spLocks noGrp="1"/>
          </p:cNvSpPr>
          <p:nvPr>
            <p:ph type="subTitle" idx="1"/>
          </p:nvPr>
        </p:nvSpPr>
        <p:spPr>
          <a:xfrm>
            <a:off x="802825" y="2140800"/>
            <a:ext cx="3957900" cy="1945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US" sz="1100" b="1">
                <a:solidFill>
                  <a:srgbClr val="000000"/>
                </a:solidFill>
                <a:latin typeface="Arial"/>
                <a:ea typeface="Arial"/>
                <a:cs typeface="Arial"/>
                <a:sym typeface="Arial"/>
              </a:rPr>
              <a:t>D</a:t>
            </a:r>
            <a:r>
              <a:rPr lang="en-US" sz="1200" b="1">
                <a:solidFill>
                  <a:srgbClr val="000000"/>
                </a:solidFill>
                <a:latin typeface="Arial"/>
                <a:ea typeface="Arial"/>
                <a:cs typeface="Arial"/>
                <a:sym typeface="Arial"/>
              </a:rPr>
              <a:t>ecision Tree is used to predict customer churn because it:</a:t>
            </a:r>
            <a:endParaRPr sz="1200" b="1">
              <a:solidFill>
                <a:srgbClr val="000000"/>
              </a:solidFill>
              <a:latin typeface="Arial"/>
              <a:ea typeface="Arial"/>
              <a:cs typeface="Arial"/>
              <a:sym typeface="Arial"/>
            </a:endParaRPr>
          </a:p>
          <a:p>
            <a:pPr marL="457200" lvl="0" indent="-304800" algn="just" rtl="0">
              <a:lnSpc>
                <a:spcPct val="115000"/>
              </a:lnSpc>
              <a:spcBef>
                <a:spcPts val="1200"/>
              </a:spcBef>
              <a:spcAft>
                <a:spcPts val="0"/>
              </a:spcAft>
              <a:buClr>
                <a:srgbClr val="000000"/>
              </a:buClr>
              <a:buSzPts val="1200"/>
              <a:buFont typeface="Arial"/>
              <a:buAutoNum type="arabicPeriod"/>
            </a:pPr>
            <a:r>
              <a:rPr lang="en-US" sz="1200" b="1">
                <a:solidFill>
                  <a:srgbClr val="000000"/>
                </a:solidFill>
                <a:latin typeface="Arial"/>
                <a:ea typeface="Arial"/>
                <a:cs typeface="Arial"/>
                <a:sym typeface="Arial"/>
              </a:rPr>
              <a:t>Provides easy-to-understand visualizations and insights.</a:t>
            </a:r>
            <a:endParaRPr sz="1200" b="1">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AutoNum type="arabicPeriod"/>
            </a:pPr>
            <a:r>
              <a:rPr lang="en-US" sz="1200" b="1">
                <a:solidFill>
                  <a:srgbClr val="000000"/>
                </a:solidFill>
                <a:latin typeface="Arial"/>
                <a:ea typeface="Arial"/>
                <a:cs typeface="Arial"/>
                <a:sym typeface="Arial"/>
              </a:rPr>
              <a:t>Handles non-linear relationships between features and churn.</a:t>
            </a:r>
            <a:endParaRPr sz="1200" b="1">
              <a:solidFill>
                <a:srgbClr val="000000"/>
              </a:solidFill>
              <a:latin typeface="Arial"/>
              <a:ea typeface="Arial"/>
              <a:cs typeface="Arial"/>
              <a:sym typeface="Arial"/>
            </a:endParaRPr>
          </a:p>
          <a:p>
            <a:pPr marL="457200" lvl="0" indent="-304800" algn="just" rtl="0">
              <a:lnSpc>
                <a:spcPct val="115000"/>
              </a:lnSpc>
              <a:spcBef>
                <a:spcPts val="0"/>
              </a:spcBef>
              <a:spcAft>
                <a:spcPts val="0"/>
              </a:spcAft>
              <a:buClr>
                <a:srgbClr val="000000"/>
              </a:buClr>
              <a:buSzPts val="1200"/>
              <a:buFont typeface="Arial"/>
              <a:buAutoNum type="arabicPeriod"/>
            </a:pPr>
            <a:r>
              <a:rPr lang="en-US" sz="1200" b="1">
                <a:solidFill>
                  <a:srgbClr val="000000"/>
                </a:solidFill>
                <a:latin typeface="Arial"/>
                <a:ea typeface="Arial"/>
                <a:cs typeface="Arial"/>
                <a:sym typeface="Arial"/>
              </a:rPr>
              <a:t>Identifies key factors influencing churn for targeted interventions.</a:t>
            </a:r>
            <a:endParaRPr sz="1200" b="1"/>
          </a:p>
        </p:txBody>
      </p:sp>
      <p:grpSp>
        <p:nvGrpSpPr>
          <p:cNvPr id="427" name="Google Shape;427;g2d6c1aa029b_4_61"/>
          <p:cNvGrpSpPr/>
          <p:nvPr/>
        </p:nvGrpSpPr>
        <p:grpSpPr>
          <a:xfrm>
            <a:off x="4760821" y="3742318"/>
            <a:ext cx="812959" cy="861673"/>
            <a:chOff x="5137170" y="1563182"/>
            <a:chExt cx="584358" cy="619463"/>
          </a:xfrm>
        </p:grpSpPr>
        <p:sp>
          <p:nvSpPr>
            <p:cNvPr id="428" name="Google Shape;428;g2d6c1aa029b_4_61"/>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29" name="Google Shape;429;g2d6c1aa029b_4_61"/>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0" name="Google Shape;430;g2d6c1aa029b_4_61"/>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1" name="Google Shape;431;g2d6c1aa029b_4_61"/>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2" name="Google Shape;432;g2d6c1aa029b_4_61"/>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3" name="Google Shape;433;g2d6c1aa029b_4_61"/>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4" name="Google Shape;434;g2d6c1aa029b_4_61"/>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5" name="Google Shape;435;g2d6c1aa029b_4_61"/>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6" name="Google Shape;436;g2d6c1aa029b_4_61"/>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7" name="Google Shape;437;g2d6c1aa029b_4_61"/>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8" name="Google Shape;438;g2d6c1aa029b_4_61"/>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39" name="Google Shape;439;g2d6c1aa029b_4_61"/>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0" name="Google Shape;440;g2d6c1aa029b_4_61"/>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1" name="Google Shape;441;g2d6c1aa029b_4_61"/>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2" name="Google Shape;442;g2d6c1aa029b_4_61"/>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3" name="Google Shape;443;g2d6c1aa029b_4_61"/>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444" name="Google Shape;444;g2d6c1aa029b_4_61"/>
          <p:cNvSpPr/>
          <p:nvPr/>
        </p:nvSpPr>
        <p:spPr>
          <a:xfrm rot="10800000">
            <a:off x="-745322" y="-3860589"/>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445" name="Google Shape;445;g2d6c1aa029b_4_61"/>
          <p:cNvGrpSpPr/>
          <p:nvPr/>
        </p:nvGrpSpPr>
        <p:grpSpPr>
          <a:xfrm rot="5400000" flipH="1">
            <a:off x="6524403" y="917195"/>
            <a:ext cx="3552941" cy="1686256"/>
            <a:chOff x="4083647" y="2237178"/>
            <a:chExt cx="3552941" cy="1686256"/>
          </a:xfrm>
        </p:grpSpPr>
        <p:sp>
          <p:nvSpPr>
            <p:cNvPr id="446" name="Google Shape;446;g2d6c1aa029b_4_61"/>
            <p:cNvSpPr/>
            <p:nvPr/>
          </p:nvSpPr>
          <p:spPr>
            <a:xfrm flipH="1">
              <a:off x="6666988" y="2402621"/>
              <a:ext cx="969600" cy="1077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2d6c1aa029b_4_61"/>
            <p:cNvSpPr/>
            <p:nvPr/>
          </p:nvSpPr>
          <p:spPr>
            <a:xfrm flipH="1">
              <a:off x="6141456" y="2237178"/>
              <a:ext cx="403200" cy="448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2d6c1aa029b_4_61"/>
            <p:cNvSpPr/>
            <p:nvPr/>
          </p:nvSpPr>
          <p:spPr>
            <a:xfrm flipH="1">
              <a:off x="4083647" y="2833591"/>
              <a:ext cx="650100" cy="72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2d6c1aa029b_4_61"/>
            <p:cNvSpPr/>
            <p:nvPr/>
          </p:nvSpPr>
          <p:spPr>
            <a:xfrm flipH="1">
              <a:off x="7333050" y="3681934"/>
              <a:ext cx="217500" cy="241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50" name="Google Shape;450;g2d6c1aa029b_4_61"/>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grpSp>
        <p:nvGrpSpPr>
          <p:cNvPr id="455" name="Google Shape;455;p22"/>
          <p:cNvGrpSpPr/>
          <p:nvPr/>
        </p:nvGrpSpPr>
        <p:grpSpPr>
          <a:xfrm>
            <a:off x="857072" y="702144"/>
            <a:ext cx="812959" cy="861673"/>
            <a:chOff x="5137170" y="1563182"/>
            <a:chExt cx="584358" cy="619463"/>
          </a:xfrm>
        </p:grpSpPr>
        <p:sp>
          <p:nvSpPr>
            <p:cNvPr id="456" name="Google Shape;456;p22"/>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7" name="Google Shape;457;p22"/>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8" name="Google Shape;458;p22"/>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9" name="Google Shape;459;p22"/>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0" name="Google Shape;460;p22"/>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1" name="Google Shape;461;p22"/>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2" name="Google Shape;462;p22"/>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3" name="Google Shape;463;p22"/>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4" name="Google Shape;464;p22"/>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5" name="Google Shape;465;p22"/>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6" name="Google Shape;466;p22"/>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7" name="Google Shape;467;p22"/>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8" name="Google Shape;468;p22"/>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9" name="Google Shape;469;p22"/>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0" name="Google Shape;470;p22"/>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1" name="Google Shape;471;p22"/>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472" name="Google Shape;472;p22"/>
          <p:cNvSpPr txBox="1"/>
          <p:nvPr/>
        </p:nvSpPr>
        <p:spPr>
          <a:xfrm>
            <a:off x="628650" y="-88795"/>
            <a:ext cx="7878740" cy="1063410"/>
          </a:xfrm>
          <a:prstGeom prst="rect">
            <a:avLst/>
          </a:prstGeom>
          <a:noFill/>
          <a:ln>
            <a:noFill/>
          </a:ln>
        </p:spPr>
        <p:txBody>
          <a:bodyPr spcFirstLastPara="1" wrap="square" lIns="91425" tIns="91425" rIns="91425" bIns="91425" anchor="ctr" anchorCtr="0">
            <a:normAutofit/>
          </a:bodyPr>
          <a:lstStyle/>
          <a:p>
            <a:pPr marL="2286000" lvl="0" indent="457200" algn="just" rtl="0">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Decision Tree</a:t>
            </a:r>
            <a:endParaRPr sz="1500" b="1">
              <a:solidFill>
                <a:schemeClr val="dk1"/>
              </a:solidFill>
              <a:latin typeface="Sora"/>
              <a:ea typeface="Sora"/>
              <a:cs typeface="Sora"/>
              <a:sym typeface="Sora"/>
            </a:endParaRPr>
          </a:p>
        </p:txBody>
      </p:sp>
      <p:pic>
        <p:nvPicPr>
          <p:cNvPr id="473" name="Google Shape;473;p22"/>
          <p:cNvPicPr preferRelativeResize="0"/>
          <p:nvPr/>
        </p:nvPicPr>
        <p:blipFill>
          <a:blip r:embed="rId3">
            <a:alphaModFix/>
          </a:blip>
          <a:stretch>
            <a:fillRect/>
          </a:stretch>
        </p:blipFill>
        <p:spPr>
          <a:xfrm>
            <a:off x="2129338" y="885425"/>
            <a:ext cx="4885325" cy="410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8" name="Google Shape;478;g2d6c1aa029b_4_94"/>
          <p:cNvGrpSpPr/>
          <p:nvPr/>
        </p:nvGrpSpPr>
        <p:grpSpPr>
          <a:xfrm>
            <a:off x="857071" y="702143"/>
            <a:ext cx="812959" cy="861673"/>
            <a:chOff x="5137170" y="1563182"/>
            <a:chExt cx="584358" cy="619463"/>
          </a:xfrm>
        </p:grpSpPr>
        <p:sp>
          <p:nvSpPr>
            <p:cNvPr id="479" name="Google Shape;479;g2d6c1aa029b_4_94"/>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0" name="Google Shape;480;g2d6c1aa029b_4_94"/>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1" name="Google Shape;481;g2d6c1aa029b_4_94"/>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2" name="Google Shape;482;g2d6c1aa029b_4_94"/>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3" name="Google Shape;483;g2d6c1aa029b_4_94"/>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4" name="Google Shape;484;g2d6c1aa029b_4_94"/>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5" name="Google Shape;485;g2d6c1aa029b_4_94"/>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6" name="Google Shape;486;g2d6c1aa029b_4_94"/>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g2d6c1aa029b_4_94"/>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8" name="Google Shape;488;g2d6c1aa029b_4_94"/>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9" name="Google Shape;489;g2d6c1aa029b_4_94"/>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0" name="Google Shape;490;g2d6c1aa029b_4_94"/>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1" name="Google Shape;491;g2d6c1aa029b_4_94"/>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2" name="Google Shape;492;g2d6c1aa029b_4_94"/>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3" name="Google Shape;493;g2d6c1aa029b_4_94"/>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4" name="Google Shape;494;g2d6c1aa029b_4_94"/>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495" name="Google Shape;495;g2d6c1aa029b_4_94"/>
          <p:cNvSpPr txBox="1"/>
          <p:nvPr/>
        </p:nvSpPr>
        <p:spPr>
          <a:xfrm>
            <a:off x="628650" y="-88795"/>
            <a:ext cx="7878600" cy="1063500"/>
          </a:xfrm>
          <a:prstGeom prst="rect">
            <a:avLst/>
          </a:prstGeom>
          <a:noFill/>
          <a:ln>
            <a:noFill/>
          </a:ln>
        </p:spPr>
        <p:txBody>
          <a:bodyPr spcFirstLastPara="1" wrap="square" lIns="91425" tIns="91425" rIns="91425" bIns="91425" anchor="ctr" anchorCtr="0">
            <a:normAutofit/>
          </a:bodyPr>
          <a:lstStyle/>
          <a:p>
            <a:pPr marL="2286000" lvl="0" indent="457200" algn="just" rtl="0">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Decision Tree</a:t>
            </a:r>
            <a:endParaRPr sz="1500" b="1">
              <a:solidFill>
                <a:schemeClr val="dk1"/>
              </a:solidFill>
              <a:latin typeface="Sora"/>
              <a:ea typeface="Sora"/>
              <a:cs typeface="Sora"/>
              <a:sym typeface="Sora"/>
            </a:endParaRPr>
          </a:p>
        </p:txBody>
      </p:sp>
      <p:pic>
        <p:nvPicPr>
          <p:cNvPr id="496" name="Google Shape;496;g2d6c1aa029b_4_94"/>
          <p:cNvPicPr preferRelativeResize="0"/>
          <p:nvPr/>
        </p:nvPicPr>
        <p:blipFill>
          <a:blip r:embed="rId3">
            <a:alphaModFix/>
          </a:blip>
          <a:stretch>
            <a:fillRect/>
          </a:stretch>
        </p:blipFill>
        <p:spPr>
          <a:xfrm>
            <a:off x="4308625" y="816225"/>
            <a:ext cx="4551824" cy="2924401"/>
          </a:xfrm>
          <a:prstGeom prst="rect">
            <a:avLst/>
          </a:prstGeom>
          <a:noFill/>
          <a:ln>
            <a:noFill/>
          </a:ln>
        </p:spPr>
      </p:pic>
      <p:sp>
        <p:nvSpPr>
          <p:cNvPr id="497" name="Google Shape;497;g2d6c1aa029b_4_94"/>
          <p:cNvSpPr txBox="1"/>
          <p:nvPr/>
        </p:nvSpPr>
        <p:spPr>
          <a:xfrm>
            <a:off x="4308625" y="3885625"/>
            <a:ext cx="4551900" cy="1108200"/>
          </a:xfrm>
          <a:prstGeom prst="rect">
            <a:avLst/>
          </a:prstGeom>
          <a:noFill/>
          <a:ln>
            <a:noFill/>
          </a:ln>
        </p:spPr>
        <p:txBody>
          <a:bodyPr spcFirstLastPara="1" wrap="square" lIns="91425" tIns="91425" rIns="91425" bIns="91425" anchor="t" anchorCtr="0">
            <a:spAutoFit/>
          </a:bodyPr>
          <a:lstStyle/>
          <a:p>
            <a:pPr marL="228600" lvl="0" indent="-177800" algn="just" rtl="0">
              <a:spcBef>
                <a:spcPts val="0"/>
              </a:spcBef>
              <a:spcAft>
                <a:spcPts val="0"/>
              </a:spcAft>
              <a:buSzPts val="1000"/>
              <a:buAutoNum type="arabicPeriod"/>
            </a:pPr>
            <a:r>
              <a:rPr lang="en-US" sz="1000"/>
              <a:t>The Decision Tree model achieved an accuracy of 73.2% for predicting customer churn.</a:t>
            </a:r>
            <a:endParaRPr sz="1000"/>
          </a:p>
          <a:p>
            <a:pPr marL="228600" lvl="0" indent="-177800" algn="just" rtl="0">
              <a:spcBef>
                <a:spcPts val="0"/>
              </a:spcBef>
              <a:spcAft>
                <a:spcPts val="0"/>
              </a:spcAft>
              <a:buSzPts val="1000"/>
              <a:buAutoNum type="arabicPeriod"/>
            </a:pPr>
            <a:r>
              <a:rPr lang="en-US" sz="1000"/>
              <a:t>Precision for predicting non-churn customers was 0.82, while recall for churn customers was 0.51.</a:t>
            </a:r>
            <a:endParaRPr sz="1000"/>
          </a:p>
          <a:p>
            <a:pPr marL="228600" lvl="0" indent="-177800" algn="just" rtl="0">
              <a:spcBef>
                <a:spcPts val="0"/>
              </a:spcBef>
              <a:spcAft>
                <a:spcPts val="0"/>
              </a:spcAft>
              <a:buSzPts val="1000"/>
              <a:buAutoNum type="arabicPeriod"/>
            </a:pPr>
            <a:r>
              <a:rPr lang="en-US" sz="1000"/>
              <a:t>The model effectively classified non-churn customers but struggled with identifying churn customers.</a:t>
            </a:r>
            <a:endParaRPr sz="1000"/>
          </a:p>
        </p:txBody>
      </p:sp>
      <p:pic>
        <p:nvPicPr>
          <p:cNvPr id="498" name="Google Shape;498;g2d6c1aa029b_4_94"/>
          <p:cNvPicPr preferRelativeResize="0"/>
          <p:nvPr/>
        </p:nvPicPr>
        <p:blipFill>
          <a:blip r:embed="rId4">
            <a:alphaModFix/>
          </a:blip>
          <a:stretch>
            <a:fillRect/>
          </a:stretch>
        </p:blipFill>
        <p:spPr>
          <a:xfrm>
            <a:off x="358450" y="816225"/>
            <a:ext cx="3749624" cy="406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d6c1aa029b_4_122"/>
          <p:cNvSpPr/>
          <p:nvPr/>
        </p:nvSpPr>
        <p:spPr>
          <a:xfrm rot="10800000">
            <a:off x="6129865" y="3233036"/>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4" name="Google Shape;504;g2d6c1aa029b_4_122"/>
          <p:cNvSpPr txBox="1">
            <a:spLocks noGrp="1"/>
          </p:cNvSpPr>
          <p:nvPr>
            <p:ph type="title"/>
          </p:nvPr>
        </p:nvSpPr>
        <p:spPr>
          <a:xfrm>
            <a:off x="796200" y="1104750"/>
            <a:ext cx="3703500" cy="165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Random Forest</a:t>
            </a:r>
            <a:endParaRPr/>
          </a:p>
          <a:p>
            <a:pPr marL="0" lvl="0" indent="0" algn="l" rtl="0">
              <a:lnSpc>
                <a:spcPct val="100000"/>
              </a:lnSpc>
              <a:spcBef>
                <a:spcPts val="0"/>
              </a:spcBef>
              <a:spcAft>
                <a:spcPts val="0"/>
              </a:spcAft>
              <a:buSzPts val="3000"/>
              <a:buNone/>
            </a:pPr>
            <a:endParaRPr/>
          </a:p>
          <a:p>
            <a:pPr marL="0" lvl="0" indent="0" algn="l" rtl="0">
              <a:lnSpc>
                <a:spcPct val="100000"/>
              </a:lnSpc>
              <a:spcBef>
                <a:spcPts val="0"/>
              </a:spcBef>
              <a:spcAft>
                <a:spcPts val="0"/>
              </a:spcAft>
              <a:buSzPts val="3000"/>
              <a:buNone/>
            </a:pPr>
            <a:endParaRPr/>
          </a:p>
        </p:txBody>
      </p:sp>
      <p:sp>
        <p:nvSpPr>
          <p:cNvPr id="505" name="Google Shape;505;g2d6c1aa029b_4_122"/>
          <p:cNvSpPr txBox="1">
            <a:spLocks noGrp="1"/>
          </p:cNvSpPr>
          <p:nvPr>
            <p:ph type="subTitle" idx="1"/>
          </p:nvPr>
        </p:nvSpPr>
        <p:spPr>
          <a:xfrm>
            <a:off x="796200" y="2044175"/>
            <a:ext cx="3957900" cy="1945200"/>
          </a:xfrm>
          <a:prstGeom prst="rect">
            <a:avLst/>
          </a:prstGeom>
          <a:noFill/>
          <a:ln>
            <a:noFill/>
          </a:ln>
        </p:spPr>
        <p:txBody>
          <a:bodyPr spcFirstLastPara="1" wrap="square" lIns="91425" tIns="91425" rIns="91425" bIns="91425" anchor="t" anchorCtr="0">
            <a:noAutofit/>
          </a:bodyPr>
          <a:lstStyle/>
          <a:p>
            <a:pPr marL="457200" lvl="0" indent="-298450" algn="just" rtl="0">
              <a:lnSpc>
                <a:spcPct val="115000"/>
              </a:lnSpc>
              <a:spcBef>
                <a:spcPts val="1200"/>
              </a:spcBef>
              <a:spcAft>
                <a:spcPts val="0"/>
              </a:spcAft>
              <a:buClr>
                <a:srgbClr val="000000"/>
              </a:buClr>
              <a:buSzPts val="1100"/>
              <a:buFont typeface="Arial"/>
              <a:buAutoNum type="arabicPeriod"/>
            </a:pPr>
            <a:r>
              <a:rPr lang="en-US" sz="1100" b="1">
                <a:solidFill>
                  <a:srgbClr val="000000"/>
                </a:solidFill>
                <a:latin typeface="Arial"/>
                <a:ea typeface="Arial"/>
                <a:cs typeface="Arial"/>
                <a:sym typeface="Arial"/>
              </a:rPr>
              <a:t>Improved Accuracy</a:t>
            </a:r>
            <a:r>
              <a:rPr lang="en-US" sz="1100">
                <a:solidFill>
                  <a:srgbClr val="000000"/>
                </a:solidFill>
                <a:latin typeface="Arial"/>
                <a:ea typeface="Arial"/>
                <a:cs typeface="Arial"/>
                <a:sym typeface="Arial"/>
              </a:rPr>
              <a:t>: Helps achieve better predictive accuracy for customer churn by leveraging multiple decision trees</a:t>
            </a:r>
            <a:endParaRPr sz="1100">
              <a:solidFill>
                <a:srgbClr val="000000"/>
              </a:solidFill>
              <a:latin typeface="Arial"/>
              <a:ea typeface="Arial"/>
              <a:cs typeface="Arial"/>
              <a:sym typeface="Arial"/>
            </a:endParaRPr>
          </a:p>
          <a:p>
            <a:pPr marL="457200" lvl="0" indent="-298450" algn="just" rtl="0">
              <a:lnSpc>
                <a:spcPct val="115000"/>
              </a:lnSpc>
              <a:spcBef>
                <a:spcPts val="0"/>
              </a:spcBef>
              <a:spcAft>
                <a:spcPts val="0"/>
              </a:spcAft>
              <a:buClr>
                <a:srgbClr val="000000"/>
              </a:buClr>
              <a:buSzPts val="1100"/>
              <a:buFont typeface="Arial"/>
              <a:buAutoNum type="arabicPeriod"/>
            </a:pPr>
            <a:r>
              <a:rPr lang="en-US" sz="1100" b="1">
                <a:solidFill>
                  <a:srgbClr val="000000"/>
                </a:solidFill>
                <a:latin typeface="Arial"/>
                <a:ea typeface="Arial"/>
                <a:cs typeface="Arial"/>
                <a:sym typeface="Arial"/>
              </a:rPr>
              <a:t>Handles Complex Data</a:t>
            </a:r>
            <a:r>
              <a:rPr lang="en-US" sz="1100">
                <a:solidFill>
                  <a:srgbClr val="000000"/>
                </a:solidFill>
                <a:latin typeface="Arial"/>
                <a:ea typeface="Arial"/>
                <a:cs typeface="Arial"/>
                <a:sym typeface="Arial"/>
              </a:rPr>
              <a:t>: Effectively manages high-dimensional, noisy telecom data.</a:t>
            </a:r>
            <a:endParaRPr sz="1100">
              <a:solidFill>
                <a:srgbClr val="000000"/>
              </a:solidFill>
              <a:latin typeface="Arial"/>
              <a:ea typeface="Arial"/>
              <a:cs typeface="Arial"/>
              <a:sym typeface="Arial"/>
            </a:endParaRPr>
          </a:p>
          <a:p>
            <a:pPr marL="457200" lvl="0" indent="-298450" algn="just" rtl="0">
              <a:lnSpc>
                <a:spcPct val="115000"/>
              </a:lnSpc>
              <a:spcBef>
                <a:spcPts val="0"/>
              </a:spcBef>
              <a:spcAft>
                <a:spcPts val="0"/>
              </a:spcAft>
              <a:buClr>
                <a:srgbClr val="000000"/>
              </a:buClr>
              <a:buSzPts val="1100"/>
              <a:buFont typeface="Arial"/>
              <a:buAutoNum type="arabicPeriod"/>
            </a:pPr>
            <a:r>
              <a:rPr lang="en-US" sz="1100" b="1">
                <a:solidFill>
                  <a:srgbClr val="000000"/>
                </a:solidFill>
                <a:latin typeface="Arial"/>
                <a:ea typeface="Arial"/>
                <a:cs typeface="Arial"/>
                <a:sym typeface="Arial"/>
              </a:rPr>
              <a:t>Feature Importance</a:t>
            </a:r>
            <a:r>
              <a:rPr lang="en-US" sz="1100">
                <a:solidFill>
                  <a:srgbClr val="000000"/>
                </a:solidFill>
                <a:latin typeface="Arial"/>
                <a:ea typeface="Arial"/>
                <a:cs typeface="Arial"/>
                <a:sym typeface="Arial"/>
              </a:rPr>
              <a:t>: Identifies key factors influencing churn, aiding in targeted interventions.</a:t>
            </a:r>
            <a:endParaRPr sz="1100">
              <a:solidFill>
                <a:srgbClr val="000000"/>
              </a:solidFill>
              <a:latin typeface="Arial"/>
              <a:ea typeface="Arial"/>
              <a:cs typeface="Arial"/>
              <a:sym typeface="Arial"/>
            </a:endParaRPr>
          </a:p>
          <a:p>
            <a:pPr marL="0" lvl="0" indent="0" algn="just" rtl="0">
              <a:lnSpc>
                <a:spcPct val="115000"/>
              </a:lnSpc>
              <a:spcBef>
                <a:spcPts val="1200"/>
              </a:spcBef>
              <a:spcAft>
                <a:spcPts val="1200"/>
              </a:spcAft>
              <a:buNone/>
            </a:pPr>
            <a:endParaRPr sz="1200" b="1">
              <a:solidFill>
                <a:srgbClr val="000000"/>
              </a:solidFill>
              <a:latin typeface="Arial"/>
              <a:ea typeface="Arial"/>
              <a:cs typeface="Arial"/>
              <a:sym typeface="Arial"/>
            </a:endParaRPr>
          </a:p>
        </p:txBody>
      </p:sp>
      <p:grpSp>
        <p:nvGrpSpPr>
          <p:cNvPr id="506" name="Google Shape;506;g2d6c1aa029b_4_122"/>
          <p:cNvGrpSpPr/>
          <p:nvPr/>
        </p:nvGrpSpPr>
        <p:grpSpPr>
          <a:xfrm>
            <a:off x="4760821" y="3742318"/>
            <a:ext cx="812959" cy="861673"/>
            <a:chOff x="5137170" y="1563182"/>
            <a:chExt cx="584358" cy="619463"/>
          </a:xfrm>
        </p:grpSpPr>
        <p:sp>
          <p:nvSpPr>
            <p:cNvPr id="507" name="Google Shape;507;g2d6c1aa029b_4_122"/>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8" name="Google Shape;508;g2d6c1aa029b_4_122"/>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9" name="Google Shape;509;g2d6c1aa029b_4_122"/>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0" name="Google Shape;510;g2d6c1aa029b_4_122"/>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1" name="Google Shape;511;g2d6c1aa029b_4_122"/>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2" name="Google Shape;512;g2d6c1aa029b_4_122"/>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3" name="Google Shape;513;g2d6c1aa029b_4_122"/>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4" name="Google Shape;514;g2d6c1aa029b_4_122"/>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5" name="Google Shape;515;g2d6c1aa029b_4_122"/>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6" name="Google Shape;516;g2d6c1aa029b_4_122"/>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7" name="Google Shape;517;g2d6c1aa029b_4_122"/>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8" name="Google Shape;518;g2d6c1aa029b_4_122"/>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9" name="Google Shape;519;g2d6c1aa029b_4_122"/>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0" name="Google Shape;520;g2d6c1aa029b_4_122"/>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1" name="Google Shape;521;g2d6c1aa029b_4_122"/>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2" name="Google Shape;522;g2d6c1aa029b_4_122"/>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523" name="Google Shape;523;g2d6c1aa029b_4_122"/>
          <p:cNvSpPr/>
          <p:nvPr/>
        </p:nvSpPr>
        <p:spPr>
          <a:xfrm rot="10800000">
            <a:off x="-745322" y="-3860589"/>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524" name="Google Shape;524;g2d6c1aa029b_4_122"/>
          <p:cNvGrpSpPr/>
          <p:nvPr/>
        </p:nvGrpSpPr>
        <p:grpSpPr>
          <a:xfrm rot="5400000" flipH="1">
            <a:off x="6524403" y="917195"/>
            <a:ext cx="3552941" cy="1686256"/>
            <a:chOff x="4083647" y="2237178"/>
            <a:chExt cx="3552941" cy="1686256"/>
          </a:xfrm>
        </p:grpSpPr>
        <p:sp>
          <p:nvSpPr>
            <p:cNvPr id="525" name="Google Shape;525;g2d6c1aa029b_4_122"/>
            <p:cNvSpPr/>
            <p:nvPr/>
          </p:nvSpPr>
          <p:spPr>
            <a:xfrm flipH="1">
              <a:off x="6666988" y="2402621"/>
              <a:ext cx="969600" cy="1077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g2d6c1aa029b_4_122"/>
            <p:cNvSpPr/>
            <p:nvPr/>
          </p:nvSpPr>
          <p:spPr>
            <a:xfrm flipH="1">
              <a:off x="6141456" y="2237178"/>
              <a:ext cx="403200" cy="448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2d6c1aa029b_4_122"/>
            <p:cNvSpPr/>
            <p:nvPr/>
          </p:nvSpPr>
          <p:spPr>
            <a:xfrm flipH="1">
              <a:off x="4083647" y="2833591"/>
              <a:ext cx="650100" cy="72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g2d6c1aa029b_4_122"/>
            <p:cNvSpPr/>
            <p:nvPr/>
          </p:nvSpPr>
          <p:spPr>
            <a:xfrm flipH="1">
              <a:off x="7333050" y="3681934"/>
              <a:ext cx="217500" cy="241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29" name="Google Shape;529;g2d6c1aa029b_4_122"/>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2"/>
          <p:cNvGrpSpPr/>
          <p:nvPr/>
        </p:nvGrpSpPr>
        <p:grpSpPr>
          <a:xfrm>
            <a:off x="857072" y="702144"/>
            <a:ext cx="812959" cy="861673"/>
            <a:chOff x="5137170" y="1563182"/>
            <a:chExt cx="584358" cy="619463"/>
          </a:xfrm>
        </p:grpSpPr>
        <p:sp>
          <p:nvSpPr>
            <p:cNvPr id="110" name="Google Shape;110;p2"/>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 name="Google Shape;111;p2"/>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 name="Google Shape;112;p2"/>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 name="Google Shape;113;p2"/>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 name="Google Shape;114;p2"/>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 name="Google Shape;115;p2"/>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 name="Google Shape;116;p2"/>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 name="Google Shape;117;p2"/>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 name="Google Shape;118;p2"/>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 name="Google Shape;119;p2"/>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 name="Google Shape;120;p2"/>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 name="Google Shape;121;p2"/>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 name="Google Shape;122;p2"/>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 name="Google Shape;123;p2"/>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 name="Google Shape;124;p2"/>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 name="Google Shape;125;p2"/>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26" name="Google Shape;126;p2"/>
          <p:cNvSpPr txBox="1">
            <a:spLocks noGrp="1"/>
          </p:cNvSpPr>
          <p:nvPr>
            <p:ph type="title"/>
          </p:nvPr>
        </p:nvSpPr>
        <p:spPr>
          <a:xfrm>
            <a:off x="628650" y="679301"/>
            <a:ext cx="7878740" cy="106341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US" sz="3600"/>
              <a:t>Abstract</a:t>
            </a:r>
            <a:endParaRPr/>
          </a:p>
        </p:txBody>
      </p:sp>
      <p:sp>
        <p:nvSpPr>
          <p:cNvPr id="127" name="Google Shape;127;p2"/>
          <p:cNvSpPr txBox="1"/>
          <p:nvPr/>
        </p:nvSpPr>
        <p:spPr>
          <a:xfrm>
            <a:off x="628650" y="1825648"/>
            <a:ext cx="7878600" cy="2572800"/>
          </a:xfrm>
          <a:prstGeom prst="rect">
            <a:avLst/>
          </a:prstGeom>
          <a:noFill/>
          <a:ln>
            <a:noFill/>
          </a:ln>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US"/>
              <a:t>This project analyzes customer churn in the telecom industry using a dataset from Kaggle. The dataset includes over 7,000 customer records with various attributes, such as customer demographics, service usage, payment methods, contract types, and more. Using Python's pandas for data manipulation and seaborn for data visualization, we first conduct Exploratory Data Analysis (EDA) to identify key factors influencing customer churn. The analysis examines the relationships between features like service types, contract duration, payment methods, tenure, and customer demographics with the likelihood of churn. Through correlation analysis and visualizations, we uncover significant patterns that highlight the most influential factors in customer retention.</a:t>
            </a:r>
            <a:endParaRPr/>
          </a:p>
          <a:p>
            <a:pPr marL="0" lvl="0" indent="0" algn="just" rtl="0">
              <a:lnSpc>
                <a:spcPct val="115000"/>
              </a:lnSpc>
              <a:spcBef>
                <a:spcPts val="1200"/>
              </a:spcBef>
              <a:spcAft>
                <a:spcPts val="1200"/>
              </a:spcAft>
              <a:buNone/>
            </a:pPr>
            <a:r>
              <a:rPr lang="en-US"/>
              <a:t>Subsequently, we implement several machine learning models—Logistic Regression, Decision Trees, and Random Forests—to predict churn and assess the effectiveness of these models. The results demonstrate the predictive power of these models in identifying high-risk customers and provide actionable insights into customer behavior. The project aims to guide telecom companies in reducing churn by developing data-driven strategies for customer retention, optimizing service offerings, and personalizing marketing efforts. By combining both EDA and predictive modeling, this study offers a comprehensive approach to tackling customer churn and improving long-term customer loyalty.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grpSp>
        <p:nvGrpSpPr>
          <p:cNvPr id="534" name="Google Shape;534;g2d6c1aa029b_4_152"/>
          <p:cNvGrpSpPr/>
          <p:nvPr/>
        </p:nvGrpSpPr>
        <p:grpSpPr>
          <a:xfrm>
            <a:off x="857071" y="702143"/>
            <a:ext cx="812959" cy="861673"/>
            <a:chOff x="5137170" y="1563182"/>
            <a:chExt cx="584358" cy="619463"/>
          </a:xfrm>
        </p:grpSpPr>
        <p:sp>
          <p:nvSpPr>
            <p:cNvPr id="535" name="Google Shape;535;g2d6c1aa029b_4_152"/>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6" name="Google Shape;536;g2d6c1aa029b_4_152"/>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7" name="Google Shape;537;g2d6c1aa029b_4_152"/>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8" name="Google Shape;538;g2d6c1aa029b_4_152"/>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9" name="Google Shape;539;g2d6c1aa029b_4_152"/>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0" name="Google Shape;540;g2d6c1aa029b_4_152"/>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1" name="Google Shape;541;g2d6c1aa029b_4_152"/>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2" name="Google Shape;542;g2d6c1aa029b_4_152"/>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3" name="Google Shape;543;g2d6c1aa029b_4_152"/>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4" name="Google Shape;544;g2d6c1aa029b_4_152"/>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5" name="Google Shape;545;g2d6c1aa029b_4_152"/>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6" name="Google Shape;546;g2d6c1aa029b_4_152"/>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7" name="Google Shape;547;g2d6c1aa029b_4_152"/>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8" name="Google Shape;548;g2d6c1aa029b_4_152"/>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9" name="Google Shape;549;g2d6c1aa029b_4_152"/>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0" name="Google Shape;550;g2d6c1aa029b_4_152"/>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551" name="Google Shape;551;g2d6c1aa029b_4_152"/>
          <p:cNvSpPr txBox="1"/>
          <p:nvPr/>
        </p:nvSpPr>
        <p:spPr>
          <a:xfrm>
            <a:off x="552450" y="-88795"/>
            <a:ext cx="7878600" cy="1063500"/>
          </a:xfrm>
          <a:prstGeom prst="rect">
            <a:avLst/>
          </a:prstGeom>
          <a:noFill/>
          <a:ln>
            <a:noFill/>
          </a:ln>
        </p:spPr>
        <p:txBody>
          <a:bodyPr spcFirstLastPara="1" wrap="square" lIns="91425" tIns="91425" rIns="91425" bIns="91425" anchor="ctr" anchorCtr="0">
            <a:normAutofit/>
          </a:bodyPr>
          <a:lstStyle/>
          <a:p>
            <a:pPr marL="2286000" lvl="0" indent="457200" algn="just" rtl="0">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Random Forest</a:t>
            </a:r>
            <a:endParaRPr sz="1500" b="1">
              <a:solidFill>
                <a:schemeClr val="dk1"/>
              </a:solidFill>
              <a:latin typeface="Sora"/>
              <a:ea typeface="Sora"/>
              <a:cs typeface="Sora"/>
              <a:sym typeface="Sora"/>
            </a:endParaRPr>
          </a:p>
        </p:txBody>
      </p:sp>
      <p:pic>
        <p:nvPicPr>
          <p:cNvPr id="552" name="Google Shape;552;g2d6c1aa029b_4_152"/>
          <p:cNvPicPr preferRelativeResize="0"/>
          <p:nvPr/>
        </p:nvPicPr>
        <p:blipFill>
          <a:blip r:embed="rId3">
            <a:alphaModFix/>
          </a:blip>
          <a:stretch>
            <a:fillRect/>
          </a:stretch>
        </p:blipFill>
        <p:spPr>
          <a:xfrm>
            <a:off x="1746225" y="1085677"/>
            <a:ext cx="6097001" cy="3596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g2d6c1aa029b_4_179"/>
          <p:cNvGrpSpPr/>
          <p:nvPr/>
        </p:nvGrpSpPr>
        <p:grpSpPr>
          <a:xfrm>
            <a:off x="857071" y="702143"/>
            <a:ext cx="812959" cy="861673"/>
            <a:chOff x="5137170" y="1563182"/>
            <a:chExt cx="584358" cy="619463"/>
          </a:xfrm>
        </p:grpSpPr>
        <p:sp>
          <p:nvSpPr>
            <p:cNvPr id="558" name="Google Shape;558;g2d6c1aa029b_4_179"/>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9" name="Google Shape;559;g2d6c1aa029b_4_179"/>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0" name="Google Shape;560;g2d6c1aa029b_4_179"/>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1" name="Google Shape;561;g2d6c1aa029b_4_179"/>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2" name="Google Shape;562;g2d6c1aa029b_4_179"/>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3" name="Google Shape;563;g2d6c1aa029b_4_179"/>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4" name="Google Shape;564;g2d6c1aa029b_4_179"/>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5" name="Google Shape;565;g2d6c1aa029b_4_179"/>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6" name="Google Shape;566;g2d6c1aa029b_4_179"/>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7" name="Google Shape;567;g2d6c1aa029b_4_179"/>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8" name="Google Shape;568;g2d6c1aa029b_4_179"/>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9" name="Google Shape;569;g2d6c1aa029b_4_179"/>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0" name="Google Shape;570;g2d6c1aa029b_4_179"/>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1" name="Google Shape;571;g2d6c1aa029b_4_179"/>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2" name="Google Shape;572;g2d6c1aa029b_4_179"/>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3" name="Google Shape;573;g2d6c1aa029b_4_179"/>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574" name="Google Shape;574;g2d6c1aa029b_4_179"/>
          <p:cNvSpPr txBox="1"/>
          <p:nvPr/>
        </p:nvSpPr>
        <p:spPr>
          <a:xfrm>
            <a:off x="552450" y="-88795"/>
            <a:ext cx="7878600" cy="1063500"/>
          </a:xfrm>
          <a:prstGeom prst="rect">
            <a:avLst/>
          </a:prstGeom>
          <a:noFill/>
          <a:ln>
            <a:noFill/>
          </a:ln>
        </p:spPr>
        <p:txBody>
          <a:bodyPr spcFirstLastPara="1" wrap="square" lIns="91425" tIns="91425" rIns="91425" bIns="91425" anchor="ctr" anchorCtr="0">
            <a:normAutofit/>
          </a:bodyPr>
          <a:lstStyle/>
          <a:p>
            <a:pPr marL="2286000" lvl="0" indent="457200" algn="just" rtl="0">
              <a:spcBef>
                <a:spcPts val="0"/>
              </a:spcBef>
              <a:spcAft>
                <a:spcPts val="0"/>
              </a:spcAft>
              <a:buClr>
                <a:srgbClr val="000000"/>
              </a:buClr>
              <a:buSzPts val="3000"/>
              <a:buFont typeface="Arial"/>
              <a:buNone/>
            </a:pPr>
            <a:r>
              <a:rPr lang="en-US" sz="2700">
                <a:solidFill>
                  <a:schemeClr val="dk1"/>
                </a:solidFill>
                <a:latin typeface="Raleway Black"/>
                <a:ea typeface="Raleway Black"/>
                <a:cs typeface="Raleway Black"/>
                <a:sym typeface="Raleway Black"/>
              </a:rPr>
              <a:t>Random Forest</a:t>
            </a:r>
            <a:endParaRPr sz="1500" b="1">
              <a:solidFill>
                <a:schemeClr val="dk1"/>
              </a:solidFill>
              <a:latin typeface="Sora"/>
              <a:ea typeface="Sora"/>
              <a:cs typeface="Sora"/>
              <a:sym typeface="Sora"/>
            </a:endParaRPr>
          </a:p>
        </p:txBody>
      </p:sp>
      <p:pic>
        <p:nvPicPr>
          <p:cNvPr id="575" name="Google Shape;575;g2d6c1aa029b_4_179"/>
          <p:cNvPicPr preferRelativeResize="0"/>
          <p:nvPr/>
        </p:nvPicPr>
        <p:blipFill>
          <a:blip r:embed="rId3">
            <a:alphaModFix/>
          </a:blip>
          <a:stretch>
            <a:fillRect/>
          </a:stretch>
        </p:blipFill>
        <p:spPr>
          <a:xfrm>
            <a:off x="1086700" y="974700"/>
            <a:ext cx="4310275" cy="3922100"/>
          </a:xfrm>
          <a:prstGeom prst="rect">
            <a:avLst/>
          </a:prstGeom>
          <a:noFill/>
          <a:ln>
            <a:noFill/>
          </a:ln>
        </p:spPr>
      </p:pic>
      <p:sp>
        <p:nvSpPr>
          <p:cNvPr id="576" name="Google Shape;576;g2d6c1aa029b_4_179"/>
          <p:cNvSpPr txBox="1"/>
          <p:nvPr/>
        </p:nvSpPr>
        <p:spPr>
          <a:xfrm>
            <a:off x="5715000" y="974700"/>
            <a:ext cx="3000000" cy="326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100" b="1"/>
              <a:t>Random Forest Results:</a:t>
            </a:r>
            <a:endParaRPr sz="1100" b="1"/>
          </a:p>
          <a:p>
            <a:pPr marL="457200" lvl="0" indent="-298450" algn="just" rtl="0">
              <a:lnSpc>
                <a:spcPct val="115000"/>
              </a:lnSpc>
              <a:spcBef>
                <a:spcPts val="1200"/>
              </a:spcBef>
              <a:spcAft>
                <a:spcPts val="0"/>
              </a:spcAft>
              <a:buSzPts val="1100"/>
              <a:buChar char="●"/>
            </a:pPr>
            <a:r>
              <a:rPr lang="en-US" sz="1100"/>
              <a:t>Achieved an accuracy of 80.2% in predicting customer churn.</a:t>
            </a:r>
            <a:endParaRPr sz="1100"/>
          </a:p>
          <a:p>
            <a:pPr marL="457200" lvl="0" indent="0" algn="just" rtl="0">
              <a:lnSpc>
                <a:spcPct val="115000"/>
              </a:lnSpc>
              <a:spcBef>
                <a:spcPts val="1200"/>
              </a:spcBef>
              <a:spcAft>
                <a:spcPts val="0"/>
              </a:spcAft>
              <a:buNone/>
            </a:pPr>
            <a:endParaRPr sz="1100"/>
          </a:p>
          <a:p>
            <a:pPr marL="457200" lvl="0" indent="-298450" algn="just" rtl="0">
              <a:lnSpc>
                <a:spcPct val="115000"/>
              </a:lnSpc>
              <a:spcBef>
                <a:spcPts val="1200"/>
              </a:spcBef>
              <a:spcAft>
                <a:spcPts val="0"/>
              </a:spcAft>
              <a:buSzPts val="1100"/>
              <a:buChar char="●"/>
            </a:pPr>
            <a:r>
              <a:rPr lang="en-US" sz="1100"/>
              <a:t>The model demonstrated strong performance, with high precision and recall for identifying churned customers.</a:t>
            </a:r>
            <a:endParaRPr sz="1100"/>
          </a:p>
          <a:p>
            <a:pPr marL="0" lvl="0" indent="0" algn="just" rtl="0">
              <a:lnSpc>
                <a:spcPct val="115000"/>
              </a:lnSpc>
              <a:spcBef>
                <a:spcPts val="1200"/>
              </a:spcBef>
              <a:spcAft>
                <a:spcPts val="0"/>
              </a:spcAft>
              <a:buNone/>
            </a:pPr>
            <a:endParaRPr sz="1100"/>
          </a:p>
          <a:p>
            <a:pPr marL="457200" lvl="0" indent="-298450" algn="just" rtl="0">
              <a:lnSpc>
                <a:spcPct val="115000"/>
              </a:lnSpc>
              <a:spcBef>
                <a:spcPts val="1200"/>
              </a:spcBef>
              <a:spcAft>
                <a:spcPts val="0"/>
              </a:spcAft>
              <a:buSzPts val="1100"/>
              <a:buChar char="●"/>
            </a:pPr>
            <a:r>
              <a:rPr lang="en-US" sz="1100"/>
              <a:t>Random Forest outperformed other models in handling complex patterns and feature interactions.</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3"/>
          <p:cNvSpPr txBox="1">
            <a:spLocks noGrp="1"/>
          </p:cNvSpPr>
          <p:nvPr>
            <p:ph type="title"/>
          </p:nvPr>
        </p:nvSpPr>
        <p:spPr>
          <a:xfrm>
            <a:off x="311700" y="258150"/>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6817"/>
              <a:buNone/>
            </a:pPr>
            <a:r>
              <a:rPr lang="en-US" sz="4050"/>
              <a:t>Model Performance Summary:</a:t>
            </a:r>
            <a:endParaRPr/>
          </a:p>
        </p:txBody>
      </p:sp>
      <p:sp>
        <p:nvSpPr>
          <p:cNvPr id="582" name="Google Shape;582;p23"/>
          <p:cNvSpPr txBox="1">
            <a:spLocks noGrp="1"/>
          </p:cNvSpPr>
          <p:nvPr>
            <p:ph type="body" idx="1"/>
          </p:nvPr>
        </p:nvSpPr>
        <p:spPr>
          <a:xfrm>
            <a:off x="532025" y="830850"/>
            <a:ext cx="3385200" cy="4312800"/>
          </a:xfrm>
          <a:prstGeom prst="rect">
            <a:avLst/>
          </a:prstGeom>
          <a:noFill/>
          <a:ln>
            <a:noFill/>
          </a:ln>
        </p:spPr>
        <p:txBody>
          <a:bodyPr spcFirstLastPara="1" wrap="square" lIns="91425" tIns="91425" rIns="91425" bIns="91425" anchor="t" anchorCtr="0">
            <a:noAutofit/>
          </a:bodyPr>
          <a:lstStyle/>
          <a:p>
            <a:pPr marL="139700" lvl="0" indent="0" algn="just" rtl="0">
              <a:lnSpc>
                <a:spcPct val="100000"/>
              </a:lnSpc>
              <a:spcBef>
                <a:spcPts val="0"/>
              </a:spcBef>
              <a:spcAft>
                <a:spcPts val="0"/>
              </a:spcAft>
              <a:buSzPts val="1400"/>
              <a:buNone/>
            </a:pPr>
            <a:endParaRPr/>
          </a:p>
          <a:p>
            <a:pPr marL="139700" lvl="0" indent="0" algn="just" rtl="0">
              <a:lnSpc>
                <a:spcPct val="100000"/>
              </a:lnSpc>
              <a:spcBef>
                <a:spcPts val="0"/>
              </a:spcBef>
              <a:spcAft>
                <a:spcPts val="0"/>
              </a:spcAft>
              <a:buSzPts val="1400"/>
              <a:buNone/>
            </a:pPr>
            <a:endParaRPr sz="1200"/>
          </a:p>
        </p:txBody>
      </p:sp>
      <p:sp>
        <p:nvSpPr>
          <p:cNvPr id="583" name="Google Shape;583;p23"/>
          <p:cNvSpPr txBox="1"/>
          <p:nvPr/>
        </p:nvSpPr>
        <p:spPr>
          <a:xfrm>
            <a:off x="3689275" y="1730600"/>
            <a:ext cx="3000000" cy="2031900"/>
          </a:xfrm>
          <a:prstGeom prst="rect">
            <a:avLst/>
          </a:prstGeom>
          <a:noFill/>
          <a:ln>
            <a:noFill/>
          </a:ln>
        </p:spPr>
        <p:txBody>
          <a:bodyPr spcFirstLastPara="1" wrap="square" lIns="91425" tIns="91425" rIns="91425" bIns="91425" anchor="t" anchorCtr="0">
            <a:spAutoFit/>
          </a:bodyPr>
          <a:lstStyle/>
          <a:p>
            <a:pPr marL="139700" lvl="0" indent="0" algn="just" rtl="0">
              <a:spcBef>
                <a:spcPts val="0"/>
              </a:spcBef>
              <a:spcAft>
                <a:spcPts val="0"/>
              </a:spcAft>
              <a:buNone/>
            </a:pPr>
            <a:r>
              <a:rPr lang="en-US" sz="1200">
                <a:solidFill>
                  <a:schemeClr val="dk1"/>
                </a:solidFill>
                <a:latin typeface="Exo"/>
                <a:ea typeface="Exo"/>
                <a:cs typeface="Exo"/>
                <a:sym typeface="Exo"/>
              </a:rPr>
              <a:t>2. Decision Tree</a:t>
            </a:r>
            <a:endParaRPr sz="1200">
              <a:solidFill>
                <a:schemeClr val="dk1"/>
              </a:solidFill>
              <a:latin typeface="Exo"/>
              <a:ea typeface="Exo"/>
              <a:cs typeface="Exo"/>
              <a:sym typeface="Exo"/>
            </a:endParaRPr>
          </a:p>
          <a:p>
            <a:pPr marL="139700" lvl="0" indent="0" algn="just" rtl="0">
              <a:spcBef>
                <a:spcPts val="0"/>
              </a:spcBef>
              <a:spcAft>
                <a:spcPts val="0"/>
              </a:spcAft>
              <a:buNone/>
            </a:pP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Accuracy: 73.24%</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Precision (class 0): 82%</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Precision (class 1): 49%</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Recall (class 0): 81%</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Recall (class 1): 51%</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F1-Score (class 0): 82%</a:t>
            </a: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F1-Score (class 1): 50%</a:t>
            </a:r>
            <a:endParaRPr sz="1200">
              <a:solidFill>
                <a:schemeClr val="dk1"/>
              </a:solidFill>
              <a:latin typeface="Exo"/>
              <a:ea typeface="Exo"/>
              <a:cs typeface="Exo"/>
              <a:sym typeface="Exo"/>
            </a:endParaRPr>
          </a:p>
          <a:p>
            <a:pPr marL="139700" lvl="0" indent="0" algn="just" rtl="0">
              <a:spcBef>
                <a:spcPts val="0"/>
              </a:spcBef>
              <a:spcAft>
                <a:spcPts val="0"/>
              </a:spcAft>
              <a:buNone/>
            </a:pPr>
            <a:endParaRPr sz="1200">
              <a:solidFill>
                <a:schemeClr val="dk1"/>
              </a:solidFill>
              <a:latin typeface="Exo"/>
              <a:ea typeface="Exo"/>
              <a:cs typeface="Exo"/>
              <a:sym typeface="Exo"/>
            </a:endParaRPr>
          </a:p>
        </p:txBody>
      </p:sp>
      <p:sp>
        <p:nvSpPr>
          <p:cNvPr id="584" name="Google Shape;584;p23"/>
          <p:cNvSpPr txBox="1"/>
          <p:nvPr/>
        </p:nvSpPr>
        <p:spPr>
          <a:xfrm>
            <a:off x="689275" y="1730600"/>
            <a:ext cx="3000000" cy="2062500"/>
          </a:xfrm>
          <a:prstGeom prst="rect">
            <a:avLst/>
          </a:prstGeom>
          <a:noFill/>
          <a:ln>
            <a:noFill/>
          </a:ln>
        </p:spPr>
        <p:txBody>
          <a:bodyPr spcFirstLastPara="1" wrap="square" lIns="91425" tIns="91425" rIns="91425" bIns="91425" anchor="t" anchorCtr="0">
            <a:spAutoFit/>
          </a:bodyPr>
          <a:lstStyle/>
          <a:p>
            <a:pPr marL="368300" lvl="0" indent="-228600" algn="just" rtl="0">
              <a:spcBef>
                <a:spcPts val="0"/>
              </a:spcBef>
              <a:spcAft>
                <a:spcPts val="0"/>
              </a:spcAft>
              <a:buClr>
                <a:schemeClr val="dk1"/>
              </a:buClr>
              <a:buSzPts val="1400"/>
              <a:buFont typeface="Exo"/>
              <a:buAutoNum type="arabicPeriod"/>
            </a:pPr>
            <a:r>
              <a:rPr lang="en-US" sz="1200">
                <a:solidFill>
                  <a:schemeClr val="dk1"/>
                </a:solidFill>
                <a:latin typeface="Exo"/>
                <a:ea typeface="Exo"/>
                <a:cs typeface="Exo"/>
                <a:sym typeface="Exo"/>
              </a:rPr>
              <a:t>Logistic Regression: </a:t>
            </a:r>
            <a:endParaRPr sz="1200">
              <a:solidFill>
                <a:schemeClr val="dk1"/>
              </a:solidFill>
              <a:latin typeface="Exo"/>
              <a:ea typeface="Exo"/>
              <a:cs typeface="Exo"/>
              <a:sym typeface="Exo"/>
            </a:endParaRPr>
          </a:p>
          <a:p>
            <a:pPr marL="457200" lvl="0" indent="0" algn="just" rtl="0">
              <a:spcBef>
                <a:spcPts val="0"/>
              </a:spcBef>
              <a:spcAft>
                <a:spcPts val="0"/>
              </a:spcAft>
              <a:buNone/>
            </a:pP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Accuracy: 81.55%</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Precision (class 0): 86%</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Precision (class 1): 68%</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Recall (class 0): 90%</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Recall (class 1): 58%</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F1-Score (class 0): 88%</a:t>
            </a:r>
            <a:endParaRPr>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F1-Score (class 1): 62%</a:t>
            </a:r>
            <a:endParaRPr sz="1200">
              <a:solidFill>
                <a:schemeClr val="dk1"/>
              </a:solidFill>
              <a:latin typeface="Exo"/>
              <a:ea typeface="Exo"/>
              <a:cs typeface="Exo"/>
              <a:sym typeface="Exo"/>
            </a:endParaRPr>
          </a:p>
          <a:p>
            <a:pPr marL="139700" lvl="0" indent="0" algn="just" rtl="0">
              <a:spcBef>
                <a:spcPts val="0"/>
              </a:spcBef>
              <a:spcAft>
                <a:spcPts val="0"/>
              </a:spcAft>
              <a:buNone/>
            </a:pPr>
            <a:endParaRPr sz="1200">
              <a:solidFill>
                <a:schemeClr val="dk1"/>
              </a:solidFill>
              <a:latin typeface="Exo"/>
              <a:ea typeface="Exo"/>
              <a:cs typeface="Exo"/>
              <a:sym typeface="Exo"/>
            </a:endParaRPr>
          </a:p>
        </p:txBody>
      </p:sp>
      <p:sp>
        <p:nvSpPr>
          <p:cNvPr id="585" name="Google Shape;585;p23"/>
          <p:cNvSpPr txBox="1"/>
          <p:nvPr/>
        </p:nvSpPr>
        <p:spPr>
          <a:xfrm>
            <a:off x="6506525" y="1654400"/>
            <a:ext cx="2325900" cy="738900"/>
          </a:xfrm>
          <a:prstGeom prst="rect">
            <a:avLst/>
          </a:prstGeom>
          <a:noFill/>
          <a:ln>
            <a:noFill/>
          </a:ln>
        </p:spPr>
        <p:txBody>
          <a:bodyPr spcFirstLastPara="1" wrap="square" lIns="91425" tIns="91425" rIns="91425" bIns="91425" anchor="t" anchorCtr="0">
            <a:spAutoFit/>
          </a:bodyPr>
          <a:lstStyle/>
          <a:p>
            <a:pPr marL="139700" lvl="0" indent="0" algn="just" rtl="0">
              <a:spcBef>
                <a:spcPts val="0"/>
              </a:spcBef>
              <a:spcAft>
                <a:spcPts val="0"/>
              </a:spcAft>
              <a:buNone/>
            </a:pPr>
            <a:r>
              <a:rPr lang="en-US" sz="1200">
                <a:solidFill>
                  <a:schemeClr val="dk1"/>
                </a:solidFill>
                <a:latin typeface="Exo"/>
                <a:ea typeface="Exo"/>
                <a:cs typeface="Exo"/>
                <a:sym typeface="Exo"/>
              </a:rPr>
              <a:t>3. Random Forest</a:t>
            </a:r>
            <a:endParaRPr sz="1200">
              <a:solidFill>
                <a:schemeClr val="dk1"/>
              </a:solidFill>
              <a:latin typeface="Exo"/>
              <a:ea typeface="Exo"/>
              <a:cs typeface="Exo"/>
              <a:sym typeface="Exo"/>
            </a:endParaRPr>
          </a:p>
          <a:p>
            <a:pPr marL="139700" lvl="0" indent="0" algn="just" rtl="0">
              <a:spcBef>
                <a:spcPts val="0"/>
              </a:spcBef>
              <a:spcAft>
                <a:spcPts val="0"/>
              </a:spcAft>
              <a:buNone/>
            </a:pPr>
            <a:endParaRPr sz="1200">
              <a:solidFill>
                <a:schemeClr val="dk1"/>
              </a:solidFill>
              <a:latin typeface="Exo"/>
              <a:ea typeface="Exo"/>
              <a:cs typeface="Exo"/>
              <a:sym typeface="Exo"/>
            </a:endParaRPr>
          </a:p>
          <a:p>
            <a:pPr marL="139700" lvl="0" indent="0" algn="just" rtl="0">
              <a:spcBef>
                <a:spcPts val="0"/>
              </a:spcBef>
              <a:spcAft>
                <a:spcPts val="0"/>
              </a:spcAft>
              <a:buNone/>
            </a:pPr>
            <a:r>
              <a:rPr lang="en-US" sz="1200">
                <a:solidFill>
                  <a:schemeClr val="dk1"/>
                </a:solidFill>
                <a:latin typeface="Exo"/>
                <a:ea typeface="Exo"/>
                <a:cs typeface="Exo"/>
                <a:sym typeface="Exo"/>
              </a:rPr>
              <a:t>   Accuracy: 80.20%</a:t>
            </a:r>
            <a:endParaRPr/>
          </a:p>
        </p:txBody>
      </p:sp>
      <p:sp>
        <p:nvSpPr>
          <p:cNvPr id="586" name="Google Shape;586;p23"/>
          <p:cNvSpPr txBox="1"/>
          <p:nvPr/>
        </p:nvSpPr>
        <p:spPr>
          <a:xfrm>
            <a:off x="429300" y="974825"/>
            <a:ext cx="8169900" cy="554100"/>
          </a:xfrm>
          <a:prstGeom prst="rect">
            <a:avLst/>
          </a:prstGeom>
          <a:noFill/>
          <a:ln>
            <a:noFill/>
          </a:ln>
        </p:spPr>
        <p:txBody>
          <a:bodyPr spcFirstLastPara="1" wrap="square" lIns="91425" tIns="91425" rIns="91425" bIns="91425" anchor="t" anchorCtr="0">
            <a:spAutoFit/>
          </a:bodyPr>
          <a:lstStyle/>
          <a:p>
            <a:pPr marL="139700" lvl="0" indent="0" algn="just" rtl="0">
              <a:spcBef>
                <a:spcPts val="0"/>
              </a:spcBef>
              <a:spcAft>
                <a:spcPts val="0"/>
              </a:spcAft>
              <a:buNone/>
            </a:pPr>
            <a:r>
              <a:rPr lang="en-US" sz="1200">
                <a:solidFill>
                  <a:schemeClr val="dk1"/>
                </a:solidFill>
                <a:latin typeface="Exo"/>
                <a:ea typeface="Exo"/>
                <a:cs typeface="Exo"/>
                <a:sym typeface="Exo"/>
              </a:rPr>
              <a:t>Conclusion based on the performance metrics of the three models evaluated — Logistic Regression, Decision Tree, and Random Forest: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g2d6c1aa029b_1_2"/>
          <p:cNvSpPr txBox="1">
            <a:spLocks noGrp="1"/>
          </p:cNvSpPr>
          <p:nvPr>
            <p:ph type="title"/>
          </p:nvPr>
        </p:nvSpPr>
        <p:spPr>
          <a:xfrm>
            <a:off x="311700" y="258150"/>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6817"/>
              <a:buNone/>
            </a:pPr>
            <a:r>
              <a:rPr lang="en-US" sz="4050"/>
              <a:t>Model Performance Summary:</a:t>
            </a:r>
            <a:endParaRPr/>
          </a:p>
        </p:txBody>
      </p:sp>
      <p:sp>
        <p:nvSpPr>
          <p:cNvPr id="592" name="Google Shape;592;g2d6c1aa029b_1_2"/>
          <p:cNvSpPr txBox="1">
            <a:spLocks noGrp="1"/>
          </p:cNvSpPr>
          <p:nvPr>
            <p:ph type="body" idx="1"/>
          </p:nvPr>
        </p:nvSpPr>
        <p:spPr>
          <a:xfrm>
            <a:off x="451552" y="965004"/>
            <a:ext cx="8079900" cy="4006200"/>
          </a:xfrm>
          <a:prstGeom prst="rect">
            <a:avLst/>
          </a:prstGeom>
          <a:noFill/>
          <a:ln>
            <a:noFill/>
          </a:ln>
        </p:spPr>
        <p:txBody>
          <a:bodyPr spcFirstLastPara="1" wrap="square" lIns="91425" tIns="91425" rIns="91425" bIns="91425" anchor="t" anchorCtr="0">
            <a:noAutofit/>
          </a:bodyPr>
          <a:lstStyle/>
          <a:p>
            <a:pPr marL="139700" lvl="0" indent="0" algn="just" rtl="0">
              <a:spcBef>
                <a:spcPts val="0"/>
              </a:spcBef>
              <a:spcAft>
                <a:spcPts val="0"/>
              </a:spcAft>
              <a:buNone/>
            </a:pPr>
            <a:r>
              <a:rPr lang="en-US" sz="1200"/>
              <a:t>Key Takeaways:</a:t>
            </a:r>
            <a:endParaRPr sz="1200"/>
          </a:p>
          <a:p>
            <a:pPr marL="13970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US" sz="1200"/>
              <a:t>Logistic Regression performs relatively well with an overall accuracy of 81.55%. It has strong precision and recall for the majority class (class 0, "No Churn"), with excellent recall of 90%. The model struggles a bit more with the minority class (class 1, "Churn"), showing a lower recall and precision for churn cases (58% and 68% respectively). The F1 score for class 1 (churn) is 62%, indicating room for improvement.</a:t>
            </a:r>
            <a:endParaRPr sz="1200"/>
          </a:p>
          <a:p>
            <a:pPr marL="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US" sz="1200"/>
              <a:t>Decision Trees provide a slightly lower accuracy (73.24%) than Logistic Regression. Precision for the majority class (class 0) is quite good (82%), but the performance drops significantly for the minority class (class 1), with precision of only 49%. Recall for class 1 (churn) is relatively low at 51%, indicating that the Decision Tree misses a substantial number of churn cases. Overall, the Decision Tree struggles more with imbalanced data, especially predicting the minority class (churn).</a:t>
            </a:r>
            <a:endParaRPr sz="1200"/>
          </a:p>
          <a:p>
            <a:pPr marL="0" lvl="0" indent="0" algn="just" rtl="0">
              <a:spcBef>
                <a:spcPts val="0"/>
              </a:spcBef>
              <a:spcAft>
                <a:spcPts val="0"/>
              </a:spcAft>
              <a:buNone/>
            </a:pPr>
            <a:endParaRPr sz="1200"/>
          </a:p>
          <a:p>
            <a:pPr marL="457200" lvl="0" indent="-304800" algn="just" rtl="0">
              <a:spcBef>
                <a:spcPts val="0"/>
              </a:spcBef>
              <a:spcAft>
                <a:spcPts val="0"/>
              </a:spcAft>
              <a:buSzPts val="1200"/>
              <a:buChar char="●"/>
            </a:pPr>
            <a:r>
              <a:rPr lang="en-US" sz="1200"/>
              <a:t>Random Forest has a strong overall accuracy of 80.20%, which is close to that of Logistic Regression. Although the detailed classification metrics (precision, recall, and F1-score) for Random Forest were not provided, we can expect it to perform better than a single Decision Tree, given that it averages multiple decision trees, reducing overfitting. Random Forest should generally handle imbalanced classes better than Decision Trees due to its ensemble approach, which helps in improving overall prediction accuracy for both classes.</a:t>
            </a:r>
            <a:endParaRPr sz="1200"/>
          </a:p>
          <a:p>
            <a:pPr marL="457200" lvl="0" indent="0" algn="just" rtl="0">
              <a:spcBef>
                <a:spcPts val="0"/>
              </a:spcBef>
              <a:spcAft>
                <a:spcPts val="0"/>
              </a:spcAft>
              <a:buNone/>
            </a:pPr>
            <a:endParaRPr sz="1200"/>
          </a:p>
          <a:p>
            <a:pPr marL="457200" lvl="0" indent="0" algn="just" rtl="0">
              <a:spcBef>
                <a:spcPts val="0"/>
              </a:spcBef>
              <a:spcAft>
                <a:spcPts val="0"/>
              </a:spcAft>
              <a:buNone/>
            </a:pPr>
            <a:endParaRPr sz="1200"/>
          </a:p>
          <a:p>
            <a:pPr marL="0" lvl="0" indent="0" algn="just" rtl="0">
              <a:spcBef>
                <a:spcPts val="0"/>
              </a:spcBef>
              <a:spcAft>
                <a:spcPts val="0"/>
              </a:spcAft>
              <a:buNone/>
            </a:pPr>
            <a:endParaRPr sz="1200"/>
          </a:p>
          <a:p>
            <a:pPr marL="139700" lvl="0" indent="0" algn="just" rtl="0">
              <a:spcBef>
                <a:spcPts val="0"/>
              </a:spcBef>
              <a:spcAft>
                <a:spcPts val="0"/>
              </a:spcAft>
              <a:buNone/>
            </a:pPr>
            <a:endParaRPr sz="1200"/>
          </a:p>
          <a:p>
            <a:pPr marL="139700" lvl="0" indent="0" algn="just" rtl="0">
              <a:spcBef>
                <a:spcPts val="0"/>
              </a:spcBef>
              <a:spcAft>
                <a:spcPts val="0"/>
              </a:spcAft>
              <a:buNone/>
            </a:pPr>
            <a:endParaRPr sz="1200"/>
          </a:p>
          <a:p>
            <a:pPr marL="139700" lvl="0" indent="0" algn="just" rtl="0">
              <a:lnSpc>
                <a:spcPct val="100000"/>
              </a:lnSpc>
              <a:spcBef>
                <a:spcPts val="0"/>
              </a:spcBef>
              <a:spcAft>
                <a:spcPts val="0"/>
              </a:spcAft>
              <a:buSzPts val="1400"/>
              <a:buNone/>
            </a:pPr>
            <a:endParaRPr sz="1200"/>
          </a:p>
          <a:p>
            <a:pPr marL="139700" lvl="0" indent="0" algn="just" rtl="0">
              <a:lnSpc>
                <a:spcPct val="100000"/>
              </a:lnSpc>
              <a:spcBef>
                <a:spcPts val="0"/>
              </a:spcBef>
              <a:spcAft>
                <a:spcPts val="0"/>
              </a:spcAft>
              <a:buSzPts val="1400"/>
              <a:buNone/>
            </a:pP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6817"/>
              <a:buNone/>
            </a:pPr>
            <a:r>
              <a:rPr lang="en-US" sz="4050"/>
              <a:t>Conclusion</a:t>
            </a:r>
            <a:endParaRPr/>
          </a:p>
        </p:txBody>
      </p:sp>
      <p:sp>
        <p:nvSpPr>
          <p:cNvPr id="598" name="Google Shape;598;p24"/>
          <p:cNvSpPr txBox="1">
            <a:spLocks noGrp="1"/>
          </p:cNvSpPr>
          <p:nvPr>
            <p:ph type="body" idx="1"/>
          </p:nvPr>
        </p:nvSpPr>
        <p:spPr>
          <a:xfrm>
            <a:off x="532027" y="982154"/>
            <a:ext cx="8079946" cy="4006287"/>
          </a:xfrm>
          <a:prstGeom prst="rect">
            <a:avLst/>
          </a:prstGeom>
          <a:noFill/>
          <a:ln>
            <a:noFill/>
          </a:ln>
        </p:spPr>
        <p:txBody>
          <a:bodyPr spcFirstLastPara="1" wrap="square" lIns="91425" tIns="91425" rIns="91425" bIns="91425" anchor="t" anchorCtr="0">
            <a:noAutofit/>
          </a:bodyPr>
          <a:lstStyle/>
          <a:p>
            <a:pPr marL="139700" lvl="0" indent="0" algn="just" rtl="0">
              <a:lnSpc>
                <a:spcPct val="100000"/>
              </a:lnSpc>
              <a:spcBef>
                <a:spcPts val="0"/>
              </a:spcBef>
              <a:spcAft>
                <a:spcPts val="0"/>
              </a:spcAft>
              <a:buSzPts val="1400"/>
              <a:buNone/>
            </a:pPr>
            <a:r>
              <a:rPr lang="en-US" sz="1200" b="1"/>
              <a:t>Best Overall Performance:</a:t>
            </a:r>
            <a:endParaRPr b="1"/>
          </a:p>
          <a:p>
            <a:pPr marL="457200" lvl="0" indent="-317500" algn="just" rtl="0">
              <a:lnSpc>
                <a:spcPct val="100000"/>
              </a:lnSpc>
              <a:spcBef>
                <a:spcPts val="0"/>
              </a:spcBef>
              <a:spcAft>
                <a:spcPts val="0"/>
              </a:spcAft>
              <a:buSzPts val="1400"/>
              <a:buChar char="●"/>
            </a:pPr>
            <a:r>
              <a:rPr lang="en-US" sz="1200"/>
              <a:t>Logistic Regression achieves the highest accuracy (81.55%) and has better precision and recall for the majority class (class 0). However, it struggles to predict the minority class (churn, class 1), especially with recall.</a:t>
            </a:r>
            <a:endParaRPr/>
          </a:p>
          <a:p>
            <a:pPr marL="457200" lvl="0" indent="-22860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Char char="●"/>
            </a:pPr>
            <a:r>
              <a:rPr lang="en-US" sz="1200"/>
              <a:t>Random Forest, while slightly behind Logistic Regression in accuracy (80.20%), might offer better balanced performance, especially in handling the minority class (churn), since it combines the predictions of multiple trees.</a:t>
            </a:r>
            <a:endParaRPr/>
          </a:p>
          <a:p>
            <a:pPr marL="457200" lvl="0" indent="-22860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Char char="●"/>
            </a:pPr>
            <a:r>
              <a:rPr lang="en-US" sz="1200"/>
              <a:t>Decision Tree performs the worst in terms of accuracy (73.24%) and precision/recall for the minority class (churn). It is prone to overfitting and may struggle with imbalanced data.</a:t>
            </a:r>
            <a:endParaRPr/>
          </a:p>
          <a:p>
            <a:pPr marL="457200" lvl="0" indent="-228600" algn="just" rtl="0">
              <a:lnSpc>
                <a:spcPct val="100000"/>
              </a:lnSpc>
              <a:spcBef>
                <a:spcPts val="0"/>
              </a:spcBef>
              <a:spcAft>
                <a:spcPts val="0"/>
              </a:spcAft>
              <a:buSzPts val="1400"/>
              <a:buNone/>
            </a:pPr>
            <a:endParaRPr sz="1200"/>
          </a:p>
          <a:p>
            <a:pPr marL="139700" lvl="0" indent="0" algn="just" rtl="0">
              <a:lnSpc>
                <a:spcPct val="100000"/>
              </a:lnSpc>
              <a:spcBef>
                <a:spcPts val="0"/>
              </a:spcBef>
              <a:spcAft>
                <a:spcPts val="0"/>
              </a:spcAft>
              <a:buSzPts val="1400"/>
              <a:buNone/>
            </a:pPr>
            <a:r>
              <a:rPr lang="en-US" sz="1200" b="1"/>
              <a:t>Recommendations:</a:t>
            </a:r>
            <a:endParaRPr b="1"/>
          </a:p>
          <a:p>
            <a:pPr marL="457200" lvl="0" indent="-317500" algn="just" rtl="0">
              <a:lnSpc>
                <a:spcPct val="100000"/>
              </a:lnSpc>
              <a:spcBef>
                <a:spcPts val="0"/>
              </a:spcBef>
              <a:spcAft>
                <a:spcPts val="0"/>
              </a:spcAft>
              <a:buSzPts val="1400"/>
              <a:buChar char="●"/>
            </a:pPr>
            <a:r>
              <a:rPr lang="en-US" sz="1200"/>
              <a:t>Logistic Regression might be a good choice if you prioritize a simpler model and high recall for the majority class, but improvements could be made for predicting churn cases (class 1).</a:t>
            </a:r>
            <a:endParaRPr/>
          </a:p>
          <a:p>
            <a:pPr marL="139700" lvl="0" indent="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Char char="●"/>
            </a:pPr>
            <a:r>
              <a:rPr lang="en-US" sz="1200"/>
              <a:t>Random Forest appears to be the most robust model in this case, potentially outperforming Logistic Regression for balanced performance, particularly if fine-tuned for better handling of churn (class 1).</a:t>
            </a:r>
            <a:endParaRPr/>
          </a:p>
          <a:p>
            <a:pPr marL="139700" lvl="0" indent="0" algn="just" rtl="0">
              <a:lnSpc>
                <a:spcPct val="100000"/>
              </a:lnSpc>
              <a:spcBef>
                <a:spcPts val="0"/>
              </a:spcBef>
              <a:spcAft>
                <a:spcPts val="0"/>
              </a:spcAft>
              <a:buSzPts val="1400"/>
              <a:buNone/>
            </a:pPr>
            <a:endParaRPr sz="1200"/>
          </a:p>
          <a:p>
            <a:pPr marL="457200" lvl="0" indent="-317500" algn="just" rtl="0">
              <a:lnSpc>
                <a:spcPct val="100000"/>
              </a:lnSpc>
              <a:spcBef>
                <a:spcPts val="0"/>
              </a:spcBef>
              <a:spcAft>
                <a:spcPts val="0"/>
              </a:spcAft>
              <a:buSzPts val="1400"/>
              <a:buChar char="●"/>
            </a:pPr>
            <a:r>
              <a:rPr lang="en-US" sz="1200"/>
              <a:t>Decision Tree should be avoided in this case due to its relatively poor performance and its tendency to miss predicting churn cases effectively.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2d6c1aa029b_4_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6817"/>
              <a:buNone/>
            </a:pPr>
            <a:r>
              <a:rPr lang="en-US" sz="4050"/>
              <a:t>Conclusion</a:t>
            </a:r>
            <a:endParaRPr/>
          </a:p>
        </p:txBody>
      </p:sp>
      <p:sp>
        <p:nvSpPr>
          <p:cNvPr id="604" name="Google Shape;604;g2d6c1aa029b_4_8"/>
          <p:cNvSpPr txBox="1">
            <a:spLocks noGrp="1"/>
          </p:cNvSpPr>
          <p:nvPr>
            <p:ph type="body" idx="1"/>
          </p:nvPr>
        </p:nvSpPr>
        <p:spPr>
          <a:xfrm>
            <a:off x="483150" y="982150"/>
            <a:ext cx="8349300" cy="4006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US" sz="1100">
                <a:solidFill>
                  <a:srgbClr val="000000"/>
                </a:solidFill>
                <a:latin typeface="Arial"/>
                <a:ea typeface="Arial"/>
                <a:cs typeface="Arial"/>
                <a:sym typeface="Arial"/>
              </a:rPr>
              <a:t>This project comprehensively analyzed customer churn in the telecom industry using the Kaggle dataset, which included a variety of customer attributes such as demographics, service usage, payment methods, and contract types. Through Exploratory Data Analysis (EDA), we identified key features that influence customer churn, such as contract type, payment method, tenure, and the presence of services like online security, tech support, and streaming options. The relationships observed in the data highlighted that customers with month-to-month contracts, shorter tenure, and those using paper billing were more likely to churn.</a:t>
            </a:r>
            <a:endParaRPr sz="1100">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n-US" sz="1100">
                <a:solidFill>
                  <a:srgbClr val="000000"/>
                </a:solidFill>
                <a:latin typeface="Arial"/>
                <a:ea typeface="Arial"/>
                <a:cs typeface="Arial"/>
                <a:sym typeface="Arial"/>
              </a:rPr>
              <a:t>Furthermore, machine learning models, including Logistic Regression, Decision Trees, and Random Forests, were applied to predict customer churn. Among the models tested, Logistic Regression performed the best in terms of accuracy (81.5%), precision, and recall, though Random Forest also demonstrated strong performance with an accuracy of 80.2%. Decision Trees, while interpretable, showed the weakest performance, with an accuracy of approximately 73%. These models demonstrated the ability to identify high-risk customers effectively, with Random Forest and Logistic Regression providing actionable insights for customer retention strategies.</a:t>
            </a:r>
            <a:endParaRPr sz="1100">
              <a:solidFill>
                <a:srgbClr val="000000"/>
              </a:solidFill>
              <a:latin typeface="Arial"/>
              <a:ea typeface="Arial"/>
              <a:cs typeface="Arial"/>
              <a:sym typeface="Arial"/>
            </a:endParaRPr>
          </a:p>
          <a:p>
            <a:pPr marL="0" lvl="0" indent="0" algn="just" rtl="0">
              <a:lnSpc>
                <a:spcPct val="115000"/>
              </a:lnSpc>
              <a:spcBef>
                <a:spcPts val="1200"/>
              </a:spcBef>
              <a:spcAft>
                <a:spcPts val="0"/>
              </a:spcAft>
              <a:buNone/>
            </a:pPr>
            <a:r>
              <a:rPr lang="en-US" sz="1100">
                <a:solidFill>
                  <a:srgbClr val="000000"/>
                </a:solidFill>
                <a:latin typeface="Arial"/>
                <a:ea typeface="Arial"/>
                <a:cs typeface="Arial"/>
                <a:sym typeface="Arial"/>
              </a:rPr>
              <a:t>The results suggest that telecom companies can improve customer retention by focusing on high-impact features such as contract type, customer service offerings, and billing methods. By utilizing predictive models like Logistic Regression and Random Forests, businesses can proactively identify at-risk customers and implement targeted retention efforts, such as offering personalized plans, discounts, or enhanced customer service for those with a higher likelihood of churn.</a:t>
            </a:r>
            <a:endParaRPr sz="1100">
              <a:solidFill>
                <a:srgbClr val="000000"/>
              </a:solidFill>
              <a:latin typeface="Arial"/>
              <a:ea typeface="Arial"/>
              <a:cs typeface="Arial"/>
              <a:sym typeface="Arial"/>
            </a:endParaRPr>
          </a:p>
          <a:p>
            <a:pPr marL="0" lvl="0" indent="0" algn="just" rtl="0">
              <a:lnSpc>
                <a:spcPct val="115000"/>
              </a:lnSpc>
              <a:spcBef>
                <a:spcPts val="1200"/>
              </a:spcBef>
              <a:spcAft>
                <a:spcPts val="1200"/>
              </a:spcAft>
              <a:buNone/>
            </a:pPr>
            <a:r>
              <a:rPr lang="en-US" sz="1100">
                <a:solidFill>
                  <a:srgbClr val="000000"/>
                </a:solidFill>
                <a:latin typeface="Arial"/>
                <a:ea typeface="Arial"/>
                <a:cs typeface="Arial"/>
                <a:sym typeface="Arial"/>
              </a:rPr>
              <a:t>In conclusion, this study provides both a deeper understanding of customer behavior and practical tools for predicting churn, which can be used to guide marketing strategies, customer service improvements, and business decisions. These findings have significant implications for resource allocation, cost reduction, and the building more effective customer loyalty programs in the telecom sector.</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76817"/>
              <a:buNone/>
            </a:pPr>
            <a:r>
              <a:rPr lang="en-US" sz="4050"/>
              <a:t>References</a:t>
            </a:r>
            <a:endParaRPr/>
          </a:p>
        </p:txBody>
      </p:sp>
      <p:sp>
        <p:nvSpPr>
          <p:cNvPr id="610" name="Google Shape;61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u="sng">
                <a:solidFill>
                  <a:schemeClr val="hlink"/>
                </a:solidFill>
                <a:hlinkClick r:id="rId3"/>
              </a:rPr>
              <a:t>https://www.kaggle.com/datasets/kamilpytlak/personal-key-indicators-of-heart-disease</a:t>
            </a:r>
            <a:endParaRPr/>
          </a:p>
          <a:p>
            <a:pPr marL="457200" lvl="0" indent="-317500" algn="l" rtl="0">
              <a:lnSpc>
                <a:spcPct val="100000"/>
              </a:lnSpc>
              <a:spcBef>
                <a:spcPts val="0"/>
              </a:spcBef>
              <a:spcAft>
                <a:spcPts val="0"/>
              </a:spcAft>
              <a:buSzPts val="1400"/>
              <a:buChar char="●"/>
            </a:pPr>
            <a:r>
              <a:rPr lang="en-US" u="sng">
                <a:solidFill>
                  <a:schemeClr val="hlink"/>
                </a:solidFill>
                <a:hlinkClick r:id="rId3"/>
              </a:rPr>
              <a:t>https://pandas.pydata.org/docs/</a:t>
            </a:r>
            <a:endParaRPr/>
          </a:p>
          <a:p>
            <a:pPr marL="457200" lvl="0" indent="-317500" algn="l" rtl="0">
              <a:lnSpc>
                <a:spcPct val="100000"/>
              </a:lnSpc>
              <a:spcBef>
                <a:spcPts val="0"/>
              </a:spcBef>
              <a:spcAft>
                <a:spcPts val="0"/>
              </a:spcAft>
              <a:buSzPts val="1400"/>
              <a:buChar char="●"/>
            </a:pPr>
            <a:r>
              <a:rPr lang="en-US" u="sng">
                <a:solidFill>
                  <a:schemeClr val="hlink"/>
                </a:solidFill>
                <a:hlinkClick r:id="rId4"/>
              </a:rPr>
              <a:t>https://matplotlib.org/stable/index.html</a:t>
            </a:r>
            <a:endParaRPr/>
          </a:p>
          <a:p>
            <a:pPr marL="457200" lvl="0" indent="-228600" algn="l" rtl="0">
              <a:lnSpc>
                <a:spcPct val="100000"/>
              </a:lnSpc>
              <a:spcBef>
                <a:spcPts val="0"/>
              </a:spcBef>
              <a:spcAft>
                <a:spcPts val="0"/>
              </a:spcAft>
              <a:buSzPts val="1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US"/>
              <a:t>Github Repository Code</a:t>
            </a:r>
            <a:endParaRPr/>
          </a:p>
        </p:txBody>
      </p:sp>
      <p:sp>
        <p:nvSpPr>
          <p:cNvPr id="616" name="Google Shape;61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dirty="0" err="1"/>
              <a:t>Github</a:t>
            </a:r>
            <a:r>
              <a:rPr lang="en-US" dirty="0"/>
              <a:t> Repository Link: https://</a:t>
            </a:r>
            <a:r>
              <a:rPr lang="en-US" dirty="0" err="1"/>
              <a:t>github.com</a:t>
            </a:r>
            <a:r>
              <a:rPr lang="en-US" dirty="0"/>
              <a:t>/SayaliSawant0101/Python-Final-Project </a:t>
            </a:r>
            <a:endParaRPr dirty="0"/>
          </a:p>
        </p:txBody>
      </p:sp>
      <p:pic>
        <p:nvPicPr>
          <p:cNvPr id="617" name="Google Shape;617;p26"/>
          <p:cNvPicPr preferRelativeResize="0"/>
          <p:nvPr/>
        </p:nvPicPr>
        <p:blipFill>
          <a:blip r:embed="rId3">
            <a:alphaModFix/>
          </a:blip>
          <a:stretch>
            <a:fillRect/>
          </a:stretch>
        </p:blipFill>
        <p:spPr>
          <a:xfrm>
            <a:off x="5925671" y="1999130"/>
            <a:ext cx="2936227" cy="27999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27"/>
          <p:cNvSpPr/>
          <p:nvPr/>
        </p:nvSpPr>
        <p:spPr>
          <a:xfrm rot="10800000">
            <a:off x="-1783785" y="-4055514"/>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23" name="Google Shape;623;p27"/>
          <p:cNvSpPr txBox="1">
            <a:spLocks noGrp="1"/>
          </p:cNvSpPr>
          <p:nvPr>
            <p:ph type="title"/>
          </p:nvPr>
        </p:nvSpPr>
        <p:spPr>
          <a:xfrm>
            <a:off x="885224" y="1024410"/>
            <a:ext cx="4219211" cy="7167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4400"/>
              <a:t>Thank You!</a:t>
            </a:r>
            <a:endParaRPr sz="4400"/>
          </a:p>
          <a:p>
            <a:pPr marL="0" lvl="0" indent="0" algn="l" rtl="0">
              <a:lnSpc>
                <a:spcPct val="100000"/>
              </a:lnSpc>
              <a:spcBef>
                <a:spcPts val="0"/>
              </a:spcBef>
              <a:spcAft>
                <a:spcPts val="0"/>
              </a:spcAft>
              <a:buSzPts val="2800"/>
              <a:buNone/>
            </a:pPr>
            <a:endParaRPr sz="4400"/>
          </a:p>
        </p:txBody>
      </p:sp>
      <p:sp>
        <p:nvSpPr>
          <p:cNvPr id="624" name="Google Shape;624;p27"/>
          <p:cNvSpPr txBox="1"/>
          <p:nvPr/>
        </p:nvSpPr>
        <p:spPr>
          <a:xfrm>
            <a:off x="772893" y="2134655"/>
            <a:ext cx="3664099" cy="1508813"/>
          </a:xfrm>
          <a:prstGeom prst="rect">
            <a:avLst/>
          </a:prstGeom>
          <a:noFill/>
          <a:ln>
            <a:noFill/>
          </a:ln>
        </p:spPr>
        <p:txBody>
          <a:bodyPr spcFirstLastPara="1" wrap="square" lIns="91425" tIns="91425" rIns="91425" bIns="91425" anchor="t" anchorCtr="0">
            <a:normAutofit/>
          </a:bodyPr>
          <a:lstStyle/>
          <a:p>
            <a:pPr marL="457200" marR="0" lvl="0" indent="-317500" algn="just" rtl="0">
              <a:lnSpc>
                <a:spcPct val="100000"/>
              </a:lnSpc>
              <a:spcBef>
                <a:spcPts val="0"/>
              </a:spcBef>
              <a:spcAft>
                <a:spcPts val="0"/>
              </a:spcAft>
              <a:buClr>
                <a:schemeClr val="dk1"/>
              </a:buClr>
              <a:buSzPts val="1400"/>
              <a:buFont typeface="Exo"/>
              <a:buNone/>
            </a:pPr>
            <a:r>
              <a:rPr lang="en-US" sz="1400" b="1" i="0" u="none" strike="noStrike" cap="none">
                <a:solidFill>
                  <a:schemeClr val="dk1"/>
                </a:solidFill>
                <a:latin typeface="Exo"/>
                <a:ea typeface="Exo"/>
                <a:cs typeface="Exo"/>
                <a:sym typeface="Exo"/>
              </a:rPr>
              <a:t>Team members:</a:t>
            </a:r>
            <a:endParaRPr/>
          </a:p>
          <a:p>
            <a:pPr marL="457200" marR="0" lvl="0" indent="-317500" algn="just" rtl="0">
              <a:lnSpc>
                <a:spcPct val="100000"/>
              </a:lnSpc>
              <a:spcBef>
                <a:spcPts val="0"/>
              </a:spcBef>
              <a:spcAft>
                <a:spcPts val="0"/>
              </a:spcAft>
              <a:buClr>
                <a:schemeClr val="dk1"/>
              </a:buClr>
              <a:buSzPts val="1400"/>
              <a:buFont typeface="Exo"/>
              <a:buNone/>
            </a:pPr>
            <a:endParaRPr sz="1400" b="1" i="0" u="none" strike="noStrike" cap="none">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ts val="1400"/>
              <a:buFont typeface="Exo"/>
              <a:buNone/>
            </a:pPr>
            <a:r>
              <a:rPr lang="en-US" sz="1400" b="0" i="0" u="none" strike="noStrike" cap="none">
                <a:solidFill>
                  <a:schemeClr val="dk1"/>
                </a:solidFill>
                <a:latin typeface="Exo"/>
                <a:ea typeface="Exo"/>
                <a:cs typeface="Exo"/>
                <a:sym typeface="Exo"/>
              </a:rPr>
              <a:t>Arjun Mahajan</a:t>
            </a:r>
            <a:endParaRPr/>
          </a:p>
          <a:p>
            <a:pPr marL="457200" marR="0" lvl="0" indent="-317500" algn="just" rtl="0">
              <a:lnSpc>
                <a:spcPct val="100000"/>
              </a:lnSpc>
              <a:spcBef>
                <a:spcPts val="0"/>
              </a:spcBef>
              <a:spcAft>
                <a:spcPts val="0"/>
              </a:spcAft>
              <a:buClr>
                <a:schemeClr val="dk1"/>
              </a:buClr>
              <a:buSzPts val="1400"/>
              <a:buFont typeface="Exo"/>
              <a:buNone/>
            </a:pPr>
            <a:r>
              <a:rPr lang="en-US" sz="1400" b="0" i="0" u="none" strike="noStrike" cap="none">
                <a:solidFill>
                  <a:schemeClr val="dk1"/>
                </a:solidFill>
                <a:latin typeface="Exo"/>
                <a:ea typeface="Exo"/>
                <a:cs typeface="Exo"/>
                <a:sym typeface="Exo"/>
              </a:rPr>
              <a:t>Sayali Sawant</a:t>
            </a:r>
            <a:endParaRPr/>
          </a:p>
          <a:p>
            <a:pPr marL="457200" marR="0" lvl="0" indent="-317500" algn="just" rtl="0">
              <a:lnSpc>
                <a:spcPct val="100000"/>
              </a:lnSpc>
              <a:spcBef>
                <a:spcPts val="0"/>
              </a:spcBef>
              <a:spcAft>
                <a:spcPts val="0"/>
              </a:spcAft>
              <a:buClr>
                <a:schemeClr val="dk1"/>
              </a:buClr>
              <a:buSzPts val="1400"/>
              <a:buFont typeface="Exo"/>
              <a:buNone/>
            </a:pPr>
            <a:r>
              <a:rPr lang="en-US" sz="1400" b="0" i="0" u="none" strike="noStrike" cap="none">
                <a:solidFill>
                  <a:schemeClr val="dk1"/>
                </a:solidFill>
                <a:latin typeface="Exo"/>
                <a:ea typeface="Exo"/>
                <a:cs typeface="Exo"/>
                <a:sym typeface="Exo"/>
              </a:rPr>
              <a:t>Pranjali Chandgadkar</a:t>
            </a:r>
            <a:endParaRPr sz="1400" b="0" i="0" u="none" strike="noStrike" cap="none">
              <a:solidFill>
                <a:schemeClr val="dk1"/>
              </a:solidFill>
              <a:latin typeface="Exo"/>
              <a:ea typeface="Exo"/>
              <a:cs typeface="Exo"/>
              <a:sym typeface="Exo"/>
            </a:endParaRPr>
          </a:p>
          <a:p>
            <a:pPr marL="457200" marR="0" lvl="0" indent="-317500" algn="just" rtl="0">
              <a:lnSpc>
                <a:spcPct val="100000"/>
              </a:lnSpc>
              <a:spcBef>
                <a:spcPts val="0"/>
              </a:spcBef>
              <a:spcAft>
                <a:spcPts val="0"/>
              </a:spcAft>
              <a:buClr>
                <a:schemeClr val="dk1"/>
              </a:buClr>
              <a:buSzPts val="1400"/>
              <a:buFont typeface="Exo"/>
              <a:buNone/>
            </a:pPr>
            <a:r>
              <a:rPr lang="en-US" sz="1400" b="0" i="0" u="none" strike="noStrike" cap="none">
                <a:solidFill>
                  <a:schemeClr val="dk1"/>
                </a:solidFill>
                <a:latin typeface="Exo"/>
                <a:ea typeface="Exo"/>
                <a:cs typeface="Exo"/>
                <a:sym typeface="Exo"/>
              </a:rPr>
              <a:t>Puneeth Chowdhary</a:t>
            </a:r>
            <a:endParaRPr/>
          </a:p>
        </p:txBody>
      </p:sp>
      <p:pic>
        <p:nvPicPr>
          <p:cNvPr id="625" name="Google Shape;625;p27"/>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
          <p:cNvSpPr/>
          <p:nvPr/>
        </p:nvSpPr>
        <p:spPr>
          <a:xfrm rot="10800000" flipH="1">
            <a:off x="7914225" y="497534"/>
            <a:ext cx="295137" cy="295137"/>
          </a:xfrm>
          <a:custGeom>
            <a:avLst/>
            <a:gdLst/>
            <a:ahLst/>
            <a:cxnLst/>
            <a:rect l="l" t="t" r="r" b="b"/>
            <a:pathLst>
              <a:path w="259461" h="259461" extrusionOk="0">
                <a:moveTo>
                  <a:pt x="259461" y="87687"/>
                </a:moveTo>
                <a:lnTo>
                  <a:pt x="171774" y="87687"/>
                </a:lnTo>
                <a:lnTo>
                  <a:pt x="171774" y="0"/>
                </a:lnTo>
                <a:lnTo>
                  <a:pt x="87687" y="0"/>
                </a:lnTo>
                <a:lnTo>
                  <a:pt x="87687" y="87687"/>
                </a:lnTo>
                <a:lnTo>
                  <a:pt x="0" y="87687"/>
                </a:lnTo>
                <a:lnTo>
                  <a:pt x="0" y="171774"/>
                </a:lnTo>
                <a:lnTo>
                  <a:pt x="87687" y="171774"/>
                </a:lnTo>
                <a:lnTo>
                  <a:pt x="87687" y="259461"/>
                </a:lnTo>
                <a:lnTo>
                  <a:pt x="171774" y="259461"/>
                </a:lnTo>
                <a:lnTo>
                  <a:pt x="171774" y="171774"/>
                </a:lnTo>
                <a:lnTo>
                  <a:pt x="259461" y="17177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33" name="Google Shape;133;p3"/>
          <p:cNvSpPr txBox="1">
            <a:spLocks noGrp="1"/>
          </p:cNvSpPr>
          <p:nvPr>
            <p:ph type="title"/>
          </p:nvPr>
        </p:nvSpPr>
        <p:spPr>
          <a:xfrm>
            <a:off x="779150" y="403088"/>
            <a:ext cx="4117555" cy="774022"/>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49382"/>
              <a:buNone/>
            </a:pPr>
            <a:r>
              <a:rPr lang="en-US" sz="4050"/>
              <a:t>Introduction</a:t>
            </a:r>
            <a:endParaRPr/>
          </a:p>
        </p:txBody>
      </p:sp>
      <p:sp>
        <p:nvSpPr>
          <p:cNvPr id="134" name="Google Shape;134;p3"/>
          <p:cNvSpPr txBox="1"/>
          <p:nvPr/>
        </p:nvSpPr>
        <p:spPr>
          <a:xfrm>
            <a:off x="617950" y="1208950"/>
            <a:ext cx="5801100" cy="3531600"/>
          </a:xfrm>
          <a:prstGeom prst="rect">
            <a:avLst/>
          </a:prstGeom>
          <a:noFill/>
          <a:ln>
            <a:noFill/>
          </a:ln>
        </p:spPr>
        <p:txBody>
          <a:bodyPr spcFirstLastPara="1" wrap="square" lIns="91425" tIns="91425" rIns="91425" bIns="91425" anchor="ctr" anchorCtr="0">
            <a:normAutofit fontScale="92500" lnSpcReduction="20000"/>
          </a:bodyPr>
          <a:lstStyle/>
          <a:p>
            <a:pPr marL="457200" lvl="0" indent="-334706" algn="just" rtl="0">
              <a:lnSpc>
                <a:spcPct val="115000"/>
              </a:lnSpc>
              <a:spcBef>
                <a:spcPts val="1200"/>
              </a:spcBef>
              <a:spcAft>
                <a:spcPts val="0"/>
              </a:spcAft>
              <a:buClr>
                <a:schemeClr val="dk1"/>
              </a:buClr>
              <a:buSzPct val="164222"/>
              <a:buChar char="•"/>
            </a:pPr>
            <a:r>
              <a:rPr lang="en-US" sz="1100"/>
              <a:t>Customer churn is a critical issue faced by businesses, particularly in the telecom industry, where retaining customers can be more cost-effective than acquiring new ones. Identifying the factors that contribute to customer churn is essential for improving retention strategies and optimizing customer service.</a:t>
            </a:r>
            <a:endParaRPr sz="1100"/>
          </a:p>
          <a:p>
            <a:pPr marL="457200" lvl="0" indent="-334706" algn="just" rtl="0">
              <a:lnSpc>
                <a:spcPct val="115000"/>
              </a:lnSpc>
              <a:spcBef>
                <a:spcPts val="0"/>
              </a:spcBef>
              <a:spcAft>
                <a:spcPts val="0"/>
              </a:spcAft>
              <a:buClr>
                <a:schemeClr val="dk1"/>
              </a:buClr>
              <a:buSzPct val="164222"/>
              <a:buChar char="•"/>
            </a:pPr>
            <a:r>
              <a:rPr lang="en-US" sz="1100"/>
              <a:t>This project focuses on analyzing customer behavior and predicting churn in a telecom company, using the </a:t>
            </a:r>
            <a:r>
              <a:rPr lang="en-US" sz="1100" b="1"/>
              <a:t>Customer Churn dataset</a:t>
            </a:r>
            <a:r>
              <a:rPr lang="en-US" sz="1100"/>
              <a:t> from Kaggle, which includes demographic and service-related data for over 7,000 customers. Key features in the dataset include customer tenure, contract type, payment method, internet service, tech support, and monthly charges, among others.</a:t>
            </a:r>
            <a:endParaRPr sz="1100"/>
          </a:p>
          <a:p>
            <a:pPr marL="457200" lvl="0" indent="-334706" algn="just" rtl="0">
              <a:lnSpc>
                <a:spcPct val="115000"/>
              </a:lnSpc>
              <a:spcBef>
                <a:spcPts val="0"/>
              </a:spcBef>
              <a:spcAft>
                <a:spcPts val="0"/>
              </a:spcAft>
              <a:buClr>
                <a:schemeClr val="dk1"/>
              </a:buClr>
              <a:buSzPct val="164222"/>
              <a:buChar char="•"/>
            </a:pPr>
            <a:r>
              <a:rPr lang="en-US" sz="1100"/>
              <a:t>Through </a:t>
            </a:r>
            <a:r>
              <a:rPr lang="en-US" sz="1100" b="1"/>
              <a:t>Exploratory Data Analysis (EDA)</a:t>
            </a:r>
            <a:r>
              <a:rPr lang="en-US" sz="1100"/>
              <a:t> and </a:t>
            </a:r>
            <a:r>
              <a:rPr lang="en-US" sz="1100" b="1"/>
              <a:t>visualization techniques</a:t>
            </a:r>
            <a:r>
              <a:rPr lang="en-US" sz="1100"/>
              <a:t>, we aim to uncover patterns, correlations, and insights that could help identify which customer segments are most likely to churn. By analyzing the relationships between various factors such as contract type, payment methods, and customer service usage, this study seeks to provide actionable insights for businesses to proactively address churn.</a:t>
            </a:r>
            <a:endParaRPr sz="1100"/>
          </a:p>
          <a:p>
            <a:pPr marL="457200" lvl="0" indent="-334706" algn="just" rtl="0">
              <a:lnSpc>
                <a:spcPct val="115000"/>
              </a:lnSpc>
              <a:spcBef>
                <a:spcPts val="0"/>
              </a:spcBef>
              <a:spcAft>
                <a:spcPts val="0"/>
              </a:spcAft>
              <a:buClr>
                <a:schemeClr val="dk1"/>
              </a:buClr>
              <a:buSzPct val="164222"/>
              <a:buChar char="•"/>
            </a:pPr>
            <a:r>
              <a:rPr lang="en-US" sz="1100"/>
              <a:t>Furthermore, we employ various </a:t>
            </a:r>
            <a:r>
              <a:rPr lang="en-US" sz="1100" b="1"/>
              <a:t>machine learning models</a:t>
            </a:r>
            <a:r>
              <a:rPr lang="en-US" sz="1100"/>
              <a:t>, including Logistic Regression, Decision Trees, and Random Forest to predict churn and assess model performance. These insights can help telecom companies develop targeted retention strategies, allocate resources more effectively, and enhance customer satisfaction, ultimately contributing to improved business outcomes and lower churn rates.</a:t>
            </a:r>
            <a:endParaRPr sz="1600" i="1">
              <a:solidFill>
                <a:schemeClr val="dk1"/>
              </a:solidFill>
              <a:latin typeface="Exo"/>
              <a:ea typeface="Exo"/>
              <a:cs typeface="Exo"/>
              <a:sym typeface="Exo"/>
            </a:endParaRPr>
          </a:p>
        </p:txBody>
      </p:sp>
      <p:pic>
        <p:nvPicPr>
          <p:cNvPr id="135" name="Google Shape;135;p3"/>
          <p:cNvPicPr preferRelativeResize="0"/>
          <p:nvPr/>
        </p:nvPicPr>
        <p:blipFill>
          <a:blip r:embed="rId3">
            <a:alphaModFix/>
          </a:blip>
          <a:stretch>
            <a:fillRect/>
          </a:stretch>
        </p:blipFill>
        <p:spPr>
          <a:xfrm>
            <a:off x="6944125" y="2199200"/>
            <a:ext cx="3408624" cy="3414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203280" y="57692"/>
            <a:ext cx="2848800" cy="73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76817"/>
              <a:buNone/>
            </a:pPr>
            <a:r>
              <a:rPr lang="en-US" sz="4050"/>
              <a:t>Dataset</a:t>
            </a:r>
            <a:endParaRPr/>
          </a:p>
        </p:txBody>
      </p:sp>
      <p:sp>
        <p:nvSpPr>
          <p:cNvPr id="142" name="Google Shape;142;p6"/>
          <p:cNvSpPr txBox="1">
            <a:spLocks noGrp="1"/>
          </p:cNvSpPr>
          <p:nvPr>
            <p:ph type="body" idx="1"/>
          </p:nvPr>
        </p:nvSpPr>
        <p:spPr>
          <a:xfrm>
            <a:off x="300547" y="617488"/>
            <a:ext cx="7869900" cy="422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sz="1200" b="0" i="0" u="none" strike="noStrike">
                <a:solidFill>
                  <a:srgbClr val="252E47"/>
                </a:solidFill>
                <a:latin typeface="Exo"/>
                <a:ea typeface="Exo"/>
                <a:cs typeface="Exo"/>
                <a:sym typeface="Exo"/>
              </a:rPr>
              <a:t>The data contain </a:t>
            </a:r>
            <a:r>
              <a:rPr lang="en-US" sz="1200">
                <a:solidFill>
                  <a:srgbClr val="1F1F1F"/>
                </a:solidFill>
                <a:latin typeface="Arial"/>
                <a:ea typeface="Arial"/>
                <a:cs typeface="Arial"/>
                <a:sym typeface="Arial"/>
              </a:rPr>
              <a:t>7043</a:t>
            </a:r>
            <a:r>
              <a:rPr lang="en-US" sz="1200" b="0" i="0" u="none" strike="noStrike">
                <a:solidFill>
                  <a:srgbClr val="1F1F1F"/>
                </a:solidFill>
                <a:latin typeface="Arial"/>
                <a:ea typeface="Arial"/>
                <a:cs typeface="Arial"/>
                <a:sym typeface="Arial"/>
              </a:rPr>
              <a:t> rows and </a:t>
            </a:r>
            <a:r>
              <a:rPr lang="en-US" sz="1200">
                <a:solidFill>
                  <a:srgbClr val="1F1F1F"/>
                </a:solidFill>
                <a:latin typeface="Arial"/>
                <a:ea typeface="Arial"/>
                <a:cs typeface="Arial"/>
                <a:sym typeface="Arial"/>
              </a:rPr>
              <a:t>2</a:t>
            </a:r>
            <a:r>
              <a:rPr lang="en-US" sz="1200" b="0" i="0" u="none" strike="noStrike">
                <a:solidFill>
                  <a:srgbClr val="1F1F1F"/>
                </a:solidFill>
                <a:latin typeface="Arial"/>
                <a:ea typeface="Arial"/>
                <a:cs typeface="Arial"/>
                <a:sym typeface="Arial"/>
              </a:rPr>
              <a:t>0 columns</a:t>
            </a:r>
            <a:endParaRPr sz="1200" i="0" u="none" strike="noStrike">
              <a:solidFill>
                <a:srgbClr val="1F1F1F"/>
              </a:solidFill>
              <a:latin typeface="Arial"/>
              <a:ea typeface="Arial"/>
              <a:cs typeface="Arial"/>
              <a:sym typeface="Arial"/>
            </a:endParaRPr>
          </a:p>
        </p:txBody>
      </p:sp>
      <p:graphicFrame>
        <p:nvGraphicFramePr>
          <p:cNvPr id="143" name="Google Shape;143;p6"/>
          <p:cNvGraphicFramePr/>
          <p:nvPr/>
        </p:nvGraphicFramePr>
        <p:xfrm>
          <a:off x="300546" y="1133503"/>
          <a:ext cx="4034100" cy="3954275"/>
        </p:xfrm>
        <a:graphic>
          <a:graphicData uri="http://schemas.openxmlformats.org/drawingml/2006/table">
            <a:tbl>
              <a:tblPr firstRow="1" bandRow="1">
                <a:noFill/>
                <a:tableStyleId>{44627D08-CFB0-44EB-AF48-D70B862BDEBF}</a:tableStyleId>
              </a:tblPr>
              <a:tblGrid>
                <a:gridCol w="885875">
                  <a:extLst>
                    <a:ext uri="{9D8B030D-6E8A-4147-A177-3AD203B41FA5}">
                      <a16:colId xmlns:a16="http://schemas.microsoft.com/office/drawing/2014/main" val="20000"/>
                    </a:ext>
                  </a:extLst>
                </a:gridCol>
                <a:gridCol w="3148225">
                  <a:extLst>
                    <a:ext uri="{9D8B030D-6E8A-4147-A177-3AD203B41FA5}">
                      <a16:colId xmlns:a16="http://schemas.microsoft.com/office/drawing/2014/main" val="20001"/>
                    </a:ext>
                  </a:extLst>
                </a:gridCol>
              </a:tblGrid>
              <a:tr h="495525">
                <a:tc>
                  <a:txBody>
                    <a:bodyPr/>
                    <a:lstStyle/>
                    <a:p>
                      <a:pPr marL="0" marR="0" lvl="0" indent="0" algn="l" rtl="0">
                        <a:lnSpc>
                          <a:spcPct val="100000"/>
                        </a:lnSpc>
                        <a:spcBef>
                          <a:spcPts val="0"/>
                        </a:spcBef>
                        <a:spcAft>
                          <a:spcPts val="0"/>
                        </a:spcAft>
                        <a:buNone/>
                      </a:pPr>
                      <a:r>
                        <a:rPr lang="en-US" sz="950"/>
                        <a:t>customerID</a:t>
                      </a:r>
                      <a:endParaRPr sz="1300"/>
                    </a:p>
                  </a:txBody>
                  <a:tcPr marL="9525" marR="9525" marT="9525" marB="0" anchor="ctr"/>
                </a:tc>
                <a:tc>
                  <a:txBody>
                    <a:bodyPr/>
                    <a:lstStyle/>
                    <a:p>
                      <a:pPr marL="0" lvl="0" indent="0" algn="l" rtl="0">
                        <a:spcBef>
                          <a:spcPts val="0"/>
                        </a:spcBef>
                        <a:spcAft>
                          <a:spcPts val="0"/>
                        </a:spcAft>
                        <a:buNone/>
                      </a:pPr>
                      <a:r>
                        <a:rPr lang="en-US" sz="950"/>
                        <a:t>Unique identifier for each customer in the dataset. This is a string field and is used to differentiate individual customers.Type: String</a:t>
                      </a:r>
                      <a:endParaRPr sz="950"/>
                    </a:p>
                  </a:txBody>
                  <a:tcPr marL="9525" marR="9525" marT="9525" marB="0" anchor="ctr"/>
                </a:tc>
                <a:extLst>
                  <a:ext uri="{0D108BD9-81ED-4DB2-BD59-A6C34878D82A}">
                    <a16:rowId xmlns:a16="http://schemas.microsoft.com/office/drawing/2014/main" val="10000"/>
                  </a:ext>
                </a:extLst>
              </a:tr>
              <a:tr h="348700">
                <a:tc>
                  <a:txBody>
                    <a:bodyPr/>
                    <a:lstStyle/>
                    <a:p>
                      <a:pPr marL="0" marR="0" lvl="0" indent="0" algn="l" rtl="0">
                        <a:lnSpc>
                          <a:spcPct val="100000"/>
                        </a:lnSpc>
                        <a:spcBef>
                          <a:spcPts val="0"/>
                        </a:spcBef>
                        <a:spcAft>
                          <a:spcPts val="0"/>
                        </a:spcAft>
                        <a:buNone/>
                      </a:pPr>
                      <a:r>
                        <a:rPr lang="en-US" sz="950"/>
                        <a:t>gender</a:t>
                      </a:r>
                      <a:endParaRPr sz="1300"/>
                    </a:p>
                  </a:txBody>
                  <a:tcPr marL="9525" marR="9525" marT="9525" marB="0" anchor="ctr"/>
                </a:tc>
                <a:tc>
                  <a:txBody>
                    <a:bodyPr/>
                    <a:lstStyle/>
                    <a:p>
                      <a:pPr marL="0" lvl="0" indent="0" algn="l" rtl="0">
                        <a:spcBef>
                          <a:spcPts val="0"/>
                        </a:spcBef>
                        <a:spcAft>
                          <a:spcPts val="0"/>
                        </a:spcAft>
                        <a:buNone/>
                      </a:pPr>
                      <a:r>
                        <a:rPr lang="en-US" sz="950"/>
                        <a:t>The gender of the customer (Male or Female).</a:t>
                      </a:r>
                      <a:endParaRPr sz="950"/>
                    </a:p>
                    <a:p>
                      <a:pPr marL="0" lvl="0" indent="0" algn="l" rtl="0">
                        <a:spcBef>
                          <a:spcPts val="0"/>
                        </a:spcBef>
                        <a:spcAft>
                          <a:spcPts val="0"/>
                        </a:spcAft>
                        <a:buNone/>
                      </a:pPr>
                      <a:r>
                        <a:rPr lang="en-US" sz="950"/>
                        <a:t>Type: Categorical (Male, Female)</a:t>
                      </a:r>
                      <a:endParaRPr sz="950"/>
                    </a:p>
                  </a:txBody>
                  <a:tcPr marL="9525" marR="9525" marT="9525" marB="0" anchor="ctr"/>
                </a:tc>
                <a:extLst>
                  <a:ext uri="{0D108BD9-81ED-4DB2-BD59-A6C34878D82A}">
                    <a16:rowId xmlns:a16="http://schemas.microsoft.com/office/drawing/2014/main" val="10001"/>
                  </a:ext>
                </a:extLst>
              </a:tr>
              <a:tr h="460225">
                <a:tc>
                  <a:txBody>
                    <a:bodyPr/>
                    <a:lstStyle/>
                    <a:p>
                      <a:pPr marL="0" marR="0" lvl="0" indent="0" algn="l" rtl="0">
                        <a:lnSpc>
                          <a:spcPct val="100000"/>
                        </a:lnSpc>
                        <a:spcBef>
                          <a:spcPts val="0"/>
                        </a:spcBef>
                        <a:spcAft>
                          <a:spcPts val="0"/>
                        </a:spcAft>
                        <a:buNone/>
                      </a:pPr>
                      <a:r>
                        <a:rPr lang="en-US" sz="950"/>
                        <a:t>SeniorCitizen</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Indicates whether the customer is a senior citizen (1) or not (0).</a:t>
                      </a:r>
                      <a:endParaRPr sz="950"/>
                    </a:p>
                    <a:p>
                      <a:pPr marL="0" lvl="0" indent="0" algn="l" rtl="0">
                        <a:spcBef>
                          <a:spcPts val="0"/>
                        </a:spcBef>
                        <a:spcAft>
                          <a:spcPts val="0"/>
                        </a:spcAft>
                        <a:buNone/>
                      </a:pPr>
                      <a:r>
                        <a:rPr lang="en-US" sz="950"/>
                        <a:t>Type: Categorical (0 = No, 1 = Yes)</a:t>
                      </a:r>
                      <a:endParaRPr sz="950"/>
                    </a:p>
                  </a:txBody>
                  <a:tcPr marL="9525" marR="9525" marT="9525" marB="0" anchor="ctr"/>
                </a:tc>
                <a:extLst>
                  <a:ext uri="{0D108BD9-81ED-4DB2-BD59-A6C34878D82A}">
                    <a16:rowId xmlns:a16="http://schemas.microsoft.com/office/drawing/2014/main" val="10002"/>
                  </a:ext>
                </a:extLst>
              </a:tr>
              <a:tr h="348700">
                <a:tc>
                  <a:txBody>
                    <a:bodyPr/>
                    <a:lstStyle/>
                    <a:p>
                      <a:pPr marL="0" marR="0" lvl="0" indent="0" algn="l" rtl="0">
                        <a:lnSpc>
                          <a:spcPct val="100000"/>
                        </a:lnSpc>
                        <a:spcBef>
                          <a:spcPts val="0"/>
                        </a:spcBef>
                        <a:spcAft>
                          <a:spcPts val="0"/>
                        </a:spcAft>
                        <a:buNone/>
                      </a:pPr>
                      <a:r>
                        <a:rPr lang="en-US" sz="950"/>
                        <a:t>Partner</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l" rtl="0">
                        <a:lnSpc>
                          <a:spcPct val="100000"/>
                        </a:lnSpc>
                        <a:spcBef>
                          <a:spcPts val="0"/>
                        </a:spcBef>
                        <a:spcAft>
                          <a:spcPts val="0"/>
                        </a:spcAft>
                        <a:buClr>
                          <a:srgbClr val="000000"/>
                        </a:buClr>
                        <a:buSzPts val="1050"/>
                        <a:buFont typeface="Arial"/>
                        <a:buNone/>
                      </a:pPr>
                      <a:r>
                        <a:rPr lang="en-US" sz="950" b="0" i="0" u="none" strike="noStrike" cap="none">
                          <a:solidFill>
                            <a:srgbClr val="000000"/>
                          </a:solidFill>
                          <a:latin typeface="Arial"/>
                          <a:ea typeface="Arial"/>
                          <a:cs typeface="Arial"/>
                          <a:sym typeface="Arial"/>
                        </a:rPr>
                        <a:t>N</a:t>
                      </a:r>
                      <a:r>
                        <a:rPr lang="en-US" sz="950"/>
                        <a:t>Whether the customer has a partner (Yes/No).</a:t>
                      </a:r>
                      <a:endParaRPr sz="950"/>
                    </a:p>
                    <a:p>
                      <a:pPr marL="0" lvl="0" indent="0" algn="l" rtl="0">
                        <a:spcBef>
                          <a:spcPts val="0"/>
                        </a:spcBef>
                        <a:spcAft>
                          <a:spcPts val="0"/>
                        </a:spcAft>
                        <a:buNone/>
                      </a:pPr>
                      <a:r>
                        <a:rPr lang="en-US" sz="950"/>
                        <a:t>Type: Categorical (Yes, No)</a:t>
                      </a:r>
                      <a:endParaRPr sz="950"/>
                    </a:p>
                  </a:txBody>
                  <a:tcPr marL="9525" marR="9525" marT="9525" marB="0" anchor="ctr"/>
                </a:tc>
                <a:extLst>
                  <a:ext uri="{0D108BD9-81ED-4DB2-BD59-A6C34878D82A}">
                    <a16:rowId xmlns:a16="http://schemas.microsoft.com/office/drawing/2014/main" val="10003"/>
                  </a:ext>
                </a:extLst>
              </a:tr>
              <a:tr h="309800">
                <a:tc>
                  <a:txBody>
                    <a:bodyPr/>
                    <a:lstStyle/>
                    <a:p>
                      <a:pPr marL="0" marR="0" lvl="0" indent="0" algn="l" rtl="0">
                        <a:lnSpc>
                          <a:spcPct val="100000"/>
                        </a:lnSpc>
                        <a:spcBef>
                          <a:spcPts val="0"/>
                        </a:spcBef>
                        <a:spcAft>
                          <a:spcPts val="0"/>
                        </a:spcAft>
                        <a:buNone/>
                      </a:pPr>
                      <a:r>
                        <a:rPr lang="en-US" sz="950"/>
                        <a:t>Dependents</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Whether the customer has dependents (Yes/No).</a:t>
                      </a:r>
                      <a:endParaRPr sz="950"/>
                    </a:p>
                    <a:p>
                      <a:pPr marL="0" lvl="0" indent="0" algn="l" rtl="0">
                        <a:spcBef>
                          <a:spcPts val="0"/>
                        </a:spcBef>
                        <a:spcAft>
                          <a:spcPts val="0"/>
                        </a:spcAft>
                        <a:buNone/>
                      </a:pPr>
                      <a:r>
                        <a:rPr lang="en-US" sz="950"/>
                        <a:t>Type: Categorical (Yes, No)</a:t>
                      </a:r>
                      <a:endParaRPr sz="950"/>
                    </a:p>
                  </a:txBody>
                  <a:tcPr marL="9525" marR="9525" marT="9525" marB="0" anchor="ctr"/>
                </a:tc>
                <a:extLst>
                  <a:ext uri="{0D108BD9-81ED-4DB2-BD59-A6C34878D82A}">
                    <a16:rowId xmlns:a16="http://schemas.microsoft.com/office/drawing/2014/main" val="10004"/>
                  </a:ext>
                </a:extLst>
              </a:tr>
              <a:tr h="610650">
                <a:tc>
                  <a:txBody>
                    <a:bodyPr/>
                    <a:lstStyle/>
                    <a:p>
                      <a:pPr marL="0" marR="0" lvl="0" indent="0" algn="l" rtl="0">
                        <a:lnSpc>
                          <a:spcPct val="100000"/>
                        </a:lnSpc>
                        <a:spcBef>
                          <a:spcPts val="0"/>
                        </a:spcBef>
                        <a:spcAft>
                          <a:spcPts val="0"/>
                        </a:spcAft>
                        <a:buNone/>
                      </a:pPr>
                      <a:r>
                        <a:rPr lang="en-US" sz="950"/>
                        <a:t>tenure</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The number of months the customer has been with the company. This reflects the duration of the customer's subscription to the service.</a:t>
                      </a:r>
                      <a:endParaRPr sz="950"/>
                    </a:p>
                    <a:p>
                      <a:pPr marL="0" lvl="0" indent="0" algn="l" rtl="0">
                        <a:spcBef>
                          <a:spcPts val="0"/>
                        </a:spcBef>
                        <a:spcAft>
                          <a:spcPts val="0"/>
                        </a:spcAft>
                        <a:buNone/>
                      </a:pPr>
                      <a:r>
                        <a:rPr lang="en-US" sz="950"/>
                        <a:t>Type: Numerical (Integer)</a:t>
                      </a:r>
                      <a:endParaRPr sz="950"/>
                    </a:p>
                  </a:txBody>
                  <a:tcPr marL="9525" marR="9525" marT="9525" marB="0" anchor="ctr"/>
                </a:tc>
                <a:extLst>
                  <a:ext uri="{0D108BD9-81ED-4DB2-BD59-A6C34878D82A}">
                    <a16:rowId xmlns:a16="http://schemas.microsoft.com/office/drawing/2014/main" val="10005"/>
                  </a:ext>
                </a:extLst>
              </a:tr>
              <a:tr h="460225">
                <a:tc>
                  <a:txBody>
                    <a:bodyPr/>
                    <a:lstStyle/>
                    <a:p>
                      <a:pPr marL="0" marR="0" lvl="0" indent="0" algn="l" rtl="0">
                        <a:lnSpc>
                          <a:spcPct val="100000"/>
                        </a:lnSpc>
                        <a:spcBef>
                          <a:spcPts val="0"/>
                        </a:spcBef>
                        <a:spcAft>
                          <a:spcPts val="0"/>
                        </a:spcAft>
                        <a:buNone/>
                      </a:pPr>
                      <a:r>
                        <a:rPr lang="en-US" sz="950"/>
                        <a:t>MultipleLines</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Whether the customer has multiple phone lines (Yes/No/No phone service).</a:t>
                      </a:r>
                      <a:endParaRPr sz="950"/>
                    </a:p>
                    <a:p>
                      <a:pPr marL="0" lvl="0" indent="0" algn="l" rtl="0">
                        <a:spcBef>
                          <a:spcPts val="0"/>
                        </a:spcBef>
                        <a:spcAft>
                          <a:spcPts val="0"/>
                        </a:spcAft>
                        <a:buNone/>
                      </a:pPr>
                      <a:r>
                        <a:rPr lang="en-US" sz="950"/>
                        <a:t>Type: Categorical (No phone service, No, Yes)</a:t>
                      </a:r>
                      <a:endParaRPr sz="950"/>
                    </a:p>
                  </a:txBody>
                  <a:tcPr marL="9525" marR="9525" marT="9525" marB="0" anchor="ctr"/>
                </a:tc>
                <a:extLst>
                  <a:ext uri="{0D108BD9-81ED-4DB2-BD59-A6C34878D82A}">
                    <a16:rowId xmlns:a16="http://schemas.microsoft.com/office/drawing/2014/main" val="10006"/>
                  </a:ext>
                </a:extLst>
              </a:tr>
              <a:tr h="460225">
                <a:tc>
                  <a:txBody>
                    <a:bodyPr/>
                    <a:lstStyle/>
                    <a:p>
                      <a:pPr marL="0" marR="0" lvl="0" indent="0" algn="l" rtl="0">
                        <a:lnSpc>
                          <a:spcPct val="100000"/>
                        </a:lnSpc>
                        <a:spcBef>
                          <a:spcPts val="0"/>
                        </a:spcBef>
                        <a:spcAft>
                          <a:spcPts val="0"/>
                        </a:spcAft>
                        <a:buNone/>
                      </a:pPr>
                      <a:r>
                        <a:rPr lang="en-US" sz="950"/>
                        <a:t>InternetService</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Type of internet service the customer subscribes to (DSL, Fiber optic, or No internet service).</a:t>
                      </a:r>
                      <a:endParaRPr sz="950"/>
                    </a:p>
                    <a:p>
                      <a:pPr marL="0" lvl="0" indent="0" algn="l" rtl="0">
                        <a:spcBef>
                          <a:spcPts val="0"/>
                        </a:spcBef>
                        <a:spcAft>
                          <a:spcPts val="0"/>
                        </a:spcAft>
                        <a:buNone/>
                      </a:pPr>
                      <a:r>
                        <a:rPr lang="en-US" sz="950"/>
                        <a:t>Type: Categorical (DSL, Fiber optic, No)</a:t>
                      </a:r>
                      <a:endParaRPr sz="950"/>
                    </a:p>
                  </a:txBody>
                  <a:tcPr marL="9525" marR="9525" marT="9525" marB="0" anchor="ctr"/>
                </a:tc>
                <a:extLst>
                  <a:ext uri="{0D108BD9-81ED-4DB2-BD59-A6C34878D82A}">
                    <a16:rowId xmlns:a16="http://schemas.microsoft.com/office/drawing/2014/main" val="10007"/>
                  </a:ext>
                </a:extLst>
              </a:tr>
              <a:tr h="460225">
                <a:tc>
                  <a:txBody>
                    <a:bodyPr/>
                    <a:lstStyle/>
                    <a:p>
                      <a:pPr marL="0" marR="0" lvl="0" indent="0" algn="l" rtl="0">
                        <a:lnSpc>
                          <a:spcPct val="100000"/>
                        </a:lnSpc>
                        <a:spcBef>
                          <a:spcPts val="0"/>
                        </a:spcBef>
                        <a:spcAft>
                          <a:spcPts val="0"/>
                        </a:spcAft>
                        <a:buNone/>
                      </a:pPr>
                      <a:r>
                        <a:rPr lang="en-US" sz="950"/>
                        <a:t>OnlineSecurity</a:t>
                      </a:r>
                      <a:endParaRPr sz="950" b="0" i="0" u="none" strike="noStrike" cap="none">
                        <a:solidFill>
                          <a:srgbClr val="000000"/>
                        </a:solidFill>
                        <a:latin typeface="Arial"/>
                        <a:ea typeface="Arial"/>
                        <a:cs typeface="Arial"/>
                        <a:sym typeface="Arial"/>
                      </a:endParaRPr>
                    </a:p>
                  </a:txBody>
                  <a:tcPr marL="9525" marR="9525" marT="9525" marB="0" anchor="ctr"/>
                </a:tc>
                <a:tc>
                  <a:txBody>
                    <a:bodyPr/>
                    <a:lstStyle/>
                    <a:p>
                      <a:pPr marL="0" lvl="0" indent="0" algn="l" rtl="0">
                        <a:spcBef>
                          <a:spcPts val="0"/>
                        </a:spcBef>
                        <a:spcAft>
                          <a:spcPts val="0"/>
                        </a:spcAft>
                        <a:buNone/>
                      </a:pPr>
                      <a:r>
                        <a:rPr lang="en-US" sz="950"/>
                        <a:t>Whether the customer has online security (Yes/No/No internet service).</a:t>
                      </a:r>
                      <a:endParaRPr sz="950"/>
                    </a:p>
                    <a:p>
                      <a:pPr marL="0" lvl="0" indent="0" algn="l" rtl="0">
                        <a:spcBef>
                          <a:spcPts val="0"/>
                        </a:spcBef>
                        <a:spcAft>
                          <a:spcPts val="0"/>
                        </a:spcAft>
                        <a:buNone/>
                      </a:pPr>
                      <a:r>
                        <a:rPr lang="en-US" sz="950"/>
                        <a:t>Type: Categorical (Yes, No, No internet service)</a:t>
                      </a:r>
                      <a:r>
                        <a:rPr lang="en-US" sz="950" u="none" strike="noStrike" cap="none"/>
                        <a:t>.</a:t>
                      </a:r>
                      <a:endParaRPr sz="1300"/>
                    </a:p>
                  </a:txBody>
                  <a:tcPr marL="9525" marR="9525" marT="9525" marB="0" anchor="ctr"/>
                </a:tc>
                <a:extLst>
                  <a:ext uri="{0D108BD9-81ED-4DB2-BD59-A6C34878D82A}">
                    <a16:rowId xmlns:a16="http://schemas.microsoft.com/office/drawing/2014/main" val="10008"/>
                  </a:ext>
                </a:extLst>
              </a:tr>
            </a:tbl>
          </a:graphicData>
        </a:graphic>
      </p:graphicFrame>
      <p:graphicFrame>
        <p:nvGraphicFramePr>
          <p:cNvPr id="144" name="Google Shape;144;p6"/>
          <p:cNvGraphicFramePr/>
          <p:nvPr/>
        </p:nvGraphicFramePr>
        <p:xfrm>
          <a:off x="4419590" y="152397"/>
          <a:ext cx="4572000" cy="4935350"/>
        </p:xfrm>
        <a:graphic>
          <a:graphicData uri="http://schemas.openxmlformats.org/drawingml/2006/table">
            <a:tbl>
              <a:tblPr firstRow="1" bandRow="1">
                <a:noFill/>
                <a:tableStyleId>{44627D08-CFB0-44EB-AF48-D70B862BDEBF}</a:tableStyleId>
              </a:tblPr>
              <a:tblGrid>
                <a:gridCol w="1439925">
                  <a:extLst>
                    <a:ext uri="{9D8B030D-6E8A-4147-A177-3AD203B41FA5}">
                      <a16:colId xmlns:a16="http://schemas.microsoft.com/office/drawing/2014/main" val="20000"/>
                    </a:ext>
                  </a:extLst>
                </a:gridCol>
                <a:gridCol w="3132075">
                  <a:extLst>
                    <a:ext uri="{9D8B030D-6E8A-4147-A177-3AD203B41FA5}">
                      <a16:colId xmlns:a16="http://schemas.microsoft.com/office/drawing/2014/main" val="20001"/>
                    </a:ext>
                  </a:extLst>
                </a:gridCol>
              </a:tblGrid>
              <a:tr h="493450">
                <a:tc>
                  <a:txBody>
                    <a:bodyPr/>
                    <a:lstStyle/>
                    <a:p>
                      <a:pPr marL="0" marR="0" lvl="0" indent="0" algn="l" rtl="0">
                        <a:lnSpc>
                          <a:spcPct val="100000"/>
                        </a:lnSpc>
                        <a:spcBef>
                          <a:spcPts val="0"/>
                        </a:spcBef>
                        <a:spcAft>
                          <a:spcPts val="0"/>
                        </a:spcAft>
                        <a:buNone/>
                      </a:pPr>
                      <a:r>
                        <a:rPr lang="en-US" sz="950"/>
                        <a:t>TotalCharges</a:t>
                      </a:r>
                      <a:endParaRPr sz="950" b="0" i="0" u="none" strike="noStrike" cap="none">
                        <a:solidFill>
                          <a:srgbClr val="000000"/>
                        </a:solidFill>
                        <a:latin typeface="Arial"/>
                        <a:ea typeface="Arial"/>
                        <a:cs typeface="Arial"/>
                        <a:sym typeface="Arial"/>
                      </a:endParaRPr>
                    </a:p>
                  </a:txBody>
                  <a:tcPr marL="9525" marR="9525" marT="9525" marB="0" anchor="b"/>
                </a:tc>
                <a:tc>
                  <a:txBody>
                    <a:bodyPr/>
                    <a:lstStyle/>
                    <a:p>
                      <a:pPr marL="0" lvl="0" indent="0" algn="l" rtl="0">
                        <a:spcBef>
                          <a:spcPts val="0"/>
                        </a:spcBef>
                        <a:spcAft>
                          <a:spcPts val="0"/>
                        </a:spcAft>
                        <a:buNone/>
                      </a:pPr>
                      <a:r>
                        <a:rPr lang="en-US" sz="950"/>
                        <a:t>The total amount the customer has paid over the duration of their contract.</a:t>
                      </a:r>
                      <a:endParaRPr sz="950"/>
                    </a:p>
                    <a:p>
                      <a:pPr marL="0" lvl="0" indent="0" algn="l" rtl="0">
                        <a:spcBef>
                          <a:spcPts val="0"/>
                        </a:spcBef>
                        <a:spcAft>
                          <a:spcPts val="0"/>
                        </a:spcAft>
                        <a:buNone/>
                      </a:pPr>
                      <a:r>
                        <a:rPr lang="en-US" sz="950"/>
                        <a:t>Type: Numerical (Float)</a:t>
                      </a:r>
                      <a:endParaRPr sz="950"/>
                    </a:p>
                  </a:txBody>
                  <a:tcPr marL="9525" marR="9525" marT="9525" marB="0" anchor="b"/>
                </a:tc>
                <a:extLst>
                  <a:ext uri="{0D108BD9-81ED-4DB2-BD59-A6C34878D82A}">
                    <a16:rowId xmlns:a16="http://schemas.microsoft.com/office/drawing/2014/main" val="10000"/>
                  </a:ext>
                </a:extLst>
              </a:tr>
              <a:tr h="332175">
                <a:tc>
                  <a:txBody>
                    <a:bodyPr/>
                    <a:lstStyle/>
                    <a:p>
                      <a:pPr marL="0" marR="0" lvl="0" indent="0" algn="l" rtl="0">
                        <a:lnSpc>
                          <a:spcPct val="100000"/>
                        </a:lnSpc>
                        <a:spcBef>
                          <a:spcPts val="0"/>
                        </a:spcBef>
                        <a:spcAft>
                          <a:spcPts val="0"/>
                        </a:spcAft>
                        <a:buNone/>
                      </a:pPr>
                      <a:r>
                        <a:rPr lang="en-US" sz="950"/>
                        <a:t>Churn</a:t>
                      </a:r>
                      <a:endParaRPr sz="950" b="0" i="0" u="none" strike="noStrike" cap="none">
                        <a:solidFill>
                          <a:srgbClr val="000000"/>
                        </a:solidFill>
                        <a:latin typeface="Arial"/>
                        <a:ea typeface="Arial"/>
                        <a:cs typeface="Arial"/>
                        <a:sym typeface="Arial"/>
                      </a:endParaRPr>
                    </a:p>
                  </a:txBody>
                  <a:tcPr marL="9525" marR="9525" marT="9525" marB="0" anchor="b">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churned (1) or not (0). This is the target variable for churn prediction.</a:t>
                      </a:r>
                      <a:endParaRPr sz="950"/>
                    </a:p>
                  </a:txBody>
                  <a:tcPr marL="9525" marR="9525" marT="9525" marB="0" anchor="b">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93450">
                <a:tc>
                  <a:txBody>
                    <a:bodyPr/>
                    <a:lstStyle/>
                    <a:p>
                      <a:pPr marL="0" marR="0" lvl="0" indent="0" algn="l" rtl="0">
                        <a:lnSpc>
                          <a:spcPct val="100000"/>
                        </a:lnSpc>
                        <a:spcBef>
                          <a:spcPts val="0"/>
                        </a:spcBef>
                        <a:spcAft>
                          <a:spcPts val="0"/>
                        </a:spcAft>
                        <a:buNone/>
                      </a:pPr>
                      <a:r>
                        <a:rPr lang="en-US" sz="950"/>
                        <a:t>OnlineBackup</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online backup (Yes/No/No internet service).</a:t>
                      </a:r>
                      <a:endParaRPr sz="950"/>
                    </a:p>
                    <a:p>
                      <a:pPr marL="0" lvl="0" indent="0" algn="l" rtl="0">
                        <a:spcBef>
                          <a:spcPts val="0"/>
                        </a:spcBef>
                        <a:spcAft>
                          <a:spcPts val="0"/>
                        </a:spcAft>
                        <a:buNone/>
                      </a:pPr>
                      <a:r>
                        <a:rPr lang="en-US" sz="950"/>
                        <a:t>Type: Categorical (Yes, No, No internet service)</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93450">
                <a:tc>
                  <a:txBody>
                    <a:bodyPr/>
                    <a:lstStyle/>
                    <a:p>
                      <a:pPr marL="0" marR="0" lvl="0" indent="0" algn="l" rtl="0">
                        <a:lnSpc>
                          <a:spcPct val="100000"/>
                        </a:lnSpc>
                        <a:spcBef>
                          <a:spcPts val="0"/>
                        </a:spcBef>
                        <a:spcAft>
                          <a:spcPts val="0"/>
                        </a:spcAft>
                        <a:buNone/>
                      </a:pPr>
                      <a:r>
                        <a:rPr lang="en-US" sz="950"/>
                        <a:t>DeviceProtection</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device protection (Yes/No/No internet service).</a:t>
                      </a:r>
                      <a:endParaRPr sz="950"/>
                    </a:p>
                    <a:p>
                      <a:pPr marL="0" lvl="0" indent="0" algn="l" rtl="0">
                        <a:spcBef>
                          <a:spcPts val="0"/>
                        </a:spcBef>
                        <a:spcAft>
                          <a:spcPts val="0"/>
                        </a:spcAft>
                        <a:buNone/>
                      </a:pPr>
                      <a:r>
                        <a:rPr lang="en-US" sz="950"/>
                        <a:t>Type: Categorical (Yes, No, No internet service)</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93450">
                <a:tc>
                  <a:txBody>
                    <a:bodyPr/>
                    <a:lstStyle/>
                    <a:p>
                      <a:pPr marL="0" marR="0" lvl="0" indent="0" algn="l" rtl="0">
                        <a:lnSpc>
                          <a:spcPct val="100000"/>
                        </a:lnSpc>
                        <a:spcBef>
                          <a:spcPts val="0"/>
                        </a:spcBef>
                        <a:spcAft>
                          <a:spcPts val="0"/>
                        </a:spcAft>
                        <a:buNone/>
                      </a:pPr>
                      <a:r>
                        <a:rPr lang="en-US" sz="950"/>
                        <a:t>TechSupport</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tech support (Yes/No/No internet service).</a:t>
                      </a:r>
                      <a:endParaRPr sz="950"/>
                    </a:p>
                    <a:p>
                      <a:pPr marL="0" lvl="0" indent="0" algn="l" rtl="0">
                        <a:spcBef>
                          <a:spcPts val="0"/>
                        </a:spcBef>
                        <a:spcAft>
                          <a:spcPts val="0"/>
                        </a:spcAft>
                        <a:buNone/>
                      </a:pPr>
                      <a:r>
                        <a:rPr lang="en-US" sz="950"/>
                        <a:t>Type: Categorical (Yes, No, No internet service)</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93450">
                <a:tc>
                  <a:txBody>
                    <a:bodyPr/>
                    <a:lstStyle/>
                    <a:p>
                      <a:pPr marL="0" marR="0" lvl="0" indent="0" algn="l" rtl="0">
                        <a:lnSpc>
                          <a:spcPct val="100000"/>
                        </a:lnSpc>
                        <a:spcBef>
                          <a:spcPts val="0"/>
                        </a:spcBef>
                        <a:spcAft>
                          <a:spcPts val="0"/>
                        </a:spcAft>
                        <a:buNone/>
                      </a:pPr>
                      <a:r>
                        <a:rPr lang="en-US" sz="950"/>
                        <a:t>StreamingTV</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streaming TV service (Yes/No/No internet service).</a:t>
                      </a:r>
                      <a:endParaRPr sz="950"/>
                    </a:p>
                    <a:p>
                      <a:pPr marL="0" lvl="0" indent="0" algn="l" rtl="0">
                        <a:spcBef>
                          <a:spcPts val="0"/>
                        </a:spcBef>
                        <a:spcAft>
                          <a:spcPts val="0"/>
                        </a:spcAft>
                        <a:buNone/>
                      </a:pPr>
                      <a:r>
                        <a:rPr lang="en-US" sz="950"/>
                        <a:t>Type: Categorical (Yes, No, No internet service)</a:t>
                      </a:r>
                      <a:r>
                        <a:rPr lang="en-US" sz="950" u="none" strike="noStrike" cap="none"/>
                        <a:t>.</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2175">
                <a:tc>
                  <a:txBody>
                    <a:bodyPr/>
                    <a:lstStyle/>
                    <a:p>
                      <a:pPr marL="0" marR="0" lvl="0" indent="0" algn="l" rtl="0">
                        <a:lnSpc>
                          <a:spcPct val="100000"/>
                        </a:lnSpc>
                        <a:spcBef>
                          <a:spcPts val="0"/>
                        </a:spcBef>
                        <a:spcAft>
                          <a:spcPts val="0"/>
                        </a:spcAft>
                        <a:buNone/>
                      </a:pPr>
                      <a:r>
                        <a:rPr lang="en-US" sz="950"/>
                        <a:t>StreamingMovies</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streaming movies service (Yes/No/No internet service).</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654750">
                <a:tc>
                  <a:txBody>
                    <a:bodyPr/>
                    <a:lstStyle/>
                    <a:p>
                      <a:pPr marL="0" marR="0" lvl="0" indent="0" algn="l" rtl="0">
                        <a:lnSpc>
                          <a:spcPct val="100000"/>
                        </a:lnSpc>
                        <a:spcBef>
                          <a:spcPts val="0"/>
                        </a:spcBef>
                        <a:spcAft>
                          <a:spcPts val="0"/>
                        </a:spcAft>
                        <a:buNone/>
                      </a:pPr>
                      <a:r>
                        <a:rPr lang="en-US" sz="950"/>
                        <a:t>Contract</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Type of contract the customer has (Month-to-month, One year, Two year).</a:t>
                      </a:r>
                      <a:endParaRPr sz="950"/>
                    </a:p>
                    <a:p>
                      <a:pPr marL="0" lvl="0" indent="0" algn="l" rtl="0">
                        <a:spcBef>
                          <a:spcPts val="0"/>
                        </a:spcBef>
                        <a:spcAft>
                          <a:spcPts val="0"/>
                        </a:spcAft>
                        <a:buNone/>
                      </a:pPr>
                      <a:r>
                        <a:rPr lang="en-US" sz="950"/>
                        <a:t>Type: Categorical (Month-to-month, One year, Two year)</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93450">
                <a:tc>
                  <a:txBody>
                    <a:bodyPr/>
                    <a:lstStyle/>
                    <a:p>
                      <a:pPr marL="0" marR="0" lvl="0" indent="0" algn="l" rtl="0">
                        <a:lnSpc>
                          <a:spcPct val="100000"/>
                        </a:lnSpc>
                        <a:spcBef>
                          <a:spcPts val="0"/>
                        </a:spcBef>
                        <a:spcAft>
                          <a:spcPts val="0"/>
                        </a:spcAft>
                        <a:buNone/>
                      </a:pPr>
                      <a:r>
                        <a:rPr lang="en-US" sz="950"/>
                        <a:t>PaperlessBilling</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950"/>
                        <a:t>Whether the customer has opted for paperless billing (Yes/No).</a:t>
                      </a:r>
                      <a:endParaRPr sz="950"/>
                    </a:p>
                    <a:p>
                      <a:pPr marL="0" lvl="0" indent="0" algn="l" rtl="0">
                        <a:spcBef>
                          <a:spcPts val="0"/>
                        </a:spcBef>
                        <a:spcAft>
                          <a:spcPts val="0"/>
                        </a:spcAft>
                        <a:buNone/>
                      </a:pPr>
                      <a:r>
                        <a:rPr lang="en-US" sz="950"/>
                        <a:t>Type: Categorical (Yes, No)</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32175">
                <a:tc>
                  <a:txBody>
                    <a:bodyPr/>
                    <a:lstStyle/>
                    <a:p>
                      <a:pPr marL="0" marR="0" lvl="0" indent="0" algn="l" rtl="0">
                        <a:lnSpc>
                          <a:spcPct val="100000"/>
                        </a:lnSpc>
                        <a:spcBef>
                          <a:spcPts val="0"/>
                        </a:spcBef>
                        <a:spcAft>
                          <a:spcPts val="0"/>
                        </a:spcAft>
                        <a:buNone/>
                      </a:pPr>
                      <a:r>
                        <a:rPr lang="en-US" sz="950"/>
                        <a:t>PaymentMethod</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50"/>
                        <a:buFont typeface="Arial"/>
                        <a:buNone/>
                      </a:pPr>
                      <a:r>
                        <a:rPr lang="en-US" sz="950" u="none" strike="noStrike" cap="none"/>
                        <a:t>Indicates if the participant has kidney disease, as this condition is closely linked to heart disease.</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323375">
                <a:tc>
                  <a:txBody>
                    <a:bodyPr/>
                    <a:lstStyle/>
                    <a:p>
                      <a:pPr marL="0" marR="0" lvl="0" indent="0" algn="l" rtl="0">
                        <a:lnSpc>
                          <a:spcPct val="100000"/>
                        </a:lnSpc>
                        <a:spcBef>
                          <a:spcPts val="0"/>
                        </a:spcBef>
                        <a:spcAft>
                          <a:spcPts val="0"/>
                        </a:spcAft>
                        <a:buNone/>
                      </a:pPr>
                      <a:r>
                        <a:rPr lang="en-US" sz="950"/>
                        <a:t>MonthlyCharges</a:t>
                      </a:r>
                      <a:endParaRPr sz="950" b="0" i="0" u="none" strike="noStrike" cap="none">
                        <a:solidFill>
                          <a:srgbClr val="000000"/>
                        </a:solidFill>
                        <a:latin typeface="Arial"/>
                        <a:ea typeface="Arial"/>
                        <a:cs typeface="Arial"/>
                        <a:sym typeface="Arial"/>
                      </a:endParaRPr>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50"/>
                        <a:buFont typeface="Arial"/>
                        <a:buNone/>
                      </a:pPr>
                      <a:r>
                        <a:rPr lang="en-US" sz="950" u="none" strike="noStrike" cap="none"/>
                        <a:t>Indicates if the participant has arthritis, potent</a:t>
                      </a:r>
                      <a:endParaRPr sz="950"/>
                    </a:p>
                  </a:txBody>
                  <a:tcPr marL="9525" marR="9525" marT="9525"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pSp>
        <p:nvGrpSpPr>
          <p:cNvPr id="149" name="Google Shape;149;p8"/>
          <p:cNvGrpSpPr/>
          <p:nvPr/>
        </p:nvGrpSpPr>
        <p:grpSpPr>
          <a:xfrm>
            <a:off x="857072" y="702144"/>
            <a:ext cx="812959" cy="861673"/>
            <a:chOff x="5137170" y="1563182"/>
            <a:chExt cx="584358" cy="619463"/>
          </a:xfrm>
        </p:grpSpPr>
        <p:sp>
          <p:nvSpPr>
            <p:cNvPr id="150" name="Google Shape;150;p8"/>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1" name="Google Shape;151;p8"/>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2" name="Google Shape;152;p8"/>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3" name="Google Shape;153;p8"/>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4" name="Google Shape;154;p8"/>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5" name="Google Shape;155;p8"/>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6" name="Google Shape;156;p8"/>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7" name="Google Shape;157;p8"/>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8" name="Google Shape;158;p8"/>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9" name="Google Shape;159;p8"/>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0" name="Google Shape;160;p8"/>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1" name="Google Shape;161;p8"/>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2" name="Google Shape;162;p8"/>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3" name="Google Shape;163;p8"/>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4" name="Google Shape;164;p8"/>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5" name="Google Shape;165;p8"/>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66" name="Google Shape;16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sz="3600"/>
              <a:t>Preprocessing</a:t>
            </a:r>
            <a:endParaRPr sz="2400"/>
          </a:p>
        </p:txBody>
      </p:sp>
      <p:sp>
        <p:nvSpPr>
          <p:cNvPr id="167" name="Google Shape;167;p8"/>
          <p:cNvSpPr txBox="1"/>
          <p:nvPr/>
        </p:nvSpPr>
        <p:spPr>
          <a:xfrm>
            <a:off x="850175" y="1522350"/>
            <a:ext cx="7763700" cy="3212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Arial"/>
              <a:buAutoNum type="arabicPeriod"/>
            </a:pPr>
            <a:r>
              <a:rPr lang="en-US" sz="1400" b="1" i="0" u="none" strike="noStrike" cap="none">
                <a:solidFill>
                  <a:schemeClr val="dk1"/>
                </a:solidFill>
                <a:latin typeface="Barlow"/>
                <a:ea typeface="Barlow"/>
                <a:cs typeface="Barlow"/>
                <a:sym typeface="Barlow"/>
              </a:rPr>
              <a:t>Identified Null Values</a:t>
            </a:r>
            <a:r>
              <a:rPr lang="en-US" sz="1400" b="0" i="0" u="none" strike="noStrike" cap="none">
                <a:solidFill>
                  <a:schemeClr val="dk1"/>
                </a:solidFill>
                <a:latin typeface="Barlow"/>
                <a:ea typeface="Barlow"/>
                <a:cs typeface="Barlow"/>
                <a:sym typeface="Barlow"/>
              </a:rPr>
              <a:t>: First, checked for missing values in the dataset. If a column contained more than 10,000 null values, the following steps were taken:</a:t>
            </a:r>
            <a:endParaRPr/>
          </a:p>
          <a:p>
            <a:pPr marL="742950" marR="0" lvl="1" indent="-285750" algn="l" rtl="0">
              <a:lnSpc>
                <a:spcPct val="100000"/>
              </a:lnSpc>
              <a:spcBef>
                <a:spcPts val="1600"/>
              </a:spcBef>
              <a:spcAft>
                <a:spcPts val="0"/>
              </a:spcAft>
              <a:buClr>
                <a:schemeClr val="dk1"/>
              </a:buClr>
              <a:buSzPts val="1400"/>
              <a:buFont typeface="Arial"/>
              <a:buAutoNum type="arabicPeriod"/>
            </a:pPr>
            <a:r>
              <a:rPr lang="en-US" sz="1400" b="0" i="0" u="none" strike="noStrike" cap="none">
                <a:solidFill>
                  <a:schemeClr val="dk1"/>
                </a:solidFill>
                <a:latin typeface="Exo"/>
                <a:ea typeface="Exo"/>
                <a:cs typeface="Exo"/>
                <a:sym typeface="Exo"/>
              </a:rPr>
              <a:t>For numerical columns, </a:t>
            </a:r>
            <a:r>
              <a:rPr lang="en-US" sz="1400" b="1" i="0" u="none" strike="noStrike" cap="none">
                <a:solidFill>
                  <a:schemeClr val="dk1"/>
                </a:solidFill>
                <a:latin typeface="Exo"/>
                <a:ea typeface="Exo"/>
                <a:cs typeface="Exo"/>
                <a:sym typeface="Exo"/>
              </a:rPr>
              <a:t>replaced the null values with the mean</a:t>
            </a:r>
            <a:r>
              <a:rPr lang="en-US" sz="1400" b="0" i="0" u="none" strike="noStrike" cap="none">
                <a:solidFill>
                  <a:schemeClr val="dk1"/>
                </a:solidFill>
                <a:latin typeface="Exo"/>
                <a:ea typeface="Exo"/>
                <a:cs typeface="Exo"/>
                <a:sym typeface="Exo"/>
              </a:rPr>
              <a:t> of the respective column.</a:t>
            </a:r>
            <a:endParaRPr/>
          </a:p>
          <a:p>
            <a:pPr marL="742950" marR="0" lvl="1" indent="-285750" algn="l" rtl="0">
              <a:lnSpc>
                <a:spcPct val="100000"/>
              </a:lnSpc>
              <a:spcBef>
                <a:spcPts val="1600"/>
              </a:spcBef>
              <a:spcAft>
                <a:spcPts val="0"/>
              </a:spcAft>
              <a:buClr>
                <a:schemeClr val="dk1"/>
              </a:buClr>
              <a:buSzPts val="1400"/>
              <a:buFont typeface="Arial"/>
              <a:buAutoNum type="arabicPeriod"/>
            </a:pPr>
            <a:r>
              <a:rPr lang="en-US" sz="1400" b="0" i="0" u="none" strike="noStrike" cap="none">
                <a:solidFill>
                  <a:schemeClr val="dk1"/>
                </a:solidFill>
                <a:latin typeface="Exo"/>
                <a:ea typeface="Exo"/>
                <a:cs typeface="Exo"/>
                <a:sym typeface="Exo"/>
              </a:rPr>
              <a:t>For categorical columns, </a:t>
            </a:r>
            <a:r>
              <a:rPr lang="en-US" sz="1400" b="1" i="0" u="none" strike="noStrike" cap="none">
                <a:solidFill>
                  <a:schemeClr val="dk1"/>
                </a:solidFill>
                <a:latin typeface="Exo"/>
                <a:ea typeface="Exo"/>
                <a:cs typeface="Exo"/>
                <a:sym typeface="Exo"/>
              </a:rPr>
              <a:t>replaced the null values with the mode</a:t>
            </a:r>
            <a:r>
              <a:rPr lang="en-US" sz="1400" b="0" i="0" u="none" strike="noStrike" cap="none">
                <a:solidFill>
                  <a:schemeClr val="dk1"/>
                </a:solidFill>
                <a:latin typeface="Exo"/>
                <a:ea typeface="Exo"/>
                <a:cs typeface="Exo"/>
                <a:sym typeface="Exo"/>
              </a:rPr>
              <a:t> (most frequent value) of that column.</a:t>
            </a:r>
            <a:endParaRPr/>
          </a:p>
          <a:p>
            <a:pPr marL="742950" marR="0" lvl="1" indent="-196850" algn="ctr" rtl="0">
              <a:lnSpc>
                <a:spcPct val="100000"/>
              </a:lnSpc>
              <a:spcBef>
                <a:spcPts val="1600"/>
              </a:spcBef>
              <a:spcAft>
                <a:spcPts val="0"/>
              </a:spcAft>
              <a:buClr>
                <a:schemeClr val="dk1"/>
              </a:buClr>
              <a:buSzPts val="1400"/>
              <a:buFont typeface="Arial"/>
              <a:buNone/>
            </a:pPr>
            <a:endParaRPr sz="1400" b="0" i="0" u="none" strike="noStrike" cap="none">
              <a:solidFill>
                <a:schemeClr val="dk1"/>
              </a:solidFill>
              <a:latin typeface="Exo"/>
              <a:ea typeface="Exo"/>
              <a:cs typeface="Exo"/>
              <a:sym typeface="Exo"/>
            </a:endParaRPr>
          </a:p>
          <a:p>
            <a:pPr marL="457200" marR="0" lvl="0" indent="-317500" algn="l" rtl="0">
              <a:lnSpc>
                <a:spcPct val="100000"/>
              </a:lnSpc>
              <a:spcBef>
                <a:spcPts val="0"/>
              </a:spcBef>
              <a:spcAft>
                <a:spcPts val="0"/>
              </a:spcAft>
              <a:buClr>
                <a:schemeClr val="dk1"/>
              </a:buClr>
              <a:buSzPts val="1400"/>
              <a:buFont typeface="Arial"/>
              <a:buAutoNum type="arabicPeriod"/>
            </a:pPr>
            <a:r>
              <a:rPr lang="en-US" sz="1400" b="0" i="0" u="none" strike="noStrike" cap="none">
                <a:solidFill>
                  <a:schemeClr val="dk1"/>
                </a:solidFill>
                <a:latin typeface="Barlow"/>
                <a:ea typeface="Barlow"/>
                <a:cs typeface="Barlow"/>
                <a:sym typeface="Barlow"/>
              </a:rPr>
              <a:t>If the number of null values was less than 10,000, the rows with missing data were </a:t>
            </a:r>
            <a:r>
              <a:rPr lang="en-US" sz="1400" b="1" i="0" u="none" strike="noStrike" cap="none">
                <a:solidFill>
                  <a:schemeClr val="dk1"/>
                </a:solidFill>
                <a:latin typeface="Barlow"/>
                <a:ea typeface="Barlow"/>
                <a:cs typeface="Barlow"/>
                <a:sym typeface="Barlow"/>
              </a:rPr>
              <a:t>dropped</a:t>
            </a:r>
            <a:endParaRPr sz="1400" b="1" i="0" u="none" strike="noStrike" cap="none">
              <a:solidFill>
                <a:schemeClr val="dk1"/>
              </a:solidFill>
              <a:latin typeface="Barlow"/>
              <a:ea typeface="Barlow"/>
              <a:cs typeface="Barlow"/>
              <a:sym typeface="Barlow"/>
            </a:endParaRPr>
          </a:p>
          <a:p>
            <a:pPr marL="0" marR="0" lvl="0" indent="0" algn="l" rtl="0">
              <a:lnSpc>
                <a:spcPct val="100000"/>
              </a:lnSpc>
              <a:spcBef>
                <a:spcPts val="0"/>
              </a:spcBef>
              <a:spcAft>
                <a:spcPts val="0"/>
              </a:spcAft>
              <a:buNone/>
            </a:pPr>
            <a:endParaRPr b="1">
              <a:solidFill>
                <a:schemeClr val="dk1"/>
              </a:solidFill>
              <a:latin typeface="Barlow"/>
              <a:ea typeface="Barlow"/>
              <a:cs typeface="Barlow"/>
              <a:sym typeface="Barlow"/>
            </a:endParaRPr>
          </a:p>
          <a:p>
            <a:pPr marL="0" marR="0" lvl="0" indent="0" algn="l" rtl="0">
              <a:lnSpc>
                <a:spcPct val="100000"/>
              </a:lnSpc>
              <a:spcBef>
                <a:spcPts val="0"/>
              </a:spcBef>
              <a:spcAft>
                <a:spcPts val="0"/>
              </a:spcAft>
              <a:buNone/>
            </a:pPr>
            <a:r>
              <a:rPr lang="en-US" b="1">
                <a:solidFill>
                  <a:schemeClr val="dk1"/>
                </a:solidFill>
                <a:latin typeface="Barlow"/>
                <a:ea typeface="Barlow"/>
                <a:cs typeface="Barlow"/>
                <a:sym typeface="Barlow"/>
              </a:rPr>
              <a:t>However, in this dataset there were no missing values hence there were no replacements done </a:t>
            </a:r>
            <a:endParaRPr b="1">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p9"/>
          <p:cNvGrpSpPr/>
          <p:nvPr/>
        </p:nvGrpSpPr>
        <p:grpSpPr>
          <a:xfrm>
            <a:off x="857072" y="702144"/>
            <a:ext cx="812959" cy="861673"/>
            <a:chOff x="5137170" y="1563182"/>
            <a:chExt cx="584358" cy="619463"/>
          </a:xfrm>
        </p:grpSpPr>
        <p:sp>
          <p:nvSpPr>
            <p:cNvPr id="173" name="Google Shape;173;p9"/>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 name="Google Shape;174;p9"/>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5" name="Google Shape;175;p9"/>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9"/>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7" name="Google Shape;177;p9"/>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8" name="Google Shape;178;p9"/>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9" name="Google Shape;179;p9"/>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0" name="Google Shape;180;p9"/>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1" name="Google Shape;181;p9"/>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2" name="Google Shape;182;p9"/>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3" name="Google Shape;183;p9"/>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4" name="Google Shape;184;p9"/>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5" name="Google Shape;185;p9"/>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6" name="Google Shape;186;p9"/>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7" name="Google Shape;187;p9"/>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8" name="Google Shape;188;p9"/>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89" name="Google Shape;189;p9"/>
          <p:cNvSpPr txBox="1"/>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3600"/>
              <a:buFont typeface="Sora"/>
              <a:buNone/>
            </a:pPr>
            <a:r>
              <a:rPr lang="en-US" sz="3600" b="1" i="0" u="none" strike="noStrike" cap="none">
                <a:solidFill>
                  <a:schemeClr val="dk1"/>
                </a:solidFill>
                <a:latin typeface="Sora"/>
                <a:ea typeface="Sora"/>
                <a:cs typeface="Sora"/>
                <a:sym typeface="Sora"/>
              </a:rPr>
              <a:t>Literature Review</a:t>
            </a:r>
            <a:endParaRPr sz="3600" b="1" i="0" u="none" strike="noStrike" cap="none">
              <a:solidFill>
                <a:schemeClr val="dk1"/>
              </a:solidFill>
              <a:latin typeface="Sora"/>
              <a:ea typeface="Sora"/>
              <a:cs typeface="Sora"/>
              <a:sym typeface="Sora"/>
            </a:endParaRPr>
          </a:p>
        </p:txBody>
      </p:sp>
      <p:graphicFrame>
        <p:nvGraphicFramePr>
          <p:cNvPr id="190" name="Google Shape;190;p9"/>
          <p:cNvGraphicFramePr/>
          <p:nvPr/>
        </p:nvGraphicFramePr>
        <p:xfrm>
          <a:off x="407933" y="1206581"/>
          <a:ext cx="8273625" cy="3449990"/>
        </p:xfrm>
        <a:graphic>
          <a:graphicData uri="http://schemas.openxmlformats.org/drawingml/2006/table">
            <a:tbl>
              <a:tblPr firstRow="1" bandRow="1">
                <a:noFill/>
                <a:tableStyleId>{A4B50357-ADB3-4270-AD28-DD4E7423F626}</a:tableStyleId>
              </a:tblPr>
              <a:tblGrid>
                <a:gridCol w="569525">
                  <a:extLst>
                    <a:ext uri="{9D8B030D-6E8A-4147-A177-3AD203B41FA5}">
                      <a16:colId xmlns:a16="http://schemas.microsoft.com/office/drawing/2014/main" val="20000"/>
                    </a:ext>
                  </a:extLst>
                </a:gridCol>
                <a:gridCol w="1513500">
                  <a:extLst>
                    <a:ext uri="{9D8B030D-6E8A-4147-A177-3AD203B41FA5}">
                      <a16:colId xmlns:a16="http://schemas.microsoft.com/office/drawing/2014/main" val="20001"/>
                    </a:ext>
                  </a:extLst>
                </a:gridCol>
                <a:gridCol w="3499950">
                  <a:extLst>
                    <a:ext uri="{9D8B030D-6E8A-4147-A177-3AD203B41FA5}">
                      <a16:colId xmlns:a16="http://schemas.microsoft.com/office/drawing/2014/main" val="20002"/>
                    </a:ext>
                  </a:extLst>
                </a:gridCol>
                <a:gridCol w="2690650">
                  <a:extLst>
                    <a:ext uri="{9D8B030D-6E8A-4147-A177-3AD203B41FA5}">
                      <a16:colId xmlns:a16="http://schemas.microsoft.com/office/drawing/2014/main" val="20003"/>
                    </a:ext>
                  </a:extLst>
                </a:gridCol>
              </a:tblGrid>
              <a:tr h="278125">
                <a:tc>
                  <a:txBody>
                    <a:bodyPr/>
                    <a:lstStyle/>
                    <a:p>
                      <a:pPr marL="0" marR="0" lvl="0" indent="0" algn="l" rtl="0">
                        <a:lnSpc>
                          <a:spcPct val="100000"/>
                        </a:lnSpc>
                        <a:spcBef>
                          <a:spcPts val="0"/>
                        </a:spcBef>
                        <a:spcAft>
                          <a:spcPts val="0"/>
                        </a:spcAft>
                        <a:buNone/>
                      </a:pPr>
                      <a:r>
                        <a:rPr lang="en-US" sz="1100" u="none" strike="noStrike" cap="none"/>
                        <a:t>S.No.</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Author</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Paper and Publication</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Findings</a:t>
                      </a:r>
                      <a:endParaRPr/>
                    </a:p>
                  </a:txBody>
                  <a:tcPr marL="68575" marR="68575" marT="34300" marB="34300"/>
                </a:tc>
                <a:extLst>
                  <a:ext uri="{0D108BD9-81ED-4DB2-BD59-A6C34878D82A}">
                    <a16:rowId xmlns:a16="http://schemas.microsoft.com/office/drawing/2014/main" val="10000"/>
                  </a:ext>
                </a:extLst>
              </a:tr>
              <a:tr h="868675">
                <a:tc>
                  <a:txBody>
                    <a:bodyPr/>
                    <a:lstStyle/>
                    <a:p>
                      <a:pPr marL="0" marR="0" lvl="0" indent="0" algn="l" rtl="0">
                        <a:lnSpc>
                          <a:spcPct val="100000"/>
                        </a:lnSpc>
                        <a:spcBef>
                          <a:spcPts val="0"/>
                        </a:spcBef>
                        <a:spcAft>
                          <a:spcPts val="0"/>
                        </a:spcAft>
                        <a:buNone/>
                      </a:pPr>
                      <a:r>
                        <a:rPr lang="en-US" sz="1100" u="none" strike="noStrike" cap="none"/>
                        <a:t>1.</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a:t>Fader, P. S., &amp; Hardie, B. G. S.</a:t>
                      </a:r>
                      <a:endParaRPr/>
                    </a:p>
                  </a:txBody>
                  <a:tcPr marL="68575" marR="68575" marT="34300" marB="34300"/>
                </a:tc>
                <a:tc>
                  <a:txBody>
                    <a:bodyPr/>
                    <a:lstStyle/>
                    <a:p>
                      <a:pPr marL="0" marR="0" lvl="0" indent="0" algn="just" rtl="0">
                        <a:lnSpc>
                          <a:spcPct val="100000"/>
                        </a:lnSpc>
                        <a:spcBef>
                          <a:spcPts val="0"/>
                        </a:spcBef>
                        <a:spcAft>
                          <a:spcPts val="0"/>
                        </a:spcAft>
                        <a:buClr>
                          <a:srgbClr val="000000"/>
                        </a:buClr>
                        <a:buSzPts val="1100"/>
                        <a:buFont typeface="Arial"/>
                        <a:buNone/>
                      </a:pPr>
                      <a:r>
                        <a:rPr lang="en-US" sz="1100" b="1"/>
                        <a:t>“A Note on the Use of Discrete-Time Survival Models for Customer Churn Analysis”</a:t>
                      </a:r>
                      <a:endParaRPr sz="1100" b="1"/>
                    </a:p>
                    <a:p>
                      <a:pPr marL="0" marR="0" lvl="0" indent="0" algn="just" rtl="0">
                        <a:lnSpc>
                          <a:spcPct val="100000"/>
                        </a:lnSpc>
                        <a:spcBef>
                          <a:spcPts val="0"/>
                        </a:spcBef>
                        <a:spcAft>
                          <a:spcPts val="0"/>
                        </a:spcAft>
                        <a:buClr>
                          <a:srgbClr val="000000"/>
                        </a:buClr>
                        <a:buSzPts val="1100"/>
                        <a:buFont typeface="Arial"/>
                        <a:buNone/>
                      </a:pPr>
                      <a:endParaRPr sz="1100" b="1"/>
                    </a:p>
                    <a:p>
                      <a:pPr marL="0" lvl="0" indent="0" algn="just" rtl="0">
                        <a:spcBef>
                          <a:spcPts val="0"/>
                        </a:spcBef>
                        <a:spcAft>
                          <a:spcPts val="0"/>
                        </a:spcAft>
                        <a:buNone/>
                      </a:pPr>
                      <a:r>
                        <a:rPr lang="en-US" sz="1100" b="1">
                          <a:solidFill>
                            <a:srgbClr val="000000"/>
                          </a:solidFill>
                        </a:rPr>
                        <a:t>Journal</a:t>
                      </a:r>
                      <a:r>
                        <a:rPr lang="en-US" sz="1100">
                          <a:solidFill>
                            <a:srgbClr val="000000"/>
                          </a:solidFill>
                        </a:rPr>
                        <a:t>: Marketing Science (2007)</a:t>
                      </a:r>
                      <a:endParaRPr sz="1100">
                        <a:solidFill>
                          <a:srgbClr val="000000"/>
                        </a:solidFill>
                      </a:endParaRPr>
                    </a:p>
                    <a:p>
                      <a:pPr marL="0" marR="0" lvl="0" indent="0" algn="just" rtl="0">
                        <a:lnSpc>
                          <a:spcPct val="100000"/>
                        </a:lnSpc>
                        <a:spcBef>
                          <a:spcPts val="0"/>
                        </a:spcBef>
                        <a:spcAft>
                          <a:spcPts val="0"/>
                        </a:spcAft>
                        <a:buClr>
                          <a:srgbClr val="000000"/>
                        </a:buClr>
                        <a:buSzPts val="1100"/>
                        <a:buFont typeface="Arial"/>
                        <a:buNone/>
                      </a:pPr>
                      <a:r>
                        <a:rPr lang="en-US" sz="1100" b="1">
                          <a:solidFill>
                            <a:srgbClr val="000000"/>
                          </a:solidFill>
                        </a:rPr>
                        <a:t>DOI</a:t>
                      </a:r>
                      <a:r>
                        <a:rPr lang="en-US" sz="1100">
                          <a:solidFill>
                            <a:srgbClr val="000000"/>
                          </a:solidFill>
                        </a:rPr>
                        <a:t>: 10.1287/mksc.1060.0234</a:t>
                      </a:r>
                      <a:endParaRPr sz="1100" b="1"/>
                    </a:p>
                  </a:txBody>
                  <a:tcPr marL="68575" marR="68575" marT="34300" marB="34300"/>
                </a:tc>
                <a:tc>
                  <a:txBody>
                    <a:bodyPr/>
                    <a:lstStyle/>
                    <a:p>
                      <a:pPr marL="0" lvl="0" indent="0" algn="just" rtl="0">
                        <a:lnSpc>
                          <a:spcPct val="115000"/>
                        </a:lnSpc>
                        <a:spcBef>
                          <a:spcPts val="1200"/>
                        </a:spcBef>
                        <a:spcAft>
                          <a:spcPts val="1200"/>
                        </a:spcAft>
                        <a:buNone/>
                      </a:pPr>
                      <a:r>
                        <a:rPr lang="en-US" sz="1100"/>
                        <a:t>Fader and Hardie introduced discrete-time survival models for customer churn prediction, demonstrating that survival analysis can accurately estimate customer retention over time. Their findings highlight the importance of analyzing customer behavior to identify high-risk churn,</a:t>
                      </a:r>
                      <a:endParaRPr sz="1100"/>
                    </a:p>
                  </a:txBody>
                  <a:tcPr marL="68575" marR="68575" marT="34300" marB="34300"/>
                </a:tc>
                <a:extLst>
                  <a:ext uri="{0D108BD9-81ED-4DB2-BD59-A6C34878D82A}">
                    <a16:rowId xmlns:a16="http://schemas.microsoft.com/office/drawing/2014/main" val="10001"/>
                  </a:ext>
                </a:extLst>
              </a:tr>
              <a:tr h="868675">
                <a:tc>
                  <a:txBody>
                    <a:bodyPr/>
                    <a:lstStyle/>
                    <a:p>
                      <a:pPr marL="0" marR="0" lvl="0" indent="0" algn="l" rtl="0">
                        <a:lnSpc>
                          <a:spcPct val="100000"/>
                        </a:lnSpc>
                        <a:spcBef>
                          <a:spcPts val="0"/>
                        </a:spcBef>
                        <a:spcAft>
                          <a:spcPts val="0"/>
                        </a:spcAft>
                        <a:buNone/>
                      </a:pPr>
                      <a:r>
                        <a:rPr lang="en-US" sz="1100" u="none" strike="noStrike" cap="none"/>
                        <a:t>2.</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a:t>Lai, Y. H., &amp; Xie, Y.</a:t>
                      </a:r>
                      <a:endParaRPr/>
                    </a:p>
                  </a:txBody>
                  <a:tcPr marL="68575" marR="68575" marT="34300" marB="34300"/>
                </a:tc>
                <a:tc>
                  <a:txBody>
                    <a:bodyPr/>
                    <a:lstStyle/>
                    <a:p>
                      <a:pPr marL="0" marR="0" lvl="0" indent="0" algn="just" rtl="0">
                        <a:lnSpc>
                          <a:spcPct val="100000"/>
                        </a:lnSpc>
                        <a:spcBef>
                          <a:spcPts val="0"/>
                        </a:spcBef>
                        <a:spcAft>
                          <a:spcPts val="0"/>
                        </a:spcAft>
                        <a:buNone/>
                      </a:pPr>
                      <a:r>
                        <a:rPr lang="en-US" sz="1100" b="1"/>
                        <a:t>“Customer Churn Prediction in Telecom Industry Using Machine Learning Algorithms”</a:t>
                      </a:r>
                      <a:endParaRPr/>
                    </a:p>
                    <a:p>
                      <a:pPr marL="0" marR="0" lvl="0" indent="0" algn="just" rtl="0">
                        <a:lnSpc>
                          <a:spcPct val="100000"/>
                        </a:lnSpc>
                        <a:spcBef>
                          <a:spcPts val="0"/>
                        </a:spcBef>
                        <a:spcAft>
                          <a:spcPts val="0"/>
                        </a:spcAft>
                        <a:buNone/>
                      </a:pPr>
                      <a:endParaRPr sz="1100" b="1"/>
                    </a:p>
                    <a:p>
                      <a:pPr marL="0" lvl="0" indent="0" algn="just" rtl="0">
                        <a:spcBef>
                          <a:spcPts val="0"/>
                        </a:spcBef>
                        <a:spcAft>
                          <a:spcPts val="0"/>
                        </a:spcAft>
                        <a:buNone/>
                      </a:pPr>
                      <a:r>
                        <a:rPr lang="en-US" sz="1100" b="1">
                          <a:solidFill>
                            <a:srgbClr val="000000"/>
                          </a:solidFill>
                        </a:rPr>
                        <a:t>Journal</a:t>
                      </a:r>
                      <a:r>
                        <a:rPr lang="en-US" sz="1100">
                          <a:solidFill>
                            <a:srgbClr val="000000"/>
                          </a:solidFill>
                        </a:rPr>
                        <a:t>: Journal of Intelligent Systems (2014)</a:t>
                      </a:r>
                      <a:endParaRPr sz="1100">
                        <a:solidFill>
                          <a:srgbClr val="000000"/>
                        </a:solidFill>
                      </a:endParaRPr>
                    </a:p>
                    <a:p>
                      <a:pPr marL="0" marR="0" lvl="0" indent="0" algn="just" rtl="0">
                        <a:lnSpc>
                          <a:spcPct val="100000"/>
                        </a:lnSpc>
                        <a:spcBef>
                          <a:spcPts val="0"/>
                        </a:spcBef>
                        <a:spcAft>
                          <a:spcPts val="0"/>
                        </a:spcAft>
                        <a:buNone/>
                      </a:pPr>
                      <a:r>
                        <a:rPr lang="en-US" sz="1100" b="1">
                          <a:solidFill>
                            <a:srgbClr val="000000"/>
                          </a:solidFill>
                        </a:rPr>
                        <a:t>DOI</a:t>
                      </a:r>
                      <a:r>
                        <a:rPr lang="en-US" sz="1100">
                          <a:solidFill>
                            <a:srgbClr val="000000"/>
                          </a:solidFill>
                        </a:rPr>
                        <a:t>: 10.1155/2014/123768</a:t>
                      </a:r>
                      <a:endParaRPr sz="1100" b="1"/>
                    </a:p>
                  </a:txBody>
                  <a:tcPr marL="68575" marR="68575" marT="34300" marB="34300"/>
                </a:tc>
                <a:tc>
                  <a:txBody>
                    <a:bodyPr/>
                    <a:lstStyle/>
                    <a:p>
                      <a:pPr marL="0" marR="0" lvl="0" indent="0" algn="just" rtl="0">
                        <a:lnSpc>
                          <a:spcPct val="100000"/>
                        </a:lnSpc>
                        <a:spcBef>
                          <a:spcPts val="0"/>
                        </a:spcBef>
                        <a:spcAft>
                          <a:spcPts val="0"/>
                        </a:spcAft>
                        <a:buClr>
                          <a:srgbClr val="000000"/>
                        </a:buClr>
                        <a:buSzPts val="1100"/>
                        <a:buFont typeface="Arial"/>
                        <a:buNone/>
                      </a:pPr>
                      <a:r>
                        <a:rPr lang="en-US" sz="1100"/>
                        <a:t>This paper compares machine learning algorithms like Decision Trees, Logistic Regression, and SVM for churn prediction in telecom. It finds Decision Trees and Logistic Regression most effective for classifying customers into "churn" or "non-churn." Our project uses these models to predict churn, confirming their relevance in telecom analysis.</a:t>
                      </a:r>
                      <a:endParaRPr/>
                    </a:p>
                  </a:txBody>
                  <a:tcPr marL="68575" marR="68575" marT="34300" marB="3430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0"/>
          <p:cNvGrpSpPr/>
          <p:nvPr/>
        </p:nvGrpSpPr>
        <p:grpSpPr>
          <a:xfrm>
            <a:off x="857072" y="702144"/>
            <a:ext cx="812959" cy="861673"/>
            <a:chOff x="5137170" y="1563182"/>
            <a:chExt cx="584358" cy="619463"/>
          </a:xfrm>
        </p:grpSpPr>
        <p:sp>
          <p:nvSpPr>
            <p:cNvPr id="196" name="Google Shape;196;p10"/>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7" name="Google Shape;197;p10"/>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8" name="Google Shape;198;p10"/>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9" name="Google Shape;199;p10"/>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0" name="Google Shape;200;p10"/>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1" name="Google Shape;201;p10"/>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2" name="Google Shape;202;p10"/>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3" name="Google Shape;203;p10"/>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4" name="Google Shape;204;p10"/>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5" name="Google Shape;205;p10"/>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6" name="Google Shape;206;p10"/>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7" name="Google Shape;207;p10"/>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8" name="Google Shape;208;p10"/>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9" name="Google Shape;209;p10"/>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0" name="Google Shape;210;p10"/>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1" name="Google Shape;211;p10"/>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12" name="Google Shape;212;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98765"/>
              <a:buNone/>
            </a:pPr>
            <a:r>
              <a:rPr lang="en-US" sz="4050"/>
              <a:t>Architecture/Methodology</a:t>
            </a:r>
            <a:endParaRPr/>
          </a:p>
        </p:txBody>
      </p:sp>
      <p:grpSp>
        <p:nvGrpSpPr>
          <p:cNvPr id="213" name="Google Shape;213;p10"/>
          <p:cNvGrpSpPr/>
          <p:nvPr/>
        </p:nvGrpSpPr>
        <p:grpSpPr>
          <a:xfrm>
            <a:off x="630960" y="1883745"/>
            <a:ext cx="7882078" cy="2382954"/>
            <a:chOff x="2310" y="241689"/>
            <a:chExt cx="7882078" cy="2382954"/>
          </a:xfrm>
        </p:grpSpPr>
        <p:sp>
          <p:nvSpPr>
            <p:cNvPr id="214" name="Google Shape;214;p10"/>
            <p:cNvSpPr/>
            <p:nvPr/>
          </p:nvSpPr>
          <p:spPr>
            <a:xfrm>
              <a:off x="2310" y="24168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txBox="1"/>
            <p:nvPr/>
          </p:nvSpPr>
          <p:spPr>
            <a:xfrm>
              <a:off x="2310" y="24168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 Understanding the dataset context</a:t>
              </a:r>
              <a:endParaRPr/>
            </a:p>
          </p:txBody>
        </p:sp>
        <p:sp>
          <p:nvSpPr>
            <p:cNvPr id="216" name="Google Shape;216;p10"/>
            <p:cNvSpPr/>
            <p:nvPr/>
          </p:nvSpPr>
          <p:spPr>
            <a:xfrm>
              <a:off x="2018656" y="24168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txBox="1"/>
            <p:nvPr/>
          </p:nvSpPr>
          <p:spPr>
            <a:xfrm>
              <a:off x="2018656" y="24168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Import Libraries and Load Data</a:t>
              </a:r>
              <a:endParaRPr/>
            </a:p>
          </p:txBody>
        </p:sp>
        <p:sp>
          <p:nvSpPr>
            <p:cNvPr id="218" name="Google Shape;218;p10"/>
            <p:cNvSpPr/>
            <p:nvPr/>
          </p:nvSpPr>
          <p:spPr>
            <a:xfrm>
              <a:off x="4035002" y="24168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txBox="1"/>
            <p:nvPr/>
          </p:nvSpPr>
          <p:spPr>
            <a:xfrm>
              <a:off x="4035002" y="24168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Initial Data inspection</a:t>
              </a:r>
              <a:endParaRPr/>
            </a:p>
          </p:txBody>
        </p:sp>
        <p:sp>
          <p:nvSpPr>
            <p:cNvPr id="220" name="Google Shape;220;p10"/>
            <p:cNvSpPr/>
            <p:nvPr/>
          </p:nvSpPr>
          <p:spPr>
            <a:xfrm>
              <a:off x="6051347" y="24168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txBox="1"/>
            <p:nvPr/>
          </p:nvSpPr>
          <p:spPr>
            <a:xfrm>
              <a:off x="6051347" y="24168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Data Cleaning</a:t>
              </a:r>
              <a:endParaRPr/>
            </a:p>
          </p:txBody>
        </p:sp>
        <p:sp>
          <p:nvSpPr>
            <p:cNvPr id="222" name="Google Shape;222;p10"/>
            <p:cNvSpPr/>
            <p:nvPr/>
          </p:nvSpPr>
          <p:spPr>
            <a:xfrm>
              <a:off x="2310" y="152481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txBox="1"/>
            <p:nvPr/>
          </p:nvSpPr>
          <p:spPr>
            <a:xfrm>
              <a:off x="2310" y="152481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Univariate Analysis</a:t>
              </a:r>
              <a:endParaRPr/>
            </a:p>
          </p:txBody>
        </p:sp>
        <p:sp>
          <p:nvSpPr>
            <p:cNvPr id="224" name="Google Shape;224;p10"/>
            <p:cNvSpPr/>
            <p:nvPr/>
          </p:nvSpPr>
          <p:spPr>
            <a:xfrm>
              <a:off x="2018656" y="152481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txBox="1"/>
            <p:nvPr/>
          </p:nvSpPr>
          <p:spPr>
            <a:xfrm>
              <a:off x="2018656" y="152481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Bivariate Analysis</a:t>
              </a:r>
              <a:endParaRPr/>
            </a:p>
          </p:txBody>
        </p:sp>
        <p:sp>
          <p:nvSpPr>
            <p:cNvPr id="226" name="Google Shape;226;p10"/>
            <p:cNvSpPr/>
            <p:nvPr/>
          </p:nvSpPr>
          <p:spPr>
            <a:xfrm>
              <a:off x="4035002" y="152481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p:nvPr/>
          </p:nvSpPr>
          <p:spPr>
            <a:xfrm>
              <a:off x="4035002" y="152481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Multivariate Analysis</a:t>
              </a:r>
              <a:endParaRPr/>
            </a:p>
          </p:txBody>
        </p:sp>
        <p:sp>
          <p:nvSpPr>
            <p:cNvPr id="228" name="Google Shape;228;p10"/>
            <p:cNvSpPr/>
            <p:nvPr/>
          </p:nvSpPr>
          <p:spPr>
            <a:xfrm>
              <a:off x="6051347" y="1524819"/>
              <a:ext cx="1833041" cy="1099824"/>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txBox="1"/>
            <p:nvPr/>
          </p:nvSpPr>
          <p:spPr>
            <a:xfrm>
              <a:off x="6051347" y="1524819"/>
              <a:ext cx="1833041" cy="1099824"/>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rgbClr val="000000"/>
                </a:buClr>
                <a:buSzPts val="1900"/>
                <a:buFont typeface="Arial"/>
                <a:buNone/>
              </a:pPr>
              <a:r>
                <a:rPr lang="en-US" sz="1900" b="0" i="0" u="none" strike="noStrike" cap="none">
                  <a:solidFill>
                    <a:schemeClr val="lt1"/>
                  </a:solidFill>
                  <a:latin typeface="Arial"/>
                  <a:ea typeface="Arial"/>
                  <a:cs typeface="Arial"/>
                  <a:sym typeface="Arial"/>
                </a:rPr>
                <a:t>Visualization and Interpretation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1"/>
          <p:cNvSpPr txBox="1">
            <a:spLocks noGrp="1"/>
          </p:cNvSpPr>
          <p:nvPr>
            <p:ph type="title"/>
          </p:nvPr>
        </p:nvSpPr>
        <p:spPr>
          <a:xfrm>
            <a:off x="2474681" y="2278519"/>
            <a:ext cx="4194638" cy="591177"/>
          </a:xfrm>
          <a:prstGeom prst="rect">
            <a:avLst/>
          </a:prstGeom>
          <a:noFill/>
          <a:ln>
            <a:noFill/>
          </a:ln>
        </p:spPr>
        <p:txBody>
          <a:bodyPr spcFirstLastPara="1" wrap="square" lIns="68575" tIns="34275" rIns="68575" bIns="34275" anchor="t" anchorCtr="0">
            <a:normAutofit fontScale="90000"/>
          </a:bodyPr>
          <a:lstStyle/>
          <a:p>
            <a:pPr marL="0" lvl="0" indent="0" algn="ctr" rtl="0">
              <a:lnSpc>
                <a:spcPct val="100000"/>
              </a:lnSpc>
              <a:spcBef>
                <a:spcPts val="0"/>
              </a:spcBef>
              <a:spcAft>
                <a:spcPts val="0"/>
              </a:spcAft>
              <a:buSzPct val="86419"/>
              <a:buNone/>
            </a:pPr>
            <a:r>
              <a:rPr lang="en-US" sz="3600"/>
              <a:t>Results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p:nvPr/>
        </p:nvSpPr>
        <p:spPr>
          <a:xfrm rot="10800000">
            <a:off x="6129865" y="3233036"/>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0" name="Google Shape;240;p12"/>
          <p:cNvSpPr txBox="1">
            <a:spLocks noGrp="1"/>
          </p:cNvSpPr>
          <p:nvPr>
            <p:ph type="title"/>
          </p:nvPr>
        </p:nvSpPr>
        <p:spPr>
          <a:xfrm>
            <a:off x="720000" y="1093600"/>
            <a:ext cx="3703500" cy="165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a:t>EDA</a:t>
            </a:r>
            <a:endParaRPr/>
          </a:p>
        </p:txBody>
      </p:sp>
      <p:sp>
        <p:nvSpPr>
          <p:cNvPr id="241" name="Google Shape;241;p12"/>
          <p:cNvSpPr txBox="1">
            <a:spLocks noGrp="1"/>
          </p:cNvSpPr>
          <p:nvPr>
            <p:ph type="subTitle" idx="1"/>
          </p:nvPr>
        </p:nvSpPr>
        <p:spPr>
          <a:xfrm>
            <a:off x="720000" y="2762540"/>
            <a:ext cx="3703500" cy="17439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US" sz="1200" b="1"/>
              <a:t>Exploratory Data Analysis</a:t>
            </a:r>
            <a:endParaRPr sz="1200"/>
          </a:p>
        </p:txBody>
      </p:sp>
      <p:grpSp>
        <p:nvGrpSpPr>
          <p:cNvPr id="242" name="Google Shape;242;p12"/>
          <p:cNvGrpSpPr/>
          <p:nvPr/>
        </p:nvGrpSpPr>
        <p:grpSpPr>
          <a:xfrm>
            <a:off x="4760822" y="3742319"/>
            <a:ext cx="812959" cy="861673"/>
            <a:chOff x="5137170" y="1563182"/>
            <a:chExt cx="584358" cy="619463"/>
          </a:xfrm>
        </p:grpSpPr>
        <p:sp>
          <p:nvSpPr>
            <p:cNvPr id="243" name="Google Shape;243;p12"/>
            <p:cNvSpPr/>
            <p:nvPr/>
          </p:nvSpPr>
          <p:spPr>
            <a:xfrm>
              <a:off x="5137170" y="1563182"/>
              <a:ext cx="70103" cy="70127"/>
            </a:xfrm>
            <a:custGeom>
              <a:avLst/>
              <a:gdLst/>
              <a:ahLst/>
              <a:cxnLst/>
              <a:rect l="l" t="t" r="r" b="b"/>
              <a:pathLst>
                <a:path w="93471" h="93503" extrusionOk="0">
                  <a:moveTo>
                    <a:pt x="96911" y="47811"/>
                  </a:moveTo>
                  <a:cubicBezTo>
                    <a:pt x="96911" y="73631"/>
                    <a:pt x="75956" y="94567"/>
                    <a:pt x="50175" y="94567"/>
                  </a:cubicBezTo>
                  <a:cubicBezTo>
                    <a:pt x="24330" y="94567"/>
                    <a:pt x="3439" y="73631"/>
                    <a:pt x="3439" y="47811"/>
                  </a:cubicBezTo>
                  <a:cubicBezTo>
                    <a:pt x="3439" y="21992"/>
                    <a:pt x="24330" y="1063"/>
                    <a:pt x="50175" y="1063"/>
                  </a:cubicBezTo>
                  <a:cubicBezTo>
                    <a:pt x="75956" y="1063"/>
                    <a:pt x="96911" y="21992"/>
                    <a:pt x="96911"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4" name="Google Shape;244;p12"/>
            <p:cNvSpPr/>
            <p:nvPr/>
          </p:nvSpPr>
          <p:spPr>
            <a:xfrm>
              <a:off x="5137170" y="1750191"/>
              <a:ext cx="70103" cy="70127"/>
            </a:xfrm>
            <a:custGeom>
              <a:avLst/>
              <a:gdLst/>
              <a:ahLst/>
              <a:cxnLst/>
              <a:rect l="l" t="t" r="r" b="b"/>
              <a:pathLst>
                <a:path w="93471" h="93503" extrusionOk="0">
                  <a:moveTo>
                    <a:pt x="96911" y="47936"/>
                  </a:moveTo>
                  <a:cubicBezTo>
                    <a:pt x="96911" y="73755"/>
                    <a:pt x="75956" y="94691"/>
                    <a:pt x="50175" y="94691"/>
                  </a:cubicBezTo>
                  <a:cubicBezTo>
                    <a:pt x="24330" y="94691"/>
                    <a:pt x="3439" y="73755"/>
                    <a:pt x="3439" y="47936"/>
                  </a:cubicBezTo>
                  <a:cubicBezTo>
                    <a:pt x="3439" y="22117"/>
                    <a:pt x="24330" y="1187"/>
                    <a:pt x="50175" y="1187"/>
                  </a:cubicBezTo>
                  <a:cubicBezTo>
                    <a:pt x="75956" y="1187"/>
                    <a:pt x="96911" y="22117"/>
                    <a:pt x="96911"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5" name="Google Shape;245;p12"/>
            <p:cNvSpPr/>
            <p:nvPr/>
          </p:nvSpPr>
          <p:spPr>
            <a:xfrm>
              <a:off x="5312477" y="1563182"/>
              <a:ext cx="70103" cy="70127"/>
            </a:xfrm>
            <a:custGeom>
              <a:avLst/>
              <a:gdLst/>
              <a:ahLst/>
              <a:cxnLst/>
              <a:rect l="l" t="t" r="r" b="b"/>
              <a:pathLst>
                <a:path w="93471" h="93503" extrusionOk="0">
                  <a:moveTo>
                    <a:pt x="97028" y="47811"/>
                  </a:moveTo>
                  <a:cubicBezTo>
                    <a:pt x="97028" y="73631"/>
                    <a:pt x="76137" y="94567"/>
                    <a:pt x="50292" y="94567"/>
                  </a:cubicBezTo>
                  <a:cubicBezTo>
                    <a:pt x="24447" y="94567"/>
                    <a:pt x="3556" y="73631"/>
                    <a:pt x="3556" y="47811"/>
                  </a:cubicBezTo>
                  <a:cubicBezTo>
                    <a:pt x="3556" y="21992"/>
                    <a:pt x="24447" y="1063"/>
                    <a:pt x="50292" y="1063"/>
                  </a:cubicBezTo>
                  <a:cubicBezTo>
                    <a:pt x="76137" y="1063"/>
                    <a:pt x="97028" y="21992"/>
                    <a:pt x="97028"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6" name="Google Shape;246;p12"/>
            <p:cNvSpPr/>
            <p:nvPr/>
          </p:nvSpPr>
          <p:spPr>
            <a:xfrm>
              <a:off x="5312477" y="1750191"/>
              <a:ext cx="70103" cy="70127"/>
            </a:xfrm>
            <a:custGeom>
              <a:avLst/>
              <a:gdLst/>
              <a:ahLst/>
              <a:cxnLst/>
              <a:rect l="l" t="t" r="r" b="b"/>
              <a:pathLst>
                <a:path w="93471" h="93503" extrusionOk="0">
                  <a:moveTo>
                    <a:pt x="97028" y="47936"/>
                  </a:moveTo>
                  <a:cubicBezTo>
                    <a:pt x="97028" y="73755"/>
                    <a:pt x="76137" y="94691"/>
                    <a:pt x="50292" y="94691"/>
                  </a:cubicBezTo>
                  <a:cubicBezTo>
                    <a:pt x="24447" y="94691"/>
                    <a:pt x="3556" y="73755"/>
                    <a:pt x="3556" y="47936"/>
                  </a:cubicBezTo>
                  <a:cubicBezTo>
                    <a:pt x="3556" y="22117"/>
                    <a:pt x="24447" y="1187"/>
                    <a:pt x="50292" y="1187"/>
                  </a:cubicBezTo>
                  <a:cubicBezTo>
                    <a:pt x="76137" y="1187"/>
                    <a:pt x="97028" y="22117"/>
                    <a:pt x="97028"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7" name="Google Shape;247;p12"/>
            <p:cNvSpPr/>
            <p:nvPr/>
          </p:nvSpPr>
          <p:spPr>
            <a:xfrm>
              <a:off x="5476117" y="1563182"/>
              <a:ext cx="70104" cy="70127"/>
            </a:xfrm>
            <a:custGeom>
              <a:avLst/>
              <a:gdLst/>
              <a:ahLst/>
              <a:cxnLst/>
              <a:rect l="l" t="t" r="r" b="b"/>
              <a:pathLst>
                <a:path w="93472" h="93503" extrusionOk="0">
                  <a:moveTo>
                    <a:pt x="97137" y="47811"/>
                  </a:moveTo>
                  <a:cubicBezTo>
                    <a:pt x="97137" y="73631"/>
                    <a:pt x="76182" y="94567"/>
                    <a:pt x="50400" y="94567"/>
                  </a:cubicBezTo>
                  <a:cubicBezTo>
                    <a:pt x="24556" y="94567"/>
                    <a:pt x="3664" y="73631"/>
                    <a:pt x="3664" y="47811"/>
                  </a:cubicBezTo>
                  <a:cubicBezTo>
                    <a:pt x="3664" y="21992"/>
                    <a:pt x="24556" y="1063"/>
                    <a:pt x="50400" y="1063"/>
                  </a:cubicBezTo>
                  <a:cubicBezTo>
                    <a:pt x="76182" y="1063"/>
                    <a:pt x="97137" y="21992"/>
                    <a:pt x="97137"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8" name="Google Shape;248;p12"/>
            <p:cNvSpPr/>
            <p:nvPr/>
          </p:nvSpPr>
          <p:spPr>
            <a:xfrm>
              <a:off x="5476117" y="1750191"/>
              <a:ext cx="70104" cy="70127"/>
            </a:xfrm>
            <a:custGeom>
              <a:avLst/>
              <a:gdLst/>
              <a:ahLst/>
              <a:cxnLst/>
              <a:rect l="l" t="t" r="r" b="b"/>
              <a:pathLst>
                <a:path w="93472" h="93503" extrusionOk="0">
                  <a:moveTo>
                    <a:pt x="97137" y="47936"/>
                  </a:moveTo>
                  <a:cubicBezTo>
                    <a:pt x="97137" y="73755"/>
                    <a:pt x="76182" y="94691"/>
                    <a:pt x="50400" y="94691"/>
                  </a:cubicBezTo>
                  <a:cubicBezTo>
                    <a:pt x="24556" y="94691"/>
                    <a:pt x="3664" y="73755"/>
                    <a:pt x="3664" y="47936"/>
                  </a:cubicBezTo>
                  <a:cubicBezTo>
                    <a:pt x="3664" y="22117"/>
                    <a:pt x="24556" y="1187"/>
                    <a:pt x="50400" y="1187"/>
                  </a:cubicBezTo>
                  <a:cubicBezTo>
                    <a:pt x="76182" y="1187"/>
                    <a:pt x="97137" y="22117"/>
                    <a:pt x="97137"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9" name="Google Shape;249;p12"/>
            <p:cNvSpPr/>
            <p:nvPr/>
          </p:nvSpPr>
          <p:spPr>
            <a:xfrm>
              <a:off x="5651425" y="1563182"/>
              <a:ext cx="70103" cy="70127"/>
            </a:xfrm>
            <a:custGeom>
              <a:avLst/>
              <a:gdLst/>
              <a:ahLst/>
              <a:cxnLst/>
              <a:rect l="l" t="t" r="r" b="b"/>
              <a:pathLst>
                <a:path w="93471" h="93503" extrusionOk="0">
                  <a:moveTo>
                    <a:pt x="97253" y="47811"/>
                  </a:moveTo>
                  <a:cubicBezTo>
                    <a:pt x="97253" y="73631"/>
                    <a:pt x="76361" y="94567"/>
                    <a:pt x="50517" y="94567"/>
                  </a:cubicBezTo>
                  <a:cubicBezTo>
                    <a:pt x="24736" y="94567"/>
                    <a:pt x="3781" y="73631"/>
                    <a:pt x="3781" y="47811"/>
                  </a:cubicBezTo>
                  <a:cubicBezTo>
                    <a:pt x="3781" y="21992"/>
                    <a:pt x="24736" y="1063"/>
                    <a:pt x="50517" y="1063"/>
                  </a:cubicBezTo>
                  <a:cubicBezTo>
                    <a:pt x="76361" y="1063"/>
                    <a:pt x="97253" y="21992"/>
                    <a:pt x="97253" y="4781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0" name="Google Shape;250;p12"/>
            <p:cNvSpPr/>
            <p:nvPr/>
          </p:nvSpPr>
          <p:spPr>
            <a:xfrm>
              <a:off x="5651425" y="1750191"/>
              <a:ext cx="70103" cy="70127"/>
            </a:xfrm>
            <a:custGeom>
              <a:avLst/>
              <a:gdLst/>
              <a:ahLst/>
              <a:cxnLst/>
              <a:rect l="l" t="t" r="r" b="b"/>
              <a:pathLst>
                <a:path w="93471" h="93503" extrusionOk="0">
                  <a:moveTo>
                    <a:pt x="97253" y="47936"/>
                  </a:moveTo>
                  <a:cubicBezTo>
                    <a:pt x="97253" y="73755"/>
                    <a:pt x="76361" y="94691"/>
                    <a:pt x="50517" y="94691"/>
                  </a:cubicBezTo>
                  <a:cubicBezTo>
                    <a:pt x="24736" y="94691"/>
                    <a:pt x="3781" y="73755"/>
                    <a:pt x="3781" y="47936"/>
                  </a:cubicBezTo>
                  <a:cubicBezTo>
                    <a:pt x="3781" y="22117"/>
                    <a:pt x="24736" y="1187"/>
                    <a:pt x="50517" y="1187"/>
                  </a:cubicBezTo>
                  <a:cubicBezTo>
                    <a:pt x="76361" y="1187"/>
                    <a:pt x="97253" y="22117"/>
                    <a:pt x="97253" y="47936"/>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1" name="Google Shape;251;p12"/>
            <p:cNvSpPr/>
            <p:nvPr/>
          </p:nvSpPr>
          <p:spPr>
            <a:xfrm>
              <a:off x="5137170" y="1925509"/>
              <a:ext cx="70103" cy="70127"/>
            </a:xfrm>
            <a:custGeom>
              <a:avLst/>
              <a:gdLst/>
              <a:ahLst/>
              <a:cxnLst/>
              <a:rect l="l" t="t" r="r" b="b"/>
              <a:pathLst>
                <a:path w="93471" h="93503" extrusionOk="0">
                  <a:moveTo>
                    <a:pt x="96911" y="48059"/>
                  </a:moveTo>
                  <a:cubicBezTo>
                    <a:pt x="96911" y="73878"/>
                    <a:pt x="75956" y="94807"/>
                    <a:pt x="50175" y="94807"/>
                  </a:cubicBezTo>
                  <a:cubicBezTo>
                    <a:pt x="24330" y="94807"/>
                    <a:pt x="3439" y="73878"/>
                    <a:pt x="3439" y="48059"/>
                  </a:cubicBezTo>
                  <a:cubicBezTo>
                    <a:pt x="3439" y="22240"/>
                    <a:pt x="24330" y="1304"/>
                    <a:pt x="50175" y="1304"/>
                  </a:cubicBezTo>
                  <a:cubicBezTo>
                    <a:pt x="75956" y="1304"/>
                    <a:pt x="96911" y="22240"/>
                    <a:pt x="96911"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2" name="Google Shape;252;p12"/>
            <p:cNvSpPr/>
            <p:nvPr/>
          </p:nvSpPr>
          <p:spPr>
            <a:xfrm>
              <a:off x="5137170" y="2112518"/>
              <a:ext cx="70103" cy="70127"/>
            </a:xfrm>
            <a:custGeom>
              <a:avLst/>
              <a:gdLst/>
              <a:ahLst/>
              <a:cxnLst/>
              <a:rect l="l" t="t" r="r" b="b"/>
              <a:pathLst>
                <a:path w="93471" h="93503" extrusionOk="0">
                  <a:moveTo>
                    <a:pt x="96911" y="48183"/>
                  </a:moveTo>
                  <a:cubicBezTo>
                    <a:pt x="96911" y="74002"/>
                    <a:pt x="75956" y="94932"/>
                    <a:pt x="50175" y="94932"/>
                  </a:cubicBezTo>
                  <a:cubicBezTo>
                    <a:pt x="24330" y="94932"/>
                    <a:pt x="3439" y="74002"/>
                    <a:pt x="3439" y="48183"/>
                  </a:cubicBezTo>
                  <a:cubicBezTo>
                    <a:pt x="3439" y="22364"/>
                    <a:pt x="24330" y="1428"/>
                    <a:pt x="50175" y="1428"/>
                  </a:cubicBezTo>
                  <a:cubicBezTo>
                    <a:pt x="75956" y="1428"/>
                    <a:pt x="96911" y="22364"/>
                    <a:pt x="96911"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3" name="Google Shape;253;p12"/>
            <p:cNvSpPr/>
            <p:nvPr/>
          </p:nvSpPr>
          <p:spPr>
            <a:xfrm>
              <a:off x="5312477" y="1925509"/>
              <a:ext cx="70103" cy="70127"/>
            </a:xfrm>
            <a:custGeom>
              <a:avLst/>
              <a:gdLst/>
              <a:ahLst/>
              <a:cxnLst/>
              <a:rect l="l" t="t" r="r" b="b"/>
              <a:pathLst>
                <a:path w="93471" h="93503" extrusionOk="0">
                  <a:moveTo>
                    <a:pt x="97028" y="48059"/>
                  </a:moveTo>
                  <a:cubicBezTo>
                    <a:pt x="97028" y="73878"/>
                    <a:pt x="76137" y="94807"/>
                    <a:pt x="50292" y="94807"/>
                  </a:cubicBezTo>
                  <a:cubicBezTo>
                    <a:pt x="24447" y="94807"/>
                    <a:pt x="3556" y="73878"/>
                    <a:pt x="3556" y="48059"/>
                  </a:cubicBezTo>
                  <a:cubicBezTo>
                    <a:pt x="3556" y="22240"/>
                    <a:pt x="24447" y="1304"/>
                    <a:pt x="50292" y="1304"/>
                  </a:cubicBezTo>
                  <a:cubicBezTo>
                    <a:pt x="76137" y="1304"/>
                    <a:pt x="97028" y="22240"/>
                    <a:pt x="97028"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4" name="Google Shape;254;p12"/>
            <p:cNvSpPr/>
            <p:nvPr/>
          </p:nvSpPr>
          <p:spPr>
            <a:xfrm>
              <a:off x="5312477" y="2112518"/>
              <a:ext cx="70103" cy="70127"/>
            </a:xfrm>
            <a:custGeom>
              <a:avLst/>
              <a:gdLst/>
              <a:ahLst/>
              <a:cxnLst/>
              <a:rect l="l" t="t" r="r" b="b"/>
              <a:pathLst>
                <a:path w="93471" h="93503" extrusionOk="0">
                  <a:moveTo>
                    <a:pt x="97028" y="48183"/>
                  </a:moveTo>
                  <a:cubicBezTo>
                    <a:pt x="97028" y="74002"/>
                    <a:pt x="76137" y="94932"/>
                    <a:pt x="50292" y="94932"/>
                  </a:cubicBezTo>
                  <a:cubicBezTo>
                    <a:pt x="24447" y="94932"/>
                    <a:pt x="3556" y="74002"/>
                    <a:pt x="3556" y="48183"/>
                  </a:cubicBezTo>
                  <a:cubicBezTo>
                    <a:pt x="3556" y="22364"/>
                    <a:pt x="24447" y="1428"/>
                    <a:pt x="50292" y="1428"/>
                  </a:cubicBezTo>
                  <a:cubicBezTo>
                    <a:pt x="76137" y="1428"/>
                    <a:pt x="97028" y="22364"/>
                    <a:pt x="97028"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5" name="Google Shape;255;p12"/>
            <p:cNvSpPr/>
            <p:nvPr/>
          </p:nvSpPr>
          <p:spPr>
            <a:xfrm>
              <a:off x="5476117" y="1925509"/>
              <a:ext cx="70104" cy="70127"/>
            </a:xfrm>
            <a:custGeom>
              <a:avLst/>
              <a:gdLst/>
              <a:ahLst/>
              <a:cxnLst/>
              <a:rect l="l" t="t" r="r" b="b"/>
              <a:pathLst>
                <a:path w="93472" h="93503" extrusionOk="0">
                  <a:moveTo>
                    <a:pt x="97137" y="48059"/>
                  </a:moveTo>
                  <a:cubicBezTo>
                    <a:pt x="97137" y="73878"/>
                    <a:pt x="76182" y="94807"/>
                    <a:pt x="50400" y="94807"/>
                  </a:cubicBezTo>
                  <a:cubicBezTo>
                    <a:pt x="24556" y="94807"/>
                    <a:pt x="3664" y="73878"/>
                    <a:pt x="3664" y="48059"/>
                  </a:cubicBezTo>
                  <a:cubicBezTo>
                    <a:pt x="3664" y="22240"/>
                    <a:pt x="24556" y="1304"/>
                    <a:pt x="50400" y="1304"/>
                  </a:cubicBezTo>
                  <a:cubicBezTo>
                    <a:pt x="76182" y="1304"/>
                    <a:pt x="97137" y="22240"/>
                    <a:pt x="97137"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6" name="Google Shape;256;p12"/>
            <p:cNvSpPr/>
            <p:nvPr/>
          </p:nvSpPr>
          <p:spPr>
            <a:xfrm>
              <a:off x="5476117" y="2112518"/>
              <a:ext cx="70104" cy="70127"/>
            </a:xfrm>
            <a:custGeom>
              <a:avLst/>
              <a:gdLst/>
              <a:ahLst/>
              <a:cxnLst/>
              <a:rect l="l" t="t" r="r" b="b"/>
              <a:pathLst>
                <a:path w="93472" h="93503" extrusionOk="0">
                  <a:moveTo>
                    <a:pt x="97137" y="48183"/>
                  </a:moveTo>
                  <a:cubicBezTo>
                    <a:pt x="97137" y="74002"/>
                    <a:pt x="76182" y="94932"/>
                    <a:pt x="50400" y="94932"/>
                  </a:cubicBezTo>
                  <a:cubicBezTo>
                    <a:pt x="24556" y="94932"/>
                    <a:pt x="3664" y="74002"/>
                    <a:pt x="3664" y="48183"/>
                  </a:cubicBezTo>
                  <a:cubicBezTo>
                    <a:pt x="3664" y="22364"/>
                    <a:pt x="24556" y="1428"/>
                    <a:pt x="50400" y="1428"/>
                  </a:cubicBezTo>
                  <a:cubicBezTo>
                    <a:pt x="76182" y="1428"/>
                    <a:pt x="97137" y="22364"/>
                    <a:pt x="97137"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7" name="Google Shape;257;p12"/>
            <p:cNvSpPr/>
            <p:nvPr/>
          </p:nvSpPr>
          <p:spPr>
            <a:xfrm>
              <a:off x="5651425" y="1925509"/>
              <a:ext cx="70103" cy="70127"/>
            </a:xfrm>
            <a:custGeom>
              <a:avLst/>
              <a:gdLst/>
              <a:ahLst/>
              <a:cxnLst/>
              <a:rect l="l" t="t" r="r" b="b"/>
              <a:pathLst>
                <a:path w="93471" h="93503" extrusionOk="0">
                  <a:moveTo>
                    <a:pt x="97253" y="48059"/>
                  </a:moveTo>
                  <a:cubicBezTo>
                    <a:pt x="97253" y="73878"/>
                    <a:pt x="76361" y="94807"/>
                    <a:pt x="50517" y="94807"/>
                  </a:cubicBezTo>
                  <a:cubicBezTo>
                    <a:pt x="24736" y="94807"/>
                    <a:pt x="3781" y="73878"/>
                    <a:pt x="3781" y="48059"/>
                  </a:cubicBezTo>
                  <a:cubicBezTo>
                    <a:pt x="3781" y="22240"/>
                    <a:pt x="24736" y="1304"/>
                    <a:pt x="50517" y="1304"/>
                  </a:cubicBezTo>
                  <a:cubicBezTo>
                    <a:pt x="76361" y="1304"/>
                    <a:pt x="97253" y="22240"/>
                    <a:pt x="97253" y="48059"/>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8" name="Google Shape;258;p12"/>
            <p:cNvSpPr/>
            <p:nvPr/>
          </p:nvSpPr>
          <p:spPr>
            <a:xfrm>
              <a:off x="5651425" y="2112518"/>
              <a:ext cx="70103" cy="70127"/>
            </a:xfrm>
            <a:custGeom>
              <a:avLst/>
              <a:gdLst/>
              <a:ahLst/>
              <a:cxnLst/>
              <a:rect l="l" t="t" r="r" b="b"/>
              <a:pathLst>
                <a:path w="93471" h="93503" extrusionOk="0">
                  <a:moveTo>
                    <a:pt x="97253" y="48183"/>
                  </a:moveTo>
                  <a:cubicBezTo>
                    <a:pt x="97253" y="74002"/>
                    <a:pt x="76361" y="94932"/>
                    <a:pt x="50517" y="94932"/>
                  </a:cubicBezTo>
                  <a:cubicBezTo>
                    <a:pt x="24736" y="94932"/>
                    <a:pt x="3781" y="74002"/>
                    <a:pt x="3781" y="48183"/>
                  </a:cubicBezTo>
                  <a:cubicBezTo>
                    <a:pt x="3781" y="22364"/>
                    <a:pt x="24736" y="1428"/>
                    <a:pt x="50517" y="1428"/>
                  </a:cubicBezTo>
                  <a:cubicBezTo>
                    <a:pt x="76361" y="1428"/>
                    <a:pt x="97253" y="22364"/>
                    <a:pt x="97253" y="4818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259" name="Google Shape;259;p12"/>
          <p:cNvSpPr/>
          <p:nvPr/>
        </p:nvSpPr>
        <p:spPr>
          <a:xfrm rot="10800000">
            <a:off x="-745322" y="-3860589"/>
            <a:ext cx="4601823" cy="4595015"/>
          </a:xfrm>
          <a:custGeom>
            <a:avLst/>
            <a:gdLst/>
            <a:ahLst/>
            <a:cxnLst/>
            <a:rect l="l" t="t" r="r" b="b"/>
            <a:pathLst>
              <a:path w="82518" h="82518" extrusionOk="0">
                <a:moveTo>
                  <a:pt x="83711" y="41608"/>
                </a:moveTo>
                <a:cubicBezTo>
                  <a:pt x="83711" y="64398"/>
                  <a:pt x="65233" y="82871"/>
                  <a:pt x="42449" y="82871"/>
                </a:cubicBezTo>
                <a:cubicBezTo>
                  <a:pt x="19665" y="82871"/>
                  <a:pt x="1193" y="64398"/>
                  <a:pt x="1193" y="41608"/>
                </a:cubicBezTo>
                <a:cubicBezTo>
                  <a:pt x="1193" y="18824"/>
                  <a:pt x="19665" y="352"/>
                  <a:pt x="42449" y="352"/>
                </a:cubicBezTo>
                <a:cubicBezTo>
                  <a:pt x="65233" y="352"/>
                  <a:pt x="83711" y="18824"/>
                  <a:pt x="83711" y="4160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260" name="Google Shape;260;p12"/>
          <p:cNvGrpSpPr/>
          <p:nvPr/>
        </p:nvGrpSpPr>
        <p:grpSpPr>
          <a:xfrm rot="5400000" flipH="1">
            <a:off x="6524403" y="917195"/>
            <a:ext cx="3552941" cy="1686256"/>
            <a:chOff x="4083647" y="2237178"/>
            <a:chExt cx="3552941" cy="1686256"/>
          </a:xfrm>
        </p:grpSpPr>
        <p:sp>
          <p:nvSpPr>
            <p:cNvPr id="261" name="Google Shape;261;p12"/>
            <p:cNvSpPr/>
            <p:nvPr/>
          </p:nvSpPr>
          <p:spPr>
            <a:xfrm flipH="1">
              <a:off x="6666988" y="2402621"/>
              <a:ext cx="969600" cy="10776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2"/>
            <p:cNvSpPr/>
            <p:nvPr/>
          </p:nvSpPr>
          <p:spPr>
            <a:xfrm flipH="1">
              <a:off x="6141456" y="2237178"/>
              <a:ext cx="403200" cy="4482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2"/>
            <p:cNvSpPr/>
            <p:nvPr/>
          </p:nvSpPr>
          <p:spPr>
            <a:xfrm flipH="1">
              <a:off x="4083647" y="2833591"/>
              <a:ext cx="650100" cy="72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2"/>
            <p:cNvSpPr/>
            <p:nvPr/>
          </p:nvSpPr>
          <p:spPr>
            <a:xfrm flipH="1">
              <a:off x="7333050" y="3681934"/>
              <a:ext cx="217500" cy="241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65" name="Google Shape;265;p12"/>
          <p:cNvPicPr preferRelativeResize="0"/>
          <p:nvPr/>
        </p:nvPicPr>
        <p:blipFill>
          <a:blip r:embed="rId3">
            <a:alphaModFix/>
          </a:blip>
          <a:stretch>
            <a:fillRect/>
          </a:stretch>
        </p:blipFill>
        <p:spPr>
          <a:xfrm>
            <a:off x="5453275" y="1384750"/>
            <a:ext cx="3408624" cy="3414299"/>
          </a:xfrm>
          <a:prstGeom prst="rect">
            <a:avLst/>
          </a:prstGeom>
          <a:noFill/>
          <a:ln>
            <a:noFill/>
          </a:ln>
        </p:spPr>
      </p:pic>
    </p:spTree>
  </p:cSld>
  <p:clrMapOvr>
    <a:masterClrMapping/>
  </p:clrMapOvr>
</p:sld>
</file>

<file path=ppt/theme/theme1.xml><?xml version="1.0" encoding="utf-8"?>
<a:theme xmlns:a="http://schemas.openxmlformats.org/drawingml/2006/main" name="Animated Healthcare Center by Slidesgo">
  <a:themeElements>
    <a:clrScheme name="Simple Light">
      <a:dk1>
        <a:srgbClr val="252E47"/>
      </a:dk1>
      <a:lt1>
        <a:srgbClr val="FFFFFF"/>
      </a:lt1>
      <a:dk2>
        <a:srgbClr val="F8F5EC"/>
      </a:dk2>
      <a:lt2>
        <a:srgbClr val="ECE9E1"/>
      </a:lt2>
      <a:accent1>
        <a:srgbClr val="DADACE"/>
      </a:accent1>
      <a:accent2>
        <a:srgbClr val="FFFFFF"/>
      </a:accent2>
      <a:accent3>
        <a:srgbClr val="FFFFFF"/>
      </a:accent3>
      <a:accent4>
        <a:srgbClr val="FFFFFF"/>
      </a:accent4>
      <a:accent5>
        <a:srgbClr val="FFFFFF"/>
      </a:accent5>
      <a:accent6>
        <a:srgbClr val="FFFFFF"/>
      </a:accent6>
      <a:hlink>
        <a:srgbClr val="25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2777</Words>
  <Application>Microsoft Macintosh PowerPoint</Application>
  <PresentationFormat>On-screen Show (16:9)</PresentationFormat>
  <Paragraphs>230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Exo</vt:lpstr>
      <vt:lpstr>Raleway</vt:lpstr>
      <vt:lpstr>Barlow</vt:lpstr>
      <vt:lpstr>Sora</vt:lpstr>
      <vt:lpstr>Calibri</vt:lpstr>
      <vt:lpstr>Raleway Black</vt:lpstr>
      <vt:lpstr>Animated Healthcare Center by Slidesgo</vt:lpstr>
      <vt:lpstr>Python Final Project  Predicting the Customer Churn for a Telecom Company using Machine Learning</vt:lpstr>
      <vt:lpstr>Abstract</vt:lpstr>
      <vt:lpstr>Introduction</vt:lpstr>
      <vt:lpstr>Dataset</vt:lpstr>
      <vt:lpstr>Preprocessing</vt:lpstr>
      <vt:lpstr>PowerPoint Presentation</vt:lpstr>
      <vt:lpstr>Architecture/Methodology</vt:lpstr>
      <vt:lpstr>Results</vt:lpstr>
      <vt:lpstr>EDA</vt:lpstr>
      <vt:lpstr>PowerPoint Presentation</vt:lpstr>
      <vt:lpstr>PowerPoint Presentation</vt:lpstr>
      <vt:lpstr>PowerPoint Presentation</vt:lpstr>
      <vt:lpstr>PowerPoint Presentation</vt:lpstr>
      <vt:lpstr>Logistic Regression </vt:lpstr>
      <vt:lpstr>PowerPoint Presentation</vt:lpstr>
      <vt:lpstr>Decision Tree  </vt:lpstr>
      <vt:lpstr>PowerPoint Presentation</vt:lpstr>
      <vt:lpstr>PowerPoint Presentation</vt:lpstr>
      <vt:lpstr>Random Forest  </vt:lpstr>
      <vt:lpstr>PowerPoint Presentation</vt:lpstr>
      <vt:lpstr>PowerPoint Presentation</vt:lpstr>
      <vt:lpstr>Model Performance Summary:</vt:lpstr>
      <vt:lpstr>Model Performance Summary:</vt:lpstr>
      <vt:lpstr>Conclusion</vt:lpstr>
      <vt:lpstr>Conclusion</vt:lpstr>
      <vt:lpstr>References</vt:lpstr>
      <vt:lpstr>Github Repository Code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Sawant, Ms. Sayali Dnyandev</cp:lastModifiedBy>
  <cp:revision>1</cp:revision>
  <dcterms:modified xsi:type="dcterms:W3CDTF">2024-12-12T08:41:42Z</dcterms:modified>
</cp:coreProperties>
</file>