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D7CD4B-CA57-40EA-8F97-D9C4D601F034}" v="9" dt="2025-04-14T08:54:35.5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4/15/2025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4/15/2025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4/15/2025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4/15/2025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4/15/2025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6E68B-41C5-4F91-D687-EB5AEED2E204}"/>
              </a:ext>
            </a:extLst>
          </p:cNvPr>
          <p:cNvSpPr>
            <a:spLocks noGrp="1"/>
          </p:cNvSpPr>
          <p:nvPr>
            <p:ph type="ctrTitle"/>
          </p:nvPr>
        </p:nvSpPr>
        <p:spPr/>
        <p:txBody>
          <a:bodyPr/>
          <a:lstStyle/>
          <a:p>
            <a:r>
              <a:rPr lang="en-US" sz="2800" dirty="0">
                <a:latin typeface="Aptos" panose="020B0004020202020204" pitchFamily="34" charset="0"/>
              </a:rPr>
              <a:t>Case Study: Forest Fire Trends in India (Multi-Year Analysis by State)</a:t>
            </a:r>
            <a:endParaRPr lang="en-IN" sz="2800" dirty="0">
              <a:latin typeface="Aptos" panose="020B0004020202020204" pitchFamily="34" charset="0"/>
            </a:endParaRPr>
          </a:p>
        </p:txBody>
      </p:sp>
    </p:spTree>
    <p:extLst>
      <p:ext uri="{BB962C8B-B14F-4D97-AF65-F5344CB8AC3E}">
        <p14:creationId xmlns:p14="http://schemas.microsoft.com/office/powerpoint/2010/main" val="401269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C63525-A90E-15F4-EBD7-A4DE0145F485}"/>
              </a:ext>
            </a:extLst>
          </p:cNvPr>
          <p:cNvSpPr>
            <a:spLocks noGrp="1"/>
          </p:cNvSpPr>
          <p:nvPr>
            <p:ph idx="1"/>
          </p:nvPr>
        </p:nvSpPr>
        <p:spPr>
          <a:xfrm>
            <a:off x="1371600" y="519545"/>
            <a:ext cx="9601200" cy="5347855"/>
          </a:xfrm>
        </p:spPr>
        <p:txBody>
          <a:bodyPr/>
          <a:lstStyle/>
          <a:p>
            <a:pPr marL="0" indent="0">
              <a:buNone/>
            </a:pPr>
            <a:r>
              <a:rPr lang="en-US" sz="4800" dirty="0">
                <a:latin typeface="Aptos" panose="020B0004020202020204" pitchFamily="34" charset="0"/>
              </a:rPr>
              <a:t>Conclusion</a:t>
            </a:r>
          </a:p>
          <a:p>
            <a:pPr marL="0" indent="0">
              <a:buNone/>
            </a:pPr>
            <a:r>
              <a:rPr lang="en-US" sz="3200" dirty="0"/>
              <a:t>The analysis provides a clear picture of forest fire distribution across India. The findings highlight the need for region-specific forest management policies and enhanced early warning systems. By recognizing patterns and high-risk zones, authorities can take proactive steps to reduce the damage caused by forest fires and protect biodiversity.</a:t>
            </a:r>
          </a:p>
        </p:txBody>
      </p:sp>
    </p:spTree>
    <p:extLst>
      <p:ext uri="{BB962C8B-B14F-4D97-AF65-F5344CB8AC3E}">
        <p14:creationId xmlns:p14="http://schemas.microsoft.com/office/powerpoint/2010/main" val="4148498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2BC50-EB07-8E65-1F38-3A6A1B43F0D0}"/>
              </a:ext>
            </a:extLst>
          </p:cNvPr>
          <p:cNvSpPr>
            <a:spLocks noGrp="1"/>
          </p:cNvSpPr>
          <p:nvPr>
            <p:ph type="title"/>
          </p:nvPr>
        </p:nvSpPr>
        <p:spPr/>
        <p:txBody>
          <a:bodyPr/>
          <a:lstStyle/>
          <a:p>
            <a:r>
              <a:rPr lang="en-US" dirty="0"/>
              <a:t>Background :</a:t>
            </a:r>
            <a:endParaRPr lang="en-IN" dirty="0"/>
          </a:p>
        </p:txBody>
      </p:sp>
      <p:sp>
        <p:nvSpPr>
          <p:cNvPr id="3" name="Content Placeholder 2">
            <a:extLst>
              <a:ext uri="{FF2B5EF4-FFF2-40B4-BE49-F238E27FC236}">
                <a16:creationId xmlns:a16="http://schemas.microsoft.com/office/drawing/2014/main" id="{EE26191C-B8D1-6899-704D-11C572C3C9E3}"/>
              </a:ext>
            </a:extLst>
          </p:cNvPr>
          <p:cNvSpPr>
            <a:spLocks noGrp="1"/>
          </p:cNvSpPr>
          <p:nvPr>
            <p:ph idx="1"/>
          </p:nvPr>
        </p:nvSpPr>
        <p:spPr/>
        <p:txBody>
          <a:bodyPr>
            <a:normAutofit lnSpcReduction="10000"/>
          </a:bodyPr>
          <a:lstStyle/>
          <a:p>
            <a:pPr algn="just">
              <a:buNone/>
            </a:pPr>
            <a:r>
              <a:rPr lang="en-US" sz="2800" dirty="0">
                <a:latin typeface="Aptos" panose="020B0004020202020204" pitchFamily="34" charset="0"/>
              </a:rPr>
              <a:t>    Forest fires are a significant ecological and environmental issue in India. They lead to biodiversity loss, destruction of flora and fauna, and contribute to climate change through carbon emissions. Monitoring and analyzing trends in forest fire data is crucial for early warning systems, policy-making, and regional planning. This case study analyzes forest fire incidents report across Indian states and union territories from 2021 to 2023 based on data provided in the Excel file.</a:t>
            </a:r>
          </a:p>
          <a:p>
            <a:endParaRPr lang="en-IN" dirty="0"/>
          </a:p>
        </p:txBody>
      </p:sp>
    </p:spTree>
    <p:extLst>
      <p:ext uri="{BB962C8B-B14F-4D97-AF65-F5344CB8AC3E}">
        <p14:creationId xmlns:p14="http://schemas.microsoft.com/office/powerpoint/2010/main" val="346215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22FEA-91D7-0934-19AD-FD302771FE09}"/>
              </a:ext>
            </a:extLst>
          </p:cNvPr>
          <p:cNvSpPr>
            <a:spLocks noGrp="1"/>
          </p:cNvSpPr>
          <p:nvPr>
            <p:ph type="title"/>
          </p:nvPr>
        </p:nvSpPr>
        <p:spPr/>
        <p:txBody>
          <a:bodyPr>
            <a:normAutofit fontScale="90000"/>
          </a:bodyPr>
          <a:lstStyle/>
          <a:p>
            <a:br>
              <a:rPr lang="en-US" b="1" dirty="0"/>
            </a:br>
            <a:br>
              <a:rPr lang="en-US" b="1" dirty="0"/>
            </a:br>
            <a:r>
              <a:rPr lang="en-US" b="1" dirty="0"/>
              <a:t>Objectives:</a:t>
            </a:r>
            <a:br>
              <a:rPr lang="en-US" b="1" dirty="0"/>
            </a:br>
            <a:endParaRPr lang="en-IN" dirty="0"/>
          </a:p>
        </p:txBody>
      </p:sp>
      <p:sp>
        <p:nvSpPr>
          <p:cNvPr id="3" name="Content Placeholder 2">
            <a:extLst>
              <a:ext uri="{FF2B5EF4-FFF2-40B4-BE49-F238E27FC236}">
                <a16:creationId xmlns:a16="http://schemas.microsoft.com/office/drawing/2014/main" id="{B1E1DD60-5858-8C7F-8037-3D024CF65C7B}"/>
              </a:ext>
            </a:extLst>
          </p:cNvPr>
          <p:cNvSpPr>
            <a:spLocks noGrp="1"/>
          </p:cNvSpPr>
          <p:nvPr>
            <p:ph idx="1"/>
          </p:nvPr>
        </p:nvSpPr>
        <p:spPr/>
        <p:txBody>
          <a:bodyPr/>
          <a:lstStyle/>
          <a:p>
            <a:pPr>
              <a:buNone/>
            </a:pPr>
            <a:endParaRPr lang="en-US" b="1" dirty="0"/>
          </a:p>
          <a:p>
            <a:pPr>
              <a:buFont typeface="Arial" panose="020B0604020202020204" pitchFamily="34" charset="0"/>
              <a:buChar char="•"/>
            </a:pPr>
            <a:r>
              <a:rPr lang="en-US" sz="2800" dirty="0"/>
              <a:t>To analyze the trend of forest fires over the past three years.</a:t>
            </a:r>
          </a:p>
          <a:p>
            <a:pPr>
              <a:buFont typeface="Arial" panose="020B0604020202020204" pitchFamily="34" charset="0"/>
              <a:buChar char="•"/>
            </a:pPr>
            <a:r>
              <a:rPr lang="en-US" sz="2800" dirty="0"/>
              <a:t>To identify states with the highest forest fire occurrences.</a:t>
            </a:r>
          </a:p>
          <a:p>
            <a:pPr>
              <a:buFont typeface="Arial" panose="020B0604020202020204" pitchFamily="34" charset="0"/>
              <a:buChar char="•"/>
            </a:pPr>
            <a:r>
              <a:rPr lang="en-US" sz="2800" dirty="0"/>
              <a:t>To evaluate regional patterns and derive insights for forest fire mitigation.</a:t>
            </a:r>
          </a:p>
          <a:p>
            <a:endParaRPr lang="en-IN" dirty="0"/>
          </a:p>
        </p:txBody>
      </p:sp>
    </p:spTree>
    <p:extLst>
      <p:ext uri="{BB962C8B-B14F-4D97-AF65-F5344CB8AC3E}">
        <p14:creationId xmlns:p14="http://schemas.microsoft.com/office/powerpoint/2010/main" val="494168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3447B-7622-1079-CEDB-2A3D111FE668}"/>
              </a:ext>
            </a:extLst>
          </p:cNvPr>
          <p:cNvSpPr>
            <a:spLocks noGrp="1"/>
          </p:cNvSpPr>
          <p:nvPr>
            <p:ph type="title"/>
          </p:nvPr>
        </p:nvSpPr>
        <p:spPr>
          <a:xfrm>
            <a:off x="1371600" y="1739751"/>
            <a:ext cx="9601200" cy="1485900"/>
          </a:xfrm>
        </p:spPr>
        <p:txBody>
          <a:bodyPr/>
          <a:lstStyle/>
          <a:p>
            <a:r>
              <a:rPr lang="en-US" b="1" dirty="0"/>
              <a:t>Key Observations:</a:t>
            </a:r>
            <a:br>
              <a:rPr lang="en-US" b="1" dirty="0"/>
            </a:br>
            <a:endParaRPr lang="en-IN" dirty="0"/>
          </a:p>
        </p:txBody>
      </p:sp>
      <p:sp>
        <p:nvSpPr>
          <p:cNvPr id="3" name="Content Placeholder 2">
            <a:extLst>
              <a:ext uri="{FF2B5EF4-FFF2-40B4-BE49-F238E27FC236}">
                <a16:creationId xmlns:a16="http://schemas.microsoft.com/office/drawing/2014/main" id="{C8EFE208-F305-6E83-22A1-8BD728B158B8}"/>
              </a:ext>
            </a:extLst>
          </p:cNvPr>
          <p:cNvSpPr>
            <a:spLocks noGrp="1"/>
          </p:cNvSpPr>
          <p:nvPr>
            <p:ph idx="1"/>
          </p:nvPr>
        </p:nvSpPr>
        <p:spPr>
          <a:xfrm>
            <a:off x="1371600" y="2286000"/>
            <a:ext cx="9601200" cy="4436918"/>
          </a:xfrm>
        </p:spPr>
        <p:txBody>
          <a:bodyPr>
            <a:normAutofit fontScale="47500" lnSpcReduction="20000"/>
          </a:bodyPr>
          <a:lstStyle/>
          <a:p>
            <a:pPr>
              <a:buNone/>
            </a:pPr>
            <a:endParaRPr lang="en-US" sz="4200" b="1" dirty="0">
              <a:latin typeface="Aptos" panose="020B0004020202020204" pitchFamily="34" charset="0"/>
            </a:endParaRPr>
          </a:p>
          <a:p>
            <a:pPr>
              <a:buFont typeface="+mj-lt"/>
              <a:buAutoNum type="arabicPeriod"/>
            </a:pPr>
            <a:r>
              <a:rPr lang="en-US" sz="4200" b="1" dirty="0">
                <a:latin typeface="Aptos" panose="020B0004020202020204" pitchFamily="34" charset="0"/>
              </a:rPr>
              <a:t>Yearly Trend</a:t>
            </a:r>
            <a:br>
              <a:rPr lang="en-US" sz="4200" dirty="0">
                <a:latin typeface="Aptos" panose="020B0004020202020204" pitchFamily="34" charset="0"/>
              </a:rPr>
            </a:br>
            <a:r>
              <a:rPr lang="en-US" sz="4200" dirty="0">
                <a:latin typeface="Aptos" panose="020B0004020202020204" pitchFamily="34" charset="0"/>
              </a:rPr>
              <a:t>The total number of forest fires varies significantly across the years. Some years show spikes, possibly due to climate conditions or human activities.</a:t>
            </a:r>
          </a:p>
          <a:p>
            <a:pPr>
              <a:buFont typeface="+mj-lt"/>
              <a:buAutoNum type="arabicPeriod"/>
            </a:pPr>
            <a:r>
              <a:rPr lang="en-US" sz="4200" b="1" dirty="0">
                <a:latin typeface="Aptos" panose="020B0004020202020204" pitchFamily="34" charset="0"/>
              </a:rPr>
              <a:t>Top Affected States</a:t>
            </a:r>
            <a:br>
              <a:rPr lang="en-US" sz="4200" dirty="0">
                <a:latin typeface="Aptos" panose="020B0004020202020204" pitchFamily="34" charset="0"/>
              </a:rPr>
            </a:br>
            <a:r>
              <a:rPr lang="en-US" sz="4200" dirty="0" err="1">
                <a:latin typeface="Aptos" panose="020B0004020202020204" pitchFamily="34" charset="0"/>
              </a:rPr>
              <a:t>States</a:t>
            </a:r>
            <a:r>
              <a:rPr lang="en-US" sz="4200" dirty="0">
                <a:latin typeface="Aptos" panose="020B0004020202020204" pitchFamily="34" charset="0"/>
              </a:rPr>
              <a:t> like Madhya Pradesh, Chhattisgarh, and Odisha show consistently high fire incidents, indicating a need for focused preventive measures.</a:t>
            </a:r>
          </a:p>
          <a:p>
            <a:pPr>
              <a:buFont typeface="+mj-lt"/>
              <a:buAutoNum type="arabicPeriod"/>
            </a:pPr>
            <a:r>
              <a:rPr lang="en-US" sz="4200" b="1" dirty="0">
                <a:latin typeface="Aptos" panose="020B0004020202020204" pitchFamily="34" charset="0"/>
              </a:rPr>
              <a:t>State-wise Trends</a:t>
            </a:r>
            <a:br>
              <a:rPr lang="en-US" sz="4200" dirty="0">
                <a:latin typeface="Aptos" panose="020B0004020202020204" pitchFamily="34" charset="0"/>
              </a:rPr>
            </a:br>
            <a:r>
              <a:rPr lang="en-US" sz="4200" dirty="0">
                <a:latin typeface="Aptos" panose="020B0004020202020204" pitchFamily="34" charset="0"/>
              </a:rPr>
              <a:t>Some states show increasing trends, while others fluctuate. These variations may be linked to changing forest density, weather patterns, and management strategies.</a:t>
            </a:r>
          </a:p>
          <a:p>
            <a:pPr>
              <a:buFont typeface="+mj-lt"/>
              <a:buAutoNum type="arabicPeriod"/>
            </a:pPr>
            <a:r>
              <a:rPr lang="en-US" sz="4200" b="1" dirty="0">
                <a:latin typeface="Aptos" panose="020B0004020202020204" pitchFamily="34" charset="0"/>
              </a:rPr>
              <a:t>Heatmap Analysis</a:t>
            </a:r>
            <a:br>
              <a:rPr lang="en-US" sz="4200" dirty="0">
                <a:latin typeface="Aptos" panose="020B0004020202020204" pitchFamily="34" charset="0"/>
              </a:rPr>
            </a:br>
            <a:r>
              <a:rPr lang="en-US" sz="4200" dirty="0">
                <a:latin typeface="Aptos" panose="020B0004020202020204" pitchFamily="34" charset="0"/>
              </a:rPr>
              <a:t>The heatmap reveals seasonal and regional patterns in forest fire occurrences, helping identify peak months and vulnerable states.</a:t>
            </a:r>
          </a:p>
          <a:p>
            <a:endParaRPr lang="en-IN" dirty="0"/>
          </a:p>
        </p:txBody>
      </p:sp>
    </p:spTree>
    <p:extLst>
      <p:ext uri="{BB962C8B-B14F-4D97-AF65-F5344CB8AC3E}">
        <p14:creationId xmlns:p14="http://schemas.microsoft.com/office/powerpoint/2010/main" val="2104219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D2F83D4-0E17-56F8-153E-D7A3ABAFC84B}"/>
              </a:ext>
            </a:extLst>
          </p:cNvPr>
          <p:cNvPicPr>
            <a:picLocks noChangeAspect="1"/>
          </p:cNvPicPr>
          <p:nvPr/>
        </p:nvPicPr>
        <p:blipFill>
          <a:blip r:embed="rId2"/>
          <a:stretch>
            <a:fillRect/>
          </a:stretch>
        </p:blipFill>
        <p:spPr>
          <a:xfrm>
            <a:off x="3462966" y="0"/>
            <a:ext cx="5538738" cy="3454507"/>
          </a:xfrm>
          <a:prstGeom prst="rect">
            <a:avLst/>
          </a:prstGeom>
        </p:spPr>
      </p:pic>
      <p:sp>
        <p:nvSpPr>
          <p:cNvPr id="12" name="TextBox 11">
            <a:extLst>
              <a:ext uri="{FF2B5EF4-FFF2-40B4-BE49-F238E27FC236}">
                <a16:creationId xmlns:a16="http://schemas.microsoft.com/office/drawing/2014/main" id="{0E47D1C3-6170-D600-1720-B714507D146E}"/>
              </a:ext>
            </a:extLst>
          </p:cNvPr>
          <p:cNvSpPr txBox="1"/>
          <p:nvPr/>
        </p:nvSpPr>
        <p:spPr>
          <a:xfrm>
            <a:off x="954743" y="3552605"/>
            <a:ext cx="10846432" cy="3108543"/>
          </a:xfrm>
          <a:prstGeom prst="rect">
            <a:avLst/>
          </a:prstGeom>
          <a:noFill/>
        </p:spPr>
        <p:txBody>
          <a:bodyPr wrap="square" rtlCol="0">
            <a:spAutoFit/>
          </a:bodyPr>
          <a:lstStyle/>
          <a:p>
            <a:r>
              <a:rPr lang="en-US" sz="2800" dirty="0">
                <a:latin typeface="Aptos" panose="020B0004020202020204" pitchFamily="34" charset="0"/>
              </a:rPr>
              <a:t>The bar chart shows the top 10 Indian states most affected by forest fires from 2017 to 2019. </a:t>
            </a:r>
            <a:r>
              <a:rPr lang="en-US" sz="2800" b="1" dirty="0">
                <a:latin typeface="Aptos" panose="020B0004020202020204" pitchFamily="34" charset="0"/>
              </a:rPr>
              <a:t>Mizoram</a:t>
            </a:r>
            <a:r>
              <a:rPr lang="en-US" sz="2800" dirty="0">
                <a:latin typeface="Aptos" panose="020B0004020202020204" pitchFamily="34" charset="0"/>
              </a:rPr>
              <a:t> recorded the highest number of incidents, followed by </a:t>
            </a:r>
            <a:r>
              <a:rPr lang="en-US" sz="2800" b="1" dirty="0">
                <a:latin typeface="Aptos" panose="020B0004020202020204" pitchFamily="34" charset="0"/>
              </a:rPr>
              <a:t>Chhattisgarh</a:t>
            </a:r>
            <a:r>
              <a:rPr lang="en-US" sz="2800" dirty="0">
                <a:latin typeface="Aptos" panose="020B0004020202020204" pitchFamily="34" charset="0"/>
              </a:rPr>
              <a:t> and </a:t>
            </a:r>
            <a:r>
              <a:rPr lang="en-US" sz="2800" b="1" dirty="0">
                <a:latin typeface="Aptos" panose="020B0004020202020204" pitchFamily="34" charset="0"/>
              </a:rPr>
              <a:t>Madhya Pradesh</a:t>
            </a:r>
            <a:r>
              <a:rPr lang="en-US" sz="2800" dirty="0">
                <a:latin typeface="Aptos" panose="020B0004020202020204" pitchFamily="34" charset="0"/>
              </a:rPr>
              <a:t>. Other states like </a:t>
            </a:r>
            <a:r>
              <a:rPr lang="en-US" sz="2800" b="1" dirty="0">
                <a:latin typeface="Aptos" panose="020B0004020202020204" pitchFamily="34" charset="0"/>
              </a:rPr>
              <a:t>Assam</a:t>
            </a:r>
            <a:r>
              <a:rPr lang="en-US" sz="2800" dirty="0">
                <a:latin typeface="Aptos" panose="020B0004020202020204" pitchFamily="34" charset="0"/>
              </a:rPr>
              <a:t>, </a:t>
            </a:r>
            <a:r>
              <a:rPr lang="en-US" sz="2800" b="1" dirty="0">
                <a:latin typeface="Aptos" panose="020B0004020202020204" pitchFamily="34" charset="0"/>
              </a:rPr>
              <a:t>Andhra Pradesh</a:t>
            </a:r>
            <a:r>
              <a:rPr lang="en-US" sz="2800" dirty="0">
                <a:latin typeface="Aptos" panose="020B0004020202020204" pitchFamily="34" charset="0"/>
              </a:rPr>
              <a:t>, and </a:t>
            </a:r>
            <a:r>
              <a:rPr lang="en-US" sz="2800" b="1" dirty="0">
                <a:latin typeface="Aptos" panose="020B0004020202020204" pitchFamily="34" charset="0"/>
              </a:rPr>
              <a:t>Maharashtra</a:t>
            </a:r>
            <a:r>
              <a:rPr lang="en-US" sz="2800" dirty="0">
                <a:latin typeface="Aptos" panose="020B0004020202020204" pitchFamily="34" charset="0"/>
              </a:rPr>
              <a:t> also reported high fire counts. A red gradient is used to highlight the severity, with darker shades indicating more fire incidents. This data reflects regions that need urgent attention for forest fire management</a:t>
            </a:r>
            <a:r>
              <a:rPr lang="en-US" dirty="0"/>
              <a:t>.</a:t>
            </a:r>
          </a:p>
        </p:txBody>
      </p:sp>
    </p:spTree>
    <p:extLst>
      <p:ext uri="{BB962C8B-B14F-4D97-AF65-F5344CB8AC3E}">
        <p14:creationId xmlns:p14="http://schemas.microsoft.com/office/powerpoint/2010/main" val="4038878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8EDEC1-6A70-6B9F-81CF-B288E0682715}"/>
              </a:ext>
            </a:extLst>
          </p:cNvPr>
          <p:cNvPicPr>
            <a:picLocks noChangeAspect="1"/>
          </p:cNvPicPr>
          <p:nvPr/>
        </p:nvPicPr>
        <p:blipFill>
          <a:blip r:embed="rId2"/>
          <a:stretch>
            <a:fillRect/>
          </a:stretch>
        </p:blipFill>
        <p:spPr>
          <a:xfrm>
            <a:off x="855405" y="199442"/>
            <a:ext cx="4837471" cy="6483697"/>
          </a:xfrm>
          <a:prstGeom prst="rect">
            <a:avLst/>
          </a:prstGeom>
        </p:spPr>
      </p:pic>
      <p:pic>
        <p:nvPicPr>
          <p:cNvPr id="7" name="Picture 6">
            <a:extLst>
              <a:ext uri="{FF2B5EF4-FFF2-40B4-BE49-F238E27FC236}">
                <a16:creationId xmlns:a16="http://schemas.microsoft.com/office/drawing/2014/main" id="{11CAD2DA-908D-322D-4B7C-7080625EC4EC}"/>
              </a:ext>
            </a:extLst>
          </p:cNvPr>
          <p:cNvPicPr>
            <a:picLocks noChangeAspect="1"/>
          </p:cNvPicPr>
          <p:nvPr/>
        </p:nvPicPr>
        <p:blipFill>
          <a:blip r:embed="rId3"/>
          <a:stretch>
            <a:fillRect/>
          </a:stretch>
        </p:blipFill>
        <p:spPr>
          <a:xfrm>
            <a:off x="5949684" y="199442"/>
            <a:ext cx="6086117" cy="6459115"/>
          </a:xfrm>
          <a:prstGeom prst="rect">
            <a:avLst/>
          </a:prstGeom>
        </p:spPr>
      </p:pic>
    </p:spTree>
    <p:extLst>
      <p:ext uri="{BB962C8B-B14F-4D97-AF65-F5344CB8AC3E}">
        <p14:creationId xmlns:p14="http://schemas.microsoft.com/office/powerpoint/2010/main" val="2956166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8E7D4E-ADAE-AACD-20B0-1CCFBA85FDDC}"/>
              </a:ext>
            </a:extLst>
          </p:cNvPr>
          <p:cNvPicPr>
            <a:picLocks noChangeAspect="1"/>
          </p:cNvPicPr>
          <p:nvPr/>
        </p:nvPicPr>
        <p:blipFill>
          <a:blip r:embed="rId2"/>
          <a:stretch>
            <a:fillRect/>
          </a:stretch>
        </p:blipFill>
        <p:spPr>
          <a:xfrm>
            <a:off x="1246909" y="446809"/>
            <a:ext cx="10285210" cy="6120245"/>
          </a:xfrm>
          <a:prstGeom prst="rect">
            <a:avLst/>
          </a:prstGeom>
        </p:spPr>
      </p:pic>
    </p:spTree>
    <p:extLst>
      <p:ext uri="{BB962C8B-B14F-4D97-AF65-F5344CB8AC3E}">
        <p14:creationId xmlns:p14="http://schemas.microsoft.com/office/powerpoint/2010/main" val="1911804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71D21-F5AD-833E-414E-0C2EA0FB3B6F}"/>
              </a:ext>
            </a:extLst>
          </p:cNvPr>
          <p:cNvSpPr>
            <a:spLocks noGrp="1"/>
          </p:cNvSpPr>
          <p:nvPr>
            <p:ph type="title"/>
          </p:nvPr>
        </p:nvSpPr>
        <p:spPr>
          <a:xfrm>
            <a:off x="1371600" y="685800"/>
            <a:ext cx="9601200" cy="645160"/>
          </a:xfrm>
        </p:spPr>
        <p:txBody>
          <a:bodyPr>
            <a:normAutofit/>
          </a:bodyPr>
          <a:lstStyle/>
          <a:p>
            <a:r>
              <a:rPr lang="en-US" sz="3200" dirty="0"/>
              <a:t>Solutions &amp; Preventive Measures for Forest Fires</a:t>
            </a:r>
            <a:endParaRPr lang="en-IN" sz="3200" dirty="0"/>
          </a:p>
        </p:txBody>
      </p:sp>
      <p:sp>
        <p:nvSpPr>
          <p:cNvPr id="3" name="Content Placeholder 2">
            <a:extLst>
              <a:ext uri="{FF2B5EF4-FFF2-40B4-BE49-F238E27FC236}">
                <a16:creationId xmlns:a16="http://schemas.microsoft.com/office/drawing/2014/main" id="{FB5254E2-16A2-4199-9CE2-CAB2BFB10CEE}"/>
              </a:ext>
            </a:extLst>
          </p:cNvPr>
          <p:cNvSpPr>
            <a:spLocks noGrp="1"/>
          </p:cNvSpPr>
          <p:nvPr>
            <p:ph idx="1"/>
          </p:nvPr>
        </p:nvSpPr>
        <p:spPr>
          <a:xfrm>
            <a:off x="1371600" y="1259840"/>
            <a:ext cx="9601200" cy="4607560"/>
          </a:xfrm>
        </p:spPr>
        <p:txBody>
          <a:bodyPr>
            <a:normAutofit fontScale="92500" lnSpcReduction="20000"/>
          </a:bodyPr>
          <a:lstStyle/>
          <a:p>
            <a:pPr>
              <a:buNone/>
            </a:pPr>
            <a:endParaRPr lang="en-US" b="1" dirty="0"/>
          </a:p>
          <a:p>
            <a:pPr>
              <a:buNone/>
            </a:pPr>
            <a:r>
              <a:rPr lang="en-US" b="1" dirty="0"/>
              <a:t>🔥 1. Early Detection and Monitoring</a:t>
            </a:r>
          </a:p>
          <a:p>
            <a:pPr>
              <a:buFont typeface="Arial" panose="020B0604020202020204" pitchFamily="34" charset="0"/>
              <a:buChar char="•"/>
            </a:pPr>
            <a:r>
              <a:rPr lang="en-US" dirty="0"/>
              <a:t>Use satellite imagery and drones for real-time fire tracking.</a:t>
            </a:r>
          </a:p>
          <a:p>
            <a:pPr>
              <a:buFont typeface="Arial" panose="020B0604020202020204" pitchFamily="34" charset="0"/>
              <a:buChar char="•"/>
            </a:pPr>
            <a:r>
              <a:rPr lang="en-US" dirty="0"/>
              <a:t>Install forest fire alert systems (like the Forest Survey of India’s FSI alert system).</a:t>
            </a:r>
          </a:p>
          <a:p>
            <a:pPr>
              <a:buNone/>
            </a:pPr>
            <a:r>
              <a:rPr lang="en-US" b="1" dirty="0"/>
              <a:t>🚫 2. Strict Control of Human Activities</a:t>
            </a:r>
          </a:p>
          <a:p>
            <a:pPr>
              <a:buFont typeface="Arial" panose="020B0604020202020204" pitchFamily="34" charset="0"/>
              <a:buChar char="•"/>
            </a:pPr>
            <a:r>
              <a:rPr lang="en-US" dirty="0"/>
              <a:t>Ban open burning during dry seasons.</a:t>
            </a:r>
          </a:p>
          <a:p>
            <a:pPr>
              <a:buFont typeface="Arial" panose="020B0604020202020204" pitchFamily="34" charset="0"/>
              <a:buChar char="•"/>
            </a:pPr>
            <a:r>
              <a:rPr lang="en-US" dirty="0"/>
              <a:t>Educate locals about the dangers of campfires and careless smoking.</a:t>
            </a:r>
          </a:p>
          <a:p>
            <a:pPr>
              <a:buFont typeface="Arial" panose="020B0604020202020204" pitchFamily="34" charset="0"/>
              <a:buChar char="•"/>
            </a:pPr>
            <a:r>
              <a:rPr lang="en-US" dirty="0"/>
              <a:t>Restrict entry to vulnerable forest areas during high-risk periods.</a:t>
            </a:r>
          </a:p>
          <a:p>
            <a:pPr>
              <a:buNone/>
            </a:pPr>
            <a:r>
              <a:rPr lang="en-US" b="1" dirty="0"/>
              <a:t>🌲 3. Forest Management</a:t>
            </a:r>
          </a:p>
          <a:p>
            <a:pPr>
              <a:buFont typeface="Arial" panose="020B0604020202020204" pitchFamily="34" charset="0"/>
              <a:buChar char="•"/>
            </a:pPr>
            <a:r>
              <a:rPr lang="en-US" dirty="0"/>
              <a:t>Create fire lines (clearings to stop the spread of fire).</a:t>
            </a:r>
          </a:p>
          <a:p>
            <a:pPr>
              <a:buFont typeface="Arial" panose="020B0604020202020204" pitchFamily="34" charset="0"/>
              <a:buChar char="•"/>
            </a:pPr>
            <a:r>
              <a:rPr lang="en-US" dirty="0"/>
              <a:t>Remove dry leaves, twigs, and inflammable debris regularly.</a:t>
            </a:r>
          </a:p>
          <a:p>
            <a:pPr>
              <a:buFont typeface="Arial" panose="020B0604020202020204" pitchFamily="34" charset="0"/>
              <a:buChar char="•"/>
            </a:pPr>
            <a:r>
              <a:rPr lang="en-US" dirty="0"/>
              <a:t>Promote mixed-species plantations instead of mono-culture, which burns more easily.</a:t>
            </a:r>
          </a:p>
          <a:p>
            <a:endParaRPr lang="en-IN" dirty="0"/>
          </a:p>
        </p:txBody>
      </p:sp>
    </p:spTree>
    <p:extLst>
      <p:ext uri="{BB962C8B-B14F-4D97-AF65-F5344CB8AC3E}">
        <p14:creationId xmlns:p14="http://schemas.microsoft.com/office/powerpoint/2010/main" val="390239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5BB083-BF73-A6B7-5658-F659DDD31CF2}"/>
              </a:ext>
            </a:extLst>
          </p:cNvPr>
          <p:cNvSpPr>
            <a:spLocks noGrp="1"/>
          </p:cNvSpPr>
          <p:nvPr>
            <p:ph idx="1"/>
          </p:nvPr>
        </p:nvSpPr>
        <p:spPr>
          <a:xfrm>
            <a:off x="1097280" y="243840"/>
            <a:ext cx="10495280" cy="5770880"/>
          </a:xfrm>
        </p:spPr>
        <p:txBody>
          <a:bodyPr/>
          <a:lstStyle/>
          <a:p>
            <a:pPr>
              <a:buNone/>
            </a:pPr>
            <a:r>
              <a:rPr lang="en-US" b="1" dirty="0"/>
              <a:t>🤝 4. Community Awareness and Participation</a:t>
            </a:r>
          </a:p>
          <a:p>
            <a:pPr>
              <a:buFont typeface="Arial" panose="020B0604020202020204" pitchFamily="34" charset="0"/>
              <a:buChar char="•"/>
            </a:pPr>
            <a:r>
              <a:rPr lang="en-US" dirty="0"/>
              <a:t>Train local communities and forest staff in firefighting techniques.</a:t>
            </a:r>
          </a:p>
          <a:p>
            <a:pPr>
              <a:buFont typeface="Arial" panose="020B0604020202020204" pitchFamily="34" charset="0"/>
              <a:buChar char="•"/>
            </a:pPr>
            <a:r>
              <a:rPr lang="en-US" dirty="0"/>
              <a:t>Involve villagers in forest protection committees.</a:t>
            </a:r>
          </a:p>
          <a:p>
            <a:pPr>
              <a:buNone/>
            </a:pPr>
            <a:r>
              <a:rPr lang="en-US" b="1" dirty="0"/>
              <a:t>🚒 5. Rapid Response Systems</a:t>
            </a:r>
          </a:p>
          <a:p>
            <a:pPr>
              <a:buFont typeface="Arial" panose="020B0604020202020204" pitchFamily="34" charset="0"/>
              <a:buChar char="•"/>
            </a:pPr>
            <a:r>
              <a:rPr lang="en-US" dirty="0"/>
              <a:t>Equip local forest departments with fire extinguishers, water tankers, and fire-resistant clothing.</a:t>
            </a:r>
          </a:p>
          <a:p>
            <a:pPr>
              <a:buFont typeface="Arial" panose="020B0604020202020204" pitchFamily="34" charset="0"/>
              <a:buChar char="•"/>
            </a:pPr>
            <a:r>
              <a:rPr lang="en-US" dirty="0"/>
              <a:t>Set up quick-response teams for immediate action during fire outbreaks.</a:t>
            </a:r>
          </a:p>
          <a:p>
            <a:pPr>
              <a:buNone/>
            </a:pPr>
            <a:r>
              <a:rPr lang="en-US" b="1" dirty="0"/>
              <a:t>📜 6. Stronger Laws and Enforcement</a:t>
            </a:r>
          </a:p>
          <a:p>
            <a:pPr>
              <a:buFont typeface="Arial" panose="020B0604020202020204" pitchFamily="34" charset="0"/>
              <a:buChar char="•"/>
            </a:pPr>
            <a:r>
              <a:rPr lang="en-US" dirty="0"/>
              <a:t>Implement and enforce forest fire prevention laws more strictly.</a:t>
            </a:r>
          </a:p>
          <a:p>
            <a:pPr>
              <a:buFont typeface="Arial" panose="020B0604020202020204" pitchFamily="34" charset="0"/>
              <a:buChar char="•"/>
            </a:pPr>
            <a:r>
              <a:rPr lang="en-US" dirty="0"/>
              <a:t>Penalize illegal activities like intentional burning or timber theft that can cause fires.</a:t>
            </a:r>
          </a:p>
          <a:p>
            <a:pPr>
              <a:buNone/>
            </a:pPr>
            <a:r>
              <a:rPr lang="en-US" b="1" dirty="0"/>
              <a:t>🌧️ 7. Promote Rainwater Harvesting &amp; Green Belts</a:t>
            </a:r>
          </a:p>
          <a:p>
            <a:pPr>
              <a:buFont typeface="Arial" panose="020B0604020202020204" pitchFamily="34" charset="0"/>
              <a:buChar char="•"/>
            </a:pPr>
            <a:r>
              <a:rPr lang="en-US" dirty="0"/>
              <a:t>Create water storage structures to help in firefighting.</a:t>
            </a:r>
          </a:p>
          <a:p>
            <a:pPr>
              <a:buFont typeface="Arial" panose="020B0604020202020204" pitchFamily="34" charset="0"/>
              <a:buChar char="•"/>
            </a:pPr>
            <a:r>
              <a:rPr lang="en-US" dirty="0"/>
              <a:t>Develop green firebreak zones with fire-resistant plant species.</a:t>
            </a:r>
          </a:p>
          <a:p>
            <a:endParaRPr lang="en-IN" dirty="0"/>
          </a:p>
        </p:txBody>
      </p:sp>
    </p:spTree>
    <p:extLst>
      <p:ext uri="{BB962C8B-B14F-4D97-AF65-F5344CB8AC3E}">
        <p14:creationId xmlns:p14="http://schemas.microsoft.com/office/powerpoint/2010/main" val="356541729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{7CED7A5C-4F09-4308-803E-040A94ED130B}tf10001105</Template>
  <TotalTime>59</TotalTime>
  <Words>616</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Arial</vt:lpstr>
      <vt:lpstr>Franklin Gothic Book</vt:lpstr>
      <vt:lpstr>Crop</vt:lpstr>
      <vt:lpstr>Case Study: Forest Fire Trends in India (Multi-Year Analysis by State)</vt:lpstr>
      <vt:lpstr>Background :</vt:lpstr>
      <vt:lpstr>  Objectives: </vt:lpstr>
      <vt:lpstr>Key Observations: </vt:lpstr>
      <vt:lpstr>PowerPoint Presentation</vt:lpstr>
      <vt:lpstr>PowerPoint Presentation</vt:lpstr>
      <vt:lpstr>PowerPoint Presentation</vt:lpstr>
      <vt:lpstr>Solutions &amp; Preventive Measures for Forest Fires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Sayali Ladvikar</dc:creator>
  <cp:lastModifiedBy>Sayali Ladvikar</cp:lastModifiedBy>
  <cp:revision>4</cp:revision>
  <dcterms:created xsi:type="dcterms:W3CDTF">2025-04-14T08:04:40Z</dcterms:created>
  <dcterms:modified xsi:type="dcterms:W3CDTF">2025-04-15T06:47:29Z</dcterms:modified>
</cp:coreProperties>
</file>