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7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1155701"/>
            <a:ext cx="16173450" cy="50292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3200" spc="-18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269" y="6310314"/>
            <a:ext cx="13842302" cy="2468880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5925" y="1042988"/>
            <a:ext cx="3943350" cy="7200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7288" y="1071563"/>
            <a:ext cx="11601450" cy="8101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1151129"/>
            <a:ext cx="16171164" cy="503377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32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6306314"/>
            <a:ext cx="13839444" cy="2468880"/>
          </a:xfrm>
        </p:spPr>
        <p:txBody>
          <a:bodyPr anchor="t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984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6995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3060701"/>
            <a:ext cx="6995160" cy="1085100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984" y="4129626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1412" y="3057653"/>
            <a:ext cx="6995160" cy="1083564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1412" y="4126485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0" y="0"/>
            <a:ext cx="685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392106" y="813423"/>
            <a:ext cx="5074920" cy="288036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9144000" cy="68580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3973" y="3767720"/>
            <a:ext cx="5097780" cy="4690481"/>
          </a:xfr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36" y="8128001"/>
            <a:ext cx="16171164" cy="919925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8288000" cy="799642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20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984" y="8864603"/>
            <a:ext cx="13844016" cy="8001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1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5837" y="749300"/>
            <a:ext cx="16159163" cy="248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5" y="3017520"/>
            <a:ext cx="16130588" cy="564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0" y="9618671"/>
            <a:ext cx="6172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9832046"/>
            <a:ext cx="75438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5889" y="8814619"/>
            <a:ext cx="4389120" cy="2095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45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8100" kern="1200" spc="-18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85000"/>
        </a:lnSpc>
        <a:spcBef>
          <a:spcPts val="195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21208" indent="-51435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82296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34440" indent="-123444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5920" indent="-164592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4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7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99731" y="3162301"/>
            <a:ext cx="6095642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b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</a:b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Statestics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724399" y="2473421"/>
            <a:ext cx="13046487" cy="7228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b="1" dirty="0"/>
              <a:t>This project aimed to analyse user reactions to various content categories by merging three datasets: </a:t>
            </a:r>
            <a:r>
              <a:rPr lang="en-IN" sz="2800" b="1" dirty="0">
                <a:solidFill>
                  <a:srgbClr val="A100FF"/>
                </a:solidFill>
              </a:rPr>
              <a:t>Reactions, Content, and Reaction Types</a:t>
            </a:r>
            <a:r>
              <a:rPr lang="en-IN" sz="2800" b="1" dirty="0"/>
              <a:t>.</a:t>
            </a:r>
            <a:br>
              <a:rPr lang="en-IN" sz="2800" b="1" dirty="0"/>
            </a:br>
            <a:r>
              <a:rPr lang="en-IN" sz="2800" b="1" dirty="0"/>
              <a:t> We identified </a:t>
            </a:r>
            <a:r>
              <a:rPr lang="en-IN" sz="2800" b="1" dirty="0">
                <a:solidFill>
                  <a:srgbClr val="A100FF"/>
                </a:solidFill>
              </a:rPr>
              <a:t>the top-performing categories</a:t>
            </a:r>
            <a:r>
              <a:rPr lang="en-IN" sz="2800" b="1" dirty="0"/>
              <a:t>, examined </a:t>
            </a:r>
            <a:r>
              <a:rPr lang="en-IN" sz="2800" b="1" dirty="0">
                <a:solidFill>
                  <a:srgbClr val="A100FF"/>
                </a:solidFill>
              </a:rPr>
              <a:t>engagement trends</a:t>
            </a:r>
            <a:r>
              <a:rPr lang="en-IN" sz="2800" b="1" dirty="0"/>
              <a:t>, and uncovered </a:t>
            </a:r>
            <a:r>
              <a:rPr lang="en-IN" sz="2800" b="1" dirty="0">
                <a:solidFill>
                  <a:srgbClr val="A100FF"/>
                </a:solidFill>
              </a:rPr>
              <a:t>opportunities for improvement</a:t>
            </a:r>
            <a:r>
              <a:rPr lang="en-IN" sz="28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b="1" dirty="0"/>
              <a:t> Key sentiment, and content performance, leading to actionable recommendations for content strategy improve insights included the dominance of </a:t>
            </a:r>
            <a:r>
              <a:rPr lang="en-IN" sz="2800" b="1" dirty="0">
                <a:solidFill>
                  <a:srgbClr val="A100FF"/>
                </a:solidFill>
              </a:rPr>
              <a:t>Technology</a:t>
            </a:r>
            <a:r>
              <a:rPr lang="en-IN" sz="2800" b="1" dirty="0"/>
              <a:t>, inconsistent performance in </a:t>
            </a:r>
            <a:r>
              <a:rPr lang="en-IN" sz="2800" b="1" dirty="0">
                <a:solidFill>
                  <a:srgbClr val="A100FF"/>
                </a:solidFill>
              </a:rPr>
              <a:t>Education</a:t>
            </a:r>
            <a:r>
              <a:rPr lang="en-IN" sz="2800" b="1" dirty="0"/>
              <a:t>, and negative feedback in </a:t>
            </a:r>
            <a:r>
              <a:rPr lang="en-IN" sz="2800" b="1" dirty="0">
                <a:solidFill>
                  <a:srgbClr val="A100FF"/>
                </a:solidFill>
              </a:rPr>
              <a:t>Finance</a:t>
            </a:r>
            <a:r>
              <a:rPr lang="en-IN" sz="28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b="1" dirty="0"/>
              <a:t>Using data </a:t>
            </a:r>
            <a:r>
              <a:rPr lang="en-IN" sz="2800" b="1" dirty="0" err="1"/>
              <a:t>visualizations</a:t>
            </a:r>
            <a:r>
              <a:rPr lang="en-IN" sz="2800" b="1" dirty="0" err="1">
                <a:solidFill>
                  <a:srgbClr val="A100FF"/>
                </a:solidFill>
              </a:rPr>
              <a:t>actionable</a:t>
            </a:r>
            <a:r>
              <a:rPr lang="en-IN" sz="2800" b="1" dirty="0">
                <a:solidFill>
                  <a:srgbClr val="A100FF"/>
                </a:solidFill>
              </a:rPr>
              <a:t> recommendations </a:t>
            </a:r>
            <a:r>
              <a:rPr lang="en-IN" sz="2800" b="1" dirty="0"/>
              <a:t>, we explored score distributions, </a:t>
            </a:r>
            <a:r>
              <a:rPr lang="en-IN" sz="2800" b="1" dirty="0">
                <a:solidFill>
                  <a:srgbClr val="A100FF"/>
                </a:solidFill>
              </a:rPr>
              <a:t>user sentiment, content performance</a:t>
            </a:r>
            <a:r>
              <a:rPr lang="en-IN" sz="2800" b="1" dirty="0"/>
              <a:t> leading to for content strategy improvement.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-60217" y="584599"/>
            <a:ext cx="5385619" cy="5397102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17112" y="1880372"/>
            <a:ext cx="4359688" cy="2524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D0353-05B2-81C4-EDD9-F08E45DE66FE}"/>
              </a:ext>
            </a:extLst>
          </p:cNvPr>
          <p:cNvSpPr txBox="1"/>
          <p:nvPr/>
        </p:nvSpPr>
        <p:spPr>
          <a:xfrm>
            <a:off x="10360339" y="2502186"/>
            <a:ext cx="73942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How can we </a:t>
            </a:r>
            <a:r>
              <a:rPr lang="en-IN" sz="4400" b="1" dirty="0">
                <a:solidFill>
                  <a:srgbClr val="A100FF"/>
                </a:solidFill>
              </a:rPr>
              <a:t>identify and optimize</a:t>
            </a:r>
            <a:r>
              <a:rPr lang="en-IN" sz="4400" b="1" dirty="0"/>
              <a:t> the best-performing </a:t>
            </a:r>
            <a:r>
              <a:rPr lang="en-IN" sz="4400" b="1" dirty="0">
                <a:solidFill>
                  <a:srgbClr val="A100FF"/>
                </a:solidFill>
              </a:rPr>
              <a:t>content categories </a:t>
            </a:r>
            <a:r>
              <a:rPr lang="en-IN" sz="4400" b="1" dirty="0"/>
              <a:t>based on user reactions, while addressing areas of low engagement or negative feedback to </a:t>
            </a:r>
            <a:r>
              <a:rPr lang="en-IN" sz="4400" b="1" dirty="0">
                <a:solidFill>
                  <a:srgbClr val="A100FF"/>
                </a:solidFill>
              </a:rPr>
              <a:t>improve overall content effectiveness</a:t>
            </a:r>
            <a:r>
              <a:rPr lang="en-IN" sz="4400" b="1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784C0B-68A0-E942-25B3-C5E81D2C5534}"/>
              </a:ext>
            </a:extLst>
          </p:cNvPr>
          <p:cNvSpPr/>
          <p:nvPr/>
        </p:nvSpPr>
        <p:spPr>
          <a:xfrm>
            <a:off x="4762713" y="1274298"/>
            <a:ext cx="500282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Data Collection and Merging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B5DC63-E426-0220-BCF4-C5FAE880CD93}"/>
              </a:ext>
            </a:extLst>
          </p:cNvPr>
          <p:cNvSpPr/>
          <p:nvPr/>
        </p:nvSpPr>
        <p:spPr>
          <a:xfrm>
            <a:off x="6183015" y="2938262"/>
            <a:ext cx="515469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Data Collection and  Preparation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8A7AB4-EA31-BA00-9BD4-07C9D804379A}"/>
              </a:ext>
            </a:extLst>
          </p:cNvPr>
          <p:cNvSpPr/>
          <p:nvPr/>
        </p:nvSpPr>
        <p:spPr>
          <a:xfrm>
            <a:off x="7738396" y="4364745"/>
            <a:ext cx="445360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Exploratory Data Analysis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C0F245-C3CE-A714-9565-5FA5FE7B6B30}"/>
              </a:ext>
            </a:extLst>
          </p:cNvPr>
          <p:cNvSpPr/>
          <p:nvPr/>
        </p:nvSpPr>
        <p:spPr>
          <a:xfrm>
            <a:off x="9835116" y="6000441"/>
            <a:ext cx="445360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Data Visualization &amp; Insights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1C73EF-06F4-67ED-9E3B-4F0C344CEBB2}"/>
              </a:ext>
            </a:extLst>
          </p:cNvPr>
          <p:cNvSpPr/>
          <p:nvPr/>
        </p:nvSpPr>
        <p:spPr>
          <a:xfrm>
            <a:off x="11425954" y="7823871"/>
            <a:ext cx="48046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2600" b="1" dirty="0"/>
              <a:t>Key Findings &amp;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D56B-429D-1B33-6340-714ACCB7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A100FF"/>
                </a:solidFill>
              </a:rPr>
              <a:t>Process Overview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2E86C-768D-B986-088C-407225B157DB}"/>
              </a:ext>
            </a:extLst>
          </p:cNvPr>
          <p:cNvSpPr txBox="1"/>
          <p:nvPr/>
        </p:nvSpPr>
        <p:spPr>
          <a:xfrm>
            <a:off x="547065" y="2095500"/>
            <a:ext cx="1615916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A100FF"/>
                </a:solidFill>
              </a:rPr>
              <a:t>Data Collection &amp; Merging</a:t>
            </a:r>
          </a:p>
          <a:p>
            <a:r>
              <a:rPr lang="en-IN" sz="3200" dirty="0"/>
              <a:t>Combined Reaction Table, Content Table, and Reaction Types Table to form a single dataset.</a:t>
            </a:r>
          </a:p>
          <a:p>
            <a:r>
              <a:rPr lang="en-IN" sz="3200" dirty="0"/>
              <a:t>Used VLOOKUP (Excel) or Pandas Merge (Python) to link relevant columns.</a:t>
            </a:r>
          </a:p>
          <a:p>
            <a:r>
              <a:rPr lang="en-IN" sz="3200" b="1" dirty="0">
                <a:solidFill>
                  <a:srgbClr val="A100FF"/>
                </a:solidFill>
              </a:rPr>
              <a:t>Data Cleaning &amp; Preparation</a:t>
            </a:r>
          </a:p>
          <a:p>
            <a:r>
              <a:rPr lang="en-IN" sz="3200" dirty="0"/>
              <a:t>Removed duplicates, handled missing values, and standardized categories.</a:t>
            </a:r>
          </a:p>
          <a:p>
            <a:r>
              <a:rPr lang="en-IN" sz="3200" dirty="0"/>
              <a:t>Ensured numeric columns (scores, reactions) were formatted correctly.</a:t>
            </a:r>
          </a:p>
          <a:p>
            <a:r>
              <a:rPr lang="en-IN" sz="3200" b="1" dirty="0">
                <a:solidFill>
                  <a:srgbClr val="A100FF"/>
                </a:solidFill>
              </a:rPr>
              <a:t>Exploratory Data Analysis (EDA)</a:t>
            </a:r>
          </a:p>
          <a:p>
            <a:r>
              <a:rPr lang="en-IN" sz="3200" dirty="0"/>
              <a:t>Identified top 5 performing categories based on total engagement scores.</a:t>
            </a:r>
          </a:p>
          <a:p>
            <a:r>
              <a:rPr lang="en-IN" sz="3200" dirty="0"/>
              <a:t>Analysed reaction trends, score distribution, and user sentiment.</a:t>
            </a:r>
          </a:p>
          <a:p>
            <a:r>
              <a:rPr lang="en-IN" sz="3200" b="1" dirty="0">
                <a:solidFill>
                  <a:srgbClr val="A100FF"/>
                </a:solidFill>
              </a:rPr>
              <a:t>Data Visualization &amp; Insights</a:t>
            </a:r>
          </a:p>
          <a:p>
            <a:r>
              <a:rPr lang="en-IN" sz="3200" dirty="0"/>
              <a:t>Bar Chart: Top 5 performing categories (Technology, Health, Finance, Education, Lifestyle).</a:t>
            </a:r>
          </a:p>
          <a:p>
            <a:r>
              <a:rPr lang="en-IN" sz="3200" dirty="0"/>
              <a:t>Pie Chart: Technology dominates engagement (35%+).</a:t>
            </a:r>
          </a:p>
          <a:p>
            <a:r>
              <a:rPr lang="en-IN" sz="3200" b="1" dirty="0">
                <a:solidFill>
                  <a:srgbClr val="A100FF"/>
                </a:solidFill>
              </a:rPr>
              <a:t>Key Findings &amp; Insights</a:t>
            </a:r>
          </a:p>
          <a:p>
            <a:r>
              <a:rPr lang="en-IN" sz="3200" dirty="0"/>
              <a:t>Analysed key findings and showed them in readable format.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1486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9C7BCC-F14A-8A6E-6DC6-ACA4838C520A}"/>
              </a:ext>
            </a:extLst>
          </p:cNvPr>
          <p:cNvSpPr txBox="1"/>
          <p:nvPr/>
        </p:nvSpPr>
        <p:spPr>
          <a:xfrm>
            <a:off x="1524000" y="2628900"/>
            <a:ext cx="1539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1️⃣ Technology Leads Engagement (35%+) – Users love tech content.</a:t>
            </a:r>
          </a:p>
          <a:p>
            <a:r>
              <a:rPr lang="en-IN" sz="3000" dirty="0"/>
              <a:t>🔹 Action: Invest more in trending technology topics.</a:t>
            </a:r>
          </a:p>
          <a:p>
            <a:r>
              <a:rPr lang="en-IN" sz="3000" dirty="0"/>
              <a:t>2️⃣ Finance Has High Negative Reactions – Content may be unclear.</a:t>
            </a:r>
          </a:p>
          <a:p>
            <a:r>
              <a:rPr lang="en-IN" sz="3000" dirty="0"/>
              <a:t>🔹 Action: Simplify explanations &amp; improve clarity.</a:t>
            </a:r>
          </a:p>
          <a:p>
            <a:r>
              <a:rPr lang="en-IN" sz="3000" dirty="0"/>
              <a:t>3️⃣ Education Shows Inconsistent Scores – Quality varies.</a:t>
            </a:r>
          </a:p>
          <a:p>
            <a:r>
              <a:rPr lang="en-IN" sz="3000" dirty="0"/>
              <a:t>🔹 Action: Standardize engaging formats like case studies.</a:t>
            </a:r>
          </a:p>
          <a:p>
            <a:r>
              <a:rPr lang="en-IN" sz="3000" dirty="0"/>
              <a:t>4️⃣ Health &amp; Lifestyle Have Hidden Gems – Some content performs exceptionally well.</a:t>
            </a:r>
          </a:p>
          <a:p>
            <a:r>
              <a:rPr lang="en-IN" sz="3000" dirty="0"/>
              <a:t>🔹 Action: Identify and replicate successful content styles.</a:t>
            </a:r>
          </a:p>
          <a:p>
            <a:r>
              <a:rPr lang="en-IN" sz="3000" dirty="0"/>
              <a:t>5️⃣ Few High Performers, Many Low Scorers – 80/20 rule applies.</a:t>
            </a:r>
          </a:p>
          <a:p>
            <a:r>
              <a:rPr lang="en-IN" sz="3000" dirty="0"/>
              <a:t>🔹 Action: Focus on quality over quantity for better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779713" y="5262292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779713" y="267025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779713" y="785101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191001" y="1732120"/>
            <a:ext cx="4870174" cy="770001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52400" y="1257300"/>
            <a:ext cx="2971800" cy="1103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1529"/>
            <a:chOff x="0" y="-47625"/>
            <a:chExt cx="7569956" cy="116203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1529"/>
            <a:chOff x="0" y="-47625"/>
            <a:chExt cx="7569956" cy="116203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C19AA2-9CF3-D9C4-417E-3DA1B505F3FD}"/>
              </a:ext>
            </a:extLst>
          </p:cNvPr>
          <p:cNvSpPr txBox="1"/>
          <p:nvPr/>
        </p:nvSpPr>
        <p:spPr>
          <a:xfrm>
            <a:off x="9829800" y="2135141"/>
            <a:ext cx="79248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Scale What Works – Increase production of high-performing content (Technology, Health).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Fix Weak Spots – Simplify and clarify Finance content, improve consistency in Education.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Find Hidden Opportunities –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some Health &amp; Lifestyle content performs better and replicate it.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Refine Content Strategy – Shift focus to quality over quantity, ensuring every piece has value.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ensures higher engagement, better content effectiveness, and improved user satisfaction across all categories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132</TotalTime>
  <Words>529</Words>
  <Application>Microsoft Office PowerPoint</Application>
  <PresentationFormat>Custom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Calibri Light</vt:lpstr>
      <vt:lpstr>Times New Roman</vt:lpstr>
      <vt:lpstr>Arial</vt:lpstr>
      <vt:lpstr>Graphik Regular</vt:lpstr>
      <vt:lpstr>Clear Sans Regular Bold</vt:lpstr>
      <vt:lpstr>Calibri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Overview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sayali nale</cp:lastModifiedBy>
  <cp:revision>13</cp:revision>
  <dcterms:created xsi:type="dcterms:W3CDTF">2006-08-16T00:00:00Z</dcterms:created>
  <dcterms:modified xsi:type="dcterms:W3CDTF">2025-01-30T15:20:09Z</dcterms:modified>
  <dc:identifier>DAEhDyfaYKE</dc:identifier>
</cp:coreProperties>
</file>