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67" r:id="rId5"/>
    <p:sldId id="275" r:id="rId6"/>
    <p:sldId id="276" r:id="rId7"/>
    <p:sldId id="277" r:id="rId8"/>
    <p:sldId id="259" r:id="rId9"/>
    <p:sldId id="272" r:id="rId10"/>
    <p:sldId id="260" r:id="rId11"/>
    <p:sldId id="262" r:id="rId12"/>
    <p:sldId id="279" r:id="rId13"/>
    <p:sldId id="263" r:id="rId14"/>
    <p:sldId id="278" r:id="rId15"/>
    <p:sldId id="264" r:id="rId16"/>
    <p:sldId id="273" r:id="rId17"/>
    <p:sldId id="265" r:id="rId18"/>
    <p:sldId id="280" r:id="rId19"/>
    <p:sldId id="269" r:id="rId20"/>
    <p:sldId id="270"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11693-9D0C-12FD-7B8D-27BF384B4126}" v="132" dt="2023-12-16T02:06:14.819"/>
    <p1510:client id="{60A7399E-68D3-6073-ED97-E31BD3B991BE}" v="97" dt="2023-12-16T08:45:34.696"/>
    <p1510:client id="{91D2991A-F03F-58C6-256B-0EDE35A5858A}" v="302" dt="2023-12-16T02:23:41.058"/>
    <p1510:client id="{E6778554-46B1-B544-B0C1-31A05521F4DF}" v="901" dt="2023-12-16T03:06:26.692"/>
    <p1510:client id="{EC5145CB-7473-A21B-E70A-A69EB90727DE}" v="4" dt="2023-12-16T16:23:54.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p:restoredTop sz="94648"/>
  </p:normalViewPr>
  <p:slideViewPr>
    <p:cSldViewPr snapToGrid="0">
      <p:cViewPr varScale="1">
        <p:scale>
          <a:sx n="117" d="100"/>
          <a:sy n="117"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5A93E-3ED1-9442-8C8C-FE9D55C1D4ED}" type="datetimeFigureOut">
              <a:rPr lang="en-US" smtClean="0"/>
              <a:t>9/25/24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14BD1-DF81-584D-9F58-25FED64867B1}" type="slidenum">
              <a:rPr lang="en-US" smtClean="0"/>
              <a:t>‹#›</a:t>
            </a:fld>
            <a:endParaRPr lang="en-US"/>
          </a:p>
        </p:txBody>
      </p:sp>
    </p:spTree>
    <p:extLst>
      <p:ext uri="{BB962C8B-B14F-4D97-AF65-F5344CB8AC3E}">
        <p14:creationId xmlns:p14="http://schemas.microsoft.com/office/powerpoint/2010/main" val="337928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7314BD1-DF81-584D-9F58-25FED64867B1}" type="slidenum">
              <a:rPr lang="en-US" smtClean="0"/>
              <a:t>16</a:t>
            </a:fld>
            <a:endParaRPr lang="en-US"/>
          </a:p>
        </p:txBody>
      </p:sp>
    </p:spTree>
    <p:extLst>
      <p:ext uri="{BB962C8B-B14F-4D97-AF65-F5344CB8AC3E}">
        <p14:creationId xmlns:p14="http://schemas.microsoft.com/office/powerpoint/2010/main" val="319035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497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5118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8141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886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5035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668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376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029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428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199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804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0312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49" name="Freeform: Shape 48">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55" name="Freeform: Shape 54">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0813AB71-65F5-5FF2-45E3-7DA18B22D26C}"/>
              </a:ext>
            </a:extLst>
          </p:cNvPr>
          <p:cNvSpPr txBox="1"/>
          <p:nvPr/>
        </p:nvSpPr>
        <p:spPr>
          <a:xfrm>
            <a:off x="-6095" y="2736949"/>
            <a:ext cx="11965866" cy="1162555"/>
          </a:xfrm>
          <a:prstGeom prst="rect">
            <a:avLst/>
          </a:prstGeom>
          <a:noFill/>
        </p:spPr>
        <p:txBody>
          <a:bodyPr wrap="square" anchor="t">
            <a:noAutofit/>
          </a:bodyPr>
          <a:lstStyle/>
          <a:p>
            <a:pPr algn="l">
              <a:spcAft>
                <a:spcPts val="600"/>
              </a:spcAft>
            </a:pPr>
            <a:r>
              <a:rPr lang="en-US" sz="4400" b="1" i="0">
                <a:solidFill>
                  <a:srgbClr val="374151"/>
                </a:solidFill>
                <a:effectLst/>
                <a:latin typeface="Söhne"/>
              </a:rPr>
              <a:t>Exploring Life Expectancy: Global Health Dynamics</a:t>
            </a:r>
            <a:endParaRPr lang="en-US" sz="4400" b="0" i="0">
              <a:solidFill>
                <a:srgbClr val="374151"/>
              </a:solidFill>
              <a:effectLst/>
              <a:latin typeface="Söhne"/>
            </a:endParaRPr>
          </a:p>
        </p:txBody>
      </p:sp>
      <p:sp>
        <p:nvSpPr>
          <p:cNvPr id="2" name="Title 1">
            <a:extLst>
              <a:ext uri="{FF2B5EF4-FFF2-40B4-BE49-F238E27FC236}">
                <a16:creationId xmlns:a16="http://schemas.microsoft.com/office/drawing/2014/main" id="{59DB6225-8E49-5854-D188-96D1C1B0A13E}"/>
              </a:ext>
            </a:extLst>
          </p:cNvPr>
          <p:cNvSpPr>
            <a:spLocks noGrp="1"/>
          </p:cNvSpPr>
          <p:nvPr>
            <p:ph type="ctrTitle"/>
          </p:nvPr>
        </p:nvSpPr>
        <p:spPr>
          <a:xfrm>
            <a:off x="3046" y="305467"/>
            <a:ext cx="12343238" cy="669736"/>
          </a:xfrm>
        </p:spPr>
        <p:txBody>
          <a:bodyPr vert="horz" lIns="91440" tIns="45720" rIns="91440" bIns="45720" rtlCol="0" anchor="b">
            <a:normAutofit/>
          </a:bodyPr>
          <a:lstStyle/>
          <a:p>
            <a:pPr algn="l"/>
            <a:endParaRPr lang="en-US" sz="3700" b="1" kern="1200" dirty="0">
              <a:solidFill>
                <a:schemeClr val="tx2"/>
              </a:solidFill>
              <a:latin typeface="+mj-lt"/>
              <a:ea typeface="+mj-ea"/>
              <a:cs typeface="+mj-cs"/>
            </a:endParaRPr>
          </a:p>
        </p:txBody>
      </p:sp>
      <p:sp>
        <p:nvSpPr>
          <p:cNvPr id="3" name="Subtitle 2">
            <a:extLst>
              <a:ext uri="{FF2B5EF4-FFF2-40B4-BE49-F238E27FC236}">
                <a16:creationId xmlns:a16="http://schemas.microsoft.com/office/drawing/2014/main" id="{BA623EE4-6D9D-5B5D-A2F8-445EB9A1B0E1}"/>
              </a:ext>
            </a:extLst>
          </p:cNvPr>
          <p:cNvSpPr>
            <a:spLocks noGrp="1"/>
          </p:cNvSpPr>
          <p:nvPr>
            <p:ph type="subTitle" idx="1"/>
          </p:nvPr>
        </p:nvSpPr>
        <p:spPr>
          <a:xfrm>
            <a:off x="1083149" y="4560733"/>
            <a:ext cx="5869194" cy="2075719"/>
          </a:xfrm>
        </p:spPr>
        <p:txBody>
          <a:bodyPr vert="horz" lIns="91440" tIns="45720" rIns="91440" bIns="45720" rtlCol="0" anchor="t">
            <a:normAutofit/>
          </a:bodyPr>
          <a:lstStyle/>
          <a:p>
            <a:pPr algn="l"/>
            <a:r>
              <a:rPr lang="en-US" sz="2000" kern="1200" dirty="0">
                <a:solidFill>
                  <a:schemeClr val="tx2"/>
                </a:solidFill>
                <a:latin typeface="+mn-lt"/>
                <a:ea typeface="+mn-ea"/>
                <a:cs typeface="+mn-cs"/>
              </a:rPr>
              <a:t>By:</a:t>
            </a:r>
          </a:p>
          <a:p>
            <a:pPr algn="l"/>
            <a:r>
              <a:rPr lang="en-US" sz="2800" dirty="0">
                <a:solidFill>
                  <a:schemeClr val="tx2"/>
                </a:solidFill>
              </a:rPr>
              <a:t>SAYALI</a:t>
            </a:r>
            <a:r>
              <a:rPr lang="en-US" sz="2800" kern="1200" dirty="0">
                <a:solidFill>
                  <a:schemeClr val="tx2"/>
                </a:solidFill>
                <a:latin typeface="+mn-lt"/>
                <a:ea typeface="+mn-ea"/>
                <a:cs typeface="+mn-cs"/>
              </a:rPr>
              <a:t> </a:t>
            </a:r>
            <a:r>
              <a:rPr lang="en-US" sz="2800" dirty="0">
                <a:solidFill>
                  <a:schemeClr val="tx2"/>
                </a:solidFill>
              </a:rPr>
              <a:t>DESHMUKH</a:t>
            </a:r>
          </a:p>
        </p:txBody>
      </p:sp>
    </p:spTree>
    <p:extLst>
      <p:ext uri="{BB962C8B-B14F-4D97-AF65-F5344CB8AC3E}">
        <p14:creationId xmlns:p14="http://schemas.microsoft.com/office/powerpoint/2010/main" val="187128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27FA9-E949-F87A-90B9-5AE83560A587}"/>
              </a:ext>
            </a:extLst>
          </p:cNvPr>
          <p:cNvSpPr>
            <a:spLocks noGrp="1"/>
          </p:cNvSpPr>
          <p:nvPr>
            <p:ph type="title"/>
          </p:nvPr>
        </p:nvSpPr>
        <p:spPr>
          <a:xfrm>
            <a:off x="836676" y="867578"/>
            <a:ext cx="10515600" cy="635592"/>
          </a:xfrm>
        </p:spPr>
        <p:txBody>
          <a:bodyPr>
            <a:normAutofit fontScale="90000"/>
          </a:bodyPr>
          <a:lstStyle/>
          <a:p>
            <a:pPr>
              <a:spcBef>
                <a:spcPts val="1000"/>
              </a:spcBef>
            </a:pPr>
            <a:r>
              <a:rPr lang="en-US" sz="4200" b="1">
                <a:ea typeface="+mj-lt"/>
                <a:cs typeface="+mj-lt"/>
              </a:rPr>
              <a:t>Hypothesis Testing</a:t>
            </a:r>
            <a:br>
              <a:rPr lang="en-US" sz="4200" b="1">
                <a:ea typeface="+mj-lt"/>
                <a:cs typeface="+mj-lt"/>
              </a:rPr>
            </a:br>
            <a:br>
              <a:rPr lang="en-US" sz="4200" b="1">
                <a:ea typeface="+mj-lt"/>
                <a:cs typeface="+mj-lt"/>
              </a:rPr>
            </a:br>
            <a:r>
              <a:rPr lang="en-US" sz="2400" b="1">
                <a:latin typeface="Arial"/>
                <a:cs typeface="Arial"/>
              </a:rPr>
              <a:t>Question 1: Is there a significant difference in alcohol consumption between the years 2000 and 2015 in developing countries?</a:t>
            </a:r>
            <a:endParaRPr lang="en-US" sz="2400">
              <a:latin typeface="Arial"/>
              <a:cs typeface="Arial"/>
            </a:endParaRPr>
          </a:p>
          <a:p>
            <a:pPr marL="285750" indent="-285750">
              <a:spcBef>
                <a:spcPts val="1000"/>
              </a:spcBef>
              <a:buFont typeface="Arial"/>
              <a:buChar char="•"/>
            </a:pPr>
            <a:endParaRPr lang="en-US" sz="2600">
              <a:latin typeface="Arial"/>
              <a:cs typeface="Arial"/>
            </a:endParaRPr>
          </a:p>
          <a:p>
            <a:endParaRPr lang="en-US" sz="2600">
              <a:cs typeface="Calibri Light"/>
            </a:endParaRPr>
          </a:p>
        </p:txBody>
      </p:sp>
      <p:sp>
        <p:nvSpPr>
          <p:cNvPr id="4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170F9D-0D53-FCA1-87CA-05A366F26A75}"/>
              </a:ext>
            </a:extLst>
          </p:cNvPr>
          <p:cNvSpPr>
            <a:spLocks noGrp="1"/>
          </p:cNvSpPr>
          <p:nvPr>
            <p:ph idx="1"/>
          </p:nvPr>
        </p:nvSpPr>
        <p:spPr>
          <a:xfrm>
            <a:off x="669036" y="1869864"/>
            <a:ext cx="11014964" cy="4784646"/>
          </a:xfrm>
        </p:spPr>
        <p:txBody>
          <a:bodyPr vert="horz" lIns="91440" tIns="45720" rIns="91440" bIns="45720" rtlCol="0">
            <a:normAutofit/>
          </a:bodyPr>
          <a:lstStyle/>
          <a:p>
            <a:r>
              <a:rPr lang="en-US" sz="1600" b="1">
                <a:ea typeface="+mn-lt"/>
                <a:cs typeface="+mn-lt"/>
              </a:rPr>
              <a:t>Null Hypothesis (H0):</a:t>
            </a:r>
            <a:r>
              <a:rPr lang="en-US" sz="1600">
                <a:ea typeface="+mn-lt"/>
                <a:cs typeface="+mn-lt"/>
              </a:rPr>
              <a:t> There is no significant difference in alcohol consumption between the years 2000 and 2015 in developing countries.</a:t>
            </a:r>
            <a:endParaRPr lang="en-US" sz="1600">
              <a:cs typeface="Calibri"/>
            </a:endParaRPr>
          </a:p>
          <a:p>
            <a:r>
              <a:rPr lang="en-US" sz="1600" b="1">
                <a:ea typeface="+mn-lt"/>
                <a:cs typeface="+mn-lt"/>
              </a:rPr>
              <a:t>Alternative Hypothesis (H1):</a:t>
            </a:r>
            <a:r>
              <a:rPr lang="en-US" sz="1600">
                <a:ea typeface="+mn-lt"/>
                <a:cs typeface="+mn-lt"/>
              </a:rPr>
              <a:t> There is a significant difference in alcohol consumption between the years 2000 and 2015 in developing countries.</a:t>
            </a:r>
            <a:endParaRPr lang="en-US" sz="1600">
              <a:cs typeface="Calibri" panose="020F0502020204030204"/>
            </a:endParaRPr>
          </a:p>
          <a:p>
            <a:r>
              <a:rPr lang="en-US" sz="1600" b="1">
                <a:ea typeface="+mn-lt"/>
                <a:cs typeface="+mn-lt"/>
              </a:rPr>
              <a:t>Output:</a:t>
            </a:r>
            <a:r>
              <a:rPr lang="en-US" sz="1600">
                <a:ea typeface="+mn-lt"/>
                <a:cs typeface="+mn-lt"/>
              </a:rPr>
              <a:t> Paired t-test</a:t>
            </a:r>
            <a:endParaRPr lang="en-US" sz="1600">
              <a:cs typeface="Calibri" panose="020F0502020204030204"/>
            </a:endParaRPr>
          </a:p>
          <a:p>
            <a:r>
              <a:rPr lang="en-US" sz="1600">
                <a:ea typeface="+mn-lt"/>
                <a:cs typeface="+mn-lt"/>
              </a:rPr>
              <a:t>data: data_2000 and data_2015</a:t>
            </a:r>
            <a:endParaRPr lang="en-US" sz="1600">
              <a:cs typeface="Calibri" panose="020F0502020204030204"/>
            </a:endParaRPr>
          </a:p>
          <a:p>
            <a:r>
              <a:rPr lang="en-US" sz="1600">
                <a:ea typeface="+mn-lt"/>
                <a:cs typeface="+mn-lt"/>
              </a:rPr>
              <a:t>t = -1, </a:t>
            </a:r>
            <a:r>
              <a:rPr lang="en-US" sz="1600" err="1">
                <a:ea typeface="+mn-lt"/>
                <a:cs typeface="+mn-lt"/>
              </a:rPr>
              <a:t>df</a:t>
            </a:r>
            <a:r>
              <a:rPr lang="en-US" sz="1600">
                <a:ea typeface="+mn-lt"/>
                <a:cs typeface="+mn-lt"/>
              </a:rPr>
              <a:t> = 1, p-value = 0.5</a:t>
            </a:r>
            <a:endParaRPr lang="en-US" sz="1600">
              <a:cs typeface="Calibri" panose="020F0502020204030204"/>
            </a:endParaRPr>
          </a:p>
          <a:p>
            <a:r>
              <a:rPr lang="en-US" sz="1600">
                <a:ea typeface="+mn-lt"/>
                <a:cs typeface="+mn-lt"/>
              </a:rPr>
              <a:t>alternative hypothesis: true mean difference is not equal to 0</a:t>
            </a:r>
            <a:endParaRPr lang="en-US" sz="1600">
              <a:cs typeface="Calibri" panose="020F0502020204030204"/>
            </a:endParaRPr>
          </a:p>
          <a:p>
            <a:r>
              <a:rPr lang="en-US" sz="1600">
                <a:ea typeface="+mn-lt"/>
                <a:cs typeface="+mn-lt"/>
              </a:rPr>
              <a:t>95 percent confidence interval:  -6.441916 5.501916</a:t>
            </a:r>
            <a:endParaRPr lang="en-US" sz="1600">
              <a:cs typeface="Calibri" panose="020F0502020204030204"/>
            </a:endParaRPr>
          </a:p>
          <a:p>
            <a:r>
              <a:rPr lang="en-US" sz="1600">
                <a:ea typeface="+mn-lt"/>
                <a:cs typeface="+mn-lt"/>
              </a:rPr>
              <a:t>sample estimates: mean difference  -0.47</a:t>
            </a:r>
            <a:endParaRPr lang="en-US" sz="1600">
              <a:cs typeface="Calibri"/>
            </a:endParaRPr>
          </a:p>
          <a:p>
            <a:r>
              <a:rPr lang="en-US" sz="1600">
                <a:ea typeface="+mn-lt"/>
                <a:cs typeface="+mn-lt"/>
              </a:rPr>
              <a:t>With a p-value of 0.5, surpassing the common significance level of 0.05, we do not reject the null hypothesis. This implies no significant difference in alcohol consumption between 2000 and 2015 in developing countries. The confidence interval, containing zero, reinforces this, indicating a lack of significant mean difference. Despite a slight decrease in alcohol consumption (-0.47), it is statistically insignificant. In conclusion, the analysis doesn't provide compelling evidence for a noteworthy change in alcohol consumption between the two years in developing countries, suggesting observed differences could be due to random variability.</a:t>
            </a:r>
            <a:endParaRPr lang="en-US" sz="1600"/>
          </a:p>
          <a:p>
            <a:endParaRPr lang="en-US" sz="1200">
              <a:ea typeface="Calibri"/>
              <a:cs typeface="Calibri"/>
            </a:endParaRPr>
          </a:p>
          <a:p>
            <a:endParaRPr lang="en-US" sz="1200">
              <a:ea typeface="Calibri"/>
              <a:cs typeface="Calibri"/>
            </a:endParaRPr>
          </a:p>
        </p:txBody>
      </p:sp>
    </p:spTree>
    <p:extLst>
      <p:ext uri="{BB962C8B-B14F-4D97-AF65-F5344CB8AC3E}">
        <p14:creationId xmlns:p14="http://schemas.microsoft.com/office/powerpoint/2010/main" val="405549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BDF17-D5C3-3C48-FB13-28360913C72E}"/>
              </a:ext>
            </a:extLst>
          </p:cNvPr>
          <p:cNvSpPr>
            <a:spLocks noGrp="1"/>
          </p:cNvSpPr>
          <p:nvPr>
            <p:ph type="title"/>
          </p:nvPr>
        </p:nvSpPr>
        <p:spPr>
          <a:xfrm>
            <a:off x="836676" y="663174"/>
            <a:ext cx="10515600" cy="603037"/>
          </a:xfrm>
        </p:spPr>
        <p:txBody>
          <a:bodyPr>
            <a:normAutofit fontScale="90000"/>
          </a:bodyPr>
          <a:lstStyle/>
          <a:p>
            <a:r>
              <a:rPr lang="en-US" sz="2700" b="1">
                <a:latin typeface="Arial"/>
                <a:cs typeface="Arial"/>
              </a:rPr>
              <a:t>Is there a significant difference in life expectancy between developing and developed countries in the year 2015?</a:t>
            </a:r>
            <a:endParaRPr lang="en-US" sz="2700">
              <a:latin typeface="Arial"/>
              <a:cs typeface="Arial"/>
            </a:endParaRP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EED116-D166-45B7-33B2-2728E53170BF}"/>
              </a:ext>
            </a:extLst>
          </p:cNvPr>
          <p:cNvSpPr>
            <a:spLocks noGrp="1"/>
          </p:cNvSpPr>
          <p:nvPr>
            <p:ph idx="1"/>
          </p:nvPr>
        </p:nvSpPr>
        <p:spPr>
          <a:xfrm>
            <a:off x="261257" y="1929384"/>
            <a:ext cx="11261707" cy="5019184"/>
          </a:xfrm>
        </p:spPr>
        <p:txBody>
          <a:bodyPr vert="horz" lIns="91440" tIns="45720" rIns="91440" bIns="45720" rtlCol="0" anchor="t">
            <a:normAutofit/>
          </a:bodyPr>
          <a:lstStyle/>
          <a:p>
            <a:pPr marL="0" indent="0">
              <a:buNone/>
            </a:pPr>
            <a:r>
              <a:rPr lang="en-US" sz="1600" b="1">
                <a:ea typeface="+mn-lt"/>
                <a:cs typeface="+mn-lt"/>
              </a:rPr>
              <a:t>Null Hypothesis (H0):</a:t>
            </a:r>
            <a:r>
              <a:rPr lang="en-US" sz="1600">
                <a:ea typeface="+mn-lt"/>
                <a:cs typeface="+mn-lt"/>
              </a:rPr>
              <a:t> There is no difference in life expectancy between developing and developed countries in 2015.</a:t>
            </a:r>
            <a:endParaRPr lang="en-US" sz="1600">
              <a:cs typeface="Calibri"/>
            </a:endParaRPr>
          </a:p>
          <a:p>
            <a:pPr marL="0" indent="0">
              <a:buNone/>
            </a:pPr>
            <a:r>
              <a:rPr lang="en-US" sz="1600" b="1">
                <a:ea typeface="+mn-lt"/>
                <a:cs typeface="+mn-lt"/>
              </a:rPr>
              <a:t>Alternative Hypothesis (H1):</a:t>
            </a:r>
            <a:r>
              <a:rPr lang="en-US" sz="1600">
                <a:ea typeface="+mn-lt"/>
                <a:cs typeface="+mn-lt"/>
              </a:rPr>
              <a:t> There is a significant difference in life expectancy between developing and developed countries in 2015.</a:t>
            </a:r>
            <a:endParaRPr lang="en-US" sz="1600">
              <a:cs typeface="Calibri" panose="020F0502020204030204"/>
            </a:endParaRPr>
          </a:p>
          <a:p>
            <a:pPr marL="0" indent="0">
              <a:buNone/>
            </a:pPr>
            <a:r>
              <a:rPr lang="en-US" sz="1600" b="1">
                <a:ea typeface="+mn-lt"/>
                <a:cs typeface="+mn-lt"/>
              </a:rPr>
              <a:t>Output:</a:t>
            </a:r>
            <a:r>
              <a:rPr lang="en-US" sz="1600">
                <a:ea typeface="+mn-lt"/>
                <a:cs typeface="+mn-lt"/>
              </a:rPr>
              <a:t> Welch Two Sample t-test</a:t>
            </a:r>
            <a:endParaRPr lang="en-US" sz="1600">
              <a:cs typeface="Calibri" panose="020F0502020204030204"/>
            </a:endParaRPr>
          </a:p>
          <a:p>
            <a:pPr marL="0" indent="0">
              <a:buNone/>
            </a:pPr>
            <a:r>
              <a:rPr lang="en-US" sz="1600" b="1">
                <a:ea typeface="+mn-lt"/>
                <a:cs typeface="+mn-lt"/>
              </a:rPr>
              <a:t>data: </a:t>
            </a:r>
            <a:r>
              <a:rPr lang="en-US" sz="1600" b="1" err="1">
                <a:ea typeface="+mn-lt"/>
                <a:cs typeface="+mn-lt"/>
              </a:rPr>
              <a:t>developing_life_expectancy</a:t>
            </a:r>
            <a:r>
              <a:rPr lang="en-US" sz="1600" b="1">
                <a:ea typeface="+mn-lt"/>
                <a:cs typeface="+mn-lt"/>
              </a:rPr>
              <a:t> and </a:t>
            </a:r>
            <a:r>
              <a:rPr lang="en-US" sz="1600" b="1" err="1">
                <a:ea typeface="+mn-lt"/>
                <a:cs typeface="+mn-lt"/>
              </a:rPr>
              <a:t>developed_life_expectancy</a:t>
            </a:r>
            <a:endParaRPr lang="en-US" sz="1600" b="1">
              <a:cs typeface="Calibri" panose="020F0502020204030204"/>
            </a:endParaRPr>
          </a:p>
          <a:p>
            <a:pPr marL="0" indent="0">
              <a:buNone/>
            </a:pPr>
            <a:r>
              <a:rPr lang="en-US" sz="1600" b="1">
                <a:ea typeface="+mn-lt"/>
                <a:cs typeface="+mn-lt"/>
              </a:rPr>
              <a:t>t = -12.753, </a:t>
            </a:r>
            <a:r>
              <a:rPr lang="en-US" sz="1600" b="1" err="1">
                <a:ea typeface="+mn-lt"/>
                <a:cs typeface="+mn-lt"/>
              </a:rPr>
              <a:t>df</a:t>
            </a:r>
            <a:r>
              <a:rPr lang="en-US" sz="1600" b="1">
                <a:ea typeface="+mn-lt"/>
                <a:cs typeface="+mn-lt"/>
              </a:rPr>
              <a:t> = 102.42, p-value &lt; 2.2e-16</a:t>
            </a:r>
            <a:endParaRPr lang="en-US" sz="1600" b="1">
              <a:cs typeface="Calibri" panose="020F0502020204030204"/>
            </a:endParaRPr>
          </a:p>
          <a:p>
            <a:pPr marL="0" indent="0">
              <a:buNone/>
            </a:pPr>
            <a:r>
              <a:rPr lang="en-US" sz="1600">
                <a:ea typeface="+mn-lt"/>
                <a:cs typeface="+mn-lt"/>
              </a:rPr>
              <a:t>alternative hypothesis: true difference in means is not equal to 0</a:t>
            </a:r>
            <a:endParaRPr lang="en-US" sz="1600">
              <a:cs typeface="Calibri" panose="020F0502020204030204"/>
            </a:endParaRPr>
          </a:p>
          <a:p>
            <a:pPr marL="0" indent="0">
              <a:buNone/>
            </a:pPr>
            <a:r>
              <a:rPr lang="en-US" sz="1600">
                <a:ea typeface="+mn-lt"/>
                <a:cs typeface="+mn-lt"/>
              </a:rPr>
              <a:t>95 percent confidence interval:-12.733045 -9.305573</a:t>
            </a:r>
            <a:endParaRPr lang="en-US" sz="1600">
              <a:cs typeface="Calibri" panose="020F0502020204030204"/>
            </a:endParaRPr>
          </a:p>
          <a:p>
            <a:pPr marL="0" indent="0">
              <a:buNone/>
            </a:pPr>
            <a:r>
              <a:rPr lang="en-US" sz="1600">
                <a:ea typeface="+mn-lt"/>
                <a:cs typeface="+mn-lt"/>
              </a:rPr>
              <a:t>sample estimates: mean of x mean of y</a:t>
            </a:r>
            <a:endParaRPr lang="en-US" sz="1600">
              <a:cs typeface="Calibri" panose="020F0502020204030204"/>
            </a:endParaRPr>
          </a:p>
          <a:p>
            <a:pPr marL="0" indent="0">
              <a:buNone/>
            </a:pPr>
            <a:r>
              <a:rPr lang="en-US" sz="1600">
                <a:ea typeface="+mn-lt"/>
                <a:cs typeface="+mn-lt"/>
              </a:rPr>
              <a:t>69.69007 80.70937</a:t>
            </a:r>
            <a:endParaRPr lang="en-US" sz="1600">
              <a:cs typeface="Calibri" panose="020F0502020204030204"/>
            </a:endParaRPr>
          </a:p>
          <a:p>
            <a:pPr>
              <a:buNone/>
            </a:pPr>
            <a:r>
              <a:rPr lang="en-US" sz="1600">
                <a:ea typeface="+mn-lt"/>
                <a:cs typeface="+mn-lt"/>
              </a:rPr>
              <a:t>The small p-value provides strong evidence to reject the null hypothesis, indicating a significant difference in life expectancy between developing and developed countries in 2015. The negative t-value and confidence interval point to a lower average life expectancy in developing countries compared to developed ones. In summary, the statistical analysis supports the conclusion that, on average, developed countries had a significantly higher life expectancy than developing countries in 2015.</a:t>
            </a:r>
            <a:endParaRPr lang="en-US" sz="1000"/>
          </a:p>
          <a:p>
            <a:endParaRPr lang="en-US" sz="1000">
              <a:ea typeface="Calibri" panose="020F0502020204030204"/>
              <a:cs typeface="Calibri"/>
            </a:endParaRPr>
          </a:p>
          <a:p>
            <a:endParaRPr lang="en-US" sz="1000">
              <a:ea typeface="Calibri" panose="020F0502020204030204"/>
              <a:cs typeface="Calibri"/>
            </a:endParaRPr>
          </a:p>
        </p:txBody>
      </p:sp>
    </p:spTree>
    <p:extLst>
      <p:ext uri="{BB962C8B-B14F-4D97-AF65-F5344CB8AC3E}">
        <p14:creationId xmlns:p14="http://schemas.microsoft.com/office/powerpoint/2010/main" val="364939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75BB2-7954-EB04-E643-B74D78D27A99}"/>
              </a:ext>
            </a:extLst>
          </p:cNvPr>
          <p:cNvSpPr>
            <a:spLocks noGrp="1"/>
          </p:cNvSpPr>
          <p:nvPr>
            <p:ph idx="1"/>
          </p:nvPr>
        </p:nvSpPr>
        <p:spPr/>
        <p:txBody>
          <a:bodyPr>
            <a:normAutofit fontScale="55000" lnSpcReduction="20000"/>
          </a:bodyPr>
          <a:lstStyle/>
          <a:p>
            <a:r>
              <a:rPr lang="en-US" sz="2800" b="1">
                <a:ea typeface="+mn-lt"/>
                <a:cs typeface="+mn-lt"/>
              </a:rPr>
              <a:t>Null Hypothesis (H0):</a:t>
            </a:r>
            <a:r>
              <a:rPr lang="en-US" sz="2800">
                <a:ea typeface="+mn-lt"/>
                <a:cs typeface="+mn-lt"/>
              </a:rPr>
              <a:t> There is no significant difference in under-five mortality rates between the years 2010 and 2015 in all countries.</a:t>
            </a:r>
            <a:endParaRPr lang="en-US" sz="2800">
              <a:cs typeface="Calibri" panose="020F0502020204030204"/>
            </a:endParaRPr>
          </a:p>
          <a:p>
            <a:endParaRPr lang="en-US" sz="2800"/>
          </a:p>
          <a:p>
            <a:r>
              <a:rPr lang="en-US" sz="2800" b="1">
                <a:ea typeface="+mn-lt"/>
                <a:cs typeface="+mn-lt"/>
              </a:rPr>
              <a:t>Alternative Hypothesis (H1): </a:t>
            </a:r>
            <a:r>
              <a:rPr lang="en-US" sz="2800">
                <a:ea typeface="+mn-lt"/>
                <a:cs typeface="+mn-lt"/>
              </a:rPr>
              <a:t>There is a significant difference in under-five mortality rates between the years 2010 and 2015 in all countries.</a:t>
            </a:r>
            <a:endParaRPr lang="en-US" sz="2800"/>
          </a:p>
          <a:p>
            <a:endParaRPr lang="en-US" sz="2800"/>
          </a:p>
          <a:p>
            <a:pPr marL="0" indent="0">
              <a:buNone/>
            </a:pPr>
            <a:r>
              <a:rPr lang="en-US" sz="2800" b="1">
                <a:ea typeface="+mn-lt"/>
                <a:cs typeface="+mn-lt"/>
              </a:rPr>
              <a:t>Output:</a:t>
            </a:r>
            <a:endParaRPr lang="en-US" sz="2800"/>
          </a:p>
          <a:p>
            <a:pPr marL="0" indent="0">
              <a:buNone/>
            </a:pPr>
            <a:r>
              <a:rPr lang="en-US" sz="2800">
                <a:ea typeface="+mn-lt"/>
                <a:cs typeface="+mn-lt"/>
              </a:rPr>
              <a:t>Paired t-test</a:t>
            </a:r>
            <a:endParaRPr lang="en-US" sz="2800">
              <a:cs typeface="Calibri" panose="020F0502020204030204"/>
            </a:endParaRPr>
          </a:p>
          <a:p>
            <a:pPr marL="0" indent="0">
              <a:buNone/>
            </a:pPr>
            <a:r>
              <a:rPr lang="en-US" sz="2800">
                <a:ea typeface="+mn-lt"/>
                <a:cs typeface="+mn-lt"/>
              </a:rPr>
              <a:t>data: data_2010 and data_2015</a:t>
            </a:r>
          </a:p>
          <a:p>
            <a:pPr marL="0" indent="0">
              <a:buNone/>
            </a:pPr>
            <a:r>
              <a:rPr lang="en-US" sz="2800">
                <a:ea typeface="+mn-lt"/>
                <a:cs typeface="+mn-lt"/>
              </a:rPr>
              <a:t>t = 2.4536, </a:t>
            </a:r>
            <a:r>
              <a:rPr lang="en-US" sz="2800" err="1">
                <a:ea typeface="+mn-lt"/>
                <a:cs typeface="+mn-lt"/>
              </a:rPr>
              <a:t>df</a:t>
            </a:r>
            <a:r>
              <a:rPr lang="en-US" sz="2800">
                <a:ea typeface="+mn-lt"/>
                <a:cs typeface="+mn-lt"/>
              </a:rPr>
              <a:t> = 182, p-value = 0.01508</a:t>
            </a:r>
            <a:endParaRPr lang="en-US" sz="2800">
              <a:cs typeface="Calibri" panose="020F0502020204030204"/>
            </a:endParaRPr>
          </a:p>
          <a:p>
            <a:pPr marL="0" indent="0">
              <a:buNone/>
            </a:pPr>
            <a:r>
              <a:rPr lang="en-US" sz="2800">
                <a:ea typeface="+mn-lt"/>
                <a:cs typeface="+mn-lt"/>
              </a:rPr>
              <a:t>alternative hypothesis: true mean difference is not equal to 0</a:t>
            </a:r>
            <a:endParaRPr lang="en-US" sz="2800">
              <a:cs typeface="Calibri" panose="020F0502020204030204"/>
            </a:endParaRPr>
          </a:p>
          <a:p>
            <a:pPr marL="0" indent="0">
              <a:buNone/>
            </a:pPr>
            <a:r>
              <a:rPr lang="en-US" sz="2800">
                <a:ea typeface="+mn-lt"/>
                <a:cs typeface="+mn-lt"/>
              </a:rPr>
              <a:t>95 percent confidence interval: 1.358047 12.510805</a:t>
            </a:r>
            <a:endParaRPr lang="en-US" sz="2800">
              <a:cs typeface="Calibri" panose="020F0502020204030204"/>
            </a:endParaRPr>
          </a:p>
          <a:p>
            <a:pPr marL="0" indent="0">
              <a:buNone/>
            </a:pPr>
            <a:r>
              <a:rPr lang="en-US" sz="2800">
                <a:ea typeface="+mn-lt"/>
                <a:cs typeface="+mn-lt"/>
              </a:rPr>
              <a:t>sample estimates: mean difference 6.934426</a:t>
            </a:r>
            <a:endParaRPr lang="en-US" sz="2800">
              <a:cs typeface="Calibri"/>
            </a:endParaRPr>
          </a:p>
          <a:p>
            <a:pPr marL="0" indent="0">
              <a:buNone/>
            </a:pPr>
            <a:r>
              <a:rPr lang="en-US" sz="2800">
                <a:ea typeface="+mn-lt"/>
                <a:cs typeface="+mn-lt"/>
              </a:rPr>
              <a:t>The p-value of 0.01508, below the 0.05 significance level, supports rejecting the null hypothesis. This suggests a significant increase in under-five mortality rates between 2010 and 2015 across all countries. The positive mean difference of 6.93 and the 95% confidence interval (1.36 to 12.51) provide insights into the magnitude of this change, indicating the average rise and the likely range for the true mean difference.</a:t>
            </a:r>
            <a:endParaRPr lang="en-US" sz="2800">
              <a:ea typeface="Calibri"/>
              <a:cs typeface="Calibri"/>
            </a:endParaRPr>
          </a:p>
          <a:p>
            <a:endParaRPr lang="en-US" sz="2800">
              <a:ea typeface="Calibri"/>
              <a:cs typeface="Calibri"/>
            </a:endParaRPr>
          </a:p>
          <a:p>
            <a:endParaRPr lang="en-US"/>
          </a:p>
        </p:txBody>
      </p:sp>
      <p:sp>
        <p:nvSpPr>
          <p:cNvPr id="6" name="Title 1">
            <a:extLst>
              <a:ext uri="{FF2B5EF4-FFF2-40B4-BE49-F238E27FC236}">
                <a16:creationId xmlns:a16="http://schemas.microsoft.com/office/drawing/2014/main" id="{18874C8A-8880-3035-9A35-96FDE16BBC83}"/>
              </a:ext>
            </a:extLst>
          </p:cNvPr>
          <p:cNvSpPr>
            <a:spLocks noGrp="1"/>
          </p:cNvSpPr>
          <p:nvPr>
            <p:ph type="title"/>
          </p:nvPr>
        </p:nvSpPr>
        <p:spPr/>
        <p:txBody>
          <a:bodyPr>
            <a:normAutofit/>
          </a:bodyPr>
          <a:lstStyle/>
          <a:p>
            <a:pPr>
              <a:spcBef>
                <a:spcPts val="1000"/>
              </a:spcBef>
            </a:pPr>
            <a:r>
              <a:rPr lang="en-US" sz="2800" b="1">
                <a:latin typeface="Arial"/>
                <a:cs typeface="Arial"/>
              </a:rPr>
              <a:t>Is there a significant difference in under-five mortality rates between the years 2010 and 2015 in all countries?</a:t>
            </a:r>
            <a:endParaRPr lang="en-US" sz="2800">
              <a:latin typeface="Arial"/>
              <a:cs typeface="Arial"/>
            </a:endParaRPr>
          </a:p>
        </p:txBody>
      </p:sp>
    </p:spTree>
    <p:extLst>
      <p:ext uri="{BB962C8B-B14F-4D97-AF65-F5344CB8AC3E}">
        <p14:creationId xmlns:p14="http://schemas.microsoft.com/office/powerpoint/2010/main" val="263959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09E0-B3EE-BCD9-2DA7-5194BBA90CA5}"/>
              </a:ext>
            </a:extLst>
          </p:cNvPr>
          <p:cNvSpPr>
            <a:spLocks noGrp="1"/>
          </p:cNvSpPr>
          <p:nvPr>
            <p:ph type="title"/>
          </p:nvPr>
        </p:nvSpPr>
        <p:spPr>
          <a:xfrm>
            <a:off x="838200" y="694809"/>
            <a:ext cx="10515600" cy="65541"/>
          </a:xfrm>
        </p:spPr>
        <p:txBody>
          <a:bodyPr>
            <a:normAutofit fontScale="90000"/>
          </a:bodyPr>
          <a:lstStyle/>
          <a:p>
            <a:r>
              <a:rPr lang="en-US" sz="3600" b="1">
                <a:ea typeface="+mj-lt"/>
                <a:cs typeface="+mj-lt"/>
              </a:rPr>
              <a:t>Regression and Interpretation</a:t>
            </a:r>
            <a:endParaRPr lang="en-US" sz="3600" b="1">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8A552201-65CC-4A59-C155-65B8A8BB6588}"/>
              </a:ext>
            </a:extLst>
          </p:cNvPr>
          <p:cNvSpPr>
            <a:spLocks noGrp="1"/>
          </p:cNvSpPr>
          <p:nvPr>
            <p:ph idx="1"/>
          </p:nvPr>
        </p:nvSpPr>
        <p:spPr>
          <a:xfrm>
            <a:off x="838200" y="838494"/>
            <a:ext cx="10515600" cy="6093970"/>
          </a:xfrm>
        </p:spPr>
        <p:txBody>
          <a:bodyPr vert="horz" lIns="91440" tIns="45720" rIns="91440" bIns="45720" rtlCol="0" anchor="t">
            <a:normAutofit fontScale="92500" lnSpcReduction="20000"/>
          </a:bodyPr>
          <a:lstStyle/>
          <a:p>
            <a:pPr marL="0" indent="0" algn="just">
              <a:buNone/>
            </a:pPr>
            <a:br>
              <a:rPr lang="en-US" sz="1500" b="1">
                <a:latin typeface="Monaco"/>
              </a:rPr>
            </a:br>
            <a:r>
              <a:rPr lang="en-US" sz="2600" b="1" i="0">
                <a:solidFill>
                  <a:srgbClr val="000000"/>
                </a:solidFill>
                <a:effectLst/>
                <a:latin typeface="Times"/>
              </a:rPr>
              <a:t>If there is any significant relationship between GDP and life expectancy?</a:t>
            </a:r>
          </a:p>
          <a:p>
            <a:pPr marL="0" indent="0" algn="l">
              <a:buNone/>
            </a:pPr>
            <a:r>
              <a:rPr lang="en-US" sz="1700" b="1" i="0">
                <a:solidFill>
                  <a:srgbClr val="000000"/>
                </a:solidFill>
                <a:effectLst/>
                <a:latin typeface="Times"/>
              </a:rPr>
              <a:t>Dependent Variable: Life Expectancy</a:t>
            </a:r>
            <a:endParaRPr lang="en-US" sz="1700" b="1" i="0">
              <a:solidFill>
                <a:srgbClr val="000000"/>
              </a:solidFill>
              <a:effectLst/>
              <a:latin typeface="Times"/>
              <a:cs typeface="Times"/>
            </a:endParaRPr>
          </a:p>
          <a:p>
            <a:pPr marL="0" indent="0" algn="l">
              <a:buNone/>
            </a:pPr>
            <a:r>
              <a:rPr lang="en-US" sz="1700" b="1" i="0">
                <a:solidFill>
                  <a:srgbClr val="000000"/>
                </a:solidFill>
                <a:effectLst/>
                <a:latin typeface="Times"/>
              </a:rPr>
              <a:t>Independent Variable:</a:t>
            </a:r>
            <a:r>
              <a:rPr lang="en-US" sz="1700" b="0" i="0">
                <a:solidFill>
                  <a:srgbClr val="000000"/>
                </a:solidFill>
                <a:effectLst/>
                <a:latin typeface="Times"/>
              </a:rPr>
              <a:t> GDP</a:t>
            </a:r>
            <a:endParaRPr lang="en-US" sz="1700" b="0" i="0">
              <a:solidFill>
                <a:srgbClr val="000000"/>
              </a:solidFill>
              <a:effectLst/>
              <a:latin typeface="Times"/>
              <a:cs typeface="Times"/>
            </a:endParaRPr>
          </a:p>
          <a:p>
            <a:pPr marL="0" indent="0" algn="l">
              <a:buNone/>
            </a:pPr>
            <a:r>
              <a:rPr lang="en-US" sz="1700" b="1" i="0">
                <a:solidFill>
                  <a:srgbClr val="000000"/>
                </a:solidFill>
                <a:effectLst/>
                <a:latin typeface="Times"/>
              </a:rPr>
              <a:t>Null Hypothesis (H0):</a:t>
            </a:r>
            <a:r>
              <a:rPr lang="en-US" sz="1700" b="0" i="0">
                <a:solidFill>
                  <a:srgbClr val="000000"/>
                </a:solidFill>
                <a:effectLst/>
                <a:latin typeface="Times"/>
              </a:rPr>
              <a:t> There is no significant linear relationship between GDP and Life Expectancy.( the coefficient of GDP in the regression model being equal to zero.)</a:t>
            </a:r>
            <a:endParaRPr lang="en-US" sz="1700" b="0" i="0">
              <a:solidFill>
                <a:srgbClr val="000000"/>
              </a:solidFill>
              <a:effectLst/>
              <a:latin typeface="Times"/>
              <a:cs typeface="Times"/>
            </a:endParaRPr>
          </a:p>
          <a:p>
            <a:pPr marL="0" indent="0" algn="l">
              <a:buNone/>
            </a:pPr>
            <a:r>
              <a:rPr lang="en-US" sz="1700" b="1" i="0">
                <a:solidFill>
                  <a:srgbClr val="000000"/>
                </a:solidFill>
                <a:effectLst/>
                <a:latin typeface="Times"/>
              </a:rPr>
              <a:t>Alternative Hypothesis (H1)</a:t>
            </a:r>
            <a:r>
              <a:rPr lang="en-US" sz="1700" b="0" i="0">
                <a:solidFill>
                  <a:srgbClr val="000000"/>
                </a:solidFill>
                <a:effectLst/>
                <a:latin typeface="Times"/>
              </a:rPr>
              <a:t>: There is a significant linear relationship between GDP and Life Expectancy.</a:t>
            </a:r>
            <a:endParaRPr lang="en-US" sz="1700" b="0" i="0">
              <a:solidFill>
                <a:srgbClr val="000000"/>
              </a:solidFill>
              <a:effectLst/>
              <a:latin typeface="Times"/>
              <a:cs typeface="Times"/>
            </a:endParaRPr>
          </a:p>
          <a:p>
            <a:pPr marL="0" indent="0" algn="l">
              <a:buNone/>
            </a:pPr>
            <a:endParaRPr lang="en-US" sz="1700" b="0" i="0">
              <a:solidFill>
                <a:srgbClr val="000000"/>
              </a:solidFill>
              <a:effectLst/>
              <a:latin typeface="Times"/>
            </a:endParaRPr>
          </a:p>
          <a:p>
            <a:pPr marL="0" indent="0" algn="l">
              <a:buNone/>
            </a:pPr>
            <a:endParaRPr lang="en-US" sz="1700" b="0" i="0">
              <a:solidFill>
                <a:srgbClr val="000000"/>
              </a:solidFill>
              <a:effectLst/>
              <a:latin typeface="Times"/>
            </a:endParaRPr>
          </a:p>
          <a:p>
            <a:pPr marL="0" indent="0" algn="l">
              <a:buNone/>
            </a:pPr>
            <a:endParaRPr lang="en-US" sz="1700" b="0" i="0">
              <a:solidFill>
                <a:srgbClr val="000000"/>
              </a:solidFill>
              <a:effectLst/>
              <a:latin typeface="Times"/>
            </a:endParaRPr>
          </a:p>
          <a:p>
            <a:pPr marL="0" indent="0" algn="l">
              <a:buNone/>
            </a:pPr>
            <a:endParaRPr lang="en-US" sz="1700">
              <a:solidFill>
                <a:srgbClr val="000000"/>
              </a:solidFill>
              <a:latin typeface="Times"/>
            </a:endParaRPr>
          </a:p>
          <a:p>
            <a:pPr marL="0" indent="0" algn="l">
              <a:buNone/>
            </a:pPr>
            <a:endParaRPr lang="en-US" sz="1700" b="0" i="0">
              <a:solidFill>
                <a:srgbClr val="000000"/>
              </a:solidFill>
              <a:effectLst/>
              <a:latin typeface="Times"/>
            </a:endParaRPr>
          </a:p>
          <a:p>
            <a:pPr marL="0" indent="0" algn="l">
              <a:buNone/>
            </a:pPr>
            <a:endParaRPr lang="en-US" sz="1700" b="0" i="0">
              <a:solidFill>
                <a:srgbClr val="000000"/>
              </a:solidFill>
              <a:effectLst/>
              <a:latin typeface="Times"/>
            </a:endParaRPr>
          </a:p>
          <a:p>
            <a:pPr marL="0" indent="0" algn="l">
              <a:buNone/>
            </a:pPr>
            <a:endParaRPr lang="en-US" sz="1700" b="0" i="0">
              <a:solidFill>
                <a:srgbClr val="000000"/>
              </a:solidFill>
              <a:effectLst/>
              <a:latin typeface="Times"/>
            </a:endParaRPr>
          </a:p>
          <a:p>
            <a:pPr marL="0" indent="0" algn="l">
              <a:buNone/>
            </a:pPr>
            <a:r>
              <a:rPr lang="en-US" sz="1700" b="0" i="0" err="1">
                <a:solidFill>
                  <a:srgbClr val="000000"/>
                </a:solidFill>
                <a:effectLst/>
                <a:latin typeface="Times"/>
              </a:rPr>
              <a:t>Call:lm</a:t>
            </a:r>
            <a:r>
              <a:rPr lang="en-US" sz="1700" b="0" i="0">
                <a:solidFill>
                  <a:srgbClr val="000000"/>
                </a:solidFill>
                <a:effectLst/>
                <a:latin typeface="Times"/>
              </a:rPr>
              <a:t>(formula = </a:t>
            </a:r>
            <a:r>
              <a:rPr lang="en-US" sz="1700" b="0" i="0" err="1">
                <a:solidFill>
                  <a:srgbClr val="000000"/>
                </a:solidFill>
                <a:effectLst/>
                <a:latin typeface="Times"/>
              </a:rPr>
              <a:t>Life.expectancy</a:t>
            </a:r>
            <a:r>
              <a:rPr lang="en-US" sz="1700" b="0" i="0">
                <a:solidFill>
                  <a:srgbClr val="000000"/>
                </a:solidFill>
                <a:effectLst/>
                <a:latin typeface="Times"/>
              </a:rPr>
              <a:t> ~ GDP, data = </a:t>
            </a:r>
            <a:r>
              <a:rPr lang="en-US" sz="1700" b="0" i="0" err="1">
                <a:solidFill>
                  <a:srgbClr val="000000"/>
                </a:solidFill>
                <a:effectLst/>
                <a:latin typeface="Times"/>
              </a:rPr>
              <a:t>health_data</a:t>
            </a:r>
            <a:endParaRPr lang="en-US" sz="1700" b="0" i="0">
              <a:solidFill>
                <a:srgbClr val="000000"/>
              </a:solidFill>
              <a:effectLst/>
              <a:latin typeface="Times"/>
            </a:endParaRPr>
          </a:p>
          <a:p>
            <a:pPr marL="0" indent="0" algn="l">
              <a:buNone/>
            </a:pPr>
            <a:r>
              <a:rPr lang="en-US" sz="1600" b="1" i="0" err="1">
                <a:solidFill>
                  <a:srgbClr val="000000"/>
                </a:solidFill>
                <a:effectLst/>
                <a:latin typeface="Times"/>
              </a:rPr>
              <a:t>Signif</a:t>
            </a:r>
            <a:r>
              <a:rPr lang="en-US" sz="1600" b="1" i="0">
                <a:solidFill>
                  <a:srgbClr val="000000"/>
                </a:solidFill>
                <a:effectLst/>
                <a:latin typeface="Times"/>
              </a:rPr>
              <a:t>. codes:</a:t>
            </a:r>
            <a:r>
              <a:rPr lang="en-US" sz="1600" b="0" i="0">
                <a:solidFill>
                  <a:srgbClr val="000000"/>
                </a:solidFill>
                <a:effectLst/>
                <a:latin typeface="Times"/>
              </a:rPr>
              <a:t> 0 ‘***’ 0.001 ‘**’ 0.01 ‘*’ 0.05 ‘.’ 0.1 ‘ ’ 1</a:t>
            </a:r>
            <a:endParaRPr lang="en-US" sz="1600" b="0" i="0">
              <a:solidFill>
                <a:srgbClr val="000000"/>
              </a:solidFill>
              <a:effectLst/>
              <a:latin typeface="Times"/>
              <a:cs typeface="Times"/>
            </a:endParaRPr>
          </a:p>
          <a:p>
            <a:pPr marL="0" indent="0" algn="l">
              <a:buNone/>
            </a:pPr>
            <a:r>
              <a:rPr lang="en-US" sz="1600" b="1" i="0">
                <a:solidFill>
                  <a:srgbClr val="000000"/>
                </a:solidFill>
                <a:effectLst/>
                <a:latin typeface="Times"/>
              </a:rPr>
              <a:t>Residual standard error:</a:t>
            </a:r>
            <a:r>
              <a:rPr lang="en-US" sz="1600" b="0" i="0">
                <a:solidFill>
                  <a:srgbClr val="000000"/>
                </a:solidFill>
                <a:effectLst/>
                <a:latin typeface="Times"/>
              </a:rPr>
              <a:t> 8.584 on 2936 </a:t>
            </a:r>
            <a:r>
              <a:rPr lang="en-US" sz="1600" b="1" i="0">
                <a:solidFill>
                  <a:srgbClr val="000000"/>
                </a:solidFill>
                <a:effectLst/>
                <a:latin typeface="Times"/>
              </a:rPr>
              <a:t>degrees of freedom</a:t>
            </a:r>
            <a:endParaRPr lang="en-US" sz="1600" b="1" i="0">
              <a:solidFill>
                <a:srgbClr val="000000"/>
              </a:solidFill>
              <a:effectLst/>
              <a:latin typeface="Times"/>
              <a:cs typeface="Times"/>
            </a:endParaRPr>
          </a:p>
          <a:p>
            <a:pPr marL="0" indent="0" algn="l">
              <a:buNone/>
            </a:pPr>
            <a:r>
              <a:rPr lang="en-US" sz="1600" b="1" i="0">
                <a:solidFill>
                  <a:srgbClr val="000000"/>
                </a:solidFill>
                <a:effectLst/>
                <a:latin typeface="Times"/>
              </a:rPr>
              <a:t>Multiple R-squared:</a:t>
            </a:r>
            <a:r>
              <a:rPr lang="en-US" sz="1600" b="0" i="0">
                <a:solidFill>
                  <a:srgbClr val="000000"/>
                </a:solidFill>
                <a:effectLst/>
                <a:latin typeface="Times"/>
              </a:rPr>
              <a:t> 0.1853, </a:t>
            </a:r>
            <a:r>
              <a:rPr lang="en-US" sz="1600" b="1" i="0">
                <a:solidFill>
                  <a:srgbClr val="000000"/>
                </a:solidFill>
                <a:effectLst/>
                <a:latin typeface="Times"/>
              </a:rPr>
              <a:t>Adjusted R-squared:</a:t>
            </a:r>
            <a:r>
              <a:rPr lang="en-US" sz="1600" b="0" i="0">
                <a:solidFill>
                  <a:srgbClr val="000000"/>
                </a:solidFill>
                <a:effectLst/>
                <a:latin typeface="Times"/>
              </a:rPr>
              <a:t> 0.185</a:t>
            </a:r>
            <a:endParaRPr lang="en-US" sz="1600" b="0" i="0">
              <a:solidFill>
                <a:srgbClr val="000000"/>
              </a:solidFill>
              <a:effectLst/>
              <a:latin typeface="Times"/>
              <a:cs typeface="Times"/>
            </a:endParaRPr>
          </a:p>
          <a:p>
            <a:pPr marL="0" indent="0" algn="l">
              <a:buNone/>
            </a:pPr>
            <a:r>
              <a:rPr lang="en-US" sz="1600" b="1" i="0">
                <a:solidFill>
                  <a:srgbClr val="000000"/>
                </a:solidFill>
                <a:effectLst/>
                <a:latin typeface="Times"/>
              </a:rPr>
              <a:t>F-statistic:</a:t>
            </a:r>
            <a:r>
              <a:rPr lang="en-US" sz="1600" b="0" i="0">
                <a:solidFill>
                  <a:srgbClr val="000000"/>
                </a:solidFill>
                <a:effectLst/>
                <a:latin typeface="Times"/>
              </a:rPr>
              <a:t> 667.8 on 1 and 2936 DF,</a:t>
            </a:r>
            <a:r>
              <a:rPr lang="en-US" sz="1600" b="1" i="0">
                <a:solidFill>
                  <a:srgbClr val="000000"/>
                </a:solidFill>
                <a:effectLst/>
                <a:latin typeface="Times"/>
              </a:rPr>
              <a:t> p-value:</a:t>
            </a:r>
            <a:r>
              <a:rPr lang="en-US" sz="1600" b="0" i="0">
                <a:solidFill>
                  <a:srgbClr val="000000"/>
                </a:solidFill>
                <a:effectLst/>
                <a:latin typeface="Times"/>
              </a:rPr>
              <a:t> &lt; 0.00000000000000022</a:t>
            </a:r>
            <a:endParaRPr lang="en-US" sz="1600" b="0" i="0">
              <a:solidFill>
                <a:srgbClr val="000000"/>
              </a:solidFill>
              <a:effectLst/>
              <a:latin typeface="Times"/>
              <a:cs typeface="Times"/>
            </a:endParaRPr>
          </a:p>
          <a:p>
            <a:pPr>
              <a:buNone/>
            </a:pPr>
            <a:r>
              <a:rPr lang="en-US" sz="1600" b="1" err="1">
                <a:solidFill>
                  <a:srgbClr val="000000"/>
                </a:solidFill>
                <a:ea typeface="+mn-lt"/>
                <a:cs typeface="+mn-lt"/>
              </a:rPr>
              <a:t>Conclusion:</a:t>
            </a:r>
            <a:r>
              <a:rPr lang="en-US" sz="1600" err="1">
                <a:solidFill>
                  <a:srgbClr val="000000"/>
                </a:solidFill>
                <a:ea typeface="+mn-lt"/>
                <a:cs typeface="+mn-lt"/>
              </a:rPr>
              <a:t>The</a:t>
            </a:r>
            <a:r>
              <a:rPr lang="en-US" sz="1600">
                <a:solidFill>
                  <a:srgbClr val="000000"/>
                </a:solidFill>
                <a:ea typeface="+mn-lt"/>
                <a:cs typeface="+mn-lt"/>
              </a:rPr>
              <a:t> analysis suggests a statistically significant relationship between GDP and Life Expectancy.</a:t>
            </a:r>
            <a:endParaRPr lang="en-US">
              <a:cs typeface="Calibri"/>
            </a:endParaRPr>
          </a:p>
        </p:txBody>
      </p:sp>
      <p:pic>
        <p:nvPicPr>
          <p:cNvPr id="4" name="Picture 3">
            <a:extLst>
              <a:ext uri="{FF2B5EF4-FFF2-40B4-BE49-F238E27FC236}">
                <a16:creationId xmlns:a16="http://schemas.microsoft.com/office/drawing/2014/main" id="{0466FEF4-2F1A-1F60-1FB6-3C552AFB5C11}"/>
              </a:ext>
            </a:extLst>
          </p:cNvPr>
          <p:cNvPicPr>
            <a:picLocks noChangeAspect="1"/>
          </p:cNvPicPr>
          <p:nvPr/>
        </p:nvPicPr>
        <p:blipFill>
          <a:blip r:embed="rId2"/>
          <a:stretch>
            <a:fillRect/>
          </a:stretch>
        </p:blipFill>
        <p:spPr>
          <a:xfrm>
            <a:off x="838200" y="2692400"/>
            <a:ext cx="6803573" cy="2304146"/>
          </a:xfrm>
          <a:prstGeom prst="rect">
            <a:avLst/>
          </a:prstGeom>
        </p:spPr>
      </p:pic>
    </p:spTree>
    <p:extLst>
      <p:ext uri="{BB962C8B-B14F-4D97-AF65-F5344CB8AC3E}">
        <p14:creationId xmlns:p14="http://schemas.microsoft.com/office/powerpoint/2010/main" val="201379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a dotted line&#10;&#10;Description automatically generated">
            <a:extLst>
              <a:ext uri="{FF2B5EF4-FFF2-40B4-BE49-F238E27FC236}">
                <a16:creationId xmlns:a16="http://schemas.microsoft.com/office/drawing/2014/main" id="{A0DCDE68-D236-3277-A218-AB13BCB53948}"/>
              </a:ext>
            </a:extLst>
          </p:cNvPr>
          <p:cNvPicPr>
            <a:picLocks noGrp="1" noChangeAspect="1"/>
          </p:cNvPicPr>
          <p:nvPr>
            <p:ph idx="1"/>
          </p:nvPr>
        </p:nvPicPr>
        <p:blipFill>
          <a:blip r:embed="rId2"/>
          <a:stretch>
            <a:fillRect/>
          </a:stretch>
        </p:blipFill>
        <p:spPr>
          <a:xfrm>
            <a:off x="638629" y="269085"/>
            <a:ext cx="10288759" cy="6487316"/>
          </a:xfrm>
        </p:spPr>
      </p:pic>
    </p:spTree>
    <p:extLst>
      <p:ext uri="{BB962C8B-B14F-4D97-AF65-F5344CB8AC3E}">
        <p14:creationId xmlns:p14="http://schemas.microsoft.com/office/powerpoint/2010/main" val="241117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4BD5-6727-B5A5-6270-95B5C7938B28}"/>
              </a:ext>
            </a:extLst>
          </p:cNvPr>
          <p:cNvSpPr>
            <a:spLocks noGrp="1"/>
          </p:cNvSpPr>
          <p:nvPr>
            <p:ph type="title"/>
          </p:nvPr>
        </p:nvSpPr>
        <p:spPr>
          <a:xfrm>
            <a:off x="838200" y="18255"/>
            <a:ext cx="10515600" cy="1099345"/>
          </a:xfrm>
        </p:spPr>
        <p:txBody>
          <a:bodyPr>
            <a:normAutofit/>
          </a:bodyPr>
          <a:lstStyle/>
          <a:p>
            <a:r>
              <a:rPr lang="en-US" sz="2400" b="1" i="0">
                <a:solidFill>
                  <a:srgbClr val="000000"/>
                </a:solidFill>
                <a:effectLst/>
                <a:latin typeface="Times"/>
              </a:rPr>
              <a:t>Does Schooling have a significant impact on Infant Mortality?</a:t>
            </a:r>
            <a:endParaRPr lang="en-US" sz="5400" b="1">
              <a:cs typeface="Calibri Light"/>
            </a:endParaRPr>
          </a:p>
        </p:txBody>
      </p:sp>
      <p:sp>
        <p:nvSpPr>
          <p:cNvPr id="3" name="Content Placeholder 2">
            <a:extLst>
              <a:ext uri="{FF2B5EF4-FFF2-40B4-BE49-F238E27FC236}">
                <a16:creationId xmlns:a16="http://schemas.microsoft.com/office/drawing/2014/main" id="{05FC840C-D411-C002-DCB5-F54F985C851C}"/>
              </a:ext>
            </a:extLst>
          </p:cNvPr>
          <p:cNvSpPr>
            <a:spLocks noGrp="1"/>
          </p:cNvSpPr>
          <p:nvPr>
            <p:ph idx="1"/>
          </p:nvPr>
        </p:nvSpPr>
        <p:spPr>
          <a:xfrm>
            <a:off x="838200" y="995864"/>
            <a:ext cx="10515600" cy="5766403"/>
          </a:xfrm>
        </p:spPr>
        <p:txBody>
          <a:bodyPr vert="horz" lIns="91440" tIns="45720" rIns="91440" bIns="45720" rtlCol="0" anchor="t">
            <a:normAutofit fontScale="77500" lnSpcReduction="20000"/>
          </a:bodyPr>
          <a:lstStyle/>
          <a:p>
            <a:pPr algn="l"/>
            <a:r>
              <a:rPr lang="en-US" sz="1900" b="1" i="0">
                <a:solidFill>
                  <a:srgbClr val="000000"/>
                </a:solidFill>
                <a:effectLst/>
                <a:latin typeface="Times"/>
              </a:rPr>
              <a:t>Dependent Variable: Infant Mortality</a:t>
            </a:r>
            <a:endParaRPr lang="en-US"/>
          </a:p>
          <a:p>
            <a:pPr algn="l"/>
            <a:r>
              <a:rPr lang="en-US" sz="1900" b="1" i="0">
                <a:solidFill>
                  <a:srgbClr val="000000"/>
                </a:solidFill>
                <a:effectLst/>
                <a:latin typeface="Times"/>
              </a:rPr>
              <a:t>Independent Variable:</a:t>
            </a:r>
            <a:r>
              <a:rPr lang="en-US" sz="1900" b="0" i="0">
                <a:solidFill>
                  <a:srgbClr val="000000"/>
                </a:solidFill>
                <a:effectLst/>
                <a:latin typeface="Times"/>
              </a:rPr>
              <a:t> Schooling</a:t>
            </a:r>
            <a:endParaRPr lang="en-US" sz="1900" b="0" i="0">
              <a:solidFill>
                <a:srgbClr val="000000"/>
              </a:solidFill>
              <a:effectLst/>
              <a:latin typeface="Times"/>
              <a:cs typeface="Times"/>
            </a:endParaRPr>
          </a:p>
          <a:p>
            <a:pPr algn="l"/>
            <a:r>
              <a:rPr lang="en-US" sz="1900" b="1" i="0">
                <a:solidFill>
                  <a:srgbClr val="000000"/>
                </a:solidFill>
                <a:effectLst/>
                <a:latin typeface="Times"/>
              </a:rPr>
              <a:t>Null Hypothesis (H0): </a:t>
            </a:r>
            <a:r>
              <a:rPr lang="en-US" sz="1900" b="0" i="0">
                <a:solidFill>
                  <a:srgbClr val="000000"/>
                </a:solidFill>
                <a:effectLst/>
                <a:latin typeface="Times"/>
              </a:rPr>
              <a:t>Schooling does not significantly impact Infant Mortality.</a:t>
            </a:r>
            <a:endParaRPr lang="en-US" sz="1900" b="0" i="0">
              <a:solidFill>
                <a:srgbClr val="000000"/>
              </a:solidFill>
              <a:effectLst/>
              <a:latin typeface="Times"/>
              <a:cs typeface="Times"/>
            </a:endParaRPr>
          </a:p>
          <a:p>
            <a:pPr algn="l"/>
            <a:r>
              <a:rPr lang="en-US" sz="1900" b="1" i="0">
                <a:solidFill>
                  <a:srgbClr val="000000"/>
                </a:solidFill>
                <a:effectLst/>
                <a:latin typeface="Times"/>
              </a:rPr>
              <a:t>Alternative Hypothesis (H1): </a:t>
            </a:r>
            <a:r>
              <a:rPr lang="en-US" sz="1900" b="0" i="0">
                <a:solidFill>
                  <a:srgbClr val="000000"/>
                </a:solidFill>
                <a:effectLst/>
                <a:latin typeface="Times"/>
              </a:rPr>
              <a:t>Schooling has a significant impact on Infant Mortality.</a:t>
            </a:r>
            <a:endParaRPr lang="en-US" sz="1900" b="0" i="0">
              <a:solidFill>
                <a:srgbClr val="000000"/>
              </a:solidFill>
              <a:effectLst/>
              <a:latin typeface="Times"/>
              <a:cs typeface="Times"/>
            </a:endParaRPr>
          </a:p>
          <a:p>
            <a:pPr algn="l"/>
            <a:r>
              <a:rPr lang="en-US" sz="1900" b="0" i="0">
                <a:solidFill>
                  <a:srgbClr val="000000"/>
                </a:solidFill>
                <a:effectLst/>
                <a:latin typeface="Times"/>
              </a:rPr>
              <a:t>Call: </a:t>
            </a:r>
            <a:r>
              <a:rPr lang="en-US" sz="1900" b="0" i="0" err="1">
                <a:solidFill>
                  <a:srgbClr val="000000"/>
                </a:solidFill>
                <a:effectLst/>
                <a:latin typeface="Times"/>
              </a:rPr>
              <a:t>lm</a:t>
            </a:r>
            <a:r>
              <a:rPr lang="en-US" sz="1900" b="0" i="0">
                <a:solidFill>
                  <a:srgbClr val="000000"/>
                </a:solidFill>
                <a:effectLst/>
                <a:latin typeface="Times"/>
              </a:rPr>
              <a:t>(formula = </a:t>
            </a:r>
            <a:r>
              <a:rPr lang="en-US" sz="1900" b="0" i="0" err="1">
                <a:solidFill>
                  <a:srgbClr val="000000"/>
                </a:solidFill>
                <a:effectLst/>
                <a:latin typeface="Times"/>
              </a:rPr>
              <a:t>infant.deaths</a:t>
            </a:r>
            <a:r>
              <a:rPr lang="en-US" sz="1900" b="0" i="0">
                <a:solidFill>
                  <a:srgbClr val="000000"/>
                </a:solidFill>
                <a:effectLst/>
                <a:latin typeface="Times"/>
              </a:rPr>
              <a:t> ~ Schooling, data = </a:t>
            </a:r>
            <a:r>
              <a:rPr lang="en-US" sz="1900" b="0" i="0" err="1">
                <a:solidFill>
                  <a:srgbClr val="000000"/>
                </a:solidFill>
                <a:effectLst/>
                <a:latin typeface="Times"/>
              </a:rPr>
              <a:t>health_data</a:t>
            </a:r>
            <a:r>
              <a:rPr lang="en-US" sz="1900" b="0" i="0">
                <a:solidFill>
                  <a:srgbClr val="000000"/>
                </a:solidFill>
                <a:effectLst/>
                <a:latin typeface="Times"/>
              </a:rPr>
              <a:t>)</a:t>
            </a:r>
            <a:endParaRPr lang="en-US" sz="1900" b="0" i="0">
              <a:solidFill>
                <a:srgbClr val="000000"/>
              </a:solidFill>
              <a:effectLst/>
              <a:latin typeface="Times"/>
              <a:cs typeface="Times"/>
            </a:endParaRPr>
          </a:p>
          <a:p>
            <a:endParaRPr lang="en-US" sz="1100" b="1">
              <a:latin typeface="system-ui"/>
            </a:endParaRPr>
          </a:p>
          <a:p>
            <a:endParaRPr lang="en-US" sz="1100" b="1">
              <a:latin typeface="system-ui"/>
            </a:endParaRPr>
          </a:p>
          <a:p>
            <a:endParaRPr lang="en-US" sz="1100" b="1">
              <a:latin typeface="system-ui"/>
            </a:endParaRPr>
          </a:p>
          <a:p>
            <a:endParaRPr lang="en-US" sz="1100" b="1">
              <a:latin typeface="system-ui"/>
            </a:endParaRPr>
          </a:p>
          <a:p>
            <a:endParaRPr lang="en-US" sz="1100" b="1">
              <a:latin typeface="system-ui"/>
            </a:endParaRPr>
          </a:p>
          <a:p>
            <a:endParaRPr lang="en-US" sz="1100" b="1">
              <a:latin typeface="system-ui"/>
            </a:endParaRPr>
          </a:p>
          <a:p>
            <a:endParaRPr lang="en-US" sz="1100" b="1">
              <a:latin typeface="system-ui"/>
            </a:endParaRPr>
          </a:p>
          <a:p>
            <a:endParaRPr lang="en-US" sz="1100" b="1">
              <a:latin typeface="system-ui"/>
            </a:endParaRPr>
          </a:p>
          <a:p>
            <a:endParaRPr lang="en-US" sz="1400" b="1">
              <a:latin typeface="system-ui"/>
            </a:endParaRPr>
          </a:p>
          <a:p>
            <a:pPr algn="l"/>
            <a:r>
              <a:rPr lang="en-US" sz="2100" b="1" i="0" err="1">
                <a:solidFill>
                  <a:srgbClr val="000000"/>
                </a:solidFill>
                <a:effectLst/>
                <a:latin typeface="Times"/>
              </a:rPr>
              <a:t>Signif</a:t>
            </a:r>
            <a:r>
              <a:rPr lang="en-US" sz="2100" b="1" i="0">
                <a:solidFill>
                  <a:srgbClr val="000000"/>
                </a:solidFill>
                <a:effectLst/>
                <a:latin typeface="Times"/>
              </a:rPr>
              <a:t>. codes: </a:t>
            </a:r>
            <a:r>
              <a:rPr lang="en-US" sz="2100" b="0" i="0">
                <a:solidFill>
                  <a:srgbClr val="000000"/>
                </a:solidFill>
                <a:effectLst/>
                <a:latin typeface="Times"/>
              </a:rPr>
              <a:t>0 ‘***’ 0.001 ‘**’ 0.01 ‘*’ 0.05 ‘.’ 0.1 ‘ ’ 1</a:t>
            </a:r>
            <a:endParaRPr lang="en-US" sz="2100" b="0" i="0">
              <a:solidFill>
                <a:srgbClr val="000000"/>
              </a:solidFill>
              <a:effectLst/>
              <a:latin typeface="Times"/>
              <a:cs typeface="Times"/>
            </a:endParaRPr>
          </a:p>
          <a:p>
            <a:pPr algn="l"/>
            <a:r>
              <a:rPr lang="en-US" sz="2100" b="1" i="0">
                <a:solidFill>
                  <a:srgbClr val="000000"/>
                </a:solidFill>
                <a:effectLst/>
                <a:latin typeface="Times"/>
              </a:rPr>
              <a:t>Residual standard error</a:t>
            </a:r>
            <a:r>
              <a:rPr lang="en-US" sz="2100" b="0" i="0">
                <a:solidFill>
                  <a:srgbClr val="000000"/>
                </a:solidFill>
                <a:effectLst/>
                <a:latin typeface="Times"/>
              </a:rPr>
              <a:t>: 117.9 on 2773 degrees of freedom</a:t>
            </a:r>
            <a:endParaRPr lang="en-US" sz="2100" b="0" i="0">
              <a:solidFill>
                <a:srgbClr val="000000"/>
              </a:solidFill>
              <a:effectLst/>
              <a:latin typeface="Times"/>
              <a:cs typeface="Times"/>
            </a:endParaRPr>
          </a:p>
          <a:p>
            <a:pPr algn="l"/>
            <a:r>
              <a:rPr lang="en-US" sz="2100" b="1" i="0">
                <a:solidFill>
                  <a:srgbClr val="000000"/>
                </a:solidFill>
                <a:effectLst/>
                <a:latin typeface="Times"/>
              </a:rPr>
              <a:t>Multiple R-squared</a:t>
            </a:r>
            <a:r>
              <a:rPr lang="en-US" sz="2100" b="0" i="0">
                <a:solidFill>
                  <a:srgbClr val="000000"/>
                </a:solidFill>
                <a:effectLst/>
                <a:latin typeface="Times"/>
              </a:rPr>
              <a:t>: 0.03753, Adjusted R-squared: 0.03718</a:t>
            </a:r>
            <a:endParaRPr lang="en-US" sz="2100" b="0" i="0">
              <a:solidFill>
                <a:srgbClr val="000000"/>
              </a:solidFill>
              <a:effectLst/>
              <a:latin typeface="Times"/>
              <a:cs typeface="Times"/>
            </a:endParaRPr>
          </a:p>
          <a:p>
            <a:r>
              <a:rPr lang="en-US" sz="2100" b="1" i="0">
                <a:solidFill>
                  <a:srgbClr val="000000"/>
                </a:solidFill>
                <a:effectLst/>
                <a:latin typeface="Times"/>
              </a:rPr>
              <a:t>F-statistic</a:t>
            </a:r>
            <a:r>
              <a:rPr lang="en-US" sz="2100" b="0" i="0">
                <a:solidFill>
                  <a:srgbClr val="000000"/>
                </a:solidFill>
                <a:effectLst/>
                <a:latin typeface="Times"/>
              </a:rPr>
              <a:t>: 108.1 on 1 and 2773 DF, p-value: &lt; 2.2e-16</a:t>
            </a:r>
            <a:br>
              <a:rPr lang="en-US" sz="2100">
                <a:latin typeface="Times"/>
              </a:rPr>
            </a:br>
            <a:endParaRPr lang="en-US" sz="2100" b="0" i="0">
              <a:solidFill>
                <a:srgbClr val="000000"/>
              </a:solidFill>
              <a:effectLst/>
              <a:latin typeface="Times"/>
              <a:cs typeface="Times"/>
            </a:endParaRPr>
          </a:p>
          <a:p>
            <a:pPr marL="0" indent="0">
              <a:buNone/>
            </a:pPr>
            <a:r>
              <a:rPr lang="en-US" sz="2100" b="1">
                <a:ea typeface="+mn-lt"/>
                <a:cs typeface="+mn-lt"/>
              </a:rPr>
              <a:t>Conclusion:</a:t>
            </a:r>
            <a:endParaRPr lang="en-US" sz="2100" b="1">
              <a:latin typeface="Times"/>
              <a:cs typeface="Times"/>
            </a:endParaRPr>
          </a:p>
          <a:p>
            <a:pPr marL="0" indent="0">
              <a:buNone/>
            </a:pPr>
            <a:r>
              <a:rPr lang="en-US" sz="2100">
                <a:ea typeface="+mn-lt"/>
                <a:cs typeface="+mn-lt"/>
              </a:rPr>
              <a:t>The analysis provides compelling evidence to reject the null hypothesis, indicating that Schooling has a significant impact on Infant Mortality</a:t>
            </a:r>
            <a:endParaRPr lang="en-US">
              <a:cs typeface="Calibri" panose="020F0502020204030204"/>
            </a:endParaRPr>
          </a:p>
          <a:p>
            <a:endParaRPr lang="en-US" sz="2100">
              <a:latin typeface="Times"/>
              <a:cs typeface="Times"/>
            </a:endParaRPr>
          </a:p>
          <a:p>
            <a:endParaRPr lang="en-US" sz="1100" b="1">
              <a:latin typeface="system-ui"/>
            </a:endParaRPr>
          </a:p>
        </p:txBody>
      </p:sp>
      <p:pic>
        <p:nvPicPr>
          <p:cNvPr id="5" name="Picture 4">
            <a:extLst>
              <a:ext uri="{FF2B5EF4-FFF2-40B4-BE49-F238E27FC236}">
                <a16:creationId xmlns:a16="http://schemas.microsoft.com/office/drawing/2014/main" id="{9C6F6E01-FFBB-D57C-EBAC-5F6C56BA24FE}"/>
              </a:ext>
            </a:extLst>
          </p:cNvPr>
          <p:cNvPicPr>
            <a:picLocks noChangeAspect="1"/>
          </p:cNvPicPr>
          <p:nvPr/>
        </p:nvPicPr>
        <p:blipFill>
          <a:blip r:embed="rId2"/>
          <a:stretch>
            <a:fillRect/>
          </a:stretch>
        </p:blipFill>
        <p:spPr>
          <a:xfrm>
            <a:off x="771525" y="2414588"/>
            <a:ext cx="7448550" cy="2333625"/>
          </a:xfrm>
          <a:prstGeom prst="rect">
            <a:avLst/>
          </a:prstGeom>
        </p:spPr>
      </p:pic>
    </p:spTree>
    <p:extLst>
      <p:ext uri="{BB962C8B-B14F-4D97-AF65-F5344CB8AC3E}">
        <p14:creationId xmlns:p14="http://schemas.microsoft.com/office/powerpoint/2010/main" val="3949341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668828-9AAC-52DC-0BBF-853F26A391C5}"/>
              </a:ext>
            </a:extLst>
          </p:cNvPr>
          <p:cNvPicPr>
            <a:picLocks noGrp="1" noChangeAspect="1"/>
          </p:cNvPicPr>
          <p:nvPr>
            <p:ph idx="1"/>
          </p:nvPr>
        </p:nvPicPr>
        <p:blipFill>
          <a:blip r:embed="rId3"/>
          <a:stretch>
            <a:fillRect/>
          </a:stretch>
        </p:blipFill>
        <p:spPr>
          <a:xfrm>
            <a:off x="204570" y="319314"/>
            <a:ext cx="11711659" cy="6565044"/>
          </a:xfrm>
        </p:spPr>
      </p:pic>
    </p:spTree>
    <p:extLst>
      <p:ext uri="{BB962C8B-B14F-4D97-AF65-F5344CB8AC3E}">
        <p14:creationId xmlns:p14="http://schemas.microsoft.com/office/powerpoint/2010/main" val="277393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3775-CF11-1EF6-32CF-FA025F45C75F}"/>
              </a:ext>
            </a:extLst>
          </p:cNvPr>
          <p:cNvSpPr>
            <a:spLocks noGrp="1"/>
          </p:cNvSpPr>
          <p:nvPr>
            <p:ph type="title"/>
          </p:nvPr>
        </p:nvSpPr>
        <p:spPr/>
        <p:txBody>
          <a:bodyPr>
            <a:normAutofit/>
          </a:bodyPr>
          <a:lstStyle/>
          <a:p>
            <a:r>
              <a:rPr lang="en-US" sz="2800" b="1">
                <a:solidFill>
                  <a:srgbClr val="0F0F0F"/>
                </a:solidFill>
                <a:latin typeface="Times New Roman"/>
                <a:cs typeface="Times New Roman"/>
              </a:rPr>
              <a:t>Correlation Analysis</a:t>
            </a:r>
            <a:endParaRPr lang="en-US" sz="2800"/>
          </a:p>
        </p:txBody>
      </p:sp>
      <p:sp>
        <p:nvSpPr>
          <p:cNvPr id="3" name="Content Placeholder 2">
            <a:extLst>
              <a:ext uri="{FF2B5EF4-FFF2-40B4-BE49-F238E27FC236}">
                <a16:creationId xmlns:a16="http://schemas.microsoft.com/office/drawing/2014/main" id="{C27A9B71-3367-018B-0DFE-4E27DCF843DC}"/>
              </a:ext>
            </a:extLst>
          </p:cNvPr>
          <p:cNvSpPr>
            <a:spLocks noGrp="1"/>
          </p:cNvSpPr>
          <p:nvPr>
            <p:ph idx="1"/>
          </p:nvPr>
        </p:nvSpPr>
        <p:spPr>
          <a:xfrm>
            <a:off x="838200" y="1361799"/>
            <a:ext cx="10515600" cy="4815164"/>
          </a:xfrm>
        </p:spPr>
        <p:txBody>
          <a:bodyPr vert="horz" lIns="91440" tIns="45720" rIns="91440" bIns="45720" rtlCol="0" anchor="t">
            <a:normAutofit/>
          </a:bodyPr>
          <a:lstStyle/>
          <a:p>
            <a:pPr marL="0" indent="0" algn="just">
              <a:buNone/>
            </a:pPr>
            <a:r>
              <a:rPr lang="en-US" sz="2000" b="1">
                <a:solidFill>
                  <a:srgbClr val="0F0F0F"/>
                </a:solidFill>
                <a:latin typeface="Times"/>
                <a:cs typeface="Times"/>
              </a:rPr>
              <a:t>Pearson correlation test between Schooling and BMI</a:t>
            </a:r>
            <a:endParaRPr lang="en-US" sz="2000">
              <a:solidFill>
                <a:srgbClr val="0F0F0F"/>
              </a:solidFill>
              <a:latin typeface="Times"/>
              <a:cs typeface="Times"/>
            </a:endParaRPr>
          </a:p>
          <a:p>
            <a:pPr marL="0" indent="0" algn="just">
              <a:buNone/>
            </a:pPr>
            <a:r>
              <a:rPr lang="en-US" sz="1600" b="1">
                <a:solidFill>
                  <a:srgbClr val="0F0F0F"/>
                </a:solidFill>
                <a:latin typeface="Times"/>
                <a:cs typeface="Times New Roman"/>
              </a:rPr>
              <a:t>Output Pearson's product-moment correlation:</a:t>
            </a:r>
          </a:p>
          <a:p>
            <a:pPr marL="0" indent="0" algn="just">
              <a:buNone/>
            </a:pPr>
            <a:r>
              <a:rPr lang="en-US" sz="1600" b="1">
                <a:solidFill>
                  <a:srgbClr val="0F0F0F"/>
                </a:solidFill>
                <a:latin typeface="Times"/>
                <a:ea typeface="+mn-lt"/>
                <a:cs typeface="Calibri"/>
              </a:rPr>
              <a:t>Null Hypothesis : </a:t>
            </a:r>
            <a:r>
              <a:rPr lang="en-US" sz="1600">
                <a:solidFill>
                  <a:srgbClr val="0F0F0F"/>
                </a:solidFill>
                <a:latin typeface="Times"/>
                <a:ea typeface="+mn-lt"/>
                <a:cs typeface="Calibri"/>
              </a:rPr>
              <a:t>the true correlation between Schooling and BMI is equal to 0. </a:t>
            </a:r>
            <a:endParaRPr lang="en-US" sz="1600">
              <a:solidFill>
                <a:srgbClr val="000000"/>
              </a:solidFill>
              <a:latin typeface="Times"/>
              <a:ea typeface="+mn-lt"/>
              <a:cs typeface="Calibri"/>
            </a:endParaRPr>
          </a:p>
          <a:p>
            <a:pPr marL="0" indent="0" algn="just">
              <a:buNone/>
            </a:pPr>
            <a:r>
              <a:rPr lang="en-US" sz="1600" b="1">
                <a:solidFill>
                  <a:srgbClr val="0F0F0F"/>
                </a:solidFill>
                <a:latin typeface="Times"/>
                <a:cs typeface="Calibri"/>
              </a:rPr>
              <a:t>Alternate Hypothesis </a:t>
            </a:r>
            <a:r>
              <a:rPr lang="en-US" sz="1600">
                <a:solidFill>
                  <a:srgbClr val="0F0F0F"/>
                </a:solidFill>
                <a:latin typeface="Times"/>
                <a:cs typeface="Calibri"/>
              </a:rPr>
              <a:t>: the true correlation between Schooling and BMI is not equal to 0. </a:t>
            </a:r>
          </a:p>
          <a:p>
            <a:pPr marL="0" indent="0" algn="just">
              <a:buNone/>
            </a:pPr>
            <a:endParaRPr lang="en-US" sz="1200">
              <a:solidFill>
                <a:srgbClr val="0F0F0F"/>
              </a:solidFill>
              <a:latin typeface="Times"/>
              <a:cs typeface="Calibri"/>
            </a:endParaRPr>
          </a:p>
          <a:p>
            <a:pPr algn="just">
              <a:buNone/>
            </a:pPr>
            <a:r>
              <a:rPr lang="en-US" sz="1600" b="1">
                <a:solidFill>
                  <a:srgbClr val="0F0F0F"/>
                </a:solidFill>
                <a:latin typeface="Times"/>
                <a:ea typeface="+mn-lt"/>
                <a:cs typeface="+mn-lt"/>
              </a:rPr>
              <a:t>data: </a:t>
            </a:r>
            <a:r>
              <a:rPr lang="en-US" sz="1600">
                <a:solidFill>
                  <a:srgbClr val="0F0F0F"/>
                </a:solidFill>
                <a:latin typeface="Times"/>
                <a:ea typeface="+mn-lt"/>
                <a:cs typeface="+mn-lt"/>
              </a:rPr>
              <a:t> </a:t>
            </a:r>
            <a:r>
              <a:rPr lang="en-US" sz="1600" err="1">
                <a:solidFill>
                  <a:srgbClr val="0F0F0F"/>
                </a:solidFill>
                <a:latin typeface="Times"/>
                <a:ea typeface="+mn-lt"/>
                <a:cs typeface="+mn-lt"/>
              </a:rPr>
              <a:t>health_data$Schooling</a:t>
            </a:r>
            <a:r>
              <a:rPr lang="en-US" sz="1600">
                <a:solidFill>
                  <a:srgbClr val="0F0F0F"/>
                </a:solidFill>
                <a:latin typeface="Times"/>
                <a:ea typeface="+mn-lt"/>
                <a:cs typeface="+mn-lt"/>
              </a:rPr>
              <a:t> and </a:t>
            </a:r>
            <a:r>
              <a:rPr lang="en-US" sz="1600" err="1">
                <a:solidFill>
                  <a:srgbClr val="0F0F0F"/>
                </a:solidFill>
                <a:latin typeface="Times"/>
                <a:ea typeface="+mn-lt"/>
                <a:cs typeface="+mn-lt"/>
              </a:rPr>
              <a:t>health_data$BMI</a:t>
            </a:r>
            <a:endParaRPr lang="en-US" sz="1600">
              <a:latin typeface="Times"/>
              <a:ea typeface="Calibri"/>
              <a:cs typeface="Calibri"/>
            </a:endParaRPr>
          </a:p>
          <a:p>
            <a:pPr algn="just">
              <a:buNone/>
            </a:pPr>
            <a:r>
              <a:rPr lang="en-US" sz="1600" b="1">
                <a:solidFill>
                  <a:srgbClr val="0F0F0F"/>
                </a:solidFill>
                <a:latin typeface="Times"/>
                <a:ea typeface="+mn-lt"/>
                <a:cs typeface="+mn-lt"/>
              </a:rPr>
              <a:t>t</a:t>
            </a:r>
            <a:r>
              <a:rPr lang="en-US" sz="1600">
                <a:solidFill>
                  <a:srgbClr val="0F0F0F"/>
                </a:solidFill>
                <a:latin typeface="Times"/>
                <a:ea typeface="+mn-lt"/>
                <a:cs typeface="+mn-lt"/>
              </a:rPr>
              <a:t> = 31.267, </a:t>
            </a:r>
            <a:endParaRPr lang="en-US" sz="1600">
              <a:solidFill>
                <a:srgbClr val="000000"/>
              </a:solidFill>
              <a:latin typeface="Times"/>
              <a:ea typeface="+mn-lt"/>
              <a:cs typeface="+mn-lt"/>
            </a:endParaRPr>
          </a:p>
          <a:p>
            <a:pPr algn="just">
              <a:buNone/>
            </a:pPr>
            <a:r>
              <a:rPr lang="en-US" sz="1600" b="1" err="1">
                <a:solidFill>
                  <a:srgbClr val="0F0F0F"/>
                </a:solidFill>
                <a:latin typeface="Times"/>
                <a:ea typeface="+mn-lt"/>
                <a:cs typeface="+mn-lt"/>
              </a:rPr>
              <a:t>df</a:t>
            </a:r>
            <a:r>
              <a:rPr lang="en-US" sz="1600">
                <a:solidFill>
                  <a:srgbClr val="0F0F0F"/>
                </a:solidFill>
                <a:latin typeface="Times"/>
                <a:ea typeface="+mn-lt"/>
                <a:cs typeface="+mn-lt"/>
              </a:rPr>
              <a:t> = 2936,</a:t>
            </a:r>
            <a:endParaRPr lang="en-US" sz="1600">
              <a:solidFill>
                <a:srgbClr val="000000"/>
              </a:solidFill>
              <a:latin typeface="Times"/>
              <a:ea typeface="+mn-lt"/>
              <a:cs typeface="+mn-lt"/>
            </a:endParaRPr>
          </a:p>
          <a:p>
            <a:pPr algn="just">
              <a:buNone/>
            </a:pPr>
            <a:r>
              <a:rPr lang="en-US" sz="1600" b="1">
                <a:solidFill>
                  <a:srgbClr val="0F0F0F"/>
                </a:solidFill>
                <a:latin typeface="Times"/>
                <a:ea typeface="+mn-lt"/>
                <a:cs typeface="+mn-lt"/>
              </a:rPr>
              <a:t> p-value</a:t>
            </a:r>
            <a:r>
              <a:rPr lang="en-US" sz="1600">
                <a:solidFill>
                  <a:srgbClr val="0F0F0F"/>
                </a:solidFill>
                <a:latin typeface="Times"/>
                <a:ea typeface="+mn-lt"/>
                <a:cs typeface="+mn-lt"/>
              </a:rPr>
              <a:t> &lt; 0.00000000000000022</a:t>
            </a:r>
            <a:endParaRPr lang="en-US" sz="1600">
              <a:latin typeface="Times"/>
              <a:ea typeface="Calibri"/>
              <a:cs typeface="Calibri"/>
            </a:endParaRPr>
          </a:p>
          <a:p>
            <a:pPr algn="just">
              <a:buNone/>
            </a:pPr>
            <a:r>
              <a:rPr lang="en-US" sz="1600" b="1">
                <a:solidFill>
                  <a:srgbClr val="0F0F0F"/>
                </a:solidFill>
                <a:latin typeface="Times"/>
                <a:ea typeface="+mn-lt"/>
                <a:cs typeface="+mn-lt"/>
              </a:rPr>
              <a:t>alternative hypothesis:</a:t>
            </a:r>
            <a:r>
              <a:rPr lang="en-US" sz="1600">
                <a:solidFill>
                  <a:srgbClr val="0F0F0F"/>
                </a:solidFill>
                <a:latin typeface="Times"/>
                <a:ea typeface="+mn-lt"/>
                <a:cs typeface="+mn-lt"/>
              </a:rPr>
              <a:t> true correlation is not equal to 0</a:t>
            </a:r>
            <a:endParaRPr lang="en-US" sz="1600">
              <a:latin typeface="Times"/>
              <a:ea typeface="Calibri"/>
              <a:cs typeface="Calibri"/>
            </a:endParaRPr>
          </a:p>
          <a:p>
            <a:pPr algn="just">
              <a:buNone/>
            </a:pPr>
            <a:r>
              <a:rPr lang="en-US" sz="1600" b="1">
                <a:solidFill>
                  <a:srgbClr val="0F0F0F"/>
                </a:solidFill>
                <a:latin typeface="Times"/>
                <a:ea typeface="+mn-lt"/>
                <a:cs typeface="+mn-lt"/>
              </a:rPr>
              <a:t>confidence interval:</a:t>
            </a:r>
            <a:r>
              <a:rPr lang="en-US" sz="1600">
                <a:solidFill>
                  <a:srgbClr val="0F0F0F"/>
                </a:solidFill>
                <a:latin typeface="Times"/>
                <a:ea typeface="+mn-lt"/>
                <a:cs typeface="+mn-lt"/>
              </a:rPr>
              <a:t> 95%</a:t>
            </a:r>
            <a:endParaRPr lang="en-US" sz="1600">
              <a:latin typeface="Times"/>
              <a:ea typeface="Calibri"/>
              <a:cs typeface="Calibri"/>
            </a:endParaRPr>
          </a:p>
          <a:p>
            <a:pPr algn="just">
              <a:buNone/>
            </a:pPr>
            <a:r>
              <a:rPr lang="en-US" sz="1600" b="1">
                <a:solidFill>
                  <a:srgbClr val="0F0F0F"/>
                </a:solidFill>
                <a:latin typeface="Times"/>
                <a:ea typeface="+mn-lt"/>
                <a:cs typeface="+mn-lt"/>
              </a:rPr>
              <a:t>Sample Correlation (</a:t>
            </a:r>
            <a:r>
              <a:rPr lang="en-US" sz="1600" b="1" err="1">
                <a:solidFill>
                  <a:srgbClr val="0F0F0F"/>
                </a:solidFill>
                <a:latin typeface="Times"/>
                <a:ea typeface="+mn-lt"/>
                <a:cs typeface="+mn-lt"/>
              </a:rPr>
              <a:t>cor</a:t>
            </a:r>
            <a:r>
              <a:rPr lang="en-US" sz="1600" b="1">
                <a:solidFill>
                  <a:srgbClr val="0F0F0F"/>
                </a:solidFill>
                <a:latin typeface="Times"/>
                <a:ea typeface="+mn-lt"/>
                <a:cs typeface="+mn-lt"/>
              </a:rPr>
              <a:t>):</a:t>
            </a:r>
            <a:r>
              <a:rPr lang="en-US" sz="1600">
                <a:solidFill>
                  <a:srgbClr val="0F0F0F"/>
                </a:solidFill>
                <a:latin typeface="Times"/>
                <a:ea typeface="+mn-lt"/>
                <a:cs typeface="+mn-lt"/>
              </a:rPr>
              <a:t> 0.5</a:t>
            </a:r>
          </a:p>
          <a:p>
            <a:pPr algn="just">
              <a:buNone/>
            </a:pPr>
            <a:r>
              <a:rPr lang="en-US" sz="1600" b="1">
                <a:solidFill>
                  <a:srgbClr val="0F0F0F"/>
                </a:solidFill>
                <a:latin typeface="Times"/>
                <a:cs typeface="Calibri"/>
              </a:rPr>
              <a:t>Conclusion: </a:t>
            </a:r>
            <a:r>
              <a:rPr lang="en-US" sz="1600">
                <a:latin typeface="Times New Roman"/>
                <a:cs typeface="Calibri"/>
              </a:rPr>
              <a:t>T</a:t>
            </a:r>
            <a:r>
              <a:rPr lang="en-US" sz="1600">
                <a:latin typeface="Times New Roman"/>
                <a:ea typeface="+mn-lt"/>
                <a:cs typeface="+mn-lt"/>
              </a:rPr>
              <a:t>he analysis provides strong evidence that Schooling and BMI are correlated, with a moderate positive correlation.</a:t>
            </a:r>
          </a:p>
        </p:txBody>
      </p:sp>
    </p:spTree>
    <p:extLst>
      <p:ext uri="{BB962C8B-B14F-4D97-AF65-F5344CB8AC3E}">
        <p14:creationId xmlns:p14="http://schemas.microsoft.com/office/powerpoint/2010/main" val="2786882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scatter plot&#10;&#10;Description automatically generated">
            <a:extLst>
              <a:ext uri="{FF2B5EF4-FFF2-40B4-BE49-F238E27FC236}">
                <a16:creationId xmlns:a16="http://schemas.microsoft.com/office/drawing/2014/main" id="{2E050843-A70B-217F-2555-5A9DD1097351}"/>
              </a:ext>
            </a:extLst>
          </p:cNvPr>
          <p:cNvPicPr>
            <a:picLocks noGrp="1" noChangeAspect="1"/>
          </p:cNvPicPr>
          <p:nvPr>
            <p:ph idx="1"/>
          </p:nvPr>
        </p:nvPicPr>
        <p:blipFill>
          <a:blip r:embed="rId2"/>
          <a:stretch>
            <a:fillRect/>
          </a:stretch>
        </p:blipFill>
        <p:spPr>
          <a:xfrm>
            <a:off x="535394" y="360839"/>
            <a:ext cx="10121719" cy="6136321"/>
          </a:xfrm>
        </p:spPr>
      </p:pic>
    </p:spTree>
    <p:extLst>
      <p:ext uri="{BB962C8B-B14F-4D97-AF65-F5344CB8AC3E}">
        <p14:creationId xmlns:p14="http://schemas.microsoft.com/office/powerpoint/2010/main" val="1220159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55BC-E8AF-B6EA-65BD-5E407ED6AB9E}"/>
              </a:ext>
            </a:extLst>
          </p:cNvPr>
          <p:cNvSpPr>
            <a:spLocks noGrp="1"/>
          </p:cNvSpPr>
          <p:nvPr>
            <p:ph type="title"/>
          </p:nvPr>
        </p:nvSpPr>
        <p:spPr>
          <a:xfrm>
            <a:off x="787743" y="93278"/>
            <a:ext cx="10515600" cy="870550"/>
          </a:xfrm>
        </p:spPr>
        <p:txBody>
          <a:bodyPr/>
          <a:lstStyle/>
          <a:p>
            <a:r>
              <a:rPr lang="en-US" b="1" i="0">
                <a:solidFill>
                  <a:srgbClr val="374151"/>
                </a:solidFill>
                <a:effectLst/>
                <a:latin typeface="Söhne"/>
              </a:rPr>
              <a:t>Key Implications</a:t>
            </a:r>
            <a:endParaRPr lang="en-US"/>
          </a:p>
        </p:txBody>
      </p:sp>
      <p:sp>
        <p:nvSpPr>
          <p:cNvPr id="3" name="Content Placeholder 2">
            <a:extLst>
              <a:ext uri="{FF2B5EF4-FFF2-40B4-BE49-F238E27FC236}">
                <a16:creationId xmlns:a16="http://schemas.microsoft.com/office/drawing/2014/main" id="{AF53D988-B852-ADE8-A022-B650DD7F62A9}"/>
              </a:ext>
            </a:extLst>
          </p:cNvPr>
          <p:cNvSpPr>
            <a:spLocks noGrp="1"/>
          </p:cNvSpPr>
          <p:nvPr>
            <p:ph idx="1"/>
          </p:nvPr>
        </p:nvSpPr>
        <p:spPr>
          <a:xfrm>
            <a:off x="787743" y="1235676"/>
            <a:ext cx="10616514" cy="5053913"/>
          </a:xfrm>
        </p:spPr>
        <p:txBody>
          <a:bodyPr>
            <a:normAutofit fontScale="70000" lnSpcReduction="20000"/>
          </a:bodyPr>
          <a:lstStyle/>
          <a:p>
            <a:pPr marL="0" indent="0" algn="l">
              <a:buNone/>
            </a:pPr>
            <a:r>
              <a:rPr lang="en-US" b="1" i="0">
                <a:solidFill>
                  <a:srgbClr val="374151"/>
                </a:solidFill>
                <a:effectLst/>
                <a:latin typeface="Söhne"/>
              </a:rPr>
              <a:t>Tailored Interventions:</a:t>
            </a:r>
            <a:endParaRPr lang="en-US" b="0" i="0">
              <a:solidFill>
                <a:srgbClr val="374151"/>
              </a:solidFill>
              <a:effectLst/>
              <a:latin typeface="Söhne"/>
            </a:endParaRPr>
          </a:p>
          <a:p>
            <a:pPr algn="l">
              <a:buFont typeface="Arial" panose="020B0604020202020204" pitchFamily="34" charset="0"/>
              <a:buChar char="•"/>
            </a:pPr>
            <a:r>
              <a:rPr lang="en-US" b="0" i="0">
                <a:solidFill>
                  <a:srgbClr val="374151"/>
                </a:solidFill>
                <a:effectLst/>
                <a:latin typeface="Söhne"/>
              </a:rPr>
              <a:t>Findings highlight the need for tailored interventions based on specific challenges faced by each country.</a:t>
            </a:r>
          </a:p>
          <a:p>
            <a:pPr algn="l">
              <a:buFont typeface="Arial" panose="020B0604020202020204" pitchFamily="34" charset="0"/>
              <a:buChar char="•"/>
            </a:pPr>
            <a:r>
              <a:rPr lang="en-US" b="0" i="0">
                <a:solidFill>
                  <a:srgbClr val="374151"/>
                </a:solidFill>
                <a:effectLst/>
                <a:latin typeface="Söhne"/>
              </a:rPr>
              <a:t>One-size-fits-all approaches are less effective; context-specific healthcare strategies are essential.</a:t>
            </a:r>
          </a:p>
          <a:p>
            <a:pPr marL="0" indent="0" algn="l">
              <a:buNone/>
            </a:pPr>
            <a:r>
              <a:rPr lang="en-US" b="1" i="0">
                <a:solidFill>
                  <a:srgbClr val="374151"/>
                </a:solidFill>
                <a:effectLst/>
                <a:latin typeface="Söhne"/>
              </a:rPr>
              <a:t>Holistic Health Strategies:</a:t>
            </a:r>
            <a:endParaRPr lang="en-US" b="0" i="0">
              <a:solidFill>
                <a:srgbClr val="374151"/>
              </a:solidFill>
              <a:effectLst/>
              <a:latin typeface="Söhne"/>
            </a:endParaRPr>
          </a:p>
          <a:p>
            <a:pPr algn="l">
              <a:buFont typeface="Arial" panose="020B0604020202020204" pitchFamily="34" charset="0"/>
              <a:buChar char="•"/>
            </a:pPr>
            <a:r>
              <a:rPr lang="en-US" b="0" i="0">
                <a:solidFill>
                  <a:srgbClr val="374151"/>
                </a:solidFill>
                <a:effectLst/>
                <a:latin typeface="Söhne"/>
              </a:rPr>
              <a:t>Health outcomes are influenced by various factors, necessitating holistic strategies.</a:t>
            </a:r>
          </a:p>
          <a:p>
            <a:pPr algn="l">
              <a:buFont typeface="Arial" panose="020B0604020202020204" pitchFamily="34" charset="0"/>
              <a:buChar char="•"/>
            </a:pPr>
            <a:r>
              <a:rPr lang="en-US" b="0" i="0">
                <a:solidFill>
                  <a:srgbClr val="374151"/>
                </a:solidFill>
                <a:effectLst/>
                <a:latin typeface="Söhne"/>
              </a:rPr>
              <a:t>Interconnected elements, from lifestyle to socio-economic conditions, must be considered for overall well-being.</a:t>
            </a:r>
          </a:p>
          <a:p>
            <a:pPr marL="0" indent="0" algn="l">
              <a:buNone/>
            </a:pPr>
            <a:r>
              <a:rPr lang="en-US" b="1" i="0">
                <a:solidFill>
                  <a:srgbClr val="374151"/>
                </a:solidFill>
                <a:effectLst/>
                <a:latin typeface="Söhne"/>
              </a:rPr>
              <a:t>Proactive Public Health Measures:</a:t>
            </a:r>
            <a:endParaRPr lang="en-US" b="0" i="0">
              <a:solidFill>
                <a:srgbClr val="374151"/>
              </a:solidFill>
              <a:effectLst/>
              <a:latin typeface="Söhne"/>
            </a:endParaRPr>
          </a:p>
          <a:p>
            <a:pPr algn="l">
              <a:buFont typeface="Arial" panose="020B0604020202020204" pitchFamily="34" charset="0"/>
              <a:buChar char="•"/>
            </a:pPr>
            <a:r>
              <a:rPr lang="en-US" b="0" i="0">
                <a:solidFill>
                  <a:srgbClr val="374151"/>
                </a:solidFill>
                <a:effectLst/>
                <a:latin typeface="Söhne"/>
              </a:rPr>
              <a:t>Understanding temporal trends enables proactive public health measures.</a:t>
            </a:r>
          </a:p>
          <a:p>
            <a:pPr algn="l">
              <a:buFont typeface="Arial" panose="020B0604020202020204" pitchFamily="34" charset="0"/>
              <a:buChar char="•"/>
            </a:pPr>
            <a:r>
              <a:rPr lang="en-US" b="0" i="0">
                <a:solidFill>
                  <a:srgbClr val="374151"/>
                </a:solidFill>
                <a:effectLst/>
                <a:latin typeface="Söhne"/>
              </a:rPr>
              <a:t>Anticipating changes in health indicators before widespread issues arise significantly impacts community health.</a:t>
            </a:r>
          </a:p>
          <a:p>
            <a:pPr marL="0" indent="0" algn="l">
              <a:buNone/>
            </a:pPr>
            <a:r>
              <a:rPr lang="en-US" b="1" i="0">
                <a:solidFill>
                  <a:srgbClr val="374151"/>
                </a:solidFill>
                <a:effectLst/>
                <a:latin typeface="Söhne"/>
              </a:rPr>
              <a:t>Equity in Healthcare:</a:t>
            </a:r>
            <a:endParaRPr lang="en-US" b="0" i="0">
              <a:solidFill>
                <a:srgbClr val="374151"/>
              </a:solidFill>
              <a:effectLst/>
              <a:latin typeface="Söhne"/>
            </a:endParaRPr>
          </a:p>
          <a:p>
            <a:pPr algn="l">
              <a:buFont typeface="Arial" panose="020B0604020202020204" pitchFamily="34" charset="0"/>
              <a:buChar char="•"/>
            </a:pPr>
            <a:r>
              <a:rPr lang="en-US" b="0" i="0">
                <a:solidFill>
                  <a:srgbClr val="374151"/>
                </a:solidFill>
                <a:effectLst/>
                <a:latin typeface="Söhne"/>
              </a:rPr>
              <a:t>Disparities in life expectancies and adult mortality rates underscore the importance of addressing equity in healthcare.</a:t>
            </a:r>
          </a:p>
          <a:p>
            <a:pPr algn="l">
              <a:buFont typeface="Arial" panose="020B0604020202020204" pitchFamily="34" charset="0"/>
              <a:buChar char="•"/>
            </a:pPr>
            <a:r>
              <a:rPr lang="en-US" b="0" i="0">
                <a:solidFill>
                  <a:srgbClr val="374151"/>
                </a:solidFill>
                <a:effectLst/>
                <a:latin typeface="Söhne"/>
              </a:rPr>
              <a:t>Policies should ensure universal access to quality healthcare services and resources.</a:t>
            </a:r>
            <a:endParaRPr lang="en-US"/>
          </a:p>
        </p:txBody>
      </p:sp>
    </p:spTree>
    <p:extLst>
      <p:ext uri="{BB962C8B-B14F-4D97-AF65-F5344CB8AC3E}">
        <p14:creationId xmlns:p14="http://schemas.microsoft.com/office/powerpoint/2010/main" val="149748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4DA8A-F3B8-04F6-F09E-1800DF287C2F}"/>
              </a:ext>
            </a:extLst>
          </p:cNvPr>
          <p:cNvSpPr>
            <a:spLocks noGrp="1"/>
          </p:cNvSpPr>
          <p:nvPr>
            <p:ph type="title"/>
          </p:nvPr>
        </p:nvSpPr>
        <p:spPr>
          <a:xfrm>
            <a:off x="898228" y="678379"/>
            <a:ext cx="10008532" cy="659703"/>
          </a:xfrm>
        </p:spPr>
        <p:txBody>
          <a:bodyPr anchor="ctr">
            <a:normAutofit/>
          </a:bodyPr>
          <a:lstStyle/>
          <a:p>
            <a:r>
              <a:rPr lang="en-US" sz="4000" b="1" i="0">
                <a:effectLst/>
                <a:latin typeface="Söhne"/>
              </a:rPr>
              <a:t>Introduction and Dataset Overview</a:t>
            </a:r>
            <a:endParaRPr lang="en-US" sz="4000"/>
          </a:p>
        </p:txBody>
      </p:sp>
      <p:sp>
        <p:nvSpPr>
          <p:cNvPr id="3" name="Content Placeholder 2">
            <a:extLst>
              <a:ext uri="{FF2B5EF4-FFF2-40B4-BE49-F238E27FC236}">
                <a16:creationId xmlns:a16="http://schemas.microsoft.com/office/drawing/2014/main" id="{C9532854-3722-1F88-7394-F8F0F8D771B6}"/>
              </a:ext>
            </a:extLst>
          </p:cNvPr>
          <p:cNvSpPr>
            <a:spLocks noGrp="1"/>
          </p:cNvSpPr>
          <p:nvPr>
            <p:ph idx="1"/>
          </p:nvPr>
        </p:nvSpPr>
        <p:spPr>
          <a:xfrm>
            <a:off x="898228" y="1338082"/>
            <a:ext cx="8461827" cy="4883580"/>
          </a:xfrm>
        </p:spPr>
        <p:txBody>
          <a:bodyPr anchor="t">
            <a:normAutofit lnSpcReduction="10000"/>
          </a:bodyPr>
          <a:lstStyle/>
          <a:p>
            <a:pPr marL="742950" lvl="1" indent="-285750">
              <a:buFont typeface="Arial" panose="020B0604020202020204" pitchFamily="34" charset="0"/>
              <a:buChar char="•"/>
            </a:pPr>
            <a:r>
              <a:rPr lang="en-US" b="1" i="0">
                <a:effectLst/>
                <a:latin typeface="Söhne"/>
              </a:rPr>
              <a:t>Introduction:</a:t>
            </a:r>
          </a:p>
          <a:p>
            <a:pPr marL="1143000" lvl="2" indent="-228600">
              <a:buFont typeface="Arial" panose="020B0604020202020204" pitchFamily="34" charset="0"/>
              <a:buChar char="•"/>
            </a:pPr>
            <a:r>
              <a:rPr lang="en-US" sz="2400" b="0" i="0">
                <a:effectLst/>
                <a:latin typeface="Söhne"/>
              </a:rPr>
              <a:t>Delving into a dataset encompassing health-related indicators across countries and years.</a:t>
            </a:r>
          </a:p>
          <a:p>
            <a:pPr marL="1143000" lvl="2" indent="-228600">
              <a:buFont typeface="Arial" panose="020B0604020202020204" pitchFamily="34" charset="0"/>
              <a:buChar char="•"/>
            </a:pPr>
            <a:r>
              <a:rPr lang="en-US" sz="2400" b="0" i="0">
                <a:effectLst/>
                <a:latin typeface="Söhne"/>
              </a:rPr>
              <a:t>Highlighting potential goals: Health Analysis, Identifying Patterns, Comparative Studies, Policy Evaluation, and Research.</a:t>
            </a:r>
          </a:p>
          <a:p>
            <a:pPr marL="742950" lvl="1" indent="-285750">
              <a:buFont typeface="Arial" panose="020B0604020202020204" pitchFamily="34" charset="0"/>
              <a:buChar char="•"/>
            </a:pPr>
            <a:r>
              <a:rPr lang="en-US" b="1" i="0">
                <a:effectLst/>
                <a:latin typeface="Söhne"/>
              </a:rPr>
              <a:t>Data Overview:</a:t>
            </a:r>
          </a:p>
          <a:p>
            <a:pPr marL="1143000" lvl="2" indent="-228600">
              <a:buFont typeface="Arial" panose="020B0604020202020204" pitchFamily="34" charset="0"/>
              <a:buChar char="•"/>
            </a:pPr>
            <a:r>
              <a:rPr lang="en-US" sz="2400" b="0" i="0">
                <a:effectLst/>
                <a:latin typeface="Söhne"/>
              </a:rPr>
              <a:t>Comprehensive breakdown of numerical and categorical data.</a:t>
            </a:r>
          </a:p>
          <a:p>
            <a:pPr marL="1143000" lvl="2" indent="-228600">
              <a:buFont typeface="Arial" panose="020B0604020202020204" pitchFamily="34" charset="0"/>
              <a:buChar char="•"/>
            </a:pPr>
            <a:r>
              <a:rPr lang="en-US" sz="2400" b="0" i="0">
                <a:effectLst/>
                <a:latin typeface="Söhne"/>
              </a:rPr>
              <a:t>Examples of numerical data: Life Expectancy, Adult Mortality, Alcohol Consumption, etc.</a:t>
            </a:r>
          </a:p>
          <a:p>
            <a:pPr marL="1143000" lvl="2" indent="-228600">
              <a:buFont typeface="Arial" panose="020B0604020202020204" pitchFamily="34" charset="0"/>
              <a:buChar char="•"/>
            </a:pPr>
            <a:r>
              <a:rPr lang="en-US" sz="2400" b="0" i="0">
                <a:effectLst/>
                <a:latin typeface="Söhne"/>
              </a:rPr>
              <a:t>Examples of categorical data: Country, Year, Status.</a:t>
            </a:r>
          </a:p>
          <a:p>
            <a:pPr marL="742950" lvl="1" indent="-285750">
              <a:buFont typeface="Arial" panose="020B0604020202020204" pitchFamily="34" charset="0"/>
              <a:buChar char="•"/>
            </a:pPr>
            <a:r>
              <a:rPr lang="en-US" b="1" i="0">
                <a:effectLst/>
                <a:latin typeface="Söhne"/>
              </a:rPr>
              <a:t>Dataset Details:</a:t>
            </a:r>
          </a:p>
          <a:p>
            <a:pPr marL="1143000" lvl="2" indent="-228600">
              <a:buFont typeface="Arial" panose="020B0604020202020204" pitchFamily="34" charset="0"/>
              <a:buChar char="•"/>
            </a:pPr>
            <a:r>
              <a:rPr lang="en-US" sz="2400" b="0" i="0">
                <a:effectLst/>
                <a:latin typeface="Söhne"/>
              </a:rPr>
              <a:t>Size: 2938 rows and 22 fields.</a:t>
            </a:r>
          </a:p>
          <a:p>
            <a:endParaRPr lang="en-US" sz="1300"/>
          </a:p>
        </p:txBody>
      </p:sp>
    </p:spTree>
    <p:extLst>
      <p:ext uri="{BB962C8B-B14F-4D97-AF65-F5344CB8AC3E}">
        <p14:creationId xmlns:p14="http://schemas.microsoft.com/office/powerpoint/2010/main" val="3391314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04BE-B241-F4F9-C893-9C0B92AE1B82}"/>
              </a:ext>
            </a:extLst>
          </p:cNvPr>
          <p:cNvSpPr>
            <a:spLocks noGrp="1"/>
          </p:cNvSpPr>
          <p:nvPr>
            <p:ph type="title"/>
          </p:nvPr>
        </p:nvSpPr>
        <p:spPr>
          <a:xfrm>
            <a:off x="838200" y="365125"/>
            <a:ext cx="10515600" cy="868589"/>
          </a:xfrm>
        </p:spPr>
        <p:txBody>
          <a:bodyPr/>
          <a:lstStyle/>
          <a:p>
            <a:pPr marL="0" indent="0" algn="l">
              <a:buNone/>
            </a:pPr>
            <a:r>
              <a:rPr lang="en-US" b="1" i="0">
                <a:effectLst/>
                <a:latin typeface="Söhne"/>
              </a:rPr>
              <a:t> Key Insights and Recommendations</a:t>
            </a:r>
            <a:endParaRPr lang="en-US" b="0" i="0">
              <a:effectLst/>
              <a:latin typeface="Söhne"/>
            </a:endParaRPr>
          </a:p>
        </p:txBody>
      </p:sp>
      <p:sp>
        <p:nvSpPr>
          <p:cNvPr id="3" name="Content Placeholder 2">
            <a:extLst>
              <a:ext uri="{FF2B5EF4-FFF2-40B4-BE49-F238E27FC236}">
                <a16:creationId xmlns:a16="http://schemas.microsoft.com/office/drawing/2014/main" id="{E1B0AECC-AE68-B40C-AE08-126B3FB9F7BA}"/>
              </a:ext>
            </a:extLst>
          </p:cNvPr>
          <p:cNvSpPr>
            <a:spLocks noGrp="1"/>
          </p:cNvSpPr>
          <p:nvPr>
            <p:ph idx="1"/>
          </p:nvPr>
        </p:nvSpPr>
        <p:spPr>
          <a:xfrm>
            <a:off x="677562" y="1335314"/>
            <a:ext cx="11086070" cy="4912860"/>
          </a:xfrm>
        </p:spPr>
        <p:txBody>
          <a:bodyPr>
            <a:normAutofit fontScale="85000" lnSpcReduction="10000"/>
          </a:bodyPr>
          <a:lstStyle/>
          <a:p>
            <a:pPr algn="l">
              <a:buFont typeface="+mj-lt"/>
              <a:buAutoNum type="arabicPeriod"/>
            </a:pPr>
            <a:r>
              <a:rPr lang="en-US" b="1" i="0">
                <a:effectLst/>
                <a:latin typeface="Söhne"/>
              </a:rPr>
              <a:t>Overview of Global Health Indicators</a:t>
            </a:r>
            <a:endParaRPr lang="en-US" b="0" i="0">
              <a:effectLst/>
              <a:latin typeface="Söhne"/>
            </a:endParaRPr>
          </a:p>
          <a:p>
            <a:pPr algn="l">
              <a:buFont typeface="+mj-lt"/>
              <a:buAutoNum type="arabicPeriod"/>
            </a:pPr>
            <a:r>
              <a:rPr lang="en-US" b="1" i="0">
                <a:effectLst/>
                <a:latin typeface="Söhne"/>
              </a:rPr>
              <a:t>Economic Impact on Health</a:t>
            </a:r>
            <a:endParaRPr lang="en-US" b="0" i="0">
              <a:effectLst/>
              <a:latin typeface="Söhne"/>
            </a:endParaRPr>
          </a:p>
          <a:p>
            <a:pPr algn="l">
              <a:buFont typeface="+mj-lt"/>
              <a:buAutoNum type="arabicPeriod"/>
            </a:pPr>
            <a:r>
              <a:rPr lang="en-US" b="1" i="0">
                <a:effectLst/>
                <a:latin typeface="Söhne"/>
              </a:rPr>
              <a:t>Snapshot of Health Conditions</a:t>
            </a:r>
            <a:endParaRPr lang="en-US" b="0" i="0">
              <a:effectLst/>
              <a:latin typeface="Söhne"/>
            </a:endParaRPr>
          </a:p>
          <a:p>
            <a:pPr algn="l">
              <a:buFont typeface="+mj-lt"/>
              <a:buAutoNum type="arabicPeriod"/>
            </a:pPr>
            <a:r>
              <a:rPr lang="en-US" b="1" i="0">
                <a:effectLst/>
                <a:latin typeface="Söhne"/>
              </a:rPr>
              <a:t>Specific Analyses Insights</a:t>
            </a:r>
            <a:endParaRPr lang="en-US" b="0" i="0">
              <a:effectLst/>
              <a:latin typeface="Söhne"/>
            </a:endParaRPr>
          </a:p>
          <a:p>
            <a:pPr marL="742950" lvl="1" indent="-285750" algn="l">
              <a:buFont typeface="+mj-lt"/>
              <a:buAutoNum type="arabicPeriod"/>
            </a:pPr>
            <a:r>
              <a:rPr lang="en-US" b="0" i="0">
                <a:effectLst/>
                <a:latin typeface="Söhne"/>
              </a:rPr>
              <a:t>Alcohol Consumption (2000-2015): No significant change in developing countries.</a:t>
            </a:r>
          </a:p>
          <a:p>
            <a:pPr marL="742950" lvl="1" indent="-285750" algn="l">
              <a:buFont typeface="+mj-lt"/>
              <a:buAutoNum type="arabicPeriod"/>
            </a:pPr>
            <a:r>
              <a:rPr lang="en-US" b="0" i="0">
                <a:effectLst/>
                <a:latin typeface="Söhne"/>
              </a:rPr>
              <a:t>Developed vs. Developing Countries (2015): Significant life expectancy disparities.</a:t>
            </a:r>
          </a:p>
          <a:p>
            <a:pPr marL="742950" lvl="1" indent="-285750" algn="l">
              <a:buFont typeface="+mj-lt"/>
              <a:buAutoNum type="arabicPeriod"/>
            </a:pPr>
            <a:r>
              <a:rPr lang="en-US" b="0" i="0">
                <a:effectLst/>
                <a:latin typeface="Söhne"/>
              </a:rPr>
              <a:t>Under-Five Mortality (2010-2015): Significant global increase, requiring targeted interventions.</a:t>
            </a:r>
          </a:p>
          <a:p>
            <a:pPr algn="l">
              <a:buFont typeface="+mj-lt"/>
              <a:buAutoNum type="arabicPeriod"/>
            </a:pPr>
            <a:r>
              <a:rPr lang="en-US" b="1" i="0">
                <a:effectLst/>
                <a:latin typeface="Söhne"/>
              </a:rPr>
              <a:t>Key Findings and Conclusions</a:t>
            </a:r>
            <a:endParaRPr lang="en-US" b="0" i="0">
              <a:effectLst/>
              <a:latin typeface="Söhne"/>
            </a:endParaRPr>
          </a:p>
          <a:p>
            <a:pPr marL="742950" lvl="1" indent="-285750" algn="l">
              <a:buFont typeface="+mj-lt"/>
              <a:buAutoNum type="arabicPeriod"/>
            </a:pPr>
            <a:r>
              <a:rPr lang="en-US" b="0" i="0">
                <a:effectLst/>
                <a:latin typeface="Söhne"/>
              </a:rPr>
              <a:t>GDP and Life Expectancy: Statistically significant relationship.</a:t>
            </a:r>
          </a:p>
          <a:p>
            <a:pPr marL="742950" lvl="1" indent="-285750" algn="l">
              <a:buFont typeface="+mj-lt"/>
              <a:buAutoNum type="arabicPeriod"/>
            </a:pPr>
            <a:r>
              <a:rPr lang="en-US" b="0" i="0">
                <a:effectLst/>
                <a:latin typeface="Söhne"/>
              </a:rPr>
              <a:t>Impact of Schooling on Infant Mortality: Significantly influential.</a:t>
            </a:r>
          </a:p>
          <a:p>
            <a:pPr algn="l">
              <a:buFont typeface="+mj-lt"/>
              <a:buAutoNum type="arabicPeriod"/>
            </a:pPr>
            <a:r>
              <a:rPr lang="en-US" b="1" i="0">
                <a:effectLst/>
                <a:latin typeface="Söhne"/>
              </a:rPr>
              <a:t>Overall Conclusion</a:t>
            </a:r>
            <a:endParaRPr lang="en-US" b="0" i="0">
              <a:effectLst/>
              <a:latin typeface="Söhne"/>
            </a:endParaRPr>
          </a:p>
          <a:p>
            <a:pPr marL="742950" lvl="1" indent="-285750" algn="l">
              <a:buFont typeface="+mj-lt"/>
              <a:buAutoNum type="arabicPeriod"/>
            </a:pPr>
            <a:r>
              <a:rPr lang="en-US" b="0" i="0">
                <a:effectLst/>
                <a:latin typeface="Söhne"/>
              </a:rPr>
              <a:t>Global health trends underscore interconnectedness of socio-economic factors and health outcomes.</a:t>
            </a:r>
          </a:p>
          <a:p>
            <a:pPr marL="742950" lvl="1" indent="-285750" algn="l">
              <a:buFont typeface="+mj-lt"/>
              <a:buAutoNum type="arabicPeriod"/>
            </a:pPr>
            <a:r>
              <a:rPr lang="en-US" b="0" i="0">
                <a:effectLst/>
                <a:latin typeface="Söhne"/>
              </a:rPr>
              <a:t>Call to action: Targeted interventions needed to address disparities and improve global health.</a:t>
            </a:r>
          </a:p>
        </p:txBody>
      </p:sp>
    </p:spTree>
    <p:extLst>
      <p:ext uri="{BB962C8B-B14F-4D97-AF65-F5344CB8AC3E}">
        <p14:creationId xmlns:p14="http://schemas.microsoft.com/office/powerpoint/2010/main" val="111143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2E34-9A1B-0BBC-BEDD-3651719FE04B}"/>
              </a:ext>
            </a:extLst>
          </p:cNvPr>
          <p:cNvSpPr>
            <a:spLocks noGrp="1"/>
          </p:cNvSpPr>
          <p:nvPr>
            <p:ph type="title"/>
          </p:nvPr>
        </p:nvSpPr>
        <p:spPr/>
        <p:txBody>
          <a:bodyPr/>
          <a:lstStyle/>
          <a:p>
            <a:r>
              <a:rPr lang="en-US" b="1" i="0">
                <a:solidFill>
                  <a:srgbClr val="374151"/>
                </a:solidFill>
                <a:effectLst/>
                <a:latin typeface="Söhne"/>
              </a:rPr>
              <a:t>Thank You</a:t>
            </a:r>
            <a:br>
              <a:rPr lang="en-US" b="0" i="0">
                <a:solidFill>
                  <a:srgbClr val="374151"/>
                </a:solidFill>
                <a:effectLst/>
                <a:latin typeface="Söhne"/>
              </a:rPr>
            </a:br>
            <a:endParaRPr lang="en-US"/>
          </a:p>
        </p:txBody>
      </p:sp>
      <p:sp>
        <p:nvSpPr>
          <p:cNvPr id="3" name="Content Placeholder 2">
            <a:extLst>
              <a:ext uri="{FF2B5EF4-FFF2-40B4-BE49-F238E27FC236}">
                <a16:creationId xmlns:a16="http://schemas.microsoft.com/office/drawing/2014/main" id="{70FB7D98-BB41-00BF-A7A7-919D93E766C8}"/>
              </a:ext>
            </a:extLst>
          </p:cNvPr>
          <p:cNvSpPr>
            <a:spLocks noGrp="1"/>
          </p:cNvSpPr>
          <p:nvPr>
            <p:ph idx="1"/>
          </p:nvPr>
        </p:nvSpPr>
        <p:spPr>
          <a:xfrm>
            <a:off x="838200" y="3429000"/>
            <a:ext cx="10515600" cy="1325564"/>
          </a:xfrm>
        </p:spPr>
        <p:txBody>
          <a:bodyPr/>
          <a:lstStyle/>
          <a:p>
            <a:pPr marL="0" indent="0" algn="l">
              <a:buNone/>
            </a:pPr>
            <a:r>
              <a:rPr lang="en-US" b="0" i="0">
                <a:solidFill>
                  <a:srgbClr val="374151"/>
                </a:solidFill>
                <a:effectLst/>
                <a:latin typeface="Söhne"/>
              </a:rPr>
              <a:t>Thank you for your attention! Feel free to reach out for further inquiries.</a:t>
            </a:r>
          </a:p>
        </p:txBody>
      </p:sp>
    </p:spTree>
    <p:extLst>
      <p:ext uri="{BB962C8B-B14F-4D97-AF65-F5344CB8AC3E}">
        <p14:creationId xmlns:p14="http://schemas.microsoft.com/office/powerpoint/2010/main" val="76424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A490-9B4A-12E8-1C8D-FE994ABA19AB}"/>
              </a:ext>
            </a:extLst>
          </p:cNvPr>
          <p:cNvSpPr>
            <a:spLocks noGrp="1"/>
          </p:cNvSpPr>
          <p:nvPr>
            <p:ph type="title"/>
          </p:nvPr>
        </p:nvSpPr>
        <p:spPr>
          <a:xfrm>
            <a:off x="463296" y="365125"/>
            <a:ext cx="11484864" cy="752475"/>
          </a:xfrm>
        </p:spPr>
        <p:txBody>
          <a:bodyPr>
            <a:normAutofit/>
          </a:bodyPr>
          <a:lstStyle/>
          <a:p>
            <a:pPr marL="0" indent="0" algn="l">
              <a:buNone/>
            </a:pPr>
            <a:r>
              <a:rPr lang="en-US" sz="4000" b="1" i="0">
                <a:solidFill>
                  <a:srgbClr val="374151"/>
                </a:solidFill>
                <a:effectLst/>
                <a:latin typeface="Söhne"/>
              </a:rPr>
              <a:t>Unveiling Insights: Objectives and Analytical Focus</a:t>
            </a:r>
            <a:endParaRPr lang="en-US" sz="4000" b="0" i="0">
              <a:solidFill>
                <a:srgbClr val="374151"/>
              </a:solidFill>
              <a:effectLst/>
              <a:latin typeface="Söhne"/>
            </a:endParaRPr>
          </a:p>
        </p:txBody>
      </p:sp>
      <p:sp>
        <p:nvSpPr>
          <p:cNvPr id="3" name="Content Placeholder 2">
            <a:extLst>
              <a:ext uri="{FF2B5EF4-FFF2-40B4-BE49-F238E27FC236}">
                <a16:creationId xmlns:a16="http://schemas.microsoft.com/office/drawing/2014/main" id="{5E35F8BF-BFDA-69E4-6452-7917F6AA9D7F}"/>
              </a:ext>
            </a:extLst>
          </p:cNvPr>
          <p:cNvSpPr>
            <a:spLocks noGrp="1"/>
          </p:cNvSpPr>
          <p:nvPr>
            <p:ph idx="1"/>
          </p:nvPr>
        </p:nvSpPr>
        <p:spPr>
          <a:xfrm>
            <a:off x="463296" y="1219200"/>
            <a:ext cx="10890504" cy="5413247"/>
          </a:xfrm>
        </p:spPr>
        <p:txBody>
          <a:bodyPr>
            <a:normAutofit/>
          </a:bodyPr>
          <a:lstStyle/>
          <a:p>
            <a:pPr marL="457200" lvl="1" indent="0" algn="l">
              <a:buNone/>
            </a:pPr>
            <a:r>
              <a:rPr lang="en-US" b="0" i="0">
                <a:solidFill>
                  <a:srgbClr val="374151"/>
                </a:solidFill>
                <a:effectLst/>
                <a:latin typeface="Söhne"/>
              </a:rPr>
              <a:t>Objectives:</a:t>
            </a:r>
          </a:p>
          <a:p>
            <a:pPr marL="1143000" lvl="2" indent="-228600" algn="l">
              <a:buFont typeface="Arial" panose="020B0604020202020204" pitchFamily="34" charset="0"/>
              <a:buChar char="•"/>
            </a:pPr>
            <a:r>
              <a:rPr lang="en-US" b="0" i="0">
                <a:solidFill>
                  <a:srgbClr val="374151"/>
                </a:solidFill>
                <a:effectLst/>
                <a:latin typeface="Söhne"/>
              </a:rPr>
              <a:t>Unraveling the complex interplay of health variables, patterns, and disparities globally.</a:t>
            </a:r>
          </a:p>
          <a:p>
            <a:pPr marL="1143000" lvl="2" indent="-228600" algn="l">
              <a:buFont typeface="Arial" panose="020B0604020202020204" pitchFamily="34" charset="0"/>
              <a:buChar char="•"/>
            </a:pPr>
            <a:r>
              <a:rPr lang="en-US" b="0" i="0">
                <a:solidFill>
                  <a:srgbClr val="374151"/>
                </a:solidFill>
                <a:effectLst/>
                <a:latin typeface="Söhne"/>
              </a:rPr>
              <a:t>Focusing on the dichotomy between developed and developing countries.</a:t>
            </a:r>
          </a:p>
          <a:p>
            <a:pPr marL="457200" lvl="1" indent="0" algn="l">
              <a:buNone/>
            </a:pPr>
            <a:r>
              <a:rPr lang="en-US" b="0" i="0">
                <a:solidFill>
                  <a:srgbClr val="374151"/>
                </a:solidFill>
                <a:effectLst/>
                <a:latin typeface="Söhne"/>
              </a:rPr>
              <a:t>Analytical Focus:</a:t>
            </a:r>
          </a:p>
          <a:p>
            <a:pPr marL="1143000" lvl="2" indent="-228600" algn="l">
              <a:buFont typeface="Arial" panose="020B0604020202020204" pitchFamily="34" charset="0"/>
              <a:buChar char="•"/>
            </a:pPr>
            <a:r>
              <a:rPr lang="en-US" b="0" i="0">
                <a:solidFill>
                  <a:srgbClr val="374151"/>
                </a:solidFill>
                <a:effectLst/>
                <a:latin typeface="Söhne"/>
              </a:rPr>
              <a:t>Addressing Critical Questions:</a:t>
            </a:r>
          </a:p>
          <a:p>
            <a:pPr marL="1600200" lvl="3" indent="-228600" algn="l">
              <a:buFont typeface="Arial" panose="020B0604020202020204" pitchFamily="34" charset="0"/>
              <a:buChar char="•"/>
            </a:pPr>
            <a:r>
              <a:rPr lang="en-US" b="0" i="0">
                <a:solidFill>
                  <a:srgbClr val="374151"/>
                </a:solidFill>
                <a:effectLst/>
                <a:latin typeface="Söhne"/>
              </a:rPr>
              <a:t>Exploration of life expectancy differences between developed and developing nations.</a:t>
            </a:r>
          </a:p>
          <a:p>
            <a:pPr marL="1600200" lvl="3" indent="-228600" algn="l">
              <a:buFont typeface="Arial" panose="020B0604020202020204" pitchFamily="34" charset="0"/>
              <a:buChar char="•"/>
            </a:pPr>
            <a:r>
              <a:rPr lang="en-US" b="0" i="0">
                <a:solidFill>
                  <a:srgbClr val="374151"/>
                </a:solidFill>
                <a:effectLst/>
                <a:latin typeface="Söhne"/>
              </a:rPr>
              <a:t>Understanding the relationship between alcohol consumption and BMI and its public health implications.</a:t>
            </a:r>
          </a:p>
          <a:p>
            <a:pPr marL="1600200" lvl="3" indent="-228600" algn="l">
              <a:buFont typeface="Arial" panose="020B0604020202020204" pitchFamily="34" charset="0"/>
              <a:buChar char="•"/>
            </a:pPr>
            <a:r>
              <a:rPr lang="en-US" b="0" i="0">
                <a:solidFill>
                  <a:srgbClr val="374151"/>
                </a:solidFill>
                <a:effectLst/>
                <a:latin typeface="Söhne"/>
              </a:rPr>
              <a:t>Analyzing variations in adult mortality rates across different countries.</a:t>
            </a:r>
          </a:p>
          <a:p>
            <a:pPr marL="1600200" lvl="3" indent="-228600" algn="l">
              <a:buFont typeface="Arial" panose="020B0604020202020204" pitchFamily="34" charset="0"/>
              <a:buChar char="•"/>
            </a:pPr>
            <a:r>
              <a:rPr lang="en-US" b="0" i="0">
                <a:solidFill>
                  <a:srgbClr val="374151"/>
                </a:solidFill>
                <a:effectLst/>
                <a:latin typeface="Söhne"/>
              </a:rPr>
              <a:t>Temporal analysis of the evolution of alcohol consumption over the years.</a:t>
            </a:r>
          </a:p>
          <a:p>
            <a:pPr marL="457200" lvl="1" indent="0" algn="l">
              <a:buNone/>
            </a:pPr>
            <a:r>
              <a:rPr lang="en-US" b="0" i="0">
                <a:solidFill>
                  <a:srgbClr val="374151"/>
                </a:solidFill>
                <a:effectLst/>
                <a:latin typeface="Söhne"/>
              </a:rPr>
              <a:t>Conclusion:</a:t>
            </a:r>
          </a:p>
          <a:p>
            <a:pPr marL="1143000" lvl="2" indent="-228600" algn="l">
              <a:buFont typeface="Arial" panose="020B0604020202020204" pitchFamily="34" charset="0"/>
              <a:buChar char="•"/>
            </a:pPr>
            <a:r>
              <a:rPr lang="en-US" b="0" i="0">
                <a:solidFill>
                  <a:srgbClr val="374151"/>
                </a:solidFill>
                <a:effectLst/>
                <a:latin typeface="Söhne"/>
              </a:rPr>
              <a:t>Emphasizing that the analysis goes beyond descriptive statistics to inform public health strategies.</a:t>
            </a:r>
          </a:p>
          <a:p>
            <a:pPr marL="1143000" lvl="2" indent="-228600" algn="l">
              <a:buFont typeface="Arial" panose="020B0604020202020204" pitchFamily="34" charset="0"/>
              <a:buChar char="•"/>
            </a:pPr>
            <a:r>
              <a:rPr lang="en-US" b="0" i="0">
                <a:solidFill>
                  <a:srgbClr val="374151"/>
                </a:solidFill>
                <a:effectLst/>
                <a:latin typeface="Söhne"/>
              </a:rPr>
              <a:t>Highlighting the significance of understanding global health dynamics in our interconnected world.</a:t>
            </a:r>
          </a:p>
          <a:p>
            <a:endParaRPr lang="en-US"/>
          </a:p>
        </p:txBody>
      </p:sp>
    </p:spTree>
    <p:extLst>
      <p:ext uri="{BB962C8B-B14F-4D97-AF65-F5344CB8AC3E}">
        <p14:creationId xmlns:p14="http://schemas.microsoft.com/office/powerpoint/2010/main" val="79524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D38C-36C3-17A4-6250-7A84B1848040}"/>
              </a:ext>
            </a:extLst>
          </p:cNvPr>
          <p:cNvSpPr>
            <a:spLocks noGrp="1"/>
          </p:cNvSpPr>
          <p:nvPr>
            <p:ph type="title"/>
          </p:nvPr>
        </p:nvSpPr>
        <p:spPr>
          <a:xfrm>
            <a:off x="838200" y="365125"/>
            <a:ext cx="10221686" cy="328913"/>
          </a:xfrm>
        </p:spPr>
        <p:txBody>
          <a:bodyPr>
            <a:noAutofit/>
          </a:bodyPr>
          <a:lstStyle/>
          <a:p>
            <a:r>
              <a:rPr lang="en-US" sz="3600" b="1" i="0">
                <a:solidFill>
                  <a:srgbClr val="374151"/>
                </a:solidFill>
                <a:effectLst/>
                <a:latin typeface="Söhne"/>
              </a:rPr>
              <a:t>Visualizations - Life Expectancy Histogram</a:t>
            </a:r>
            <a:endParaRPr lang="en-US" sz="3600"/>
          </a:p>
        </p:txBody>
      </p:sp>
      <p:sp>
        <p:nvSpPr>
          <p:cNvPr id="5" name="TextBox 4">
            <a:extLst>
              <a:ext uri="{FF2B5EF4-FFF2-40B4-BE49-F238E27FC236}">
                <a16:creationId xmlns:a16="http://schemas.microsoft.com/office/drawing/2014/main" id="{D003149D-BA21-D781-4545-15FA785590A5}"/>
              </a:ext>
            </a:extLst>
          </p:cNvPr>
          <p:cNvSpPr txBox="1"/>
          <p:nvPr/>
        </p:nvSpPr>
        <p:spPr>
          <a:xfrm>
            <a:off x="919033" y="5847100"/>
            <a:ext cx="10677267" cy="923330"/>
          </a:xfrm>
          <a:prstGeom prst="rect">
            <a:avLst/>
          </a:prstGeom>
          <a:noFill/>
        </p:spPr>
        <p:txBody>
          <a:bodyPr wrap="square">
            <a:spAutoFit/>
          </a:bodyPr>
          <a:lstStyle/>
          <a:p>
            <a:pPr marL="0" indent="0" algn="l">
              <a:buNone/>
            </a:pPr>
            <a:r>
              <a:rPr lang="en-US" b="1" i="0">
                <a:solidFill>
                  <a:srgbClr val="374151"/>
                </a:solidFill>
                <a:effectLst/>
                <a:latin typeface="Söhne"/>
              </a:rPr>
              <a:t>Distribution of Life Expectancy Across Countries</a:t>
            </a:r>
            <a:endParaRPr lang="en-US" b="0" i="0">
              <a:solidFill>
                <a:srgbClr val="374151"/>
              </a:solidFill>
              <a:effectLst/>
              <a:latin typeface="Söhne"/>
            </a:endParaRPr>
          </a:p>
          <a:p>
            <a:pPr algn="l">
              <a:buFont typeface="Arial" panose="020B0604020202020204" pitchFamily="34" charset="0"/>
              <a:buChar char="•"/>
            </a:pPr>
            <a:r>
              <a:rPr lang="en-US" b="0" i="0">
                <a:solidFill>
                  <a:srgbClr val="374151"/>
                </a:solidFill>
                <a:effectLst/>
                <a:latin typeface="Söhne"/>
              </a:rPr>
              <a:t>A histogram visually represents the distribution of life expectancy</a:t>
            </a:r>
          </a:p>
          <a:p>
            <a:pPr algn="l">
              <a:buFont typeface="Arial" panose="020B0604020202020204" pitchFamily="34" charset="0"/>
              <a:buChar char="•"/>
            </a:pPr>
            <a:r>
              <a:rPr lang="en-US" b="0" i="0">
                <a:solidFill>
                  <a:srgbClr val="374151"/>
                </a:solidFill>
                <a:effectLst/>
                <a:latin typeface="Söhne"/>
              </a:rPr>
              <a:t>The peak in the 70-80 range indicates high life expectancy across all countries</a:t>
            </a:r>
            <a:endParaRPr lang="en-US"/>
          </a:p>
        </p:txBody>
      </p:sp>
      <p:pic>
        <p:nvPicPr>
          <p:cNvPr id="4098" name="Picture 2" descr="A graph of life expectancy&#10;&#10;Description automatically generated">
            <a:extLst>
              <a:ext uri="{FF2B5EF4-FFF2-40B4-BE49-F238E27FC236}">
                <a16:creationId xmlns:a16="http://schemas.microsoft.com/office/drawing/2014/main" id="{E63C91DF-A20F-6EAC-EE01-AB1D009F0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759" y="887141"/>
            <a:ext cx="8834567" cy="495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42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B234-D210-30E4-3F8A-506C569A9D8D}"/>
              </a:ext>
            </a:extLst>
          </p:cNvPr>
          <p:cNvSpPr>
            <a:spLocks noGrp="1"/>
          </p:cNvSpPr>
          <p:nvPr>
            <p:ph type="title"/>
          </p:nvPr>
        </p:nvSpPr>
        <p:spPr>
          <a:xfrm>
            <a:off x="739346" y="222422"/>
            <a:ext cx="10515600" cy="812369"/>
          </a:xfrm>
        </p:spPr>
        <p:txBody>
          <a:bodyPr/>
          <a:lstStyle/>
          <a:p>
            <a:r>
              <a:rPr lang="en-US" b="1" i="0">
                <a:solidFill>
                  <a:srgbClr val="374151"/>
                </a:solidFill>
                <a:effectLst/>
                <a:latin typeface="Söhne"/>
              </a:rPr>
              <a:t>Visualizations - Bar Chart</a:t>
            </a:r>
            <a:endParaRPr lang="en-US"/>
          </a:p>
        </p:txBody>
      </p:sp>
      <p:sp>
        <p:nvSpPr>
          <p:cNvPr id="3" name="Content Placeholder 2">
            <a:extLst>
              <a:ext uri="{FF2B5EF4-FFF2-40B4-BE49-F238E27FC236}">
                <a16:creationId xmlns:a16="http://schemas.microsoft.com/office/drawing/2014/main" id="{19F4A312-C245-0EA7-55B7-FA21A0ED0234}"/>
              </a:ext>
            </a:extLst>
          </p:cNvPr>
          <p:cNvSpPr>
            <a:spLocks noGrp="1"/>
          </p:cNvSpPr>
          <p:nvPr>
            <p:ph idx="1"/>
          </p:nvPr>
        </p:nvSpPr>
        <p:spPr>
          <a:xfrm>
            <a:off x="739346" y="5486400"/>
            <a:ext cx="10515600" cy="1149178"/>
          </a:xfrm>
        </p:spPr>
        <p:txBody>
          <a:bodyPr>
            <a:normAutofit fontScale="70000" lnSpcReduction="20000"/>
          </a:bodyPr>
          <a:lstStyle/>
          <a:p>
            <a:pPr marL="0" indent="0" algn="l">
              <a:buNone/>
            </a:pPr>
            <a:r>
              <a:rPr lang="en-US" b="1" i="0">
                <a:solidFill>
                  <a:srgbClr val="374151"/>
                </a:solidFill>
                <a:effectLst/>
                <a:latin typeface="Söhne"/>
              </a:rPr>
              <a:t>Average Adult Mortality Rates by Country Status</a:t>
            </a:r>
            <a:endParaRPr lang="en-US" b="0" i="0">
              <a:solidFill>
                <a:srgbClr val="374151"/>
              </a:solidFill>
              <a:effectLst/>
              <a:latin typeface="Söhne"/>
            </a:endParaRPr>
          </a:p>
          <a:p>
            <a:pPr algn="l">
              <a:buFont typeface="Arial" panose="020B0604020202020204" pitchFamily="34" charset="0"/>
              <a:buChar char="•"/>
            </a:pPr>
            <a:r>
              <a:rPr lang="en-US" b="0" i="0">
                <a:solidFill>
                  <a:srgbClr val="374151"/>
                </a:solidFill>
                <a:effectLst/>
                <a:latin typeface="Söhne"/>
              </a:rPr>
              <a:t>A bar chart compares average adult mortality rates for "Developed" and "Developing" countries.</a:t>
            </a:r>
          </a:p>
          <a:p>
            <a:pPr algn="l">
              <a:buFont typeface="Arial" panose="020B0604020202020204" pitchFamily="34" charset="0"/>
              <a:buChar char="•"/>
            </a:pPr>
            <a:r>
              <a:rPr lang="en-US" b="0" i="0">
                <a:solidFill>
                  <a:srgbClr val="374151"/>
                </a:solidFill>
                <a:effectLst/>
                <a:latin typeface="Söhne"/>
              </a:rPr>
              <a:t>Developed countries show lower average adult mortality rates.</a:t>
            </a:r>
            <a:endParaRPr lang="en-US"/>
          </a:p>
        </p:txBody>
      </p:sp>
      <p:pic>
        <p:nvPicPr>
          <p:cNvPr id="5124" name="Picture 4" descr="A blue and green squares&#10;&#10;Description automatically generated">
            <a:extLst>
              <a:ext uri="{FF2B5EF4-FFF2-40B4-BE49-F238E27FC236}">
                <a16:creationId xmlns:a16="http://schemas.microsoft.com/office/drawing/2014/main" id="{4F80E2C3-9D79-84CA-1CED-256C3C8895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76"/>
          <a:stretch/>
        </p:blipFill>
        <p:spPr bwMode="auto">
          <a:xfrm>
            <a:off x="1655805" y="926757"/>
            <a:ext cx="8575590" cy="439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86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5BD9-2F36-37D8-3118-535174865B9C}"/>
              </a:ext>
            </a:extLst>
          </p:cNvPr>
          <p:cNvSpPr>
            <a:spLocks noGrp="1"/>
          </p:cNvSpPr>
          <p:nvPr>
            <p:ph type="title"/>
          </p:nvPr>
        </p:nvSpPr>
        <p:spPr>
          <a:xfrm>
            <a:off x="751703" y="0"/>
            <a:ext cx="10515600" cy="1325563"/>
          </a:xfrm>
        </p:spPr>
        <p:txBody>
          <a:bodyPr/>
          <a:lstStyle/>
          <a:p>
            <a:r>
              <a:rPr lang="en-US" b="1" i="0">
                <a:solidFill>
                  <a:srgbClr val="374151"/>
                </a:solidFill>
                <a:effectLst/>
                <a:latin typeface="Söhne"/>
              </a:rPr>
              <a:t>Visualizations - Scatter Plot</a:t>
            </a:r>
            <a:endParaRPr lang="en-US"/>
          </a:p>
        </p:txBody>
      </p:sp>
      <p:sp>
        <p:nvSpPr>
          <p:cNvPr id="3" name="Content Placeholder 2">
            <a:extLst>
              <a:ext uri="{FF2B5EF4-FFF2-40B4-BE49-F238E27FC236}">
                <a16:creationId xmlns:a16="http://schemas.microsoft.com/office/drawing/2014/main" id="{EEBA537F-6F5E-0D23-66D5-895D87F709AF}"/>
              </a:ext>
            </a:extLst>
          </p:cNvPr>
          <p:cNvSpPr>
            <a:spLocks noGrp="1"/>
          </p:cNvSpPr>
          <p:nvPr>
            <p:ph idx="1"/>
          </p:nvPr>
        </p:nvSpPr>
        <p:spPr>
          <a:xfrm>
            <a:off x="751703" y="5697766"/>
            <a:ext cx="10515600" cy="985189"/>
          </a:xfrm>
        </p:spPr>
        <p:txBody>
          <a:bodyPr>
            <a:normAutofit fontScale="92500" lnSpcReduction="20000"/>
          </a:bodyPr>
          <a:lstStyle/>
          <a:p>
            <a:pPr marL="0" indent="0" algn="l">
              <a:buNone/>
            </a:pPr>
            <a:r>
              <a:rPr lang="en-US" sz="2000" b="1" i="0">
                <a:solidFill>
                  <a:srgbClr val="374151"/>
                </a:solidFill>
                <a:effectLst/>
                <a:latin typeface="Söhne"/>
              </a:rPr>
              <a:t>GDP vs. Life Expectancy</a:t>
            </a:r>
            <a:endParaRPr lang="en-US" sz="2000" b="0" i="0">
              <a:solidFill>
                <a:srgbClr val="374151"/>
              </a:solidFill>
              <a:effectLst/>
              <a:latin typeface="Söhne"/>
            </a:endParaRPr>
          </a:p>
          <a:p>
            <a:pPr algn="l">
              <a:buFont typeface="Arial" panose="020B0604020202020204" pitchFamily="34" charset="0"/>
              <a:buChar char="•"/>
            </a:pPr>
            <a:r>
              <a:rPr lang="en-US" sz="2000" b="0" i="0">
                <a:solidFill>
                  <a:srgbClr val="374151"/>
                </a:solidFill>
                <a:effectLst/>
                <a:latin typeface="Söhne"/>
              </a:rPr>
              <a:t>A scatter plot suggests a positive correlation between GDP and life expectancy.</a:t>
            </a:r>
          </a:p>
          <a:p>
            <a:pPr algn="l">
              <a:buFont typeface="Arial" panose="020B0604020202020204" pitchFamily="34" charset="0"/>
              <a:buChar char="•"/>
            </a:pPr>
            <a:r>
              <a:rPr lang="en-US" sz="2000" b="0" i="0">
                <a:solidFill>
                  <a:srgbClr val="374151"/>
                </a:solidFill>
                <a:effectLst/>
                <a:latin typeface="Söhne"/>
              </a:rPr>
              <a:t>Higher GDP per capita may be associated with longer life expectancy.</a:t>
            </a:r>
            <a:endParaRPr lang="en-US" sz="2000"/>
          </a:p>
        </p:txBody>
      </p:sp>
      <p:pic>
        <p:nvPicPr>
          <p:cNvPr id="6146" name="Picture 2" descr="A graph showing a number of dots&#10;&#10;Description automatically generated">
            <a:extLst>
              <a:ext uri="{FF2B5EF4-FFF2-40B4-BE49-F238E27FC236}">
                <a16:creationId xmlns:a16="http://schemas.microsoft.com/office/drawing/2014/main" id="{78E9800A-7270-F6E6-9CAF-57C8B3BB8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03" y="1172590"/>
            <a:ext cx="10363865" cy="4264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18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7333-7CB9-9CDB-F9DE-5215145865D9}"/>
              </a:ext>
            </a:extLst>
          </p:cNvPr>
          <p:cNvSpPr>
            <a:spLocks noGrp="1"/>
          </p:cNvSpPr>
          <p:nvPr>
            <p:ph type="title"/>
          </p:nvPr>
        </p:nvSpPr>
        <p:spPr>
          <a:xfrm>
            <a:off x="689918" y="-74740"/>
            <a:ext cx="10515600" cy="1325563"/>
          </a:xfrm>
        </p:spPr>
        <p:txBody>
          <a:bodyPr/>
          <a:lstStyle/>
          <a:p>
            <a:r>
              <a:rPr lang="en-US" b="1" i="0">
                <a:solidFill>
                  <a:srgbClr val="374151"/>
                </a:solidFill>
                <a:effectLst/>
                <a:latin typeface="Söhne"/>
              </a:rPr>
              <a:t>Correlation Heatmap</a:t>
            </a:r>
            <a:endParaRPr lang="en-US"/>
          </a:p>
        </p:txBody>
      </p:sp>
      <p:sp>
        <p:nvSpPr>
          <p:cNvPr id="3" name="Content Placeholder 2">
            <a:extLst>
              <a:ext uri="{FF2B5EF4-FFF2-40B4-BE49-F238E27FC236}">
                <a16:creationId xmlns:a16="http://schemas.microsoft.com/office/drawing/2014/main" id="{A6A2AB8E-1089-351D-8AB9-69F21A414347}"/>
              </a:ext>
            </a:extLst>
          </p:cNvPr>
          <p:cNvSpPr>
            <a:spLocks noGrp="1"/>
          </p:cNvSpPr>
          <p:nvPr>
            <p:ph idx="1"/>
          </p:nvPr>
        </p:nvSpPr>
        <p:spPr>
          <a:xfrm>
            <a:off x="8081317" y="1591834"/>
            <a:ext cx="4223951" cy="3301442"/>
          </a:xfrm>
        </p:spPr>
        <p:txBody>
          <a:bodyPr>
            <a:normAutofit fontScale="92500" lnSpcReduction="20000"/>
          </a:bodyPr>
          <a:lstStyle/>
          <a:p>
            <a:pPr marL="0" indent="0" algn="l">
              <a:buNone/>
            </a:pPr>
            <a:r>
              <a:rPr lang="en-US" b="1" i="0">
                <a:solidFill>
                  <a:srgbClr val="374151"/>
                </a:solidFill>
                <a:effectLst/>
                <a:latin typeface="Söhne"/>
              </a:rPr>
              <a:t>Correlation Between Health Indicators</a:t>
            </a:r>
            <a:endParaRPr lang="en-US" b="0" i="0">
              <a:solidFill>
                <a:srgbClr val="374151"/>
              </a:solidFill>
              <a:effectLst/>
              <a:latin typeface="Söhne"/>
            </a:endParaRPr>
          </a:p>
          <a:p>
            <a:pPr algn="l">
              <a:buFont typeface="Arial" panose="020B0604020202020204" pitchFamily="34" charset="0"/>
              <a:buChar char="•"/>
            </a:pPr>
            <a:r>
              <a:rPr lang="en-US" b="0" i="0">
                <a:solidFill>
                  <a:srgbClr val="374151"/>
                </a:solidFill>
                <a:effectLst/>
                <a:latin typeface="Söhne"/>
              </a:rPr>
              <a:t>A heatmap visually represents the correlation matrix, indicating strength and direction of relationships.</a:t>
            </a:r>
          </a:p>
          <a:p>
            <a:pPr algn="l">
              <a:buFont typeface="Arial" panose="020B0604020202020204" pitchFamily="34" charset="0"/>
              <a:buChar char="•"/>
            </a:pPr>
            <a:r>
              <a:rPr lang="en-US" b="0" i="0">
                <a:solidFill>
                  <a:srgbClr val="374151"/>
                </a:solidFill>
                <a:effectLst/>
                <a:latin typeface="Söhne"/>
              </a:rPr>
              <a:t>Helps identify patterns and relationships within the dataset.</a:t>
            </a:r>
            <a:endParaRPr lang="en-US"/>
          </a:p>
        </p:txBody>
      </p:sp>
      <p:pic>
        <p:nvPicPr>
          <p:cNvPr id="4" name="Picture 3" descr="A colorful squares with black text&#10;&#10;Description automatically generated">
            <a:extLst>
              <a:ext uri="{FF2B5EF4-FFF2-40B4-BE49-F238E27FC236}">
                <a16:creationId xmlns:a16="http://schemas.microsoft.com/office/drawing/2014/main" id="{D680E8AD-CCC5-5A7C-C6AB-5F063B06A15A}"/>
              </a:ext>
            </a:extLst>
          </p:cNvPr>
          <p:cNvPicPr>
            <a:picLocks noChangeAspect="1"/>
          </p:cNvPicPr>
          <p:nvPr/>
        </p:nvPicPr>
        <p:blipFill>
          <a:blip r:embed="rId2"/>
          <a:stretch>
            <a:fillRect/>
          </a:stretch>
        </p:blipFill>
        <p:spPr>
          <a:xfrm>
            <a:off x="909709" y="1143426"/>
            <a:ext cx="6915150" cy="5162550"/>
          </a:xfrm>
          <a:prstGeom prst="rect">
            <a:avLst/>
          </a:prstGeom>
        </p:spPr>
      </p:pic>
    </p:spTree>
    <p:extLst>
      <p:ext uri="{BB962C8B-B14F-4D97-AF65-F5344CB8AC3E}">
        <p14:creationId xmlns:p14="http://schemas.microsoft.com/office/powerpoint/2010/main" val="122772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0EE4-039D-59BB-B296-A2CA6F1B4A14}"/>
              </a:ext>
            </a:extLst>
          </p:cNvPr>
          <p:cNvSpPr>
            <a:spLocks noGrp="1"/>
          </p:cNvSpPr>
          <p:nvPr>
            <p:ph type="title"/>
          </p:nvPr>
        </p:nvSpPr>
        <p:spPr>
          <a:xfrm>
            <a:off x="838200" y="365125"/>
            <a:ext cx="10515600" cy="634619"/>
          </a:xfrm>
        </p:spPr>
        <p:txBody>
          <a:bodyPr>
            <a:normAutofit fontScale="90000"/>
          </a:bodyPr>
          <a:lstStyle/>
          <a:p>
            <a:r>
              <a:rPr kumimoji="0" lang="en-US" altLang="en-US" sz="2400" b="1" i="0" u="none" strike="noStrike" cap="none" normalizeH="0" baseline="0">
                <a:ln>
                  <a:noFill/>
                </a:ln>
                <a:solidFill>
                  <a:srgbClr val="374151"/>
                </a:solidFill>
                <a:effectLst/>
                <a:latin typeface="Söhne"/>
              </a:rPr>
              <a:t>Descriptive Statistics - Table </a:t>
            </a:r>
            <a:r>
              <a:rPr lang="en-US" altLang="en-US" sz="2400" b="1">
                <a:solidFill>
                  <a:srgbClr val="374151"/>
                </a:solidFill>
                <a:latin typeface="Söhne"/>
              </a:rPr>
              <a:t>1. </a:t>
            </a:r>
            <a:r>
              <a:rPr lang="en-US" sz="2800" b="1">
                <a:solidFill>
                  <a:srgbClr val="374151"/>
                </a:solidFill>
                <a:latin typeface="Calibri Light"/>
                <a:cs typeface="Calibri Light"/>
              </a:rPr>
              <a:t>Descriptive Statistics</a:t>
            </a:r>
            <a:r>
              <a:rPr lang="en-US" sz="2800" b="1">
                <a:solidFill>
                  <a:srgbClr val="374151"/>
                </a:solidFill>
                <a:ea typeface="+mj-lt"/>
                <a:cs typeface="+mj-lt"/>
              </a:rPr>
              <a:t> of Key Health Indicators</a:t>
            </a:r>
            <a:endParaRPr lang="en-US" sz="2400" b="1">
              <a:cs typeface="Calibri Light"/>
            </a:endParaRPr>
          </a:p>
        </p:txBody>
      </p:sp>
      <p:graphicFrame>
        <p:nvGraphicFramePr>
          <p:cNvPr id="4" name="Content Placeholder 3">
            <a:extLst>
              <a:ext uri="{FF2B5EF4-FFF2-40B4-BE49-F238E27FC236}">
                <a16:creationId xmlns:a16="http://schemas.microsoft.com/office/drawing/2014/main" id="{502D863C-5761-ECC3-5E25-585665CF328B}"/>
              </a:ext>
            </a:extLst>
          </p:cNvPr>
          <p:cNvGraphicFramePr>
            <a:graphicFrameLocks noGrp="1"/>
          </p:cNvGraphicFramePr>
          <p:nvPr>
            <p:ph idx="1"/>
            <p:extLst>
              <p:ext uri="{D42A27DB-BD31-4B8C-83A1-F6EECF244321}">
                <p14:modId xmlns:p14="http://schemas.microsoft.com/office/powerpoint/2010/main" val="2097399459"/>
              </p:ext>
            </p:extLst>
          </p:nvPr>
        </p:nvGraphicFramePr>
        <p:xfrm>
          <a:off x="463296" y="1253331"/>
          <a:ext cx="11143488" cy="3874723"/>
        </p:xfrm>
        <a:graphic>
          <a:graphicData uri="http://schemas.openxmlformats.org/drawingml/2006/table">
            <a:tbl>
              <a:tblPr/>
              <a:tblGrid>
                <a:gridCol w="1641761">
                  <a:extLst>
                    <a:ext uri="{9D8B030D-6E8A-4147-A177-3AD203B41FA5}">
                      <a16:colId xmlns:a16="http://schemas.microsoft.com/office/drawing/2014/main" val="2556135299"/>
                    </a:ext>
                  </a:extLst>
                </a:gridCol>
                <a:gridCol w="659474">
                  <a:extLst>
                    <a:ext uri="{9D8B030D-6E8A-4147-A177-3AD203B41FA5}">
                      <a16:colId xmlns:a16="http://schemas.microsoft.com/office/drawing/2014/main" val="1658350680"/>
                    </a:ext>
                  </a:extLst>
                </a:gridCol>
                <a:gridCol w="703155">
                  <a:extLst>
                    <a:ext uri="{9D8B030D-6E8A-4147-A177-3AD203B41FA5}">
                      <a16:colId xmlns:a16="http://schemas.microsoft.com/office/drawing/2014/main" val="1725908365"/>
                    </a:ext>
                  </a:extLst>
                </a:gridCol>
                <a:gridCol w="710106">
                  <a:extLst>
                    <a:ext uri="{9D8B030D-6E8A-4147-A177-3AD203B41FA5}">
                      <a16:colId xmlns:a16="http://schemas.microsoft.com/office/drawing/2014/main" val="1488642126"/>
                    </a:ext>
                  </a:extLst>
                </a:gridCol>
                <a:gridCol w="928624">
                  <a:extLst>
                    <a:ext uri="{9D8B030D-6E8A-4147-A177-3AD203B41FA5}">
                      <a16:colId xmlns:a16="http://schemas.microsoft.com/office/drawing/2014/main" val="2164470893"/>
                    </a:ext>
                  </a:extLst>
                </a:gridCol>
                <a:gridCol w="928624">
                  <a:extLst>
                    <a:ext uri="{9D8B030D-6E8A-4147-A177-3AD203B41FA5}">
                      <a16:colId xmlns:a16="http://schemas.microsoft.com/office/drawing/2014/main" val="2093634647"/>
                    </a:ext>
                  </a:extLst>
                </a:gridCol>
                <a:gridCol w="928624">
                  <a:extLst>
                    <a:ext uri="{9D8B030D-6E8A-4147-A177-3AD203B41FA5}">
                      <a16:colId xmlns:a16="http://schemas.microsoft.com/office/drawing/2014/main" val="3487354407"/>
                    </a:ext>
                  </a:extLst>
                </a:gridCol>
                <a:gridCol w="928624">
                  <a:extLst>
                    <a:ext uri="{9D8B030D-6E8A-4147-A177-3AD203B41FA5}">
                      <a16:colId xmlns:a16="http://schemas.microsoft.com/office/drawing/2014/main" val="2922075067"/>
                    </a:ext>
                  </a:extLst>
                </a:gridCol>
                <a:gridCol w="928624">
                  <a:extLst>
                    <a:ext uri="{9D8B030D-6E8A-4147-A177-3AD203B41FA5}">
                      <a16:colId xmlns:a16="http://schemas.microsoft.com/office/drawing/2014/main" val="2508457363"/>
                    </a:ext>
                  </a:extLst>
                </a:gridCol>
                <a:gridCol w="928624">
                  <a:extLst>
                    <a:ext uri="{9D8B030D-6E8A-4147-A177-3AD203B41FA5}">
                      <a16:colId xmlns:a16="http://schemas.microsoft.com/office/drawing/2014/main" val="2895710570"/>
                    </a:ext>
                  </a:extLst>
                </a:gridCol>
                <a:gridCol w="928624">
                  <a:extLst>
                    <a:ext uri="{9D8B030D-6E8A-4147-A177-3AD203B41FA5}">
                      <a16:colId xmlns:a16="http://schemas.microsoft.com/office/drawing/2014/main" val="767079530"/>
                    </a:ext>
                  </a:extLst>
                </a:gridCol>
                <a:gridCol w="928624">
                  <a:extLst>
                    <a:ext uri="{9D8B030D-6E8A-4147-A177-3AD203B41FA5}">
                      <a16:colId xmlns:a16="http://schemas.microsoft.com/office/drawing/2014/main" val="15567590"/>
                    </a:ext>
                  </a:extLst>
                </a:gridCol>
              </a:tblGrid>
              <a:tr h="511756">
                <a:tc>
                  <a:txBody>
                    <a:bodyPr/>
                    <a:lstStyle/>
                    <a:p>
                      <a:pPr fontAlgn="b"/>
                      <a:r>
                        <a:rPr lang="en-US" sz="1600" b="1">
                          <a:effectLst/>
                        </a:rPr>
                        <a:t>Variable</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N</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Mean</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SD</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Min</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Median</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Max</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Rang</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Skew</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Kurtosis</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SE</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Trimmed</a:t>
                      </a:r>
                    </a:p>
                  </a:txBody>
                  <a:tcPr marL="82101" marR="82101" marT="41050" marB="4105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767495039"/>
                  </a:ext>
                </a:extLst>
              </a:tr>
              <a:tr h="731080">
                <a:tc>
                  <a:txBody>
                    <a:bodyPr/>
                    <a:lstStyle/>
                    <a:p>
                      <a:pPr fontAlgn="base"/>
                      <a:r>
                        <a:rPr lang="en-US" sz="1600">
                          <a:effectLst/>
                        </a:rPr>
                        <a:t>Adult Mortality</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2938</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164.7</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124.0</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1</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144</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723</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722</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1.17</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1.75</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2.28</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150.4</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59339609"/>
                  </a:ext>
                </a:extLst>
              </a:tr>
              <a:tr h="511756">
                <a:tc>
                  <a:txBody>
                    <a:bodyPr/>
                    <a:lstStyle/>
                    <a:p>
                      <a:pPr fontAlgn="base"/>
                      <a:r>
                        <a:rPr lang="en-US" sz="1600">
                          <a:effectLst/>
                        </a:rPr>
                        <a:t>Alcohol</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2938</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4.546</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3.921</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0.01</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3.7</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17.8</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17.8</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0.072</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0.175</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2.17</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36.67</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01106829"/>
                  </a:ext>
                </a:extLst>
              </a:tr>
              <a:tr h="950404">
                <a:tc>
                  <a:txBody>
                    <a:bodyPr/>
                    <a:lstStyle/>
                    <a:p>
                      <a:pPr fontAlgn="base"/>
                      <a:r>
                        <a:rPr lang="en-US" sz="1600">
                          <a:effectLst/>
                        </a:rPr>
                        <a:t>Life Expectancy</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2938</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69.22</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9.52</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36.3</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63.1</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596560380"/>
                  </a:ext>
                </a:extLst>
              </a:tr>
              <a:tr h="1169727">
                <a:tc>
                  <a:txBody>
                    <a:bodyPr/>
                    <a:lstStyle/>
                    <a:p>
                      <a:pPr fontAlgn="base"/>
                      <a:r>
                        <a:rPr lang="en-US" sz="1600">
                          <a:effectLst/>
                        </a:rPr>
                        <a:t>Percentage Expenditure</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2938</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738.25</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1987.91</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0</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4.6</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Not Provided</a:t>
                      </a:r>
                    </a:p>
                  </a:txBody>
                  <a:tcPr marL="82101" marR="82101" marT="41050" marB="4105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188974347"/>
                  </a:ext>
                </a:extLst>
              </a:tr>
            </a:tbl>
          </a:graphicData>
        </a:graphic>
      </p:graphicFrame>
      <p:sp>
        <p:nvSpPr>
          <p:cNvPr id="5" name="Rectangle 1">
            <a:extLst>
              <a:ext uri="{FF2B5EF4-FFF2-40B4-BE49-F238E27FC236}">
                <a16:creationId xmlns:a16="http://schemas.microsoft.com/office/drawing/2014/main" id="{D332B8A3-0821-267F-C766-E380B9DB1C6F}"/>
              </a:ext>
            </a:extLst>
          </p:cNvPr>
          <p:cNvSpPr>
            <a:spLocks noChangeArrowheads="1"/>
          </p:cNvSpPr>
          <p:nvPr/>
        </p:nvSpPr>
        <p:spPr bwMode="auto">
          <a:xfrm>
            <a:off x="308919" y="5381641"/>
            <a:ext cx="112978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374151"/>
                </a:solidFill>
                <a:effectLst/>
                <a:latin typeface="Söhne"/>
              </a:rPr>
              <a:t>Summary Statistics of Key Health Indicators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74151"/>
                </a:solidFill>
                <a:effectLst/>
                <a:latin typeface="Söhne"/>
              </a:rPr>
              <a:t>These statistics offer a snapshot of key health indicators, aiding in understanding the health and socio-economic conditions of the countries in the dataset.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313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4FD8EC-21CD-0CEA-ABEA-0F9700F964FA}"/>
              </a:ext>
            </a:extLst>
          </p:cNvPr>
          <p:cNvSpPr>
            <a:spLocks noGrp="1" noChangeArrowheads="1"/>
          </p:cNvSpPr>
          <p:nvPr>
            <p:ph type="title"/>
          </p:nvPr>
        </p:nvSpPr>
        <p:spPr bwMode="auto">
          <a:xfrm>
            <a:off x="840259" y="5294529"/>
            <a:ext cx="102042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374151"/>
                </a:solidFill>
                <a:effectLst/>
                <a:latin typeface="Söhne"/>
              </a:rPr>
              <a:t>Life Expectancy by Country</a:t>
            </a: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374151"/>
                </a:solidFill>
                <a:effectLst/>
                <a:latin typeface="Söhne"/>
              </a:rPr>
              <a:t>These statistics illuminate life expectancy variations, facilitating comparisons between nations and highlighting disparities in health outcomes.</a:t>
            </a:r>
            <a:endParaRPr kumimoji="0" lang="en-US" altLang="en-US" sz="2800" b="0" i="0" u="none" strike="noStrike" cap="none" normalizeH="0" baseline="0">
              <a:ln>
                <a:noFill/>
              </a:ln>
              <a:solidFill>
                <a:schemeClr val="tx1"/>
              </a:solidFill>
              <a:effectLst/>
              <a:latin typeface="Arial" panose="020B0604020202020204" pitchFamily="34" charset="0"/>
            </a:endParaRPr>
          </a:p>
        </p:txBody>
      </p:sp>
      <p:graphicFrame>
        <p:nvGraphicFramePr>
          <p:cNvPr id="6" name="Content Placeholder 5">
            <a:extLst>
              <a:ext uri="{FF2B5EF4-FFF2-40B4-BE49-F238E27FC236}">
                <a16:creationId xmlns:a16="http://schemas.microsoft.com/office/drawing/2014/main" id="{9773C96F-497B-C102-3650-5F8C3FC93EE0}"/>
              </a:ext>
            </a:extLst>
          </p:cNvPr>
          <p:cNvGraphicFramePr>
            <a:graphicFrameLocks noGrp="1"/>
          </p:cNvGraphicFramePr>
          <p:nvPr>
            <p:ph idx="1"/>
            <p:extLst>
              <p:ext uri="{D42A27DB-BD31-4B8C-83A1-F6EECF244321}">
                <p14:modId xmlns:p14="http://schemas.microsoft.com/office/powerpoint/2010/main" val="3341638006"/>
              </p:ext>
            </p:extLst>
          </p:nvPr>
        </p:nvGraphicFramePr>
        <p:xfrm>
          <a:off x="840259" y="1152615"/>
          <a:ext cx="10602096" cy="4049581"/>
        </p:xfrm>
        <a:graphic>
          <a:graphicData uri="http://schemas.openxmlformats.org/drawingml/2006/table">
            <a:tbl>
              <a:tblPr/>
              <a:tblGrid>
                <a:gridCol w="1767016">
                  <a:extLst>
                    <a:ext uri="{9D8B030D-6E8A-4147-A177-3AD203B41FA5}">
                      <a16:colId xmlns:a16="http://schemas.microsoft.com/office/drawing/2014/main" val="4017881191"/>
                    </a:ext>
                  </a:extLst>
                </a:gridCol>
                <a:gridCol w="1767016">
                  <a:extLst>
                    <a:ext uri="{9D8B030D-6E8A-4147-A177-3AD203B41FA5}">
                      <a16:colId xmlns:a16="http://schemas.microsoft.com/office/drawing/2014/main" val="2558428359"/>
                    </a:ext>
                  </a:extLst>
                </a:gridCol>
                <a:gridCol w="1767016">
                  <a:extLst>
                    <a:ext uri="{9D8B030D-6E8A-4147-A177-3AD203B41FA5}">
                      <a16:colId xmlns:a16="http://schemas.microsoft.com/office/drawing/2014/main" val="111275709"/>
                    </a:ext>
                  </a:extLst>
                </a:gridCol>
                <a:gridCol w="1767016">
                  <a:extLst>
                    <a:ext uri="{9D8B030D-6E8A-4147-A177-3AD203B41FA5}">
                      <a16:colId xmlns:a16="http://schemas.microsoft.com/office/drawing/2014/main" val="593610161"/>
                    </a:ext>
                  </a:extLst>
                </a:gridCol>
                <a:gridCol w="1767016">
                  <a:extLst>
                    <a:ext uri="{9D8B030D-6E8A-4147-A177-3AD203B41FA5}">
                      <a16:colId xmlns:a16="http://schemas.microsoft.com/office/drawing/2014/main" val="996152360"/>
                    </a:ext>
                  </a:extLst>
                </a:gridCol>
                <a:gridCol w="1767016">
                  <a:extLst>
                    <a:ext uri="{9D8B030D-6E8A-4147-A177-3AD203B41FA5}">
                      <a16:colId xmlns:a16="http://schemas.microsoft.com/office/drawing/2014/main" val="2814440364"/>
                    </a:ext>
                  </a:extLst>
                </a:gridCol>
              </a:tblGrid>
              <a:tr h="476421">
                <a:tc>
                  <a:txBody>
                    <a:bodyPr/>
                    <a:lstStyle/>
                    <a:p>
                      <a:pPr fontAlgn="b"/>
                      <a:r>
                        <a:rPr lang="en-US" b="1">
                          <a:effectLst/>
                        </a:rPr>
                        <a:t>Country</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effectLst/>
                        </a:rPr>
                        <a:t>Mean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effectLst/>
                        </a:rPr>
                        <a:t>SD</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effectLst/>
                        </a:rPr>
                        <a:t>Min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effectLst/>
                        </a:rPr>
                        <a:t>Median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effectLst/>
                        </a:rPr>
                        <a:t>Max</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72669089"/>
                  </a:ext>
                </a:extLst>
              </a:tr>
              <a:tr h="833738">
                <a:tc>
                  <a:txBody>
                    <a:bodyPr/>
                    <a:lstStyle/>
                    <a:p>
                      <a:pPr fontAlgn="base"/>
                      <a:r>
                        <a:rPr lang="en-US">
                          <a:effectLst/>
                        </a:rPr>
                        <a:t>Afghanistan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58.19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2.38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54.8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57.8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65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793008720"/>
                  </a:ext>
                </a:extLst>
              </a:tr>
              <a:tr h="476421">
                <a:tc>
                  <a:txBody>
                    <a:bodyPr/>
                    <a:lstStyle/>
                    <a:p>
                      <a:pPr fontAlgn="base"/>
                      <a:r>
                        <a:rPr lang="en-US">
                          <a:effectLst/>
                        </a:rPr>
                        <a:t>Albania</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75.16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1.84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72.6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75.6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77.8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59568576"/>
                  </a:ext>
                </a:extLst>
              </a:tr>
              <a:tr h="476421">
                <a:tc>
                  <a:txBody>
                    <a:bodyPr/>
                    <a:lstStyle/>
                    <a:p>
                      <a:pPr fontAlgn="base"/>
                      <a:r>
                        <a:rPr lang="en-US">
                          <a:effectLst/>
                        </a:rPr>
                        <a:t>Algeria</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73.62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1.55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71.3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73.95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75.6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92991334"/>
                  </a:ext>
                </a:extLst>
              </a:tr>
              <a:tr h="476421">
                <a:tc>
                  <a:txBody>
                    <a:bodyPr/>
                    <a:lstStyle/>
                    <a:p>
                      <a:pPr fontAlgn="base"/>
                      <a:r>
                        <a:rPr lang="en-US">
                          <a:effectLst/>
                        </a:rPr>
                        <a:t>Yemen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63.86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1.81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61.1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63.95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68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3815757"/>
                  </a:ext>
                </a:extLst>
              </a:tr>
              <a:tr h="476421">
                <a:tc>
                  <a:txBody>
                    <a:bodyPr/>
                    <a:lstStyle/>
                    <a:p>
                      <a:pPr fontAlgn="base"/>
                      <a:r>
                        <a:rPr lang="en-US">
                          <a:effectLst/>
                        </a:rPr>
                        <a:t>Zambia</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53.91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6.67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43.8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56.55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63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50155588"/>
                  </a:ext>
                </a:extLst>
              </a:tr>
              <a:tr h="833738">
                <a:tc>
                  <a:txBody>
                    <a:bodyPr/>
                    <a:lstStyle/>
                    <a:p>
                      <a:pPr fontAlgn="base"/>
                      <a:r>
                        <a:rPr lang="en-US">
                          <a:effectLst/>
                        </a:rPr>
                        <a:t>Zimbabwe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a:effectLst/>
                        </a:rPr>
                        <a:t>50.49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a:effectLst/>
                        </a:rPr>
                        <a:t>6.83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a:effectLst/>
                        </a:rPr>
                        <a:t>44.3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a:effectLst/>
                        </a:rPr>
                        <a:t>47.4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a:effectLst/>
                        </a:rPr>
                        <a:t>67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806703606"/>
                  </a:ext>
                </a:extLst>
              </a:tr>
            </a:tbl>
          </a:graphicData>
        </a:graphic>
      </p:graphicFrame>
      <p:sp>
        <p:nvSpPr>
          <p:cNvPr id="9" name="TextBox 8">
            <a:extLst>
              <a:ext uri="{FF2B5EF4-FFF2-40B4-BE49-F238E27FC236}">
                <a16:creationId xmlns:a16="http://schemas.microsoft.com/office/drawing/2014/main" id="{739B37EA-E26D-1051-7B63-70FCAA361A23}"/>
              </a:ext>
            </a:extLst>
          </p:cNvPr>
          <p:cNvSpPr txBox="1"/>
          <p:nvPr/>
        </p:nvSpPr>
        <p:spPr>
          <a:xfrm>
            <a:off x="494271" y="136952"/>
            <a:ext cx="10033686" cy="1015663"/>
          </a:xfrm>
          <a:prstGeom prst="rect">
            <a:avLst/>
          </a:prstGeom>
          <a:noFill/>
        </p:spPr>
        <p:txBody>
          <a:bodyPr wrap="square" lIns="91440" tIns="45720" rIns="91440" bIns="45720" anchor="t">
            <a:spAutoFit/>
          </a:bodyPr>
          <a:lstStyle/>
          <a:p>
            <a:r>
              <a:rPr kumimoji="0" lang="en-US" altLang="en-US" sz="2800" b="1" i="0" u="none" strike="noStrike" cap="none" normalizeH="0" baseline="0">
                <a:ln>
                  <a:noFill/>
                </a:ln>
                <a:solidFill>
                  <a:srgbClr val="374151"/>
                </a:solidFill>
                <a:effectLst/>
                <a:latin typeface="Söhne"/>
              </a:rPr>
              <a:t>Descriptive Statistics - Table </a:t>
            </a:r>
            <a:r>
              <a:rPr lang="en-US" altLang="en-US" sz="2800" b="1">
                <a:solidFill>
                  <a:srgbClr val="374151"/>
                </a:solidFill>
                <a:latin typeface="Söhne"/>
              </a:rPr>
              <a:t>2. </a:t>
            </a:r>
            <a:r>
              <a:rPr lang="en-US" sz="2800" b="1">
                <a:solidFill>
                  <a:srgbClr val="374151"/>
                </a:solidFill>
                <a:latin typeface="Calibri"/>
                <a:cs typeface="Calibri"/>
              </a:rPr>
              <a:t>Life</a:t>
            </a:r>
            <a:r>
              <a:rPr lang="en-US" sz="2800" b="1">
                <a:solidFill>
                  <a:srgbClr val="374151"/>
                </a:solidFill>
                <a:ea typeface="+mn-lt"/>
                <a:cs typeface="+mn-lt"/>
              </a:rPr>
              <a:t> Expectancy by Country</a:t>
            </a:r>
            <a:endParaRPr lang="en-US" sz="2800">
              <a:solidFill>
                <a:srgbClr val="374151"/>
              </a:solidFill>
              <a:ea typeface="+mn-lt"/>
              <a:cs typeface="+mn-lt"/>
            </a:endParaRPr>
          </a:p>
          <a:p>
            <a:endParaRPr lang="en-US" altLang="en-US" sz="3200" b="1">
              <a:solidFill>
                <a:srgbClr val="374151"/>
              </a:solidFill>
              <a:latin typeface="Söhne"/>
            </a:endParaRPr>
          </a:p>
        </p:txBody>
      </p:sp>
    </p:spTree>
    <p:extLst>
      <p:ext uri="{BB962C8B-B14F-4D97-AF65-F5344CB8AC3E}">
        <p14:creationId xmlns:p14="http://schemas.microsoft.com/office/powerpoint/2010/main" val="537772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1808</Words>
  <Application>Microsoft Macintosh PowerPoint</Application>
  <PresentationFormat>Widescreen</PresentationFormat>
  <Paragraphs>268</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Monaco</vt:lpstr>
      <vt:lpstr>Söhne</vt:lpstr>
      <vt:lpstr>system-ui</vt:lpstr>
      <vt:lpstr>Times</vt:lpstr>
      <vt:lpstr>Times New Roman</vt:lpstr>
      <vt:lpstr>Office Theme</vt:lpstr>
      <vt:lpstr>PowerPoint Presentation</vt:lpstr>
      <vt:lpstr>Introduction and Dataset Overview</vt:lpstr>
      <vt:lpstr>Unveiling Insights: Objectives and Analytical Focus</vt:lpstr>
      <vt:lpstr>Visualizations - Life Expectancy Histogram</vt:lpstr>
      <vt:lpstr>Visualizations - Bar Chart</vt:lpstr>
      <vt:lpstr>Visualizations - Scatter Plot</vt:lpstr>
      <vt:lpstr>Correlation Heatmap</vt:lpstr>
      <vt:lpstr>Descriptive Statistics - Table 1. Descriptive Statistics of Key Health Indicators</vt:lpstr>
      <vt:lpstr>Life Expectancy by Country These statistics illuminate life expectancy variations, facilitating comparisons between nations and highlighting disparities in health outcomes.</vt:lpstr>
      <vt:lpstr>Hypothesis Testing  Question 1: Is there a significant difference in alcohol consumption between the years 2000 and 2015 in developing countries?  </vt:lpstr>
      <vt:lpstr>Is there a significant difference in life expectancy between developing and developed countries in the year 2015?</vt:lpstr>
      <vt:lpstr>Is there a significant difference in under-five mortality rates between the years 2010 and 2015 in all countries?</vt:lpstr>
      <vt:lpstr>Regression and Interpretation </vt:lpstr>
      <vt:lpstr>PowerPoint Presentation</vt:lpstr>
      <vt:lpstr>Does Schooling have a significant impact on Infant Mortality?</vt:lpstr>
      <vt:lpstr>PowerPoint Presentation</vt:lpstr>
      <vt:lpstr>Correlation Analysis</vt:lpstr>
      <vt:lpstr>PowerPoint Presentation</vt:lpstr>
      <vt:lpstr>Key Implications</vt:lpstr>
      <vt:lpstr> Key Insights and 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Trupal Jeevan Chaudhari</dc:creator>
  <cp:lastModifiedBy>Sayali Deshmukh</cp:lastModifiedBy>
  <cp:revision>5</cp:revision>
  <dcterms:created xsi:type="dcterms:W3CDTF">2023-12-15T02:13:30Z</dcterms:created>
  <dcterms:modified xsi:type="dcterms:W3CDTF">2024-09-25T21:29:20Z</dcterms:modified>
</cp:coreProperties>
</file>