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8"/>
  </p:notesMasterIdLst>
  <p:sldIdLst>
    <p:sldId id="256" r:id="rId2"/>
    <p:sldId id="257" r:id="rId3"/>
    <p:sldId id="258" r:id="rId4"/>
    <p:sldId id="267" r:id="rId5"/>
    <p:sldId id="275" r:id="rId6"/>
    <p:sldId id="276" r:id="rId7"/>
    <p:sldId id="277" r:id="rId8"/>
    <p:sldId id="259" r:id="rId9"/>
    <p:sldId id="272" r:id="rId10"/>
    <p:sldId id="260" r:id="rId11"/>
    <p:sldId id="281" r:id="rId12"/>
    <p:sldId id="282" r:id="rId13"/>
    <p:sldId id="283" r:id="rId14"/>
    <p:sldId id="284" r:id="rId15"/>
    <p:sldId id="285"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811693-9D0C-12FD-7B8D-27BF384B4126}" v="132" dt="2023-12-16T02:06:14.819"/>
    <p1510:client id="{60A7399E-68D3-6073-ED97-E31BD3B991BE}" v="97" dt="2023-12-16T08:45:34.696"/>
    <p1510:client id="{91D2991A-F03F-58C6-256B-0EDE35A5858A}" v="302" dt="2023-12-16T02:23:41.058"/>
    <p1510:client id="{E6778554-46B1-B544-B0C1-31A05521F4DF}" v="901" dt="2023-12-16T03:06:26.692"/>
    <p1510:client id="{EC5145CB-7473-A21B-E70A-A69EB90727DE}" v="4" dt="2023-12-16T16:23:54.4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8"/>
  </p:normalViewPr>
  <p:slideViewPr>
    <p:cSldViewPr snapToGrid="0">
      <p:cViewPr varScale="1">
        <p:scale>
          <a:sx n="117" d="100"/>
          <a:sy n="117" d="100"/>
        </p:scale>
        <p:origin x="19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45A93E-3ED1-9442-8C8C-FE9D55C1D4ED}" type="datetimeFigureOut">
              <a:rPr lang="en-US" smtClean="0"/>
              <a:t>9/25/24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314BD1-DF81-584D-9F58-25FED64867B1}" type="slidenum">
              <a:rPr lang="en-US" smtClean="0"/>
              <a:t>‹#›</a:t>
            </a:fld>
            <a:endParaRPr lang="en-US"/>
          </a:p>
        </p:txBody>
      </p:sp>
    </p:spTree>
    <p:extLst>
      <p:ext uri="{BB962C8B-B14F-4D97-AF65-F5344CB8AC3E}">
        <p14:creationId xmlns:p14="http://schemas.microsoft.com/office/powerpoint/2010/main" val="3379281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9/25/24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4497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05118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1814120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9/25/24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38866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9/25/24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50355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9/25/24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496689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9/25/24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33761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9/25/24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30298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9/25/24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644284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5199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9/25/24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88044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9/25/24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38031296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7" name="Rectangle 86">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Rectangle 90">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Freeform: Shape 94">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9DB6225-8E49-5854-D188-96D1C1B0A13E}"/>
              </a:ext>
            </a:extLst>
          </p:cNvPr>
          <p:cNvSpPr>
            <a:spLocks noGrp="1"/>
          </p:cNvSpPr>
          <p:nvPr>
            <p:ph type="ctrTitle"/>
          </p:nvPr>
        </p:nvSpPr>
        <p:spPr>
          <a:xfrm>
            <a:off x="660041" y="2767106"/>
            <a:ext cx="2880828" cy="3071906"/>
          </a:xfrm>
        </p:spPr>
        <p:txBody>
          <a:bodyPr vert="horz" lIns="91440" tIns="45720" rIns="91440" bIns="45720" rtlCol="0" anchor="t">
            <a:normAutofit/>
          </a:bodyPr>
          <a:lstStyle/>
          <a:p>
            <a:pPr algn="l">
              <a:spcAft>
                <a:spcPts val="600"/>
              </a:spcAft>
            </a:pPr>
            <a:r>
              <a:rPr lang="en-US" sz="3700" b="1">
                <a:solidFill>
                  <a:srgbClr val="FFFFFF"/>
                </a:solidFill>
                <a:latin typeface="zeitung"/>
              </a:rPr>
              <a:t>Uber and Lyft Rideshare Dataset Boston</a:t>
            </a:r>
            <a:br>
              <a:rPr lang="en-US" sz="3700" b="1">
                <a:solidFill>
                  <a:srgbClr val="FFFFFF"/>
                </a:solidFill>
                <a:latin typeface="zeitung"/>
              </a:rPr>
            </a:br>
            <a:endParaRPr lang="en-US" sz="3700" b="0" i="0" kern="1200">
              <a:solidFill>
                <a:srgbClr val="FFFFFF"/>
              </a:solidFill>
              <a:effectLst/>
              <a:latin typeface="+mj-lt"/>
              <a:ea typeface="+mj-ea"/>
              <a:cs typeface="+mj-cs"/>
            </a:endParaRPr>
          </a:p>
        </p:txBody>
      </p:sp>
      <p:sp>
        <p:nvSpPr>
          <p:cNvPr id="3" name="Subtitle 2">
            <a:extLst>
              <a:ext uri="{FF2B5EF4-FFF2-40B4-BE49-F238E27FC236}">
                <a16:creationId xmlns:a16="http://schemas.microsoft.com/office/drawing/2014/main" id="{BA623EE4-6D9D-5B5D-A2F8-445EB9A1B0E1}"/>
              </a:ext>
            </a:extLst>
          </p:cNvPr>
          <p:cNvSpPr>
            <a:spLocks noGrp="1"/>
          </p:cNvSpPr>
          <p:nvPr>
            <p:ph type="subTitle" idx="1"/>
          </p:nvPr>
        </p:nvSpPr>
        <p:spPr>
          <a:xfrm>
            <a:off x="660042" y="806824"/>
            <a:ext cx="2919738" cy="1494117"/>
          </a:xfrm>
        </p:spPr>
        <p:txBody>
          <a:bodyPr vert="horz" lIns="91440" tIns="45720" rIns="91440" bIns="45720" rtlCol="0" anchor="b">
            <a:normAutofit/>
          </a:bodyPr>
          <a:lstStyle/>
          <a:p>
            <a:pPr algn="l"/>
            <a:r>
              <a:rPr lang="en-US" sz="2000" kern="1200">
                <a:solidFill>
                  <a:srgbClr val="FFFFFF"/>
                </a:solidFill>
                <a:latin typeface="+mn-lt"/>
                <a:ea typeface="+mn-ea"/>
                <a:cs typeface="+mn-cs"/>
              </a:rPr>
              <a:t>SAYALI DESHMUKH</a:t>
            </a:r>
          </a:p>
          <a:p>
            <a:pPr algn="l"/>
            <a:endParaRPr lang="en-US" sz="2000" kern="1200">
              <a:solidFill>
                <a:srgbClr val="FFFFFF"/>
              </a:solidFill>
              <a:latin typeface="+mn-lt"/>
              <a:ea typeface="+mn-ea"/>
              <a:cs typeface="+mn-cs"/>
            </a:endParaRPr>
          </a:p>
        </p:txBody>
      </p:sp>
      <p:pic>
        <p:nvPicPr>
          <p:cNvPr id="82" name="Picture 81" descr="Moving bus">
            <a:extLst>
              <a:ext uri="{FF2B5EF4-FFF2-40B4-BE49-F238E27FC236}">
                <a16:creationId xmlns:a16="http://schemas.microsoft.com/office/drawing/2014/main" id="{7ACE0ADD-5BEF-5461-0E15-B7524E393D57}"/>
              </a:ext>
            </a:extLst>
          </p:cNvPr>
          <p:cNvPicPr>
            <a:picLocks noChangeAspect="1"/>
          </p:cNvPicPr>
          <p:nvPr/>
        </p:nvPicPr>
        <p:blipFill>
          <a:blip r:embed="rId2"/>
          <a:srcRect t="5019" b="10711"/>
          <a:stretch/>
        </p:blipFill>
        <p:spPr>
          <a:xfrm>
            <a:off x="4502428" y="1396750"/>
            <a:ext cx="7225748" cy="4064500"/>
          </a:xfrm>
          <a:prstGeom prst="rect">
            <a:avLst/>
          </a:prstGeom>
        </p:spPr>
      </p:pic>
    </p:spTree>
    <p:extLst>
      <p:ext uri="{BB962C8B-B14F-4D97-AF65-F5344CB8AC3E}">
        <p14:creationId xmlns:p14="http://schemas.microsoft.com/office/powerpoint/2010/main" val="1871282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4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527FA9-E949-F87A-90B9-5AE83560A587}"/>
              </a:ext>
            </a:extLst>
          </p:cNvPr>
          <p:cNvSpPr>
            <a:spLocks noGrp="1"/>
          </p:cNvSpPr>
          <p:nvPr>
            <p:ph type="title"/>
          </p:nvPr>
        </p:nvSpPr>
        <p:spPr>
          <a:xfrm>
            <a:off x="686834" y="1153572"/>
            <a:ext cx="3200400" cy="4461163"/>
          </a:xfrm>
        </p:spPr>
        <p:txBody>
          <a:bodyPr>
            <a:normAutofit/>
          </a:bodyPr>
          <a:lstStyle/>
          <a:p>
            <a:pPr marL="285750" indent="-285750">
              <a:spcBef>
                <a:spcPts val="1000"/>
              </a:spcBef>
              <a:buFont typeface="Arial"/>
              <a:buChar char="•"/>
            </a:pPr>
            <a:r>
              <a:rPr lang="en-US" sz="2400" dirty="0"/>
              <a:t>Metrics And Analytics</a:t>
            </a:r>
            <a:endParaRPr lang="en-US" sz="2400" dirty="0">
              <a:solidFill>
                <a:srgbClr val="FFFFFF"/>
              </a:solidFill>
              <a:latin typeface="Arial"/>
              <a:cs typeface="Arial"/>
            </a:endParaRPr>
          </a:p>
          <a:p>
            <a:endParaRPr lang="en-US" sz="2400" dirty="0">
              <a:solidFill>
                <a:srgbClr val="FFFFFF"/>
              </a:solidFill>
              <a:cs typeface="Calibri Light"/>
            </a:endParaRPr>
          </a:p>
        </p:txBody>
      </p:sp>
      <p:sp>
        <p:nvSpPr>
          <p:cNvPr id="50" name="Arc 49">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6170F9D-0D53-FCA1-87CA-05A366F26A75}"/>
              </a:ext>
            </a:extLst>
          </p:cNvPr>
          <p:cNvSpPr>
            <a:spLocks noGrp="1"/>
          </p:cNvSpPr>
          <p:nvPr>
            <p:ph idx="1"/>
          </p:nvPr>
        </p:nvSpPr>
        <p:spPr>
          <a:xfrm>
            <a:off x="4447308" y="591344"/>
            <a:ext cx="6906491" cy="1864135"/>
          </a:xfrm>
        </p:spPr>
        <p:txBody>
          <a:bodyPr vert="horz" lIns="91440" tIns="45720" rIns="91440" bIns="45720" rtlCol="0" anchor="ctr">
            <a:normAutofit/>
          </a:bodyPr>
          <a:lstStyle/>
          <a:p>
            <a:pPr marL="0" indent="0">
              <a:buNone/>
            </a:pPr>
            <a:r>
              <a:rPr lang="en-US" sz="1400" dirty="0">
                <a:latin typeface="Times New Roman"/>
                <a:cs typeface="Calibri"/>
              </a:rPr>
              <a:t>The query identifies and returns the most common source and destination pair based on the highest count of rides between them</a:t>
            </a:r>
            <a:endParaRPr lang="en-US" sz="1400" dirty="0">
              <a:ea typeface="Calibri"/>
              <a:cs typeface="Calibri"/>
            </a:endParaRPr>
          </a:p>
          <a:p>
            <a:endParaRPr lang="en-US" sz="1500" dirty="0">
              <a:ea typeface="Calibri"/>
              <a:cs typeface="Calibri"/>
            </a:endParaRPr>
          </a:p>
        </p:txBody>
      </p:sp>
      <p:pic>
        <p:nvPicPr>
          <p:cNvPr id="4" name="Content Placeholder 3" descr="A computer code with black text&#10;&#10;Description automatically generated">
            <a:extLst>
              <a:ext uri="{FF2B5EF4-FFF2-40B4-BE49-F238E27FC236}">
                <a16:creationId xmlns:a16="http://schemas.microsoft.com/office/drawing/2014/main" id="{60E1CE07-8506-43A9-F265-C4AC60663317}"/>
              </a:ext>
            </a:extLst>
          </p:cNvPr>
          <p:cNvPicPr>
            <a:picLocks noChangeAspect="1"/>
          </p:cNvPicPr>
          <p:nvPr/>
        </p:nvPicPr>
        <p:blipFill>
          <a:blip r:embed="rId2"/>
          <a:stretch>
            <a:fillRect/>
          </a:stretch>
        </p:blipFill>
        <p:spPr>
          <a:xfrm>
            <a:off x="4404678" y="1535604"/>
            <a:ext cx="4150469" cy="1453875"/>
          </a:xfrm>
          <a:prstGeom prst="rect">
            <a:avLst/>
          </a:prstGeom>
          <a:noFill/>
          <a:ln>
            <a:noFill/>
          </a:ln>
        </p:spPr>
      </p:pic>
      <p:pic>
        <p:nvPicPr>
          <p:cNvPr id="5" name="Picture 4" descr="A screenshot of a phone&#10;&#10;Description automatically generated">
            <a:extLst>
              <a:ext uri="{FF2B5EF4-FFF2-40B4-BE49-F238E27FC236}">
                <a16:creationId xmlns:a16="http://schemas.microsoft.com/office/drawing/2014/main" id="{E19F60AF-71D8-1BEB-4951-5403667B83A5}"/>
              </a:ext>
            </a:extLst>
          </p:cNvPr>
          <p:cNvPicPr>
            <a:picLocks noChangeAspect="1"/>
          </p:cNvPicPr>
          <p:nvPr/>
        </p:nvPicPr>
        <p:blipFill>
          <a:blip r:embed="rId3"/>
          <a:stretch>
            <a:fillRect/>
          </a:stretch>
        </p:blipFill>
        <p:spPr>
          <a:xfrm>
            <a:off x="8458906" y="2136391"/>
            <a:ext cx="2768130" cy="616391"/>
          </a:xfrm>
          <a:prstGeom prst="rect">
            <a:avLst/>
          </a:prstGeom>
        </p:spPr>
      </p:pic>
      <p:sp>
        <p:nvSpPr>
          <p:cNvPr id="7" name="TextBox 6">
            <a:extLst>
              <a:ext uri="{FF2B5EF4-FFF2-40B4-BE49-F238E27FC236}">
                <a16:creationId xmlns:a16="http://schemas.microsoft.com/office/drawing/2014/main" id="{8EF35656-3513-7556-28EE-A70DC75DD212}"/>
              </a:ext>
            </a:extLst>
          </p:cNvPr>
          <p:cNvSpPr txBox="1"/>
          <p:nvPr/>
        </p:nvSpPr>
        <p:spPr>
          <a:xfrm>
            <a:off x="4498380" y="3006022"/>
            <a:ext cx="7006785" cy="523220"/>
          </a:xfrm>
          <a:prstGeom prst="rect">
            <a:avLst/>
          </a:prstGeom>
          <a:noFill/>
        </p:spPr>
        <p:txBody>
          <a:bodyPr wrap="square">
            <a:spAutoFit/>
          </a:bodyPr>
          <a:lstStyle/>
          <a:p>
            <a:r>
              <a:rPr lang="en-US" sz="1400" dirty="0">
                <a:latin typeface="Calibri"/>
                <a:cs typeface="Segoe UI"/>
              </a:rPr>
              <a:t>This SQL query retrieves information about the most expensive ride by selecting all columns from the </a:t>
            </a:r>
            <a:r>
              <a:rPr lang="en-US" sz="1400" dirty="0" err="1">
                <a:latin typeface="Calibri"/>
                <a:cs typeface="Segoe UI"/>
              </a:rPr>
              <a:t>ride_joint</a:t>
            </a:r>
            <a:r>
              <a:rPr lang="en-US" sz="1400" dirty="0">
                <a:latin typeface="Calibri"/>
                <a:cs typeface="Segoe UI"/>
              </a:rPr>
              <a:t> table where the price matches the maximum price in the entire dataset.</a:t>
            </a:r>
            <a:r>
              <a:rPr lang="en-US" sz="1400" dirty="0">
                <a:latin typeface="Calibri"/>
                <a:cs typeface="Calibri"/>
              </a:rPr>
              <a:t> </a:t>
            </a:r>
          </a:p>
        </p:txBody>
      </p:sp>
      <p:pic>
        <p:nvPicPr>
          <p:cNvPr id="8" name="Picture 7" descr="A close-up of a text&#10;&#10;Description automatically generated">
            <a:extLst>
              <a:ext uri="{FF2B5EF4-FFF2-40B4-BE49-F238E27FC236}">
                <a16:creationId xmlns:a16="http://schemas.microsoft.com/office/drawing/2014/main" id="{D161702F-11B6-874B-7C76-93E27B371836}"/>
              </a:ext>
            </a:extLst>
          </p:cNvPr>
          <p:cNvPicPr>
            <a:picLocks noChangeAspect="1"/>
          </p:cNvPicPr>
          <p:nvPr/>
        </p:nvPicPr>
        <p:blipFill>
          <a:blip r:embed="rId4"/>
          <a:stretch>
            <a:fillRect/>
          </a:stretch>
        </p:blipFill>
        <p:spPr>
          <a:xfrm>
            <a:off x="4369710" y="3529242"/>
            <a:ext cx="3344626" cy="1359605"/>
          </a:xfrm>
          <a:prstGeom prst="rect">
            <a:avLst/>
          </a:prstGeom>
        </p:spPr>
      </p:pic>
      <p:pic>
        <p:nvPicPr>
          <p:cNvPr id="9" name="Picture 8" descr="A screenshot of a cell phone&#10;&#10;Description automatically generated">
            <a:extLst>
              <a:ext uri="{FF2B5EF4-FFF2-40B4-BE49-F238E27FC236}">
                <a16:creationId xmlns:a16="http://schemas.microsoft.com/office/drawing/2014/main" id="{32DF408E-3779-78CD-1B6D-14585904A9F1}"/>
              </a:ext>
            </a:extLst>
          </p:cNvPr>
          <p:cNvPicPr>
            <a:picLocks noChangeAspect="1"/>
          </p:cNvPicPr>
          <p:nvPr/>
        </p:nvPicPr>
        <p:blipFill>
          <a:blip r:embed="rId5"/>
          <a:stretch>
            <a:fillRect/>
          </a:stretch>
        </p:blipFill>
        <p:spPr>
          <a:xfrm>
            <a:off x="2369808" y="4931527"/>
            <a:ext cx="8857228" cy="609599"/>
          </a:xfrm>
          <a:prstGeom prst="rect">
            <a:avLst/>
          </a:prstGeom>
        </p:spPr>
      </p:pic>
    </p:spTree>
    <p:extLst>
      <p:ext uri="{BB962C8B-B14F-4D97-AF65-F5344CB8AC3E}">
        <p14:creationId xmlns:p14="http://schemas.microsoft.com/office/powerpoint/2010/main" val="4055497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graph of red and blue dots&#10;&#10;Description automatically generated">
            <a:extLst>
              <a:ext uri="{FF2B5EF4-FFF2-40B4-BE49-F238E27FC236}">
                <a16:creationId xmlns:a16="http://schemas.microsoft.com/office/drawing/2014/main" id="{79318A72-934D-957D-051C-3322F03AA613}"/>
              </a:ext>
            </a:extLst>
          </p:cNvPr>
          <p:cNvPicPr>
            <a:picLocks noGrp="1" noChangeAspect="1"/>
          </p:cNvPicPr>
          <p:nvPr>
            <p:ph idx="1"/>
          </p:nvPr>
        </p:nvPicPr>
        <p:blipFill>
          <a:blip r:embed="rId2"/>
          <a:srcRect r="29716" b="-1"/>
          <a:stretch/>
        </p:blipFill>
        <p:spPr>
          <a:xfrm>
            <a:off x="2073716" y="431"/>
            <a:ext cx="7265156" cy="5737002"/>
          </a:xfrm>
          <a:prstGeom prst="rect">
            <a:avLst/>
          </a:prstGeom>
        </p:spPr>
      </p:pic>
      <p:sp>
        <p:nvSpPr>
          <p:cNvPr id="6" name="TextBox 5">
            <a:extLst>
              <a:ext uri="{FF2B5EF4-FFF2-40B4-BE49-F238E27FC236}">
                <a16:creationId xmlns:a16="http://schemas.microsoft.com/office/drawing/2014/main" id="{4F00DC32-1B41-E303-AA30-8856E234BF87}"/>
              </a:ext>
            </a:extLst>
          </p:cNvPr>
          <p:cNvSpPr txBox="1"/>
          <p:nvPr/>
        </p:nvSpPr>
        <p:spPr>
          <a:xfrm>
            <a:off x="1019333" y="5544638"/>
            <a:ext cx="10418164" cy="354026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The scatter plot depicts the correlation between ride distance and price and transparency for visualizing overlaps in the rideshare dataset.</a:t>
            </a:r>
          </a:p>
        </p:txBody>
      </p:sp>
      <p:sp>
        <p:nvSpPr>
          <p:cNvPr id="13" name="Rectangle 12">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8603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9A9105F4-4317-97A6-9822-1ED6DAF4C089}"/>
              </a:ext>
            </a:extLst>
          </p:cNvPr>
          <p:cNvPicPr>
            <a:picLocks noGrp="1" noChangeAspect="1"/>
          </p:cNvPicPr>
          <p:nvPr>
            <p:ph idx="1"/>
          </p:nvPr>
        </p:nvPicPr>
        <p:blipFill>
          <a:blip r:embed="rId2"/>
          <a:srcRect l="7395" r="14408" b="2"/>
          <a:stretch/>
        </p:blipFill>
        <p:spPr>
          <a:xfrm>
            <a:off x="20" y="431"/>
            <a:ext cx="8115280" cy="6408311"/>
          </a:xfrm>
          <a:prstGeom prst="rect">
            <a:avLst/>
          </a:prstGeom>
        </p:spPr>
      </p:pic>
      <p:sp>
        <p:nvSpPr>
          <p:cNvPr id="6" name="TextBox 5">
            <a:extLst>
              <a:ext uri="{FF2B5EF4-FFF2-40B4-BE49-F238E27FC236}">
                <a16:creationId xmlns:a16="http://schemas.microsoft.com/office/drawing/2014/main" id="{FE3F8720-DE74-74D8-2DD1-524DFA745A04}"/>
              </a:ext>
            </a:extLst>
          </p:cNvPr>
          <p:cNvSpPr txBox="1"/>
          <p:nvPr/>
        </p:nvSpPr>
        <p:spPr>
          <a:xfrm>
            <a:off x="8538262" y="1099274"/>
            <a:ext cx="2942813" cy="3540265"/>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a:t>The plot showcases no. of rides vs hour with distinct colors for Lyft and Uber cab type, this shows grouped bars by hour for comparison of ride counts across different hours and cab types.</a:t>
            </a:r>
          </a:p>
        </p:txBody>
      </p:sp>
      <p:sp>
        <p:nvSpPr>
          <p:cNvPr id="13" name="Rectangle 12">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926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1A605C-00A1-9924-A4FC-3FDE68B10933}"/>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Security And Privacy </a:t>
            </a:r>
          </a:p>
        </p:txBody>
      </p:sp>
      <p:sp>
        <p:nvSpPr>
          <p:cNvPr id="3" name="Content Placeholder 2">
            <a:extLst>
              <a:ext uri="{FF2B5EF4-FFF2-40B4-BE49-F238E27FC236}">
                <a16:creationId xmlns:a16="http://schemas.microsoft.com/office/drawing/2014/main" id="{DDBF6E4B-5151-4260-87B8-F1465D18D28A}"/>
              </a:ext>
            </a:extLst>
          </p:cNvPr>
          <p:cNvSpPr>
            <a:spLocks noGrp="1"/>
          </p:cNvSpPr>
          <p:nvPr>
            <p:ph idx="1"/>
          </p:nvPr>
        </p:nvSpPr>
        <p:spPr>
          <a:xfrm>
            <a:off x="4810259" y="649480"/>
            <a:ext cx="6555347" cy="5546047"/>
          </a:xfrm>
        </p:spPr>
        <p:txBody>
          <a:bodyPr anchor="ctr">
            <a:normAutofit/>
          </a:bodyPr>
          <a:lstStyle/>
          <a:p>
            <a:pPr marL="0" indent="0">
              <a:buNone/>
            </a:pPr>
            <a:r>
              <a:rPr lang="en-US" sz="2000" b="1" i="0">
                <a:effectLst/>
                <a:latin typeface="Söhne"/>
              </a:rPr>
              <a:t>Security Considerations in Ride-Sharing Dataset</a:t>
            </a:r>
            <a:endParaRPr lang="en-US" sz="2000" b="0" i="0">
              <a:effectLst/>
              <a:latin typeface="Söhne"/>
            </a:endParaRPr>
          </a:p>
          <a:p>
            <a:pPr marL="0" indent="0">
              <a:buNone/>
            </a:pPr>
            <a:r>
              <a:rPr lang="en-US" sz="2000" b="1" i="0">
                <a:effectLst/>
                <a:latin typeface="Söhne"/>
              </a:rPr>
              <a:t>1. Location Data</a:t>
            </a:r>
            <a:endParaRPr lang="en-US" sz="2000" b="0" i="0">
              <a:effectLst/>
              <a:latin typeface="Söhne"/>
            </a:endParaRPr>
          </a:p>
          <a:p>
            <a:pPr marL="0" indent="0">
              <a:buNone/>
            </a:pPr>
            <a:r>
              <a:rPr lang="en-US" sz="2000" b="1" i="0">
                <a:effectLst/>
                <a:latin typeface="Söhne"/>
              </a:rPr>
              <a:t>2. Timestamps</a:t>
            </a:r>
            <a:endParaRPr lang="en-US" sz="2000" b="0" i="0">
              <a:effectLst/>
              <a:latin typeface="Söhne"/>
            </a:endParaRPr>
          </a:p>
          <a:p>
            <a:pPr marL="0" indent="0">
              <a:buNone/>
            </a:pPr>
            <a:r>
              <a:rPr lang="en-US" sz="2000" b="1" i="0">
                <a:effectLst/>
                <a:latin typeface="Söhne"/>
              </a:rPr>
              <a:t>3. Ride Details</a:t>
            </a:r>
            <a:endParaRPr lang="en-US" sz="2000" b="0" i="0">
              <a:effectLst/>
              <a:latin typeface="Söhne"/>
            </a:endParaRPr>
          </a:p>
          <a:p>
            <a:pPr marL="0" indent="0">
              <a:buNone/>
            </a:pPr>
            <a:r>
              <a:rPr lang="en-US" sz="2000" b="1" i="0">
                <a:effectLst/>
                <a:latin typeface="Söhne"/>
              </a:rPr>
              <a:t>4. Weather Conditions</a:t>
            </a:r>
            <a:endParaRPr lang="en-US" sz="2000" b="0" i="0">
              <a:effectLst/>
              <a:latin typeface="Söhne"/>
            </a:endParaRPr>
          </a:p>
          <a:p>
            <a:pPr marL="0" indent="0">
              <a:buNone/>
            </a:pPr>
            <a:r>
              <a:rPr lang="en-US" sz="2000" b="1" i="0">
                <a:effectLst/>
                <a:latin typeface="Söhne"/>
              </a:rPr>
              <a:t>5. Surge Multiplier</a:t>
            </a:r>
            <a:endParaRPr lang="en-US" sz="2000" b="0" i="0">
              <a:effectLst/>
              <a:latin typeface="Söhne"/>
            </a:endParaRPr>
          </a:p>
          <a:p>
            <a:pPr marL="25400" indent="0">
              <a:buNone/>
            </a:pPr>
            <a:r>
              <a:rPr lang="en-US" sz="2000" b="1" i="0">
                <a:effectLst/>
                <a:latin typeface="Söhne"/>
              </a:rPr>
              <a:t>6. Data Retention</a:t>
            </a:r>
            <a:endParaRPr lang="en-US" sz="2000" b="0" i="0">
              <a:effectLst/>
              <a:latin typeface="Söhne"/>
            </a:endParaRPr>
          </a:p>
          <a:p>
            <a:pPr marL="25400" indent="0">
              <a:buNone/>
            </a:pPr>
            <a:r>
              <a:rPr lang="en-US" sz="2000" b="1" i="0">
                <a:effectLst/>
                <a:latin typeface="Söhne"/>
              </a:rPr>
              <a:t>7. Data Access Controls</a:t>
            </a:r>
            <a:endParaRPr lang="en-US" sz="2000" b="0" i="0">
              <a:effectLst/>
              <a:latin typeface="Söhne"/>
            </a:endParaRPr>
          </a:p>
          <a:p>
            <a:pPr marL="25400" indent="0">
              <a:buNone/>
            </a:pPr>
            <a:r>
              <a:rPr lang="en-US" sz="2000" b="1" i="0">
                <a:effectLst/>
                <a:latin typeface="Söhne"/>
              </a:rPr>
              <a:t>8. Data Anonymization</a:t>
            </a:r>
            <a:endParaRPr lang="en-US" sz="2000" b="0" i="0">
              <a:effectLst/>
              <a:latin typeface="Söhne"/>
            </a:endParaRPr>
          </a:p>
          <a:p>
            <a:pPr marL="25400" indent="0">
              <a:buNone/>
            </a:pPr>
            <a:r>
              <a:rPr lang="en-US" sz="2000" b="1" i="0">
                <a:effectLst/>
                <a:latin typeface="Söhne"/>
              </a:rPr>
              <a:t>9. Security of Storage and Transmission</a:t>
            </a:r>
            <a:endParaRPr lang="en-US" sz="2000" b="0" i="0">
              <a:effectLst/>
              <a:latin typeface="Söhne"/>
            </a:endParaRPr>
          </a:p>
          <a:p>
            <a:endParaRPr lang="en-US" sz="2000"/>
          </a:p>
        </p:txBody>
      </p:sp>
    </p:spTree>
    <p:extLst>
      <p:ext uri="{BB962C8B-B14F-4D97-AF65-F5344CB8AC3E}">
        <p14:creationId xmlns:p14="http://schemas.microsoft.com/office/powerpoint/2010/main" val="2069796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4980E2-888B-6094-89E2-27B58550CFA7}"/>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Take Away : Key Finding </a:t>
            </a:r>
          </a:p>
        </p:txBody>
      </p:sp>
      <p:sp>
        <p:nvSpPr>
          <p:cNvPr id="3" name="Content Placeholder 2">
            <a:extLst>
              <a:ext uri="{FF2B5EF4-FFF2-40B4-BE49-F238E27FC236}">
                <a16:creationId xmlns:a16="http://schemas.microsoft.com/office/drawing/2014/main" id="{9285D628-18E3-FC64-2EB2-63894540458C}"/>
              </a:ext>
            </a:extLst>
          </p:cNvPr>
          <p:cNvSpPr>
            <a:spLocks noGrp="1"/>
          </p:cNvSpPr>
          <p:nvPr>
            <p:ph idx="1"/>
          </p:nvPr>
        </p:nvSpPr>
        <p:spPr>
          <a:xfrm>
            <a:off x="4810259" y="649480"/>
            <a:ext cx="6555347" cy="5546047"/>
          </a:xfrm>
        </p:spPr>
        <p:txBody>
          <a:bodyPr anchor="ctr">
            <a:normAutofit/>
          </a:bodyPr>
          <a:lstStyle/>
          <a:p>
            <a:pPr marL="368300" indent="-342900">
              <a:buSzPct val="100000"/>
              <a:buFont typeface="+mj-lt"/>
              <a:buAutoNum type="arabicPeriod"/>
            </a:pPr>
            <a:r>
              <a:rPr lang="en-US" sz="2000" b="1" dirty="0">
                <a:effectLst/>
                <a:latin typeface="+mn-lt"/>
                <a:ea typeface="Helvetica Neue" panose="02000503000000020004" pitchFamily="2" charset="0"/>
                <a:cs typeface="Helvetica Neue" panose="02000503000000020004" pitchFamily="2" charset="0"/>
              </a:rPr>
              <a:t>Informed Decision-Making</a:t>
            </a:r>
          </a:p>
          <a:p>
            <a:pPr marL="368300" indent="-342900">
              <a:buSzPct val="100000"/>
              <a:buFont typeface="+mj-lt"/>
              <a:buAutoNum type="arabicPeriod"/>
            </a:pPr>
            <a:r>
              <a:rPr lang="en-US" sz="2000" b="1" dirty="0">
                <a:effectLst/>
                <a:latin typeface="+mn-lt"/>
                <a:ea typeface="Helvetica Neue" panose="02000503000000020004" pitchFamily="2" charset="0"/>
                <a:cs typeface="Helvetica Neue" panose="02000503000000020004" pitchFamily="2" charset="0"/>
              </a:rPr>
              <a:t>Structured Database</a:t>
            </a:r>
          </a:p>
          <a:p>
            <a:pPr marL="368300" indent="-342900">
              <a:buSzPct val="100000"/>
              <a:buFont typeface="+mj-lt"/>
              <a:buAutoNum type="arabicPeriod"/>
            </a:pPr>
            <a:r>
              <a:rPr lang="en-US" sz="2000" b="1" dirty="0">
                <a:effectLst/>
                <a:latin typeface="+mn-lt"/>
                <a:ea typeface="Helvetica Neue" panose="02000503000000020004" pitchFamily="2" charset="0"/>
                <a:cs typeface="Helvetica Neue" panose="02000503000000020004" pitchFamily="2" charset="0"/>
              </a:rPr>
              <a:t>Seamless Data Insertion</a:t>
            </a:r>
          </a:p>
          <a:p>
            <a:pPr marL="368300" indent="-342900">
              <a:buSzPct val="100000"/>
              <a:buFont typeface="+mj-lt"/>
              <a:buAutoNum type="arabicPeriod"/>
            </a:pPr>
            <a:r>
              <a:rPr lang="en-US" sz="2000" b="1" dirty="0">
                <a:effectLst/>
                <a:latin typeface="+mn-lt"/>
                <a:ea typeface="Helvetica Neue" panose="02000503000000020004" pitchFamily="2" charset="0"/>
                <a:cs typeface="Helvetica Neue" panose="02000503000000020004" pitchFamily="2" charset="0"/>
              </a:rPr>
              <a:t>Dynamic Querying</a:t>
            </a:r>
          </a:p>
          <a:p>
            <a:pPr marL="368300" indent="-342900">
              <a:buSzPct val="100000"/>
              <a:buFont typeface="+mj-lt"/>
              <a:buAutoNum type="arabicPeriod"/>
            </a:pPr>
            <a:r>
              <a:rPr lang="en-US" sz="2000" b="1" dirty="0">
                <a:effectLst/>
                <a:latin typeface="+mn-lt"/>
                <a:ea typeface="Helvetica Neue" panose="02000503000000020004" pitchFamily="2" charset="0"/>
                <a:cs typeface="Helvetica Neue" panose="02000503000000020004" pitchFamily="2" charset="0"/>
              </a:rPr>
              <a:t>Joint Operations for Integration</a:t>
            </a:r>
          </a:p>
          <a:p>
            <a:pPr marL="368300" indent="-342900">
              <a:buSzPct val="100000"/>
              <a:buFont typeface="+mj-lt"/>
              <a:buAutoNum type="arabicPeriod"/>
            </a:pPr>
            <a:r>
              <a:rPr lang="en-US" sz="2000" b="1" dirty="0">
                <a:effectLst/>
                <a:latin typeface="+mn-lt"/>
                <a:ea typeface="Helvetica Neue" panose="02000503000000020004" pitchFamily="2" charset="0"/>
                <a:cs typeface="Helvetica Neue" panose="02000503000000020004" pitchFamily="2" charset="0"/>
              </a:rPr>
              <a:t>Robust Analysis and Metrics</a:t>
            </a:r>
          </a:p>
          <a:p>
            <a:pPr marL="368300" indent="-342900">
              <a:buSzPct val="100000"/>
              <a:buFont typeface="+mj-lt"/>
              <a:buAutoNum type="arabicPeriod"/>
            </a:pPr>
            <a:r>
              <a:rPr lang="en-US" sz="2000" b="1" dirty="0">
                <a:effectLst/>
                <a:latin typeface="+mn-lt"/>
                <a:ea typeface="Helvetica Neue" panose="02000503000000020004" pitchFamily="2" charset="0"/>
                <a:cs typeface="Helvetica Neue" panose="02000503000000020004" pitchFamily="2" charset="0"/>
              </a:rPr>
              <a:t>Security Measures</a:t>
            </a:r>
          </a:p>
          <a:p>
            <a:pPr marL="368300" indent="-342900">
              <a:buSzPct val="100000"/>
              <a:buFont typeface="+mj-lt"/>
              <a:buAutoNum type="arabicPeriod"/>
            </a:pPr>
            <a:r>
              <a:rPr lang="en-US" sz="2000" b="1" dirty="0">
                <a:effectLst/>
                <a:latin typeface="+mn-lt"/>
                <a:ea typeface="Helvetica Neue" panose="02000503000000020004" pitchFamily="2" charset="0"/>
                <a:cs typeface="Helvetica Neue" panose="02000503000000020004" pitchFamily="2" charset="0"/>
              </a:rPr>
              <a:t>Scalable Cloud-Based Architecture</a:t>
            </a:r>
          </a:p>
          <a:p>
            <a:pPr marL="368300" indent="-342900">
              <a:buSzPct val="100000"/>
              <a:buFont typeface="+mj-lt"/>
              <a:buAutoNum type="arabicPeriod"/>
            </a:pPr>
            <a:r>
              <a:rPr lang="en-US" sz="2000" b="1" dirty="0">
                <a:effectLst/>
                <a:latin typeface="+mn-lt"/>
                <a:ea typeface="Helvetica Neue" panose="02000503000000020004" pitchFamily="2" charset="0"/>
                <a:cs typeface="Helvetica Neue" panose="02000503000000020004" pitchFamily="2" charset="0"/>
              </a:rPr>
              <a:t>User-Centric Approach</a:t>
            </a:r>
          </a:p>
          <a:p>
            <a:pPr marL="368300" indent="-342900">
              <a:buSzPct val="100000"/>
              <a:buFont typeface="+mj-lt"/>
              <a:buAutoNum type="arabicPeriod"/>
            </a:pPr>
            <a:r>
              <a:rPr lang="en-US" sz="2000" b="1" dirty="0">
                <a:effectLst/>
                <a:latin typeface="+mn-lt"/>
                <a:ea typeface="Helvetica Neue" panose="02000503000000020004" pitchFamily="2" charset="0"/>
                <a:cs typeface="Helvetica Neue" panose="02000503000000020004" pitchFamily="2" charset="0"/>
              </a:rPr>
              <a:t>Continuous Improvement</a:t>
            </a:r>
          </a:p>
          <a:p>
            <a:endParaRPr lang="en-US" sz="2000" dirty="0"/>
          </a:p>
        </p:txBody>
      </p:sp>
    </p:spTree>
    <p:extLst>
      <p:ext uri="{BB962C8B-B14F-4D97-AF65-F5344CB8AC3E}">
        <p14:creationId xmlns:p14="http://schemas.microsoft.com/office/powerpoint/2010/main" val="1359656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CCDB9C-2581-1B72-D43B-D8A0907800E4}"/>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What would I do differently next time?</a:t>
            </a:r>
          </a:p>
        </p:txBody>
      </p:sp>
      <p:sp>
        <p:nvSpPr>
          <p:cNvPr id="3" name="Content Placeholder 2">
            <a:extLst>
              <a:ext uri="{FF2B5EF4-FFF2-40B4-BE49-F238E27FC236}">
                <a16:creationId xmlns:a16="http://schemas.microsoft.com/office/drawing/2014/main" id="{43F609E0-3460-E887-7E91-46F18F91AE89}"/>
              </a:ext>
            </a:extLst>
          </p:cNvPr>
          <p:cNvSpPr>
            <a:spLocks noGrp="1"/>
          </p:cNvSpPr>
          <p:nvPr>
            <p:ph idx="1"/>
          </p:nvPr>
        </p:nvSpPr>
        <p:spPr>
          <a:xfrm>
            <a:off x="4810259" y="649480"/>
            <a:ext cx="6555347" cy="5546047"/>
          </a:xfrm>
        </p:spPr>
        <p:txBody>
          <a:bodyPr anchor="ctr">
            <a:normAutofit/>
          </a:bodyPr>
          <a:lstStyle/>
          <a:p>
            <a:pPr marL="482600" indent="-457200">
              <a:buFont typeface="+mj-lt"/>
              <a:buAutoNum type="arabicPeriod"/>
            </a:pPr>
            <a:r>
              <a:rPr lang="en-US" sz="2000" b="1" i="0" dirty="0">
                <a:effectLst/>
                <a:latin typeface="Söhne"/>
              </a:rPr>
              <a:t>Granular Surge Pricing Patterns</a:t>
            </a:r>
            <a:endParaRPr lang="en-US" sz="2000" b="0" i="0" dirty="0">
              <a:effectLst/>
              <a:latin typeface="Söhne"/>
            </a:endParaRPr>
          </a:p>
          <a:p>
            <a:pPr marL="482600" indent="-457200">
              <a:buFont typeface="+mj-lt"/>
              <a:buAutoNum type="arabicPeriod"/>
            </a:pPr>
            <a:r>
              <a:rPr lang="en-US" sz="2000" b="1" i="0" dirty="0">
                <a:effectLst/>
                <a:latin typeface="Söhne"/>
              </a:rPr>
              <a:t>User-Specific Ride Preferences</a:t>
            </a:r>
            <a:endParaRPr lang="en-US" sz="2000" b="0" i="0" dirty="0">
              <a:effectLst/>
              <a:latin typeface="Söhne"/>
            </a:endParaRPr>
          </a:p>
          <a:p>
            <a:pPr marL="482600" indent="-457200">
              <a:buFont typeface="+mj-lt"/>
              <a:buAutoNum type="arabicPeriod"/>
            </a:pPr>
            <a:r>
              <a:rPr lang="en-US" sz="2000" b="1" i="0" dirty="0">
                <a:effectLst/>
                <a:latin typeface="Söhne"/>
              </a:rPr>
              <a:t>Localized Service Optimization</a:t>
            </a:r>
            <a:endParaRPr lang="en-US" sz="2000" b="0" i="0" dirty="0">
              <a:effectLst/>
              <a:latin typeface="Söhne"/>
            </a:endParaRPr>
          </a:p>
          <a:p>
            <a:pPr marL="482600" indent="-457200">
              <a:buFont typeface="+mj-lt"/>
              <a:buAutoNum type="arabicPeriod"/>
            </a:pPr>
            <a:r>
              <a:rPr lang="en-US" sz="2000" b="1" i="0" dirty="0">
                <a:effectLst/>
                <a:latin typeface="Söhne"/>
              </a:rPr>
              <a:t>Behavioral Timestamp Patterns</a:t>
            </a:r>
            <a:endParaRPr lang="en-US" sz="2000" b="0" i="0" dirty="0">
              <a:effectLst/>
              <a:latin typeface="Söhne"/>
            </a:endParaRPr>
          </a:p>
          <a:p>
            <a:pPr marL="482600" indent="-457200">
              <a:buFont typeface="+mj-lt"/>
              <a:buAutoNum type="arabicPeriod"/>
            </a:pPr>
            <a:r>
              <a:rPr lang="en-US" sz="2000" b="1" i="0" dirty="0">
                <a:effectLst/>
                <a:latin typeface="Söhne"/>
              </a:rPr>
              <a:t>Route Efficiency Metrics</a:t>
            </a:r>
            <a:endParaRPr lang="en-US" sz="2000" b="0" i="0" dirty="0">
              <a:effectLst/>
              <a:latin typeface="Söhne"/>
            </a:endParaRPr>
          </a:p>
          <a:p>
            <a:pPr marL="482600" indent="-457200">
              <a:buFont typeface="+mj-lt"/>
              <a:buAutoNum type="arabicPeriod"/>
            </a:pPr>
            <a:r>
              <a:rPr lang="en-US" sz="2000" b="1" i="0" dirty="0">
                <a:effectLst/>
                <a:latin typeface="Söhne"/>
              </a:rPr>
              <a:t>Temporal Trends in Ride Demand</a:t>
            </a:r>
            <a:endParaRPr lang="en-US" sz="2000" b="0" i="0" dirty="0">
              <a:effectLst/>
              <a:latin typeface="Söhne"/>
            </a:endParaRPr>
          </a:p>
          <a:p>
            <a:pPr marL="482600" indent="-457200">
              <a:buFont typeface="+mj-lt"/>
              <a:buAutoNum type="arabicPeriod"/>
            </a:pPr>
            <a:r>
              <a:rPr lang="en-US" sz="2000" b="1" i="0" dirty="0">
                <a:effectLst/>
                <a:latin typeface="Söhne"/>
              </a:rPr>
              <a:t>Predictive Modeling Insights</a:t>
            </a:r>
            <a:endParaRPr lang="en-US" sz="2000" b="0" i="0" dirty="0">
              <a:effectLst/>
              <a:latin typeface="Söhne"/>
            </a:endParaRPr>
          </a:p>
          <a:p>
            <a:pPr marL="482600" indent="-457200">
              <a:buFont typeface="+mj-lt"/>
              <a:buAutoNum type="arabicPeriod"/>
            </a:pPr>
            <a:r>
              <a:rPr lang="en-US" sz="2000" b="1" i="0" dirty="0">
                <a:effectLst/>
                <a:latin typeface="Söhne"/>
              </a:rPr>
              <a:t>Economic Disparities in Ride Usage</a:t>
            </a:r>
            <a:endParaRPr lang="en-US" sz="2000" b="0" i="0" dirty="0">
              <a:effectLst/>
              <a:latin typeface="Söhne"/>
            </a:endParaRPr>
          </a:p>
          <a:p>
            <a:pPr marL="482600" indent="-457200">
              <a:buFont typeface="+mj-lt"/>
              <a:buAutoNum type="arabicPeriod"/>
            </a:pPr>
            <a:r>
              <a:rPr lang="en-US" sz="2000" b="1" i="0" dirty="0">
                <a:effectLst/>
                <a:latin typeface="Söhne"/>
              </a:rPr>
              <a:t>Long-Term User Behavior Analysis</a:t>
            </a:r>
            <a:endParaRPr lang="en-US" sz="2000" b="0" i="0" dirty="0">
              <a:effectLst/>
              <a:latin typeface="Söhne"/>
            </a:endParaRPr>
          </a:p>
          <a:p>
            <a:pPr marL="482600" indent="-457200">
              <a:buFont typeface="+mj-lt"/>
              <a:buAutoNum type="arabicPeriod"/>
            </a:pPr>
            <a:r>
              <a:rPr lang="en-US" sz="2000" b="1" i="0" dirty="0">
                <a:effectLst/>
                <a:latin typeface="Söhne"/>
              </a:rPr>
              <a:t>Weather-Driven User Mobility Patterns</a:t>
            </a:r>
            <a:br>
              <a:rPr lang="en-US" sz="2000" dirty="0"/>
            </a:br>
            <a:endParaRPr lang="en-US" sz="2000" dirty="0"/>
          </a:p>
          <a:p>
            <a:endParaRPr lang="en-US" sz="2000" dirty="0"/>
          </a:p>
        </p:txBody>
      </p:sp>
    </p:spTree>
    <p:extLst>
      <p:ext uri="{BB962C8B-B14F-4D97-AF65-F5344CB8AC3E}">
        <p14:creationId xmlns:p14="http://schemas.microsoft.com/office/powerpoint/2010/main" val="2719779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Rectangle 3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7F2E34-9A1B-0BBC-BEDD-3651719FE04B}"/>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i="0" kern="1200">
                <a:solidFill>
                  <a:srgbClr val="FFFFFF"/>
                </a:solidFill>
                <a:effectLst/>
                <a:latin typeface="+mj-lt"/>
                <a:ea typeface="+mj-ea"/>
                <a:cs typeface="+mj-cs"/>
              </a:rPr>
              <a:t>Thank You</a:t>
            </a:r>
            <a:br>
              <a:rPr lang="en-US" sz="4000" b="0" i="0" kern="1200">
                <a:solidFill>
                  <a:srgbClr val="FFFFFF"/>
                </a:solidFill>
                <a:effectLst/>
                <a:latin typeface="+mj-lt"/>
                <a:ea typeface="+mj-ea"/>
                <a:cs typeface="+mj-cs"/>
              </a:rPr>
            </a:br>
            <a:endParaRPr lang="en-US" sz="40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0FB7D98-BB41-00BF-A7A7-919D93E766C8}"/>
              </a:ext>
            </a:extLst>
          </p:cNvPr>
          <p:cNvSpPr>
            <a:spLocks noGrp="1"/>
          </p:cNvSpPr>
          <p:nvPr>
            <p:ph idx="1"/>
          </p:nvPr>
        </p:nvSpPr>
        <p:spPr>
          <a:xfrm>
            <a:off x="4810259" y="649480"/>
            <a:ext cx="6555347" cy="5546047"/>
          </a:xfrm>
        </p:spPr>
        <p:txBody>
          <a:bodyPr vert="horz" lIns="91440" tIns="45720" rIns="91440" bIns="45720" rtlCol="0" anchor="ctr">
            <a:normAutofit/>
          </a:bodyPr>
          <a:lstStyle/>
          <a:p>
            <a:pPr marL="0" indent="0">
              <a:buNone/>
            </a:pPr>
            <a:r>
              <a:rPr lang="en-US" sz="2000" b="0" i="0" kern="1200">
                <a:effectLst/>
                <a:latin typeface="+mn-lt"/>
                <a:ea typeface="+mn-ea"/>
                <a:cs typeface="+mn-cs"/>
              </a:rPr>
              <a:t>Thank you for your attention! Feel free to reach out for further inquiries.</a:t>
            </a:r>
          </a:p>
        </p:txBody>
      </p:sp>
    </p:spTree>
    <p:extLst>
      <p:ext uri="{BB962C8B-B14F-4D97-AF65-F5344CB8AC3E}">
        <p14:creationId xmlns:p14="http://schemas.microsoft.com/office/powerpoint/2010/main" val="764241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3" name="Rectangle 5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74DA8A-F3B8-04F6-F09E-1800DF287C2F}"/>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Project Overview</a:t>
            </a:r>
          </a:p>
        </p:txBody>
      </p:sp>
      <p:sp>
        <p:nvSpPr>
          <p:cNvPr id="3" name="Content Placeholder 2">
            <a:extLst>
              <a:ext uri="{FF2B5EF4-FFF2-40B4-BE49-F238E27FC236}">
                <a16:creationId xmlns:a16="http://schemas.microsoft.com/office/drawing/2014/main" id="{C9532854-3722-1F88-7394-F8F0F8D771B6}"/>
              </a:ext>
            </a:extLst>
          </p:cNvPr>
          <p:cNvSpPr>
            <a:spLocks noGrp="1"/>
          </p:cNvSpPr>
          <p:nvPr>
            <p:ph idx="1"/>
          </p:nvPr>
        </p:nvSpPr>
        <p:spPr>
          <a:xfrm>
            <a:off x="4581727" y="649480"/>
            <a:ext cx="3025303" cy="5546047"/>
          </a:xfrm>
        </p:spPr>
        <p:txBody>
          <a:bodyPr anchor="ctr">
            <a:normAutofit/>
          </a:bodyPr>
          <a:lstStyle/>
          <a:p>
            <a:pPr marL="0" indent="0">
              <a:buNone/>
            </a:pPr>
            <a:r>
              <a:rPr lang="en-US" sz="1000" b="1">
                <a:effectLst/>
                <a:latin typeface="Helvetica Neue" panose="02000503000000020004" pitchFamily="2" charset="0"/>
                <a:ea typeface="Helvetica Neue" panose="02000503000000020004" pitchFamily="2" charset="0"/>
                <a:cs typeface="Helvetica Neue" panose="02000503000000020004" pitchFamily="2" charset="0"/>
              </a:rPr>
              <a:t>Objective: </a:t>
            </a:r>
            <a:r>
              <a:rPr lang="en-US" sz="1000">
                <a:effectLst/>
                <a:latin typeface="Helvetica Neue" panose="02000503000000020004" pitchFamily="2" charset="0"/>
                <a:ea typeface="Helvetica Neue" panose="02000503000000020004" pitchFamily="2" charset="0"/>
                <a:cs typeface="Helvetica Neue" panose="02000503000000020004" pitchFamily="2" charset="0"/>
              </a:rPr>
              <a:t>Develop a system using historical ride data for optimized transportation services.</a:t>
            </a:r>
          </a:p>
          <a:p>
            <a:pPr marL="0" indent="0">
              <a:buNone/>
            </a:pPr>
            <a:r>
              <a:rPr lang="en-US" sz="1000" b="1">
                <a:effectLst/>
                <a:latin typeface="Helvetica Neue" panose="02000503000000020004" pitchFamily="2" charset="0"/>
                <a:ea typeface="Helvetica Neue" panose="02000503000000020004" pitchFamily="2" charset="0"/>
                <a:cs typeface="Helvetica Neue" panose="02000503000000020004" pitchFamily="2" charset="0"/>
              </a:rPr>
              <a:t>Dataset &amp; Interest:</a:t>
            </a:r>
          </a:p>
          <a:p>
            <a:pPr>
              <a:buSzPct val="90000"/>
            </a:pPr>
            <a:r>
              <a:rPr lang="en-US" sz="1000">
                <a:effectLst/>
                <a:latin typeface="Helvetica Neue" panose="02000503000000020004" pitchFamily="2" charset="0"/>
                <a:ea typeface="Helvetica Neue" panose="02000503000000020004" pitchFamily="2" charset="0"/>
                <a:cs typeface="Helvetica Neue" panose="02000503000000020004" pitchFamily="2" charset="0"/>
              </a:rPr>
              <a:t>Detailed ride info (timestamp, location, weather).</a:t>
            </a:r>
          </a:p>
          <a:p>
            <a:pPr>
              <a:buSzPct val="90000"/>
            </a:pPr>
            <a:r>
              <a:rPr lang="en-US" sz="1000">
                <a:effectLst/>
                <a:latin typeface="Helvetica Neue" panose="02000503000000020004" pitchFamily="2" charset="0"/>
                <a:ea typeface="Helvetica Neue" panose="02000503000000020004" pitchFamily="2" charset="0"/>
                <a:cs typeface="Helvetica Neue" panose="02000503000000020004" pitchFamily="2" charset="0"/>
              </a:rPr>
              <a:t>Aims to enhance services, reduce costs, and boost customer satisfaction.</a:t>
            </a:r>
          </a:p>
          <a:p>
            <a:pPr marL="0" indent="0">
              <a:buNone/>
            </a:pPr>
            <a:r>
              <a:rPr lang="en-US" sz="1000" b="1">
                <a:effectLst/>
                <a:latin typeface="Helvetica Neue" panose="02000503000000020004" pitchFamily="2" charset="0"/>
                <a:ea typeface="Helvetica Neue" panose="02000503000000020004" pitchFamily="2" charset="0"/>
                <a:cs typeface="Helvetica Neue" panose="02000503000000020004" pitchFamily="2" charset="0"/>
              </a:rPr>
              <a:t>Key Services:</a:t>
            </a:r>
          </a:p>
          <a:p>
            <a:pPr>
              <a:buSzPct val="80000"/>
            </a:pPr>
            <a:r>
              <a:rPr lang="en-US" sz="1000">
                <a:effectLst/>
                <a:latin typeface="Helvetica Neue" panose="02000503000000020004" pitchFamily="2" charset="0"/>
                <a:ea typeface="Helvetica Neue" panose="02000503000000020004" pitchFamily="2" charset="0"/>
                <a:cs typeface="Helvetica Neue" panose="02000503000000020004" pitchFamily="2" charset="0"/>
              </a:rPr>
              <a:t>Real-time ride demand prediction.</a:t>
            </a:r>
          </a:p>
          <a:p>
            <a:pPr>
              <a:buSzPct val="80000"/>
            </a:pPr>
            <a:r>
              <a:rPr lang="en-US" sz="1000">
                <a:effectLst/>
                <a:latin typeface="Helvetica Neue" panose="02000503000000020004" pitchFamily="2" charset="0"/>
                <a:ea typeface="Helvetica Neue" panose="02000503000000020004" pitchFamily="2" charset="0"/>
                <a:cs typeface="Helvetica Neue" panose="02000503000000020004" pitchFamily="2" charset="0"/>
              </a:rPr>
              <a:t>Route optimization for reduced travel time.</a:t>
            </a:r>
          </a:p>
          <a:p>
            <a:pPr>
              <a:buSzPct val="80000"/>
            </a:pPr>
            <a:r>
              <a:rPr lang="en-US" sz="1000">
                <a:effectLst/>
                <a:latin typeface="Helvetica Neue" panose="02000503000000020004" pitchFamily="2" charset="0"/>
                <a:ea typeface="Helvetica Neue" panose="02000503000000020004" pitchFamily="2" charset="0"/>
                <a:cs typeface="Helvetica Neue" panose="02000503000000020004" pitchFamily="2" charset="0"/>
              </a:rPr>
              <a:t>Dynamic pricing based on demand and weather.</a:t>
            </a:r>
          </a:p>
          <a:p>
            <a:pPr>
              <a:buSzPct val="80000"/>
            </a:pPr>
            <a:r>
              <a:rPr lang="en-US" sz="1000">
                <a:effectLst/>
                <a:latin typeface="Helvetica Neue" panose="02000503000000020004" pitchFamily="2" charset="0"/>
                <a:ea typeface="Helvetica Neue" panose="02000503000000020004" pitchFamily="2" charset="0"/>
                <a:cs typeface="Helvetica Neue" panose="02000503000000020004" pitchFamily="2" charset="0"/>
              </a:rPr>
              <a:t>Weather-aware service recommendations.</a:t>
            </a:r>
          </a:p>
          <a:p>
            <a:pPr marL="0" indent="0">
              <a:buNone/>
            </a:pPr>
            <a:r>
              <a:rPr lang="en-US" sz="1000" b="1">
                <a:effectLst/>
                <a:latin typeface="Helvetica Neue" panose="02000503000000020004" pitchFamily="2" charset="0"/>
                <a:ea typeface="Helvetica Neue" panose="02000503000000020004" pitchFamily="2" charset="0"/>
                <a:cs typeface="Helvetica Neue" panose="02000503000000020004" pitchFamily="2" charset="0"/>
              </a:rPr>
              <a:t>Questions to Address:</a:t>
            </a:r>
          </a:p>
          <a:p>
            <a:pPr>
              <a:buSzPct val="90000"/>
              <a:buFont typeface="Arial" panose="020B0604020202020204" pitchFamily="34" charset="0"/>
              <a:buChar char="•"/>
            </a:pPr>
            <a:r>
              <a:rPr lang="en-US" sz="1000">
                <a:effectLst/>
                <a:latin typeface="Helvetica Neue" panose="02000503000000020004" pitchFamily="2" charset="0"/>
                <a:ea typeface="Helvetica Neue" panose="02000503000000020004" pitchFamily="2" charset="0"/>
                <a:cs typeface="Helvetica Neue" panose="02000503000000020004" pitchFamily="2" charset="0"/>
              </a:rPr>
              <a:t>Accurate prediction of future ride demand?</a:t>
            </a:r>
          </a:p>
          <a:p>
            <a:pPr>
              <a:buSzPct val="90000"/>
              <a:buFont typeface="Arial" panose="020B0604020202020204" pitchFamily="34" charset="0"/>
              <a:buChar char="•"/>
            </a:pPr>
            <a:r>
              <a:rPr lang="en-US" sz="1000">
                <a:effectLst/>
                <a:latin typeface="Helvetica Neue" panose="02000503000000020004" pitchFamily="2" charset="0"/>
                <a:ea typeface="Helvetica Neue" panose="02000503000000020004" pitchFamily="2" charset="0"/>
                <a:cs typeface="Helvetica Neue" panose="02000503000000020004" pitchFamily="2" charset="0"/>
              </a:rPr>
              <a:t>Impact of weather on demand and pricing?</a:t>
            </a:r>
          </a:p>
          <a:p>
            <a:pPr>
              <a:buSzPct val="90000"/>
              <a:buFont typeface="Arial" panose="020B0604020202020204" pitchFamily="34" charset="0"/>
              <a:buChar char="•"/>
            </a:pPr>
            <a:r>
              <a:rPr lang="en-US" sz="1000">
                <a:effectLst/>
                <a:latin typeface="Helvetica Neue" panose="02000503000000020004" pitchFamily="2" charset="0"/>
                <a:ea typeface="Helvetica Neue" panose="02000503000000020004" pitchFamily="2" charset="0"/>
                <a:cs typeface="Helvetica Neue" panose="02000503000000020004" pitchFamily="2" charset="0"/>
              </a:rPr>
              <a:t>Route optimization strategies?</a:t>
            </a:r>
          </a:p>
          <a:p>
            <a:pPr>
              <a:buSzPct val="90000"/>
              <a:buFont typeface="Arial" panose="020B0604020202020204" pitchFamily="34" charset="0"/>
              <a:buChar char="•"/>
            </a:pPr>
            <a:r>
              <a:rPr lang="en-US" sz="1000">
                <a:effectLst/>
                <a:latin typeface="Helvetica Neue" panose="02000503000000020004" pitchFamily="2" charset="0"/>
                <a:ea typeface="Helvetica Neue" panose="02000503000000020004" pitchFamily="2" charset="0"/>
                <a:cs typeface="Helvetica Neue" panose="02000503000000020004" pitchFamily="2" charset="0"/>
              </a:rPr>
              <a:t>Pricing tactics for peak and off-peak hours?</a:t>
            </a:r>
          </a:p>
          <a:p>
            <a:pPr>
              <a:buSzPct val="90000"/>
              <a:buFont typeface="Arial" panose="020B0604020202020204" pitchFamily="34" charset="0"/>
              <a:buChar char="•"/>
            </a:pPr>
            <a:r>
              <a:rPr lang="en-US" sz="1000">
                <a:effectLst/>
                <a:latin typeface="Helvetica Neue" panose="02000503000000020004" pitchFamily="2" charset="0"/>
                <a:ea typeface="Helvetica Neue" panose="02000503000000020004" pitchFamily="2" charset="0"/>
                <a:cs typeface="Helvetica Neue" panose="02000503000000020004" pitchFamily="2" charset="0"/>
              </a:rPr>
              <a:t>Using data to enhance rider and driver experiences</a:t>
            </a:r>
            <a:endParaRPr lang="en-US" sz="1000">
              <a:latin typeface="Helvetica Neue" panose="02000503000000020004" pitchFamily="2" charset="0"/>
              <a:ea typeface="Helvetica Neue" panose="02000503000000020004" pitchFamily="2" charset="0"/>
              <a:cs typeface="Helvetica Neue" panose="02000503000000020004" pitchFamily="2" charset="0"/>
            </a:endParaRPr>
          </a:p>
          <a:p>
            <a:endParaRPr lang="en-US" sz="1000"/>
          </a:p>
        </p:txBody>
      </p:sp>
      <p:pic>
        <p:nvPicPr>
          <p:cNvPr id="23" name="Picture 22" descr="Aerial view of a city skyline">
            <a:extLst>
              <a:ext uri="{FF2B5EF4-FFF2-40B4-BE49-F238E27FC236}">
                <a16:creationId xmlns:a16="http://schemas.microsoft.com/office/drawing/2014/main" id="{3805ECC0-8951-DF2F-66E3-99E0742053E3}"/>
              </a:ext>
            </a:extLst>
          </p:cNvPr>
          <p:cNvPicPr>
            <a:picLocks noChangeAspect="1"/>
          </p:cNvPicPr>
          <p:nvPr/>
        </p:nvPicPr>
        <p:blipFill>
          <a:blip r:embed="rId2"/>
          <a:srcRect l="19313" r="22650" b="-1"/>
          <a:stretch/>
        </p:blipFill>
        <p:spPr>
          <a:xfrm>
            <a:off x="8109502" y="1355616"/>
            <a:ext cx="3615776" cy="4158646"/>
          </a:xfrm>
          <a:prstGeom prst="rect">
            <a:avLst/>
          </a:prstGeom>
        </p:spPr>
      </p:pic>
    </p:spTree>
    <p:extLst>
      <p:ext uri="{BB962C8B-B14F-4D97-AF65-F5344CB8AC3E}">
        <p14:creationId xmlns:p14="http://schemas.microsoft.com/office/powerpoint/2010/main" val="3391314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5E35F8BF-BFDA-69E4-6452-7917F6AA9D7F}"/>
              </a:ext>
            </a:extLst>
          </p:cNvPr>
          <p:cNvSpPr>
            <a:spLocks noGrp="1"/>
          </p:cNvSpPr>
          <p:nvPr>
            <p:ph idx="1"/>
          </p:nvPr>
        </p:nvSpPr>
        <p:spPr>
          <a:xfrm>
            <a:off x="1074304" y="739509"/>
            <a:ext cx="4959603" cy="4888405"/>
          </a:xfrm>
        </p:spPr>
        <p:txBody>
          <a:bodyPr anchor="t">
            <a:normAutofit/>
          </a:bodyPr>
          <a:lstStyle/>
          <a:p>
            <a:pPr marL="0" indent="0">
              <a:buNone/>
            </a:pPr>
            <a:r>
              <a:rPr lang="en-US" sz="1100" b="1" dirty="0">
                <a:effectLst/>
                <a:ea typeface="Helvetica Neue" panose="02000503000000020004" pitchFamily="2" charset="0"/>
                <a:cs typeface="Helvetica Neue" panose="02000503000000020004" pitchFamily="2" charset="0"/>
              </a:rPr>
              <a:t>Entities &amp; Attributes:</a:t>
            </a:r>
          </a:p>
          <a:p>
            <a:pPr>
              <a:buSzPct val="90000"/>
              <a:buFont typeface="Arial" panose="020B0604020202020204" pitchFamily="34" charset="0"/>
              <a:buChar char="•"/>
            </a:pPr>
            <a:r>
              <a:rPr lang="en-US" sz="1100" dirty="0">
                <a:effectLst/>
                <a:ea typeface="Helvetica Neue" panose="02000503000000020004" pitchFamily="2" charset="0"/>
                <a:cs typeface="Helvetica Neue" panose="02000503000000020004" pitchFamily="2" charset="0"/>
              </a:rPr>
              <a:t>Entities: Rides, </a:t>
            </a:r>
            <a:r>
              <a:rPr lang="en-US" sz="1100" dirty="0">
                <a:ea typeface="Helvetica Neue" panose="02000503000000020004" pitchFamily="2" charset="0"/>
                <a:cs typeface="Helvetica Neue" panose="02000503000000020004" pitchFamily="2" charset="0"/>
              </a:rPr>
              <a:t>Cab, Weather, Apparent Weather, Payment.</a:t>
            </a:r>
            <a:endParaRPr lang="en-US" sz="1100" dirty="0">
              <a:effectLst/>
              <a:ea typeface="Helvetica Neue" panose="02000503000000020004" pitchFamily="2" charset="0"/>
              <a:cs typeface="Helvetica Neue" panose="02000503000000020004" pitchFamily="2" charset="0"/>
            </a:endParaRPr>
          </a:p>
          <a:p>
            <a:pPr>
              <a:buSzPct val="90000"/>
              <a:buFont typeface="Arial" panose="020B0604020202020204" pitchFamily="34" charset="0"/>
              <a:buChar char="•"/>
            </a:pPr>
            <a:r>
              <a:rPr lang="en-US" sz="1100" dirty="0">
                <a:effectLst/>
                <a:ea typeface="Helvetica Neue" panose="02000503000000020004" pitchFamily="2" charset="0"/>
                <a:cs typeface="Helvetica Neue" panose="02000503000000020004" pitchFamily="2" charset="0"/>
              </a:rPr>
              <a:t>Attributes: Timestamp, </a:t>
            </a:r>
            <a:r>
              <a:rPr lang="en-US" sz="1100" dirty="0">
                <a:ea typeface="Helvetica Neue" panose="02000503000000020004" pitchFamily="2" charset="0"/>
                <a:cs typeface="Helvetica Neue" panose="02000503000000020004" pitchFamily="2" charset="0"/>
              </a:rPr>
              <a:t>Source</a:t>
            </a:r>
            <a:r>
              <a:rPr lang="en-US" sz="1100" dirty="0">
                <a:effectLst/>
                <a:ea typeface="Helvetica Neue" panose="02000503000000020004" pitchFamily="2" charset="0"/>
                <a:cs typeface="Helvetica Neue" panose="02000503000000020004" pitchFamily="2" charset="0"/>
              </a:rPr>
              <a:t>/Destination, Ride details, Weather,</a:t>
            </a:r>
            <a:r>
              <a:rPr lang="en-US" sz="1100" dirty="0">
                <a:ea typeface="Helvetica Neue" panose="02000503000000020004" pitchFamily="2" charset="0"/>
                <a:cs typeface="Helvetica Neue" panose="02000503000000020004" pitchFamily="2" charset="0"/>
              </a:rPr>
              <a:t> cab type</a:t>
            </a:r>
            <a:r>
              <a:rPr lang="en-US" sz="1100" dirty="0">
                <a:effectLst/>
                <a:ea typeface="Helvetica Neue" panose="02000503000000020004" pitchFamily="2" charset="0"/>
                <a:cs typeface="Helvetica Neue" panose="02000503000000020004" pitchFamily="2" charset="0"/>
              </a:rPr>
              <a:t>.</a:t>
            </a:r>
          </a:p>
          <a:p>
            <a:pPr marL="0" indent="0">
              <a:buSzPct val="90000"/>
              <a:buNone/>
            </a:pPr>
            <a:r>
              <a:rPr lang="en-US" sz="1100" b="1" dirty="0">
                <a:effectLst/>
                <a:ea typeface="Helvetica Neue" panose="02000503000000020004" pitchFamily="2" charset="0"/>
                <a:cs typeface="Helvetica Neue" panose="02000503000000020004" pitchFamily="2" charset="0"/>
              </a:rPr>
              <a:t>User Types:</a:t>
            </a:r>
          </a:p>
          <a:p>
            <a:pPr>
              <a:buSzPct val="90000"/>
              <a:buFont typeface="Arial" panose="020B0604020202020204" pitchFamily="34" charset="0"/>
              <a:buChar char="•"/>
            </a:pPr>
            <a:r>
              <a:rPr lang="en-US" sz="1100" dirty="0">
                <a:effectLst/>
                <a:ea typeface="Helvetica Neue" panose="02000503000000020004" pitchFamily="2" charset="0"/>
                <a:cs typeface="Helvetica Neue" panose="02000503000000020004" pitchFamily="2" charset="0"/>
              </a:rPr>
              <a:t>Riders, Drivers, Service Providers, Data Analysts.</a:t>
            </a:r>
          </a:p>
          <a:p>
            <a:pPr marL="0" indent="0">
              <a:buSzPct val="90000"/>
              <a:buNone/>
            </a:pPr>
            <a:r>
              <a:rPr lang="en-US" sz="1100" b="1" dirty="0">
                <a:effectLst/>
                <a:ea typeface="Helvetica Neue" panose="02000503000000020004" pitchFamily="2" charset="0"/>
                <a:cs typeface="Helvetica Neue" panose="02000503000000020004" pitchFamily="2" charset="0"/>
              </a:rPr>
              <a:t>Primary Use Cases &amp; Personas:</a:t>
            </a:r>
          </a:p>
          <a:p>
            <a:pPr>
              <a:buSzPct val="90000"/>
            </a:pPr>
            <a:r>
              <a:rPr lang="en-US" sz="1100" dirty="0">
                <a:effectLst/>
                <a:ea typeface="Helvetica Neue" panose="02000503000000020004" pitchFamily="2" charset="0"/>
                <a:cs typeface="Helvetica Neue" panose="02000503000000020004" pitchFamily="2" charset="0"/>
              </a:rPr>
              <a:t>Demand Prediction:</a:t>
            </a:r>
          </a:p>
          <a:p>
            <a:pPr marL="800100" lvl="1" indent="-457200">
              <a:buSzPct val="90000"/>
            </a:pPr>
            <a:r>
              <a:rPr lang="en-US" sz="1100" dirty="0">
                <a:effectLst/>
                <a:ea typeface="Helvetica Neue" panose="02000503000000020004" pitchFamily="2" charset="0"/>
                <a:cs typeface="Helvetica Neue" panose="02000503000000020004" pitchFamily="2" charset="0"/>
              </a:rPr>
              <a:t>Persona: Data Analyst</a:t>
            </a:r>
          </a:p>
          <a:p>
            <a:pPr>
              <a:buSzPct val="90000"/>
            </a:pPr>
            <a:r>
              <a:rPr lang="en-US" sz="1100" dirty="0">
                <a:effectLst/>
                <a:ea typeface="Helvetica Neue" panose="02000503000000020004" pitchFamily="2" charset="0"/>
                <a:cs typeface="Helvetica Neue" panose="02000503000000020004" pitchFamily="2" charset="0"/>
              </a:rPr>
              <a:t>Route Optimization:</a:t>
            </a:r>
          </a:p>
          <a:p>
            <a:pPr marL="800100" lvl="1" indent="-457200">
              <a:buSzPct val="90000"/>
            </a:pPr>
            <a:r>
              <a:rPr lang="en-US" sz="1100" dirty="0">
                <a:effectLst/>
                <a:ea typeface="Helvetica Neue" panose="02000503000000020004" pitchFamily="2" charset="0"/>
                <a:cs typeface="Helvetica Neue" panose="02000503000000020004" pitchFamily="2" charset="0"/>
              </a:rPr>
              <a:t>Persona: Drivers, Service Providers</a:t>
            </a:r>
          </a:p>
          <a:p>
            <a:pPr>
              <a:buSzPct val="90000"/>
            </a:pPr>
            <a:r>
              <a:rPr lang="en-US" sz="1100" dirty="0">
                <a:effectLst/>
                <a:ea typeface="Helvetica Neue" panose="02000503000000020004" pitchFamily="2" charset="0"/>
                <a:cs typeface="Helvetica Neue" panose="02000503000000020004" pitchFamily="2" charset="0"/>
              </a:rPr>
              <a:t>Dynamic Pricing:</a:t>
            </a:r>
          </a:p>
          <a:p>
            <a:pPr marL="800100" lvl="1" indent="-457200">
              <a:buSzPct val="90000"/>
            </a:pPr>
            <a:r>
              <a:rPr lang="en-US" sz="1100" dirty="0">
                <a:effectLst/>
                <a:ea typeface="Helvetica Neue" panose="02000503000000020004" pitchFamily="2" charset="0"/>
                <a:cs typeface="Helvetica Neue" panose="02000503000000020004" pitchFamily="2" charset="0"/>
              </a:rPr>
              <a:t>Persona: Service Providers</a:t>
            </a:r>
          </a:p>
          <a:p>
            <a:pPr>
              <a:buSzPct val="90000"/>
            </a:pPr>
            <a:r>
              <a:rPr lang="en-US" sz="1100" dirty="0">
                <a:effectLst/>
                <a:ea typeface="Helvetica Neue" panose="02000503000000020004" pitchFamily="2" charset="0"/>
                <a:cs typeface="Helvetica Neue" panose="02000503000000020004" pitchFamily="2" charset="0"/>
              </a:rPr>
              <a:t>Service Recommendations:</a:t>
            </a:r>
          </a:p>
          <a:p>
            <a:pPr marL="800100" lvl="1" indent="-457200">
              <a:buSzPct val="90000"/>
            </a:pPr>
            <a:r>
              <a:rPr lang="en-US" sz="1100" dirty="0">
                <a:effectLst/>
                <a:ea typeface="Helvetica Neue" panose="02000503000000020004" pitchFamily="2" charset="0"/>
                <a:cs typeface="Helvetica Neue" panose="02000503000000020004" pitchFamily="2" charset="0"/>
              </a:rPr>
              <a:t>Persona: Riders</a:t>
            </a:r>
          </a:p>
          <a:p>
            <a:endParaRPr lang="en-US" sz="1000" dirty="0"/>
          </a:p>
        </p:txBody>
      </p:sp>
      <p:pic>
        <p:nvPicPr>
          <p:cNvPr id="20" name="Picture 19" descr="Speedometer">
            <a:extLst>
              <a:ext uri="{FF2B5EF4-FFF2-40B4-BE49-F238E27FC236}">
                <a16:creationId xmlns:a16="http://schemas.microsoft.com/office/drawing/2014/main" id="{0D51F898-7100-DF0E-5C3F-CB80D3BB71C6}"/>
              </a:ext>
            </a:extLst>
          </p:cNvPr>
          <p:cNvPicPr>
            <a:picLocks noChangeAspect="1"/>
          </p:cNvPicPr>
          <p:nvPr/>
        </p:nvPicPr>
        <p:blipFill>
          <a:blip r:embed="rId2"/>
          <a:srcRect l="23367" r="21113"/>
          <a:stretch/>
        </p:blipFill>
        <p:spPr>
          <a:xfrm>
            <a:off x="6675422" y="489118"/>
            <a:ext cx="4875063" cy="5466007"/>
          </a:xfrm>
          <a:prstGeom prst="rect">
            <a:avLst/>
          </a:prstGeom>
        </p:spPr>
      </p:pic>
      <p:sp>
        <p:nvSpPr>
          <p:cNvPr id="31" name="Rectangle 30">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5243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30" name="Rectangle 412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2" name="Rectangle 413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34" name="Rectangle 413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6" name="Rectangle 413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38" name="Freeform: Shape 413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06D7D38C-36C3-17A4-6250-7A84B1848040}"/>
              </a:ext>
            </a:extLst>
          </p:cNvPr>
          <p:cNvSpPr>
            <a:spLocks noGrp="1"/>
          </p:cNvSpPr>
          <p:nvPr>
            <p:ph type="title"/>
          </p:nvPr>
        </p:nvSpPr>
        <p:spPr>
          <a:xfrm>
            <a:off x="660041" y="2767106"/>
            <a:ext cx="2880828" cy="3071906"/>
          </a:xfrm>
          <a:prstGeom prst="ellipse">
            <a:avLst/>
          </a:prstGeom>
        </p:spPr>
        <p:txBody>
          <a:bodyPr vert="horz" lIns="91440" tIns="45720" rIns="91440" bIns="45720" rtlCol="0" anchor="t">
            <a:normAutofit/>
          </a:bodyPr>
          <a:lstStyle/>
          <a:p>
            <a:r>
              <a:rPr lang="en-US" sz="4000" kern="1200">
                <a:solidFill>
                  <a:srgbClr val="FFFFFF"/>
                </a:solidFill>
                <a:latin typeface="+mj-lt"/>
                <a:ea typeface="+mj-ea"/>
                <a:cs typeface="+mj-cs"/>
              </a:rPr>
              <a:t>ER Diagram</a:t>
            </a:r>
          </a:p>
        </p:txBody>
      </p:sp>
      <p:pic>
        <p:nvPicPr>
          <p:cNvPr id="3" name="Picture 6">
            <a:extLst>
              <a:ext uri="{FF2B5EF4-FFF2-40B4-BE49-F238E27FC236}">
                <a16:creationId xmlns:a16="http://schemas.microsoft.com/office/drawing/2014/main" id="{919D653A-43FA-1E37-B6EF-B7C8EF3E57C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02428" y="1324501"/>
            <a:ext cx="7225748" cy="4208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428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56" name="Rectangle 5155">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8" name="Rectangle 5157">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0" name="Rectangle 5159">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2" name="Rectangle 5161">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64" name="Freeform: Shape 5163">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66" name="Rectangle 5165">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29B234-D210-30E4-3F8A-506C569A9D8D}"/>
              </a:ext>
            </a:extLst>
          </p:cNvPr>
          <p:cNvSpPr>
            <a:spLocks noGrp="1"/>
          </p:cNvSpPr>
          <p:nvPr>
            <p:ph type="title"/>
          </p:nvPr>
        </p:nvSpPr>
        <p:spPr>
          <a:xfrm>
            <a:off x="466722" y="586855"/>
            <a:ext cx="3201366" cy="3387497"/>
          </a:xfrm>
        </p:spPr>
        <p:txBody>
          <a:bodyPr anchor="b">
            <a:normAutofit/>
          </a:bodyPr>
          <a:lstStyle/>
          <a:p>
            <a:pPr algn="r"/>
            <a:r>
              <a:rPr lang="en-US" sz="4000" b="0" i="0">
                <a:solidFill>
                  <a:srgbClr val="FFFFFF"/>
                </a:solidFill>
                <a:effectLst/>
                <a:latin typeface="Arial" panose="020B0604020202020204" pitchFamily="34" charset="0"/>
              </a:rPr>
              <a:t>Other Business Rules &amp; Facts</a:t>
            </a:r>
            <a:endParaRPr lang="en-US" sz="4000">
              <a:solidFill>
                <a:srgbClr val="FFFFFF"/>
              </a:solidFill>
            </a:endParaRPr>
          </a:p>
        </p:txBody>
      </p:sp>
      <p:sp>
        <p:nvSpPr>
          <p:cNvPr id="3" name="Content Placeholder 2">
            <a:extLst>
              <a:ext uri="{FF2B5EF4-FFF2-40B4-BE49-F238E27FC236}">
                <a16:creationId xmlns:a16="http://schemas.microsoft.com/office/drawing/2014/main" id="{19F4A312-C245-0EA7-55B7-FA21A0ED0234}"/>
              </a:ext>
            </a:extLst>
          </p:cNvPr>
          <p:cNvSpPr>
            <a:spLocks noGrp="1"/>
          </p:cNvSpPr>
          <p:nvPr>
            <p:ph idx="1"/>
          </p:nvPr>
        </p:nvSpPr>
        <p:spPr>
          <a:xfrm>
            <a:off x="4581727" y="649480"/>
            <a:ext cx="3025303" cy="5546047"/>
          </a:xfrm>
        </p:spPr>
        <p:txBody>
          <a:bodyPr anchor="ctr">
            <a:normAutofit/>
          </a:bodyPr>
          <a:lstStyle/>
          <a:p>
            <a:pPr>
              <a:buSzPct val="150000"/>
            </a:pPr>
            <a:r>
              <a:rPr lang="en-US" sz="800" b="1" i="0">
                <a:effectLst/>
                <a:latin typeface="Söhne"/>
              </a:rPr>
              <a:t>Hour, Day, Month: Time-Based Analytics</a:t>
            </a:r>
            <a:endParaRPr lang="en-US" sz="800" b="0" i="0">
              <a:effectLst/>
              <a:latin typeface="Söhne"/>
            </a:endParaRPr>
          </a:p>
          <a:p>
            <a:pPr marL="628650" lvl="1" indent="-171450">
              <a:buSzPct val="150000"/>
            </a:pPr>
            <a:r>
              <a:rPr lang="en-US" sz="800" b="0" i="0">
                <a:effectLst/>
                <a:latin typeface="Söhne"/>
              </a:rPr>
              <a:t>Analyze busiest hours of the day, track monthly trends, and identify patterns based on the day of the week.</a:t>
            </a:r>
          </a:p>
          <a:p>
            <a:pPr>
              <a:buSzPct val="150000"/>
            </a:pPr>
            <a:r>
              <a:rPr lang="en-US" sz="800" b="1" i="0">
                <a:effectLst/>
                <a:latin typeface="Söhne"/>
              </a:rPr>
              <a:t>Latitude, Longitude: Location History</a:t>
            </a:r>
            <a:endParaRPr lang="en-US" sz="800" b="0" i="0">
              <a:effectLst/>
              <a:latin typeface="Söhne"/>
            </a:endParaRPr>
          </a:p>
          <a:p>
            <a:pPr marL="628650" lvl="1" indent="-171450">
              <a:buSzPct val="150000"/>
            </a:pPr>
            <a:r>
              <a:rPr lang="en-US" sz="800" b="0" i="0">
                <a:effectLst/>
                <a:latin typeface="Söhne"/>
              </a:rPr>
              <a:t>Create a historical log of ride origins and destinations.</a:t>
            </a:r>
          </a:p>
          <a:p>
            <a:pPr marL="628650" lvl="1" indent="-171450">
              <a:buSzPct val="150000"/>
            </a:pPr>
            <a:r>
              <a:rPr lang="en-US" sz="800" b="0" i="0">
                <a:effectLst/>
                <a:latin typeface="Söhne"/>
              </a:rPr>
              <a:t>Analyze popular routes, optimize driver distribution, and understand geographical patterns.</a:t>
            </a:r>
          </a:p>
          <a:p>
            <a:pPr>
              <a:buSzPct val="150000"/>
            </a:pPr>
            <a:r>
              <a:rPr lang="en-US" sz="800" b="1" i="0">
                <a:effectLst/>
                <a:latin typeface="Söhne"/>
              </a:rPr>
              <a:t>Wind Gust, Wind Gust Time: Wind Gust Information</a:t>
            </a:r>
            <a:endParaRPr lang="en-US" sz="800" b="0" i="0">
              <a:effectLst/>
              <a:latin typeface="Söhne"/>
            </a:endParaRPr>
          </a:p>
          <a:p>
            <a:pPr marL="628650" lvl="1" indent="-171450">
              <a:buSzPct val="150000"/>
            </a:pPr>
            <a:r>
              <a:rPr lang="en-US" sz="800" b="0" i="0">
                <a:effectLst/>
                <a:latin typeface="Söhne"/>
              </a:rPr>
              <a:t>Provide details on wind gusts during rides.</a:t>
            </a:r>
          </a:p>
          <a:p>
            <a:pPr marL="628650" lvl="1" indent="-171450">
              <a:buSzPct val="150000"/>
            </a:pPr>
            <a:r>
              <a:rPr lang="en-US" sz="800" b="0" i="0">
                <a:effectLst/>
                <a:latin typeface="Söhne"/>
              </a:rPr>
              <a:t>Enhance safety with weather-related notifications for users and drivers.</a:t>
            </a:r>
          </a:p>
          <a:p>
            <a:pPr>
              <a:buSzPct val="150000"/>
            </a:pPr>
            <a:r>
              <a:rPr lang="en-US" sz="800" b="1" i="0">
                <a:effectLst/>
                <a:latin typeface="Söhne"/>
              </a:rPr>
              <a:t>UV Index, UV Index Time: UV Index Notifications</a:t>
            </a:r>
            <a:endParaRPr lang="en-US" sz="800" b="0" i="0">
              <a:effectLst/>
              <a:latin typeface="Söhne"/>
            </a:endParaRPr>
          </a:p>
          <a:p>
            <a:pPr marL="628650" lvl="1" indent="-171450">
              <a:buSzPct val="150000"/>
            </a:pPr>
            <a:r>
              <a:rPr lang="en-US" sz="800" b="0" i="0">
                <a:effectLst/>
                <a:latin typeface="Söhne"/>
              </a:rPr>
              <a:t>Send notifications for high UV index, advising precautions like sunscreen application.</a:t>
            </a:r>
          </a:p>
          <a:p>
            <a:pPr marL="628650" lvl="1" indent="-171450">
              <a:buSzPct val="150000"/>
            </a:pPr>
            <a:r>
              <a:rPr lang="en-US" sz="800" b="0" i="0">
                <a:effectLst/>
                <a:latin typeface="Söhne"/>
              </a:rPr>
              <a:t>Prioritize user and driver safety based on weather conditions.</a:t>
            </a:r>
          </a:p>
          <a:p>
            <a:pPr>
              <a:buSzPct val="150000"/>
            </a:pPr>
            <a:r>
              <a:rPr lang="en-US" sz="800" b="1" i="0">
                <a:effectLst/>
                <a:latin typeface="Söhne"/>
              </a:rPr>
              <a:t>Moon Phase: Moon Phase Information</a:t>
            </a:r>
            <a:endParaRPr lang="en-US" sz="800" b="0" i="0">
              <a:effectLst/>
              <a:latin typeface="Söhne"/>
            </a:endParaRPr>
          </a:p>
          <a:p>
            <a:pPr marL="628650" lvl="1" indent="-171450">
              <a:buSzPct val="150000"/>
            </a:pPr>
            <a:r>
              <a:rPr lang="en-US" sz="800" b="0" i="0">
                <a:effectLst/>
                <a:latin typeface="Söhne"/>
              </a:rPr>
              <a:t>Add a unique touch to user experience by displaying current moon phase during rides.</a:t>
            </a:r>
          </a:p>
          <a:p>
            <a:pPr marL="628650" lvl="1" indent="-171450">
              <a:buSzPct val="150000"/>
            </a:pPr>
            <a:r>
              <a:rPr lang="en-US" sz="800" b="0" i="0">
                <a:effectLst/>
                <a:latin typeface="Söhne"/>
              </a:rPr>
              <a:t>Enhance app interface aesthetics and engagement.</a:t>
            </a:r>
          </a:p>
          <a:p>
            <a:pPr>
              <a:buSzPct val="150000"/>
            </a:pPr>
            <a:r>
              <a:rPr lang="en-US" sz="800" b="1" i="0">
                <a:effectLst/>
                <a:latin typeface="Söhne"/>
              </a:rPr>
              <a:t>Ozone: Air Quality Tracking</a:t>
            </a:r>
            <a:endParaRPr lang="en-US" sz="800" b="0" i="0">
              <a:effectLst/>
              <a:latin typeface="Söhne"/>
            </a:endParaRPr>
          </a:p>
          <a:p>
            <a:pPr marL="628650" lvl="1" indent="-171450">
              <a:buSzPct val="150000"/>
            </a:pPr>
            <a:r>
              <a:rPr lang="en-US" sz="800" b="0" i="0">
                <a:effectLst/>
                <a:latin typeface="Söhne"/>
              </a:rPr>
              <a:t>Utilize ozone attribute for real-time air quality tracking.</a:t>
            </a:r>
          </a:p>
          <a:p>
            <a:pPr marL="628650" lvl="1" indent="-171450">
              <a:buSzPct val="150000"/>
            </a:pPr>
            <a:r>
              <a:rPr lang="en-US" sz="800" b="0" i="0">
                <a:effectLst/>
                <a:latin typeface="Söhne"/>
              </a:rPr>
              <a:t>Implement features promoting eco-friendly transportation options for environmentally conscious users.</a:t>
            </a:r>
          </a:p>
          <a:p>
            <a:pPr marL="0" indent="0">
              <a:buNone/>
            </a:pPr>
            <a:endParaRPr lang="en-US" sz="800"/>
          </a:p>
        </p:txBody>
      </p:sp>
      <p:pic>
        <p:nvPicPr>
          <p:cNvPr id="5136" name="Picture 5135" descr="World map with flight paths">
            <a:extLst>
              <a:ext uri="{FF2B5EF4-FFF2-40B4-BE49-F238E27FC236}">
                <a16:creationId xmlns:a16="http://schemas.microsoft.com/office/drawing/2014/main" id="{319DCB00-0111-5A87-6ED4-6A4178917C18}"/>
              </a:ext>
            </a:extLst>
          </p:cNvPr>
          <p:cNvPicPr>
            <a:picLocks noChangeAspect="1"/>
          </p:cNvPicPr>
          <p:nvPr/>
        </p:nvPicPr>
        <p:blipFill>
          <a:blip r:embed="rId2"/>
          <a:srcRect l="15944" r="23390" b="1"/>
          <a:stretch/>
        </p:blipFill>
        <p:spPr>
          <a:xfrm>
            <a:off x="8109502" y="1401065"/>
            <a:ext cx="3615776" cy="4067749"/>
          </a:xfrm>
          <a:prstGeom prst="rect">
            <a:avLst/>
          </a:prstGeom>
        </p:spPr>
      </p:pic>
    </p:spTree>
    <p:extLst>
      <p:ext uri="{BB962C8B-B14F-4D97-AF65-F5344CB8AC3E}">
        <p14:creationId xmlns:p14="http://schemas.microsoft.com/office/powerpoint/2010/main" val="28098657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93" name="Rectangle 619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5" name="Rectangle 6194">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7" name="Rectangle 6196">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9" name="Rectangle 6198">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01" name="Freeform: Shape 6200">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203" name="Rectangle 6202">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58FA3182-79C8-DB40-FFC5-8BC1023ED4D5}"/>
              </a:ext>
            </a:extLst>
          </p:cNvPr>
          <p:cNvSpPr>
            <a:spLocks noGrp="1"/>
          </p:cNvSpPr>
          <p:nvPr>
            <p:ph type="title"/>
          </p:nvPr>
        </p:nvSpPr>
        <p:spPr>
          <a:xfrm>
            <a:off x="806825" y="457201"/>
            <a:ext cx="2844800" cy="3588870"/>
          </a:xfrm>
        </p:spPr>
        <p:txBody>
          <a:bodyPr vert="horz" lIns="91440" tIns="45720" rIns="91440" bIns="45720" rtlCol="0" anchor="b">
            <a:normAutofit/>
          </a:bodyPr>
          <a:lstStyle/>
          <a:p>
            <a:pPr algn="r"/>
            <a:r>
              <a:rPr lang="en-US" sz="4000">
                <a:solidFill>
                  <a:srgbClr val="FFFFFF"/>
                </a:solidFill>
              </a:rPr>
              <a:t>Retrieve Lyft Premier Rides with Rainy Weather</a:t>
            </a:r>
          </a:p>
        </p:txBody>
      </p:sp>
      <p:sp>
        <p:nvSpPr>
          <p:cNvPr id="9" name="TextBox 8">
            <a:extLst>
              <a:ext uri="{FF2B5EF4-FFF2-40B4-BE49-F238E27FC236}">
                <a16:creationId xmlns:a16="http://schemas.microsoft.com/office/drawing/2014/main" id="{37973F64-26C9-13DA-D282-DBC2AEA5504C}"/>
              </a:ext>
            </a:extLst>
          </p:cNvPr>
          <p:cNvSpPr txBox="1"/>
          <p:nvPr/>
        </p:nvSpPr>
        <p:spPr>
          <a:xfrm>
            <a:off x="4649245" y="669364"/>
            <a:ext cx="6503437" cy="1197102"/>
          </a:xfrm>
          <a:prstGeom prst="rect">
            <a:avLst/>
          </a:prstGeom>
        </p:spPr>
        <p:txBody>
          <a:bodyPr vert="horz" lIns="91440" tIns="45720" rIns="91440" bIns="45720" rtlCol="0" anchor="ctr">
            <a:normAutofit fontScale="70000" lnSpcReduction="20000"/>
          </a:bodyPr>
          <a:lstStyle/>
          <a:p>
            <a:pPr indent="-228600">
              <a:lnSpc>
                <a:spcPct val="90000"/>
              </a:lnSpc>
              <a:spcAft>
                <a:spcPts val="600"/>
              </a:spcAft>
              <a:buSzPct val="100000"/>
              <a:buFont typeface="Arial" panose="020B0604020202020204" pitchFamily="34" charset="0"/>
              <a:buChar char="•"/>
            </a:pPr>
            <a:r>
              <a:rPr lang="en-US" sz="2000" dirty="0"/>
              <a:t>This SQL query retrieves details about Lyft Premier rides during rainy weather. </a:t>
            </a:r>
          </a:p>
          <a:p>
            <a:pPr indent="-228600">
              <a:lnSpc>
                <a:spcPct val="90000"/>
              </a:lnSpc>
              <a:spcAft>
                <a:spcPts val="600"/>
              </a:spcAft>
              <a:buSzPct val="100000"/>
              <a:buFont typeface="Arial" panose="020B0604020202020204" pitchFamily="34" charset="0"/>
              <a:buChar char="•"/>
            </a:pPr>
            <a:r>
              <a:rPr lang="en-US" sz="2000" dirty="0"/>
              <a:t>It selects information from the ride table, including associated cab and weather details, focusing on Lyft Premier rides (</a:t>
            </a:r>
            <a:r>
              <a:rPr lang="en-US" sz="2000" dirty="0" err="1"/>
              <a:t>cab_type</a:t>
            </a:r>
            <a:r>
              <a:rPr lang="en-US" sz="2000" dirty="0"/>
              <a:t> = 'Lyft' AND </a:t>
            </a:r>
            <a:r>
              <a:rPr lang="en-US" sz="2000" dirty="0" err="1"/>
              <a:t>product_id</a:t>
            </a:r>
            <a:r>
              <a:rPr lang="en-US" sz="2000" dirty="0"/>
              <a:t> = '</a:t>
            </a:r>
            <a:r>
              <a:rPr lang="en-US" sz="2000" dirty="0" err="1"/>
              <a:t>lyft_premier</a:t>
            </a:r>
            <a:r>
              <a:rPr lang="en-US" sz="2000" dirty="0"/>
              <a:t>') where the precipitation intensity is greater than 0. </a:t>
            </a:r>
          </a:p>
          <a:p>
            <a:pPr indent="-228600">
              <a:lnSpc>
                <a:spcPct val="90000"/>
              </a:lnSpc>
              <a:spcAft>
                <a:spcPts val="600"/>
              </a:spcAft>
              <a:buSzPct val="100000"/>
              <a:buFont typeface="Arial" panose="020B0604020202020204" pitchFamily="34" charset="0"/>
              <a:buChar char="•"/>
            </a:pPr>
            <a:r>
              <a:rPr lang="en-US" sz="2000" dirty="0"/>
              <a:t>Combine data from the ride, cab, and weather tables using JOIN operations based on matching IDs.</a:t>
            </a:r>
          </a:p>
        </p:txBody>
      </p:sp>
      <p:pic>
        <p:nvPicPr>
          <p:cNvPr id="10" name="Picture 9" descr="A screenshot of a computer code&#10;&#10;Description automatically generated">
            <a:extLst>
              <a:ext uri="{FF2B5EF4-FFF2-40B4-BE49-F238E27FC236}">
                <a16:creationId xmlns:a16="http://schemas.microsoft.com/office/drawing/2014/main" id="{30C172F3-A1CB-27BF-17C3-43290F929ADB}"/>
              </a:ext>
            </a:extLst>
          </p:cNvPr>
          <p:cNvPicPr>
            <a:picLocks noChangeAspect="1"/>
          </p:cNvPicPr>
          <p:nvPr/>
        </p:nvPicPr>
        <p:blipFill>
          <a:blip r:embed="rId2"/>
          <a:stretch>
            <a:fillRect/>
          </a:stretch>
        </p:blipFill>
        <p:spPr>
          <a:xfrm>
            <a:off x="4649245" y="1937279"/>
            <a:ext cx="3796362" cy="1197102"/>
          </a:xfrm>
          <a:prstGeom prst="rect">
            <a:avLst/>
          </a:prstGeom>
        </p:spPr>
      </p:pic>
      <p:pic>
        <p:nvPicPr>
          <p:cNvPr id="11" name="Content Placeholder 10" descr="A screenshot of a computer">
            <a:extLst>
              <a:ext uri="{FF2B5EF4-FFF2-40B4-BE49-F238E27FC236}">
                <a16:creationId xmlns:a16="http://schemas.microsoft.com/office/drawing/2014/main" id="{F586241D-4042-39AD-F4DA-FEFCD1684DDF}"/>
              </a:ext>
            </a:extLst>
          </p:cNvPr>
          <p:cNvPicPr>
            <a:picLocks noGrp="1" noChangeAspect="1"/>
          </p:cNvPicPr>
          <p:nvPr>
            <p:ph idx="1"/>
          </p:nvPr>
        </p:nvPicPr>
        <p:blipFill>
          <a:blip r:embed="rId3"/>
          <a:stretch>
            <a:fillRect/>
          </a:stretch>
        </p:blipFill>
        <p:spPr>
          <a:xfrm>
            <a:off x="5041903" y="3597640"/>
            <a:ext cx="6110779" cy="2009365"/>
          </a:xfrm>
          <a:prstGeom prst="rect">
            <a:avLst/>
          </a:prstGeom>
        </p:spPr>
      </p:pic>
    </p:spTree>
    <p:extLst>
      <p:ext uri="{BB962C8B-B14F-4D97-AF65-F5344CB8AC3E}">
        <p14:creationId xmlns:p14="http://schemas.microsoft.com/office/powerpoint/2010/main" val="3220183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Rectangle 25">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457333-7CB9-9CDB-F9DE-5215145865D9}"/>
              </a:ext>
            </a:extLst>
          </p:cNvPr>
          <p:cNvSpPr>
            <a:spLocks noGrp="1"/>
          </p:cNvSpPr>
          <p:nvPr>
            <p:ph type="title"/>
          </p:nvPr>
        </p:nvSpPr>
        <p:spPr>
          <a:xfrm>
            <a:off x="806825" y="457201"/>
            <a:ext cx="2844800" cy="3588870"/>
          </a:xfrm>
        </p:spPr>
        <p:txBody>
          <a:bodyPr anchor="b">
            <a:normAutofit/>
          </a:bodyPr>
          <a:lstStyle/>
          <a:p>
            <a:pPr algn="r"/>
            <a:r>
              <a:rPr lang="en-US" sz="3100">
                <a:solidFill>
                  <a:srgbClr val="FFFFFF"/>
                </a:solidFill>
                <a:cs typeface="Calibri Light"/>
              </a:rPr>
              <a:t>Report on Busiest hour of the day and find the total revenue generated from rides</a:t>
            </a:r>
            <a:br>
              <a:rPr lang="en-US" sz="3100">
                <a:solidFill>
                  <a:srgbClr val="FFFFFF"/>
                </a:solidFill>
              </a:rPr>
            </a:br>
            <a:endParaRPr lang="en-US" sz="3100">
              <a:solidFill>
                <a:srgbClr val="FFFFFF"/>
              </a:solidFill>
            </a:endParaRPr>
          </a:p>
        </p:txBody>
      </p:sp>
      <p:sp>
        <p:nvSpPr>
          <p:cNvPr id="3" name="Content Placeholder 2">
            <a:extLst>
              <a:ext uri="{FF2B5EF4-FFF2-40B4-BE49-F238E27FC236}">
                <a16:creationId xmlns:a16="http://schemas.microsoft.com/office/drawing/2014/main" id="{A6A2AB8E-1089-351D-8AB9-69F21A414347}"/>
              </a:ext>
            </a:extLst>
          </p:cNvPr>
          <p:cNvSpPr>
            <a:spLocks noGrp="1"/>
          </p:cNvSpPr>
          <p:nvPr>
            <p:ph idx="1"/>
          </p:nvPr>
        </p:nvSpPr>
        <p:spPr>
          <a:xfrm>
            <a:off x="4649245" y="669364"/>
            <a:ext cx="7282925" cy="1132852"/>
          </a:xfrm>
        </p:spPr>
        <p:txBody>
          <a:bodyPr anchor="ctr">
            <a:normAutofit/>
          </a:bodyPr>
          <a:lstStyle/>
          <a:p>
            <a:pPr marL="0" indent="0">
              <a:buNone/>
            </a:pPr>
            <a:r>
              <a:rPr lang="en-US" sz="2000" dirty="0">
                <a:latin typeface="Calibri"/>
              </a:rPr>
              <a:t>The query provides a count of rides for each hour of the day, identifying the busiest hour by sorting the results in descending order.</a:t>
            </a:r>
            <a:r>
              <a:rPr lang="en-US" sz="2000" dirty="0">
                <a:latin typeface="Calibri"/>
                <a:cs typeface="Calibri"/>
              </a:rPr>
              <a:t> </a:t>
            </a:r>
            <a:endParaRPr lang="en-US" sz="2000" dirty="0"/>
          </a:p>
          <a:p>
            <a:pPr marL="0" indent="0">
              <a:buNone/>
            </a:pPr>
            <a:endParaRPr lang="en-US" sz="2000" dirty="0"/>
          </a:p>
        </p:txBody>
      </p:sp>
      <p:pic>
        <p:nvPicPr>
          <p:cNvPr id="5" name="Content Placeholder 3">
            <a:extLst>
              <a:ext uri="{FF2B5EF4-FFF2-40B4-BE49-F238E27FC236}">
                <a16:creationId xmlns:a16="http://schemas.microsoft.com/office/drawing/2014/main" id="{06B3114E-0F37-317B-5396-F28BC5D6376E}"/>
              </a:ext>
            </a:extLst>
          </p:cNvPr>
          <p:cNvPicPr>
            <a:picLocks noChangeAspect="1"/>
          </p:cNvPicPr>
          <p:nvPr/>
        </p:nvPicPr>
        <p:blipFill>
          <a:blip r:embed="rId2"/>
          <a:stretch>
            <a:fillRect/>
          </a:stretch>
        </p:blipFill>
        <p:spPr>
          <a:xfrm>
            <a:off x="4159376" y="1696830"/>
            <a:ext cx="3348417" cy="845341"/>
          </a:xfrm>
          <a:prstGeom prst="rect">
            <a:avLst/>
          </a:prstGeom>
        </p:spPr>
      </p:pic>
      <p:pic>
        <p:nvPicPr>
          <p:cNvPr id="6" name="Picture 5" descr="A screenshot of a table&#10;&#10;Description automatically generated">
            <a:extLst>
              <a:ext uri="{FF2B5EF4-FFF2-40B4-BE49-F238E27FC236}">
                <a16:creationId xmlns:a16="http://schemas.microsoft.com/office/drawing/2014/main" id="{A10B70AA-5FC7-2783-7F79-00C38FCFDE38}"/>
              </a:ext>
            </a:extLst>
          </p:cNvPr>
          <p:cNvPicPr>
            <a:picLocks noChangeAspect="1"/>
          </p:cNvPicPr>
          <p:nvPr/>
        </p:nvPicPr>
        <p:blipFill>
          <a:blip r:embed="rId3"/>
          <a:stretch>
            <a:fillRect/>
          </a:stretch>
        </p:blipFill>
        <p:spPr>
          <a:xfrm>
            <a:off x="8873650" y="1455502"/>
            <a:ext cx="1508892" cy="2395235"/>
          </a:xfrm>
          <a:prstGeom prst="rect">
            <a:avLst/>
          </a:prstGeom>
        </p:spPr>
      </p:pic>
      <p:sp>
        <p:nvSpPr>
          <p:cNvPr id="8" name="TextBox 7">
            <a:extLst>
              <a:ext uri="{FF2B5EF4-FFF2-40B4-BE49-F238E27FC236}">
                <a16:creationId xmlns:a16="http://schemas.microsoft.com/office/drawing/2014/main" id="{3CDC131B-77D4-7890-9F7A-F33DF495ACD1}"/>
              </a:ext>
            </a:extLst>
          </p:cNvPr>
          <p:cNvSpPr txBox="1"/>
          <p:nvPr/>
        </p:nvSpPr>
        <p:spPr>
          <a:xfrm>
            <a:off x="4419820" y="4206489"/>
            <a:ext cx="6175946" cy="369332"/>
          </a:xfrm>
          <a:prstGeom prst="rect">
            <a:avLst/>
          </a:prstGeom>
          <a:noFill/>
        </p:spPr>
        <p:txBody>
          <a:bodyPr wrap="square">
            <a:spAutoFit/>
          </a:bodyPr>
          <a:lstStyle/>
          <a:p>
            <a:r>
              <a:rPr lang="en-US" dirty="0">
                <a:latin typeface="Times New Roman"/>
                <a:cs typeface="Times New Roman"/>
              </a:rPr>
              <a:t>This query retrieves the combine revenue of both </a:t>
            </a:r>
            <a:r>
              <a:rPr lang="en-US" dirty="0" err="1">
                <a:latin typeface="Times New Roman"/>
                <a:cs typeface="Times New Roman"/>
              </a:rPr>
              <a:t>lyft</a:t>
            </a:r>
            <a:r>
              <a:rPr lang="en-US" dirty="0">
                <a:latin typeface="Times New Roman"/>
                <a:cs typeface="Times New Roman"/>
              </a:rPr>
              <a:t> and uber</a:t>
            </a:r>
            <a:endParaRPr lang="en-US" dirty="0"/>
          </a:p>
        </p:txBody>
      </p:sp>
      <p:pic>
        <p:nvPicPr>
          <p:cNvPr id="10" name="Picture 9" descr="A close-up of a computer code&#10;&#10;Description automatically generated">
            <a:extLst>
              <a:ext uri="{FF2B5EF4-FFF2-40B4-BE49-F238E27FC236}">
                <a16:creationId xmlns:a16="http://schemas.microsoft.com/office/drawing/2014/main" id="{AB83ACDB-F7E1-2AEF-D22C-2AB4F57606D0}"/>
              </a:ext>
            </a:extLst>
          </p:cNvPr>
          <p:cNvPicPr>
            <a:picLocks noChangeAspect="1"/>
          </p:cNvPicPr>
          <p:nvPr/>
        </p:nvPicPr>
        <p:blipFill>
          <a:blip r:embed="rId4"/>
          <a:stretch>
            <a:fillRect/>
          </a:stretch>
        </p:blipFill>
        <p:spPr>
          <a:xfrm>
            <a:off x="4247251" y="4738499"/>
            <a:ext cx="4143260" cy="1174434"/>
          </a:xfrm>
          <a:prstGeom prst="rect">
            <a:avLst/>
          </a:prstGeom>
        </p:spPr>
      </p:pic>
      <p:pic>
        <p:nvPicPr>
          <p:cNvPr id="12" name="Picture 11" descr="A screenshot of a phone&#10;&#10;Description automatically generated">
            <a:extLst>
              <a:ext uri="{FF2B5EF4-FFF2-40B4-BE49-F238E27FC236}">
                <a16:creationId xmlns:a16="http://schemas.microsoft.com/office/drawing/2014/main" id="{D1A4514E-BB0F-4016-A756-A3AD2CD6CC6A}"/>
              </a:ext>
            </a:extLst>
          </p:cNvPr>
          <p:cNvPicPr>
            <a:picLocks noChangeAspect="1"/>
          </p:cNvPicPr>
          <p:nvPr/>
        </p:nvPicPr>
        <p:blipFill>
          <a:blip r:embed="rId5"/>
          <a:stretch>
            <a:fillRect/>
          </a:stretch>
        </p:blipFill>
        <p:spPr>
          <a:xfrm>
            <a:off x="8873650" y="5164897"/>
            <a:ext cx="2441591" cy="748036"/>
          </a:xfrm>
          <a:prstGeom prst="rect">
            <a:avLst/>
          </a:prstGeom>
        </p:spPr>
      </p:pic>
    </p:spTree>
    <p:extLst>
      <p:ext uri="{BB962C8B-B14F-4D97-AF65-F5344CB8AC3E}">
        <p14:creationId xmlns:p14="http://schemas.microsoft.com/office/powerpoint/2010/main" val="1227722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Freeform: Shape 69">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2" name="Rectangle 71">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440EE4-039D-59BB-B296-A2CA6F1B4A14}"/>
              </a:ext>
            </a:extLst>
          </p:cNvPr>
          <p:cNvSpPr>
            <a:spLocks noGrp="1"/>
          </p:cNvSpPr>
          <p:nvPr>
            <p:ph type="title"/>
          </p:nvPr>
        </p:nvSpPr>
        <p:spPr>
          <a:xfrm>
            <a:off x="806825" y="457201"/>
            <a:ext cx="2844800" cy="3588870"/>
          </a:xfrm>
        </p:spPr>
        <p:txBody>
          <a:bodyPr vert="horz" lIns="91440" tIns="45720" rIns="91440" bIns="45720" rtlCol="0" anchor="b">
            <a:normAutofit/>
          </a:bodyPr>
          <a:lstStyle/>
          <a:p>
            <a:pPr algn="r"/>
            <a:r>
              <a:rPr lang="en-US" altLang="en-US" sz="4000">
                <a:solidFill>
                  <a:srgbClr val="FFFFFF"/>
                </a:solidFill>
                <a:latin typeface="Calibri" panose="020F0502020204030204" pitchFamily="34" charset="0"/>
                <a:ea typeface="Times New Roman" panose="02020603050405020304" pitchFamily="18" charset="0"/>
                <a:cs typeface="Times New Roman" panose="02020603050405020304" pitchFamily="18" charset="0"/>
              </a:rPr>
              <a:t>R</a:t>
            </a:r>
            <a:r>
              <a:rPr kumimoji="0" lang="en-US" altLang="en-US" sz="4000" b="0" i="0" u="none" strike="noStrike" cap="none" normalizeH="0" baseline="0">
                <a:ln>
                  <a:noFill/>
                </a:ln>
                <a:solidFill>
                  <a:srgbClr val="FFFFFF"/>
                </a:solidFill>
                <a:effectLst/>
                <a:latin typeface="Calibri" panose="020F0502020204030204" pitchFamily="34" charset="0"/>
                <a:ea typeface="Times New Roman" panose="02020603050405020304" pitchFamily="18" charset="0"/>
                <a:cs typeface="Times New Roman" panose="02020603050405020304" pitchFamily="18" charset="0"/>
              </a:rPr>
              <a:t>etrieves the rides count in each ride type for Uber</a:t>
            </a:r>
            <a:endParaRPr lang="en-US" sz="4000" b="1" kern="1200">
              <a:solidFill>
                <a:srgbClr val="FFFFFF"/>
              </a:solidFill>
              <a:latin typeface="+mj-lt"/>
              <a:ea typeface="+mj-ea"/>
              <a:cs typeface="+mj-cs"/>
            </a:endParaRPr>
          </a:p>
        </p:txBody>
      </p:sp>
      <p:sp>
        <p:nvSpPr>
          <p:cNvPr id="6" name="Content Placeholder 5">
            <a:extLst>
              <a:ext uri="{FF2B5EF4-FFF2-40B4-BE49-F238E27FC236}">
                <a16:creationId xmlns:a16="http://schemas.microsoft.com/office/drawing/2014/main" id="{8686A70C-1563-6541-7973-73894EFC2A15}"/>
              </a:ext>
            </a:extLst>
          </p:cNvPr>
          <p:cNvSpPr>
            <a:spLocks noGrp="1"/>
          </p:cNvSpPr>
          <p:nvPr>
            <p:ph idx="1"/>
          </p:nvPr>
        </p:nvSpPr>
        <p:spPr>
          <a:xfrm>
            <a:off x="4649245" y="669364"/>
            <a:ext cx="7342886" cy="1740566"/>
          </a:xfrm>
        </p:spPr>
        <p:txBody>
          <a:bodyPr anchor="ctr">
            <a:normAutofit/>
          </a:bodyPr>
          <a:lstStyle/>
          <a:p>
            <a:r>
              <a:rPr kumimoji="0" lang="en-US" altLang="en-US" sz="2000" b="0" i="0" u="none" strike="noStrike" cap="none" normalizeH="0" baseline="0" dirty="0">
                <a:ln>
                  <a:noFill/>
                </a:ln>
                <a:effectLst/>
                <a:latin typeface="Calibri" panose="020F0502020204030204" pitchFamily="34" charset="0"/>
                <a:ea typeface="Times New Roman" panose="02020603050405020304" pitchFamily="18" charset="0"/>
                <a:cs typeface="Times New Roman" panose="02020603050405020304" pitchFamily="18" charset="0"/>
              </a:rPr>
              <a:t>This query retrieves the rides count in each ride type for uber. This helps us to understand the popularity among ride types</a:t>
            </a:r>
            <a:endParaRPr kumimoji="0" lang="en-US" altLang="en-US" sz="2000" b="0" i="0" u="none" strike="noStrike" cap="none" normalizeH="0" baseline="0" dirty="0">
              <a:ln>
                <a:noFill/>
              </a:ln>
              <a:effectLst/>
            </a:endParaRPr>
          </a:p>
          <a:p>
            <a:endParaRPr lang="en-US" sz="2000" dirty="0"/>
          </a:p>
        </p:txBody>
      </p:sp>
      <p:pic>
        <p:nvPicPr>
          <p:cNvPr id="7" name="Picture 2015290864">
            <a:extLst>
              <a:ext uri="{FF2B5EF4-FFF2-40B4-BE49-F238E27FC236}">
                <a16:creationId xmlns:a16="http://schemas.microsoft.com/office/drawing/2014/main" id="{C90B6B27-46EE-ECDB-56A8-273D3821520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44649" y="2088746"/>
            <a:ext cx="3623210" cy="99054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661980272">
            <a:extLst>
              <a:ext uri="{FF2B5EF4-FFF2-40B4-BE49-F238E27FC236}">
                <a16:creationId xmlns:a16="http://schemas.microsoft.com/office/drawing/2014/main" id="{F16AFD55-DA10-BBA4-01CD-84C128E3003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707798" y="3485733"/>
            <a:ext cx="2823586" cy="174056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1">
            <a:extLst>
              <a:ext uri="{FF2B5EF4-FFF2-40B4-BE49-F238E27FC236}">
                <a16:creationId xmlns:a16="http://schemas.microsoft.com/office/drawing/2014/main" id="{D332B8A3-0821-267F-C766-E380B9DB1C6F}"/>
              </a:ext>
            </a:extLst>
          </p:cNvPr>
          <p:cNvSpPr>
            <a:spLocks noChangeArrowheads="1"/>
          </p:cNvSpPr>
          <p:nvPr/>
        </p:nvSpPr>
        <p:spPr bwMode="auto">
          <a:xfrm>
            <a:off x="630936" y="2807208"/>
            <a:ext cx="3429000" cy="341071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kumimoji="0" lang="en-US" altLang="en-US" sz="2200" b="0" i="0" u="none" strike="noStrike" cap="none" normalizeH="0" baseline="0" dirty="0">
              <a:ln>
                <a:noFill/>
              </a:ln>
              <a:effectLst/>
              <a:latin typeface="+mn-lt"/>
            </a:endParaRPr>
          </a:p>
        </p:txBody>
      </p:sp>
    </p:spTree>
    <p:extLst>
      <p:ext uri="{BB962C8B-B14F-4D97-AF65-F5344CB8AC3E}">
        <p14:creationId xmlns:p14="http://schemas.microsoft.com/office/powerpoint/2010/main" val="1023136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C6B5652-C661-4C58-B937-F0F490F7F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B936867-6407-43FB-9DE6-1B0879D0CB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CD0B258-678B-4A8C-894F-848AF24A19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C8D58395-74AF-401A-AF2F-76B6FCF71D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Rectangle 23">
            <a:extLst>
              <a:ext uri="{FF2B5EF4-FFF2-40B4-BE49-F238E27FC236}">
                <a16:creationId xmlns:a16="http://schemas.microsoft.com/office/drawing/2014/main" id="{2F003F3F-F118-41D2-AA3F-74DB0D1970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2">
            <a:extLst>
              <a:ext uri="{FF2B5EF4-FFF2-40B4-BE49-F238E27FC236}">
                <a16:creationId xmlns:a16="http://schemas.microsoft.com/office/drawing/2014/main" id="{CF4FD8EC-21CD-0CEA-ABEA-0F9700F964FA}"/>
              </a:ext>
            </a:extLst>
          </p:cNvPr>
          <p:cNvSpPr>
            <a:spLocks noGrp="1" noChangeArrowheads="1"/>
          </p:cNvSpPr>
          <p:nvPr>
            <p:ph type="title"/>
          </p:nvPr>
        </p:nvSpPr>
        <p:spPr bwMode="auto">
          <a:xfrm>
            <a:off x="806825" y="457201"/>
            <a:ext cx="2844800" cy="358887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r"/>
            <a:r>
              <a:rPr lang="en-US" sz="2800">
                <a:solidFill>
                  <a:srgbClr val="FFFFFF"/>
                </a:solidFill>
              </a:rPr>
              <a:t>Report on Number of Rides on Each Day and the average price of rides with distance greater than 2 miles</a:t>
            </a:r>
            <a:br>
              <a:rPr lang="en-US" altLang="en-US" sz="2800" b="1">
                <a:solidFill>
                  <a:srgbClr val="FFFFFF"/>
                </a:solidFill>
                <a:latin typeface="Söhne"/>
              </a:rPr>
            </a:br>
            <a:endParaRPr kumimoji="0" lang="en-US" altLang="en-US" sz="2800" b="0" i="0" u="none" strike="noStrike" cap="none" normalizeH="0" baseline="0">
              <a:ln>
                <a:noFill/>
              </a:ln>
              <a:solidFill>
                <a:srgbClr val="FFFFFF"/>
              </a:solidFill>
              <a:effectLst/>
              <a:latin typeface="Arial" panose="020B0604020202020204" pitchFamily="34" charset="0"/>
            </a:endParaRPr>
          </a:p>
        </p:txBody>
      </p:sp>
      <p:sp>
        <p:nvSpPr>
          <p:cNvPr id="3" name="Content Placeholder 2">
            <a:extLst>
              <a:ext uri="{FF2B5EF4-FFF2-40B4-BE49-F238E27FC236}">
                <a16:creationId xmlns:a16="http://schemas.microsoft.com/office/drawing/2014/main" id="{C3B70001-4C49-FC28-4656-5E0FCB001514}"/>
              </a:ext>
            </a:extLst>
          </p:cNvPr>
          <p:cNvSpPr>
            <a:spLocks noGrp="1"/>
          </p:cNvSpPr>
          <p:nvPr>
            <p:ph idx="1"/>
          </p:nvPr>
        </p:nvSpPr>
        <p:spPr>
          <a:xfrm>
            <a:off x="4649245" y="669364"/>
            <a:ext cx="7252945" cy="1743002"/>
          </a:xfrm>
        </p:spPr>
        <p:txBody>
          <a:bodyPr anchor="ctr">
            <a:normAutofit/>
          </a:bodyPr>
          <a:lstStyle/>
          <a:p>
            <a:r>
              <a:rPr lang="en-US" sz="2000" dirty="0">
                <a:latin typeface="Calibri"/>
              </a:rPr>
              <a:t>The query provides a count of rides for each day, grouping the results by date and presenting them in chronological order.</a:t>
            </a:r>
            <a:r>
              <a:rPr lang="en-US" sz="2000" dirty="0">
                <a:latin typeface="Calibri"/>
                <a:cs typeface="Calibri"/>
              </a:rPr>
              <a:t> </a:t>
            </a:r>
            <a:endParaRPr lang="en-US" sz="2000" dirty="0"/>
          </a:p>
        </p:txBody>
      </p:sp>
      <p:pic>
        <p:nvPicPr>
          <p:cNvPr id="4" name="Content Placeholder 3" descr="A screenshot of a computer&#10;&#10;Description automatically generated">
            <a:extLst>
              <a:ext uri="{FF2B5EF4-FFF2-40B4-BE49-F238E27FC236}">
                <a16:creationId xmlns:a16="http://schemas.microsoft.com/office/drawing/2014/main" id="{FA79BCBF-A1BA-4324-19BB-E5D346452781}"/>
              </a:ext>
            </a:extLst>
          </p:cNvPr>
          <p:cNvPicPr>
            <a:picLocks noChangeAspect="1"/>
          </p:cNvPicPr>
          <p:nvPr/>
        </p:nvPicPr>
        <p:blipFill>
          <a:blip r:embed="rId2"/>
          <a:stretch>
            <a:fillRect/>
          </a:stretch>
        </p:blipFill>
        <p:spPr>
          <a:xfrm>
            <a:off x="4844649" y="1984182"/>
            <a:ext cx="3684754" cy="785242"/>
          </a:xfrm>
          <a:prstGeom prst="rect">
            <a:avLst/>
          </a:prstGeom>
        </p:spPr>
      </p:pic>
      <p:pic>
        <p:nvPicPr>
          <p:cNvPr id="5" name="Picture 4" descr="A screenshot of a data table&#10;&#10;Description automatically generated">
            <a:extLst>
              <a:ext uri="{FF2B5EF4-FFF2-40B4-BE49-F238E27FC236}">
                <a16:creationId xmlns:a16="http://schemas.microsoft.com/office/drawing/2014/main" id="{D5865A65-BEF6-6F4B-3D8E-50214FD35D41}"/>
              </a:ext>
            </a:extLst>
          </p:cNvPr>
          <p:cNvPicPr>
            <a:picLocks noChangeAspect="1"/>
          </p:cNvPicPr>
          <p:nvPr/>
        </p:nvPicPr>
        <p:blipFill>
          <a:blip r:embed="rId3"/>
          <a:stretch>
            <a:fillRect/>
          </a:stretch>
        </p:blipFill>
        <p:spPr>
          <a:xfrm>
            <a:off x="8987820" y="1984182"/>
            <a:ext cx="1873606" cy="2395235"/>
          </a:xfrm>
          <a:prstGeom prst="rect">
            <a:avLst/>
          </a:prstGeom>
        </p:spPr>
      </p:pic>
      <p:sp>
        <p:nvSpPr>
          <p:cNvPr id="10" name="TextBox 9">
            <a:extLst>
              <a:ext uri="{FF2B5EF4-FFF2-40B4-BE49-F238E27FC236}">
                <a16:creationId xmlns:a16="http://schemas.microsoft.com/office/drawing/2014/main" id="{59D5188E-3F32-4414-AF0D-24DC59B66FA2}"/>
              </a:ext>
            </a:extLst>
          </p:cNvPr>
          <p:cNvSpPr txBox="1"/>
          <p:nvPr/>
        </p:nvSpPr>
        <p:spPr>
          <a:xfrm>
            <a:off x="4626655" y="4649212"/>
            <a:ext cx="6175946" cy="646331"/>
          </a:xfrm>
          <a:prstGeom prst="rect">
            <a:avLst/>
          </a:prstGeom>
          <a:noFill/>
        </p:spPr>
        <p:txBody>
          <a:bodyPr wrap="square">
            <a:spAutoFit/>
          </a:bodyPr>
          <a:lstStyle/>
          <a:p>
            <a:r>
              <a:rPr lang="en-US" sz="1800" dirty="0">
                <a:latin typeface="Calibri"/>
              </a:rPr>
              <a:t>The query calculates the average price for rides with a distance more than  2 miles, providing a metric for longer-distance rides.</a:t>
            </a:r>
            <a:r>
              <a:rPr lang="en-US" sz="1800" dirty="0">
                <a:latin typeface="Calibri"/>
                <a:cs typeface="Calibri"/>
              </a:rPr>
              <a:t> </a:t>
            </a:r>
            <a:endParaRPr lang="en-US" dirty="0"/>
          </a:p>
        </p:txBody>
      </p:sp>
      <p:pic>
        <p:nvPicPr>
          <p:cNvPr id="11" name="Picture 10" descr="A white background with black text&#10;&#10;Description automatically generated">
            <a:extLst>
              <a:ext uri="{FF2B5EF4-FFF2-40B4-BE49-F238E27FC236}">
                <a16:creationId xmlns:a16="http://schemas.microsoft.com/office/drawing/2014/main" id="{7191CD8F-2515-D501-4500-0E3A1610F246}"/>
              </a:ext>
            </a:extLst>
          </p:cNvPr>
          <p:cNvPicPr>
            <a:picLocks noChangeAspect="1"/>
          </p:cNvPicPr>
          <p:nvPr/>
        </p:nvPicPr>
        <p:blipFill>
          <a:blip r:embed="rId4"/>
          <a:stretch>
            <a:fillRect/>
          </a:stretch>
        </p:blipFill>
        <p:spPr>
          <a:xfrm>
            <a:off x="4260804" y="5440579"/>
            <a:ext cx="5606786" cy="1149027"/>
          </a:xfrm>
          <a:prstGeom prst="rect">
            <a:avLst/>
          </a:prstGeom>
        </p:spPr>
      </p:pic>
      <p:pic>
        <p:nvPicPr>
          <p:cNvPr id="12" name="Picture 11" descr="A screenshot of a computer&#10;&#10;Description automatically generated">
            <a:extLst>
              <a:ext uri="{FF2B5EF4-FFF2-40B4-BE49-F238E27FC236}">
                <a16:creationId xmlns:a16="http://schemas.microsoft.com/office/drawing/2014/main" id="{0AC603E6-3D12-E5C5-F00B-0079A541D70C}"/>
              </a:ext>
            </a:extLst>
          </p:cNvPr>
          <p:cNvPicPr>
            <a:picLocks noChangeAspect="1"/>
          </p:cNvPicPr>
          <p:nvPr/>
        </p:nvPicPr>
        <p:blipFill>
          <a:blip r:embed="rId5"/>
          <a:stretch>
            <a:fillRect/>
          </a:stretch>
        </p:blipFill>
        <p:spPr>
          <a:xfrm>
            <a:off x="8584600" y="5918222"/>
            <a:ext cx="2335936" cy="658599"/>
          </a:xfrm>
          <a:prstGeom prst="rect">
            <a:avLst/>
          </a:prstGeom>
        </p:spPr>
      </p:pic>
    </p:spTree>
    <p:extLst>
      <p:ext uri="{BB962C8B-B14F-4D97-AF65-F5344CB8AC3E}">
        <p14:creationId xmlns:p14="http://schemas.microsoft.com/office/powerpoint/2010/main" val="53777255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TotalTime>
  <Words>872</Words>
  <Application>Microsoft Macintosh PowerPoint</Application>
  <PresentationFormat>Widescreen</PresentationFormat>
  <Paragraphs>103</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Calibri</vt:lpstr>
      <vt:lpstr>Calibri Light</vt:lpstr>
      <vt:lpstr>Helvetica Neue</vt:lpstr>
      <vt:lpstr>Söhne</vt:lpstr>
      <vt:lpstr>Times New Roman</vt:lpstr>
      <vt:lpstr>zeitung</vt:lpstr>
      <vt:lpstr>Office Theme</vt:lpstr>
      <vt:lpstr>Uber and Lyft Rideshare Dataset Boston </vt:lpstr>
      <vt:lpstr>Project Overview</vt:lpstr>
      <vt:lpstr>PowerPoint Presentation</vt:lpstr>
      <vt:lpstr>ER Diagram</vt:lpstr>
      <vt:lpstr>Other Business Rules &amp; Facts</vt:lpstr>
      <vt:lpstr>Retrieve Lyft Premier Rides with Rainy Weather</vt:lpstr>
      <vt:lpstr>Report on Busiest hour of the day and find the total revenue generated from rides </vt:lpstr>
      <vt:lpstr>Retrieves the rides count in each ride type for Uber</vt:lpstr>
      <vt:lpstr>Report on Number of Rides on Each Day and the average price of rides with distance greater than 2 miles </vt:lpstr>
      <vt:lpstr>Metrics And Analytics </vt:lpstr>
      <vt:lpstr>PowerPoint Presentation</vt:lpstr>
      <vt:lpstr>PowerPoint Presentation</vt:lpstr>
      <vt:lpstr>Security And Privacy </vt:lpstr>
      <vt:lpstr>Take Away : Key Finding </vt:lpstr>
      <vt:lpstr>What would I do differently next time?</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Trupal Jeevan Chaudhari</dc:creator>
  <cp:lastModifiedBy>Sayali Deshmukh</cp:lastModifiedBy>
  <cp:revision>6</cp:revision>
  <dcterms:created xsi:type="dcterms:W3CDTF">2023-12-15T02:13:30Z</dcterms:created>
  <dcterms:modified xsi:type="dcterms:W3CDTF">2024-09-25T22:34:58Z</dcterms:modified>
</cp:coreProperties>
</file>