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57" r:id="rId3"/>
    <p:sldId id="261" r:id="rId4"/>
    <p:sldId id="259" r:id="rId5"/>
    <p:sldId id="285" r:id="rId6"/>
    <p:sldId id="272" r:id="rId7"/>
    <p:sldId id="278" r:id="rId8"/>
    <p:sldId id="265" r:id="rId9"/>
    <p:sldId id="279" r:id="rId10"/>
    <p:sldId id="277" r:id="rId11"/>
    <p:sldId id="268" r:id="rId12"/>
    <p:sldId id="260" r:id="rId13"/>
    <p:sldId id="263" r:id="rId14"/>
    <p:sldId id="280" r:id="rId15"/>
    <p:sldId id="281" r:id="rId16"/>
    <p:sldId id="266" r:id="rId17"/>
    <p:sldId id="286"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2208EE-5744-A744-9D4C-448AEEBD3035}">
          <p14:sldIdLst>
            <p14:sldId id="283"/>
          </p14:sldIdLst>
        </p14:section>
        <p14:section name="MANSI" id="{D53CE60D-B822-A941-B9BA-B68AC1B6436A}">
          <p14:sldIdLst>
            <p14:sldId id="257"/>
            <p14:sldId id="261"/>
            <p14:sldId id="259"/>
            <p14:sldId id="285"/>
            <p14:sldId id="272"/>
          </p14:sldIdLst>
        </p14:section>
        <p14:section name="TRUPAL" id="{ADE73CB1-EB0C-4249-BD58-DE3747DAE969}">
          <p14:sldIdLst>
            <p14:sldId id="278"/>
            <p14:sldId id="265"/>
            <p14:sldId id="279"/>
            <p14:sldId id="277"/>
            <p14:sldId id="268"/>
          </p14:sldIdLst>
        </p14:section>
        <p14:section name="SAYALEE" id="{32CA9CA6-D34D-0E47-8083-98CF80F0B3C9}">
          <p14:sldIdLst>
            <p14:sldId id="260"/>
            <p14:sldId id="263"/>
            <p14:sldId id="280"/>
            <p14:sldId id="281"/>
            <p14:sldId id="266"/>
            <p14:sldId id="286"/>
            <p14:sldId id="28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E972318-E19A-8565-E2FE-14ABA07047F2}" name="Trupal Jeevan Chaudhari" initials="TC" userId="S::chaudhari.t@northeastern.edu::fedd5e3e-fd21-426c-8562-8c1d109ef95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0E0D1"/>
    <a:srgbClr val="F70C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A678C-C95F-2AEB-9C6E-129AD134527D}" v="301" dt="2023-10-27T05:42:58.263"/>
    <p1510:client id="{290519A8-3E0D-E271-9EA5-14A577AE142B}" v="476" dt="2023-10-27T07:01:00.111"/>
    <p1510:client id="{4866DC41-957B-BA6F-9E17-D6EF993F7066}" v="334" dt="2023-10-28T16:34:49.154"/>
    <p1510:client id="{5755167A-8607-14B2-2424-13257A0D3B0A}" v="1801" dt="2023-10-28T01:58:34.984"/>
    <p1510:client id="{6CD5F65B-91EE-224E-BC99-361317B296ED}" v="1" dt="2023-10-27T06:13:32.044"/>
    <p1510:client id="{75DC7D1E-6869-30A6-1B06-1740D12845AC}" v="2" dt="2023-10-27T07:09:33.860"/>
    <p1510:client id="{7C8C9E74-DD8D-46FF-52AD-6C4C291DB447}" v="3" dt="2023-10-28T07:44:57.886"/>
    <p1510:client id="{8232F9A1-295F-A56C-A07E-60CC7F34B926}" v="9" dt="2023-10-28T00:32:35.834"/>
    <p1510:client id="{88D64AE1-A855-6DE1-F06C-41C634FB77A0}" v="207" dt="2023-10-27T21:51:03.307"/>
    <p1510:client id="{9763B233-4AE6-BA70-B0C6-F1383E48233D}" v="35" dt="2023-10-28T02:29:30.846"/>
    <p1510:client id="{BC7183BD-758E-6508-E3F0-BC06BCCA6457}" v="41" dt="2023-10-27T07:48:47.954"/>
    <p1510:client id="{BE3F3F13-958B-19BF-3C0A-A3F501E48F3C}" v="13" dt="2023-10-27T16:06:39.651"/>
    <p1510:client id="{D103A3AE-6A75-6A75-19D5-FFADC1D66375}" v="11" dt="2023-10-27T23:43:41.446"/>
    <p1510:client id="{D893794D-2967-3DC0-4F44-660DBFA90699}" v="18" dt="2023-10-27T23:10:21.413"/>
    <p1510:client id="{E7D95080-FCFF-00E2-0677-8718D5082E34}" v="167" dt="2023-10-27T06:49:09.501"/>
    <p1510:client id="{EABCD2AA-D2C8-5747-B71D-7B09A670DD4D}" v="780" dt="2023-10-28T02:28:09.838"/>
    <p1510:client id="{F703347A-C8D4-4824-E26B-E4B703E93A6B}" v="47" dt="2023-10-28T02:29:38.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p:restoredTop sz="94648"/>
  </p:normalViewPr>
  <p:slideViewPr>
    <p:cSldViewPr snapToGrid="0">
      <p:cViewPr varScale="1">
        <p:scale>
          <a:sx n="117" d="100"/>
          <a:sy n="11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F8D1F-62DD-45F3-982D-71E2ACC3EB0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AC3D067-8DA2-4658-9A4B-764666FE3B32}">
      <dgm:prSet/>
      <dgm:spPr/>
      <dgm:t>
        <a:bodyPr/>
        <a:lstStyle/>
        <a:p>
          <a:r>
            <a:rPr lang="en-US"/>
            <a:t>Among female customers, 82% are existing customers, 17.4% of female customers have </a:t>
          </a:r>
          <a:r>
            <a:rPr lang="en-US" err="1"/>
            <a:t>attrited</a:t>
          </a:r>
          <a:r>
            <a:rPr lang="en-US"/>
            <a:t>, representing those who have closed their accounts</a:t>
          </a:r>
        </a:p>
      </dgm:t>
    </dgm:pt>
    <dgm:pt modelId="{F3CCF5DE-B380-4706-A895-B0C3433FD933}" type="parTrans" cxnId="{D9C64EAF-B7E8-4B9A-A51E-2AA3ED198F2F}">
      <dgm:prSet/>
      <dgm:spPr/>
      <dgm:t>
        <a:bodyPr/>
        <a:lstStyle/>
        <a:p>
          <a:endParaRPr lang="en-US"/>
        </a:p>
      </dgm:t>
    </dgm:pt>
    <dgm:pt modelId="{249DD3A4-0D5D-40F9-B03F-E03B0EBA25F2}" type="sibTrans" cxnId="{D9C64EAF-B7E8-4B9A-A51E-2AA3ED198F2F}">
      <dgm:prSet/>
      <dgm:spPr/>
      <dgm:t>
        <a:bodyPr/>
        <a:lstStyle/>
        <a:p>
          <a:endParaRPr lang="en-US"/>
        </a:p>
      </dgm:t>
    </dgm:pt>
    <dgm:pt modelId="{3478B469-ABB3-4B51-97B1-1C7AE44114B5}">
      <dgm:prSet/>
      <dgm:spPr/>
      <dgm:t>
        <a:bodyPr/>
        <a:lstStyle/>
        <a:p>
          <a:r>
            <a:rPr lang="en-US"/>
            <a:t>Among male customers, 85.4% are existing customers. 14.6% of them have closed their accounts</a:t>
          </a:r>
        </a:p>
      </dgm:t>
    </dgm:pt>
    <dgm:pt modelId="{EF1FF60A-BC10-47CA-AE6F-AEDBF1E8021C}" type="parTrans" cxnId="{05186E8F-6FBF-4977-B803-36C2FA82C323}">
      <dgm:prSet/>
      <dgm:spPr/>
      <dgm:t>
        <a:bodyPr/>
        <a:lstStyle/>
        <a:p>
          <a:endParaRPr lang="en-US"/>
        </a:p>
      </dgm:t>
    </dgm:pt>
    <dgm:pt modelId="{54F1786E-97D2-4169-B89B-4F23E747CF08}" type="sibTrans" cxnId="{05186E8F-6FBF-4977-B803-36C2FA82C323}">
      <dgm:prSet/>
      <dgm:spPr/>
      <dgm:t>
        <a:bodyPr/>
        <a:lstStyle/>
        <a:p>
          <a:endParaRPr lang="en-US"/>
        </a:p>
      </dgm:t>
    </dgm:pt>
    <dgm:pt modelId="{A2489790-39C5-4986-A9E3-821921262D10}">
      <dgm:prSet/>
      <dgm:spPr/>
      <dgm:t>
        <a:bodyPr/>
        <a:lstStyle/>
        <a:p>
          <a:r>
            <a:rPr lang="en-US"/>
            <a:t>The results show that both men and women tend to keep their accounts, but more women are leaving compared to men, although the difference is not very big</a:t>
          </a:r>
        </a:p>
      </dgm:t>
    </dgm:pt>
    <dgm:pt modelId="{FDA90949-5DF3-472D-97F5-8FD7EE64A6F3}" type="parTrans" cxnId="{1B603E52-B2EE-4340-86E5-9E9F3251468E}">
      <dgm:prSet/>
      <dgm:spPr/>
      <dgm:t>
        <a:bodyPr/>
        <a:lstStyle/>
        <a:p>
          <a:endParaRPr lang="en-US"/>
        </a:p>
      </dgm:t>
    </dgm:pt>
    <dgm:pt modelId="{46DA863D-659E-4646-8057-89370D88385A}" type="sibTrans" cxnId="{1B603E52-B2EE-4340-86E5-9E9F3251468E}">
      <dgm:prSet/>
      <dgm:spPr/>
      <dgm:t>
        <a:bodyPr/>
        <a:lstStyle/>
        <a:p>
          <a:endParaRPr lang="en-US"/>
        </a:p>
      </dgm:t>
    </dgm:pt>
    <dgm:pt modelId="{A09DF323-8D1F-4ECA-9457-8E4A5DB09219}">
      <dgm:prSet/>
      <dgm:spPr/>
      <dgm:t>
        <a:bodyPr/>
        <a:lstStyle/>
        <a:p>
          <a:r>
            <a:rPr lang="en-US"/>
            <a:t>Understanding the attrition patterns by gender can help in the areas of improvement in customer retention strategies and implement targeted measures to reduce attrition rates and enhance customer loyalty</a:t>
          </a:r>
        </a:p>
      </dgm:t>
    </dgm:pt>
    <dgm:pt modelId="{3240F131-4336-4C6C-909F-EBEDA839A7BA}" type="parTrans" cxnId="{AC5918BD-01A4-42BA-BB1B-CF53AEFA90E5}">
      <dgm:prSet/>
      <dgm:spPr/>
      <dgm:t>
        <a:bodyPr/>
        <a:lstStyle/>
        <a:p>
          <a:endParaRPr lang="en-US"/>
        </a:p>
      </dgm:t>
    </dgm:pt>
    <dgm:pt modelId="{040333EE-23A5-45A8-92FD-9F81A005B3C1}" type="sibTrans" cxnId="{AC5918BD-01A4-42BA-BB1B-CF53AEFA90E5}">
      <dgm:prSet/>
      <dgm:spPr/>
      <dgm:t>
        <a:bodyPr/>
        <a:lstStyle/>
        <a:p>
          <a:endParaRPr lang="en-US"/>
        </a:p>
      </dgm:t>
    </dgm:pt>
    <dgm:pt modelId="{44472E42-2234-4CAB-BE10-62E46B5A9F62}" type="pres">
      <dgm:prSet presAssocID="{C82F8D1F-62DD-45F3-982D-71E2ACC3EB05}" presName="vert0" presStyleCnt="0">
        <dgm:presLayoutVars>
          <dgm:dir/>
          <dgm:animOne val="branch"/>
          <dgm:animLvl val="lvl"/>
        </dgm:presLayoutVars>
      </dgm:prSet>
      <dgm:spPr/>
    </dgm:pt>
    <dgm:pt modelId="{24EF9C34-B682-4459-8E69-5B964E0BDDF2}" type="pres">
      <dgm:prSet presAssocID="{AAC3D067-8DA2-4658-9A4B-764666FE3B32}" presName="thickLine" presStyleLbl="alignNode1" presStyleIdx="0" presStyleCnt="4"/>
      <dgm:spPr/>
    </dgm:pt>
    <dgm:pt modelId="{0880CD10-CC98-4424-947C-E2A7FBB59F80}" type="pres">
      <dgm:prSet presAssocID="{AAC3D067-8DA2-4658-9A4B-764666FE3B32}" presName="horz1" presStyleCnt="0"/>
      <dgm:spPr/>
    </dgm:pt>
    <dgm:pt modelId="{5FD83C91-CB0B-4502-8EBC-E5D23F02790D}" type="pres">
      <dgm:prSet presAssocID="{AAC3D067-8DA2-4658-9A4B-764666FE3B32}" presName="tx1" presStyleLbl="revTx" presStyleIdx="0" presStyleCnt="4"/>
      <dgm:spPr/>
    </dgm:pt>
    <dgm:pt modelId="{68308178-7617-4B0E-BB99-87CCA3FD36C2}" type="pres">
      <dgm:prSet presAssocID="{AAC3D067-8DA2-4658-9A4B-764666FE3B32}" presName="vert1" presStyleCnt="0"/>
      <dgm:spPr/>
    </dgm:pt>
    <dgm:pt modelId="{D6DC4EF7-60FF-4C2C-B84B-7208B1A29ED9}" type="pres">
      <dgm:prSet presAssocID="{3478B469-ABB3-4B51-97B1-1C7AE44114B5}" presName="thickLine" presStyleLbl="alignNode1" presStyleIdx="1" presStyleCnt="4"/>
      <dgm:spPr/>
    </dgm:pt>
    <dgm:pt modelId="{08AE4603-CBB1-416C-A311-06AA57ACC948}" type="pres">
      <dgm:prSet presAssocID="{3478B469-ABB3-4B51-97B1-1C7AE44114B5}" presName="horz1" presStyleCnt="0"/>
      <dgm:spPr/>
    </dgm:pt>
    <dgm:pt modelId="{1B91CC3B-AE10-4F24-98A8-C20B71D9B8CA}" type="pres">
      <dgm:prSet presAssocID="{3478B469-ABB3-4B51-97B1-1C7AE44114B5}" presName="tx1" presStyleLbl="revTx" presStyleIdx="1" presStyleCnt="4"/>
      <dgm:spPr/>
    </dgm:pt>
    <dgm:pt modelId="{9DACC879-CA29-4E15-8710-A0713673BBB3}" type="pres">
      <dgm:prSet presAssocID="{3478B469-ABB3-4B51-97B1-1C7AE44114B5}" presName="vert1" presStyleCnt="0"/>
      <dgm:spPr/>
    </dgm:pt>
    <dgm:pt modelId="{F1D9ADDE-B0A4-479F-B40E-95BB5C988368}" type="pres">
      <dgm:prSet presAssocID="{A2489790-39C5-4986-A9E3-821921262D10}" presName="thickLine" presStyleLbl="alignNode1" presStyleIdx="2" presStyleCnt="4"/>
      <dgm:spPr/>
    </dgm:pt>
    <dgm:pt modelId="{0CDD441C-F585-48E0-8FE7-5216CB9F129E}" type="pres">
      <dgm:prSet presAssocID="{A2489790-39C5-4986-A9E3-821921262D10}" presName="horz1" presStyleCnt="0"/>
      <dgm:spPr/>
    </dgm:pt>
    <dgm:pt modelId="{639FCF43-6481-419A-892C-9FAC607E8E36}" type="pres">
      <dgm:prSet presAssocID="{A2489790-39C5-4986-A9E3-821921262D10}" presName="tx1" presStyleLbl="revTx" presStyleIdx="2" presStyleCnt="4"/>
      <dgm:spPr/>
    </dgm:pt>
    <dgm:pt modelId="{2C8C2E75-F0A6-4B68-9EBD-51C32A5E5C32}" type="pres">
      <dgm:prSet presAssocID="{A2489790-39C5-4986-A9E3-821921262D10}" presName="vert1" presStyleCnt="0"/>
      <dgm:spPr/>
    </dgm:pt>
    <dgm:pt modelId="{70586246-170D-4BF1-94B7-853FEF009350}" type="pres">
      <dgm:prSet presAssocID="{A09DF323-8D1F-4ECA-9457-8E4A5DB09219}" presName="thickLine" presStyleLbl="alignNode1" presStyleIdx="3" presStyleCnt="4"/>
      <dgm:spPr/>
    </dgm:pt>
    <dgm:pt modelId="{CE7A8F2B-70B2-4310-8571-F355F8AABBDC}" type="pres">
      <dgm:prSet presAssocID="{A09DF323-8D1F-4ECA-9457-8E4A5DB09219}" presName="horz1" presStyleCnt="0"/>
      <dgm:spPr/>
    </dgm:pt>
    <dgm:pt modelId="{86709662-3C37-4903-ABE0-8C090CCA4496}" type="pres">
      <dgm:prSet presAssocID="{A09DF323-8D1F-4ECA-9457-8E4A5DB09219}" presName="tx1" presStyleLbl="revTx" presStyleIdx="3" presStyleCnt="4"/>
      <dgm:spPr/>
    </dgm:pt>
    <dgm:pt modelId="{DE02B915-C63B-4DCC-B895-9F9659A2CC0C}" type="pres">
      <dgm:prSet presAssocID="{A09DF323-8D1F-4ECA-9457-8E4A5DB09219}" presName="vert1" presStyleCnt="0"/>
      <dgm:spPr/>
    </dgm:pt>
  </dgm:ptLst>
  <dgm:cxnLst>
    <dgm:cxn modelId="{B107654B-F4C6-4221-9954-DE9D84E58B3A}" type="presOf" srcId="{AAC3D067-8DA2-4658-9A4B-764666FE3B32}" destId="{5FD83C91-CB0B-4502-8EBC-E5D23F02790D}" srcOrd="0" destOrd="0" presId="urn:microsoft.com/office/officeart/2008/layout/LinedList"/>
    <dgm:cxn modelId="{1B603E52-B2EE-4340-86E5-9E9F3251468E}" srcId="{C82F8D1F-62DD-45F3-982D-71E2ACC3EB05}" destId="{A2489790-39C5-4986-A9E3-821921262D10}" srcOrd="2" destOrd="0" parTransId="{FDA90949-5DF3-472D-97F5-8FD7EE64A6F3}" sibTransId="{46DA863D-659E-4646-8057-89370D88385A}"/>
    <dgm:cxn modelId="{C7FD0966-2E02-4DB3-A88E-8C0690CDD6EE}" type="presOf" srcId="{C82F8D1F-62DD-45F3-982D-71E2ACC3EB05}" destId="{44472E42-2234-4CAB-BE10-62E46B5A9F62}" srcOrd="0" destOrd="0" presId="urn:microsoft.com/office/officeart/2008/layout/LinedList"/>
    <dgm:cxn modelId="{3924D087-FD9D-4B68-BD35-CAF11DC00D0C}" type="presOf" srcId="{A2489790-39C5-4986-A9E3-821921262D10}" destId="{639FCF43-6481-419A-892C-9FAC607E8E36}" srcOrd="0" destOrd="0" presId="urn:microsoft.com/office/officeart/2008/layout/LinedList"/>
    <dgm:cxn modelId="{05186E8F-6FBF-4977-B803-36C2FA82C323}" srcId="{C82F8D1F-62DD-45F3-982D-71E2ACC3EB05}" destId="{3478B469-ABB3-4B51-97B1-1C7AE44114B5}" srcOrd="1" destOrd="0" parTransId="{EF1FF60A-BC10-47CA-AE6F-AEDBF1E8021C}" sibTransId="{54F1786E-97D2-4169-B89B-4F23E747CF08}"/>
    <dgm:cxn modelId="{D9C64EAF-B7E8-4B9A-A51E-2AA3ED198F2F}" srcId="{C82F8D1F-62DD-45F3-982D-71E2ACC3EB05}" destId="{AAC3D067-8DA2-4658-9A4B-764666FE3B32}" srcOrd="0" destOrd="0" parTransId="{F3CCF5DE-B380-4706-A895-B0C3433FD933}" sibTransId="{249DD3A4-0D5D-40F9-B03F-E03B0EBA25F2}"/>
    <dgm:cxn modelId="{AC5918BD-01A4-42BA-BB1B-CF53AEFA90E5}" srcId="{C82F8D1F-62DD-45F3-982D-71E2ACC3EB05}" destId="{A09DF323-8D1F-4ECA-9457-8E4A5DB09219}" srcOrd="3" destOrd="0" parTransId="{3240F131-4336-4C6C-909F-EBEDA839A7BA}" sibTransId="{040333EE-23A5-45A8-92FD-9F81A005B3C1}"/>
    <dgm:cxn modelId="{0A3D58C5-0670-41FC-B82B-64B7A16A3317}" type="presOf" srcId="{A09DF323-8D1F-4ECA-9457-8E4A5DB09219}" destId="{86709662-3C37-4903-ABE0-8C090CCA4496}" srcOrd="0" destOrd="0" presId="urn:microsoft.com/office/officeart/2008/layout/LinedList"/>
    <dgm:cxn modelId="{D13A3ADA-B92F-4DCC-A36B-55E377A1310D}" type="presOf" srcId="{3478B469-ABB3-4B51-97B1-1C7AE44114B5}" destId="{1B91CC3B-AE10-4F24-98A8-C20B71D9B8CA}" srcOrd="0" destOrd="0" presId="urn:microsoft.com/office/officeart/2008/layout/LinedList"/>
    <dgm:cxn modelId="{74A2B789-B343-4EE4-96EB-66C1AAD57CF4}" type="presParOf" srcId="{44472E42-2234-4CAB-BE10-62E46B5A9F62}" destId="{24EF9C34-B682-4459-8E69-5B964E0BDDF2}" srcOrd="0" destOrd="0" presId="urn:microsoft.com/office/officeart/2008/layout/LinedList"/>
    <dgm:cxn modelId="{AA46AC34-1D77-428C-ACB4-457654494060}" type="presParOf" srcId="{44472E42-2234-4CAB-BE10-62E46B5A9F62}" destId="{0880CD10-CC98-4424-947C-E2A7FBB59F80}" srcOrd="1" destOrd="0" presId="urn:microsoft.com/office/officeart/2008/layout/LinedList"/>
    <dgm:cxn modelId="{75ADE829-8D3B-4250-8CD7-E5F18E62A17F}" type="presParOf" srcId="{0880CD10-CC98-4424-947C-E2A7FBB59F80}" destId="{5FD83C91-CB0B-4502-8EBC-E5D23F02790D}" srcOrd="0" destOrd="0" presId="urn:microsoft.com/office/officeart/2008/layout/LinedList"/>
    <dgm:cxn modelId="{18F69B65-08F6-4EE1-83F4-9A9EE3A31C5A}" type="presParOf" srcId="{0880CD10-CC98-4424-947C-E2A7FBB59F80}" destId="{68308178-7617-4B0E-BB99-87CCA3FD36C2}" srcOrd="1" destOrd="0" presId="urn:microsoft.com/office/officeart/2008/layout/LinedList"/>
    <dgm:cxn modelId="{60EB4E08-5F73-4D59-8836-675A8573F47B}" type="presParOf" srcId="{44472E42-2234-4CAB-BE10-62E46B5A9F62}" destId="{D6DC4EF7-60FF-4C2C-B84B-7208B1A29ED9}" srcOrd="2" destOrd="0" presId="urn:microsoft.com/office/officeart/2008/layout/LinedList"/>
    <dgm:cxn modelId="{F180D4F4-35FC-4284-90FC-E7AC0230CCB5}" type="presParOf" srcId="{44472E42-2234-4CAB-BE10-62E46B5A9F62}" destId="{08AE4603-CBB1-416C-A311-06AA57ACC948}" srcOrd="3" destOrd="0" presId="urn:microsoft.com/office/officeart/2008/layout/LinedList"/>
    <dgm:cxn modelId="{1E6EE4AC-0344-4811-93A1-AC723FCF37F7}" type="presParOf" srcId="{08AE4603-CBB1-416C-A311-06AA57ACC948}" destId="{1B91CC3B-AE10-4F24-98A8-C20B71D9B8CA}" srcOrd="0" destOrd="0" presId="urn:microsoft.com/office/officeart/2008/layout/LinedList"/>
    <dgm:cxn modelId="{7AA792BF-FA15-448E-A563-7EE97BD14D0C}" type="presParOf" srcId="{08AE4603-CBB1-416C-A311-06AA57ACC948}" destId="{9DACC879-CA29-4E15-8710-A0713673BBB3}" srcOrd="1" destOrd="0" presId="urn:microsoft.com/office/officeart/2008/layout/LinedList"/>
    <dgm:cxn modelId="{8DE65F2D-5DE4-4118-9F81-789B646D1A2B}" type="presParOf" srcId="{44472E42-2234-4CAB-BE10-62E46B5A9F62}" destId="{F1D9ADDE-B0A4-479F-B40E-95BB5C988368}" srcOrd="4" destOrd="0" presId="urn:microsoft.com/office/officeart/2008/layout/LinedList"/>
    <dgm:cxn modelId="{19538A0C-4B2A-4A35-932E-266EB42F8083}" type="presParOf" srcId="{44472E42-2234-4CAB-BE10-62E46B5A9F62}" destId="{0CDD441C-F585-48E0-8FE7-5216CB9F129E}" srcOrd="5" destOrd="0" presId="urn:microsoft.com/office/officeart/2008/layout/LinedList"/>
    <dgm:cxn modelId="{CFE5B2C5-A3DD-4DC3-8227-2FFBA9FA1995}" type="presParOf" srcId="{0CDD441C-F585-48E0-8FE7-5216CB9F129E}" destId="{639FCF43-6481-419A-892C-9FAC607E8E36}" srcOrd="0" destOrd="0" presId="urn:microsoft.com/office/officeart/2008/layout/LinedList"/>
    <dgm:cxn modelId="{151F1241-0C51-4314-83AB-39A6407FDA3B}" type="presParOf" srcId="{0CDD441C-F585-48E0-8FE7-5216CB9F129E}" destId="{2C8C2E75-F0A6-4B68-9EBD-51C32A5E5C32}" srcOrd="1" destOrd="0" presId="urn:microsoft.com/office/officeart/2008/layout/LinedList"/>
    <dgm:cxn modelId="{49B73731-B698-41A2-A6B8-04B32F49A6AA}" type="presParOf" srcId="{44472E42-2234-4CAB-BE10-62E46B5A9F62}" destId="{70586246-170D-4BF1-94B7-853FEF009350}" srcOrd="6" destOrd="0" presId="urn:microsoft.com/office/officeart/2008/layout/LinedList"/>
    <dgm:cxn modelId="{8AA07CE5-9709-461F-AA1D-304CD673BF40}" type="presParOf" srcId="{44472E42-2234-4CAB-BE10-62E46B5A9F62}" destId="{CE7A8F2B-70B2-4310-8571-F355F8AABBDC}" srcOrd="7" destOrd="0" presId="urn:microsoft.com/office/officeart/2008/layout/LinedList"/>
    <dgm:cxn modelId="{B1C85298-EE4A-46F0-802B-BE7BBA33551A}" type="presParOf" srcId="{CE7A8F2B-70B2-4310-8571-F355F8AABBDC}" destId="{86709662-3C37-4903-ABE0-8C090CCA4496}" srcOrd="0" destOrd="0" presId="urn:microsoft.com/office/officeart/2008/layout/LinedList"/>
    <dgm:cxn modelId="{50C22061-568F-49C4-8D3B-AF4967189465}" type="presParOf" srcId="{CE7A8F2B-70B2-4310-8571-F355F8AABBDC}" destId="{DE02B915-C63B-4DCC-B895-9F9659A2CC0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9C34-B682-4459-8E69-5B964E0BDDF2}">
      <dsp:nvSpPr>
        <dsp:cNvPr id="0" name=""/>
        <dsp:cNvSpPr/>
      </dsp:nvSpPr>
      <dsp:spPr>
        <a:xfrm>
          <a:off x="0" y="0"/>
          <a:ext cx="5156557"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83C91-CB0B-4502-8EBC-E5D23F02790D}">
      <dsp:nvSpPr>
        <dsp:cNvPr id="0" name=""/>
        <dsp:cNvSpPr/>
      </dsp:nvSpPr>
      <dsp:spPr>
        <a:xfrm>
          <a:off x="0" y="0"/>
          <a:ext cx="5156557" cy="135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Among female customers, 82% are existing customers, 17.4% of female customers have </a:t>
          </a:r>
          <a:r>
            <a:rPr lang="en-US" sz="1700" kern="1200" err="1"/>
            <a:t>attrited</a:t>
          </a:r>
          <a:r>
            <a:rPr lang="en-US" sz="1700" kern="1200"/>
            <a:t>, representing those who have closed their accounts</a:t>
          </a:r>
        </a:p>
      </dsp:txBody>
      <dsp:txXfrm>
        <a:off x="0" y="0"/>
        <a:ext cx="5156557" cy="1351227"/>
      </dsp:txXfrm>
    </dsp:sp>
    <dsp:sp modelId="{D6DC4EF7-60FF-4C2C-B84B-7208B1A29ED9}">
      <dsp:nvSpPr>
        <dsp:cNvPr id="0" name=""/>
        <dsp:cNvSpPr/>
      </dsp:nvSpPr>
      <dsp:spPr>
        <a:xfrm>
          <a:off x="0" y="1351227"/>
          <a:ext cx="5156557"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91CC3B-AE10-4F24-98A8-C20B71D9B8CA}">
      <dsp:nvSpPr>
        <dsp:cNvPr id="0" name=""/>
        <dsp:cNvSpPr/>
      </dsp:nvSpPr>
      <dsp:spPr>
        <a:xfrm>
          <a:off x="0" y="1351227"/>
          <a:ext cx="5156557" cy="135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Among male customers, 85.4% are existing customers. 14.6% of them have closed their accounts</a:t>
          </a:r>
        </a:p>
      </dsp:txBody>
      <dsp:txXfrm>
        <a:off x="0" y="1351227"/>
        <a:ext cx="5156557" cy="1351227"/>
      </dsp:txXfrm>
    </dsp:sp>
    <dsp:sp modelId="{F1D9ADDE-B0A4-479F-B40E-95BB5C988368}">
      <dsp:nvSpPr>
        <dsp:cNvPr id="0" name=""/>
        <dsp:cNvSpPr/>
      </dsp:nvSpPr>
      <dsp:spPr>
        <a:xfrm>
          <a:off x="0" y="2702454"/>
          <a:ext cx="5156557"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9FCF43-6481-419A-892C-9FAC607E8E36}">
      <dsp:nvSpPr>
        <dsp:cNvPr id="0" name=""/>
        <dsp:cNvSpPr/>
      </dsp:nvSpPr>
      <dsp:spPr>
        <a:xfrm>
          <a:off x="0" y="2702454"/>
          <a:ext cx="5156557" cy="135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The results show that both men and women tend to keep their accounts, but more women are leaving compared to men, although the difference is not very big</a:t>
          </a:r>
        </a:p>
      </dsp:txBody>
      <dsp:txXfrm>
        <a:off x="0" y="2702454"/>
        <a:ext cx="5156557" cy="1351227"/>
      </dsp:txXfrm>
    </dsp:sp>
    <dsp:sp modelId="{70586246-170D-4BF1-94B7-853FEF009350}">
      <dsp:nvSpPr>
        <dsp:cNvPr id="0" name=""/>
        <dsp:cNvSpPr/>
      </dsp:nvSpPr>
      <dsp:spPr>
        <a:xfrm>
          <a:off x="0" y="4053680"/>
          <a:ext cx="5156557"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09662-3C37-4903-ABE0-8C090CCA4496}">
      <dsp:nvSpPr>
        <dsp:cNvPr id="0" name=""/>
        <dsp:cNvSpPr/>
      </dsp:nvSpPr>
      <dsp:spPr>
        <a:xfrm>
          <a:off x="0" y="4053681"/>
          <a:ext cx="5156557" cy="1351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Understanding the attrition patterns by gender can help in the areas of improvement in customer retention strategies and implement targeted measures to reduce attrition rates and enhance customer loyalty</a:t>
          </a:r>
        </a:p>
      </dsp:txBody>
      <dsp:txXfrm>
        <a:off x="0" y="4053681"/>
        <a:ext cx="5156557" cy="13512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41DCE-28C7-DB46-856B-65ED4A051CFC}"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C670C1-1E52-9442-BD17-6330BFC2BC32}" type="slidenum">
              <a:rPr lang="en-US" smtClean="0"/>
              <a:t>‹#›</a:t>
            </a:fld>
            <a:endParaRPr lang="en-US"/>
          </a:p>
        </p:txBody>
      </p:sp>
    </p:spTree>
    <p:extLst>
      <p:ext uri="{BB962C8B-B14F-4D97-AF65-F5344CB8AC3E}">
        <p14:creationId xmlns:p14="http://schemas.microsoft.com/office/powerpoint/2010/main" val="312309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harpsightlabs.com/blog/geom_smooth/" TargetMode="External"/><Relationship Id="rId2" Type="http://schemas.openxmlformats.org/officeDocument/2006/relationships/hyperlink" Target="https://www.kaggle.com/datasets/sakshigoyal7/credit-card-customers" TargetMode="External"/><Relationship Id="rId1" Type="http://schemas.openxmlformats.org/officeDocument/2006/relationships/slideLayout" Target="../slideLayouts/slideLayout2.xml"/><Relationship Id="rId5" Type="http://schemas.openxmlformats.org/officeDocument/2006/relationships/hyperlink" Target="https://r-charts.com/ranking/bar-plot-ggplot2/" TargetMode="External"/><Relationship Id="rId4" Type="http://schemas.openxmlformats.org/officeDocument/2006/relationships/hyperlink" Target="http://www.sthda.com/english/wiki/ggplot2-box-plot-quick-start-guide-r-software-and-data-visualiz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46D2CA2C-6CBB-E02E-C686-940B8156679C}"/>
              </a:ext>
            </a:extLst>
          </p:cNvPr>
          <p:cNvSpPr txBox="1">
            <a:spLocks/>
          </p:cNvSpPr>
          <p:nvPr/>
        </p:nvSpPr>
        <p:spPr>
          <a:xfrm>
            <a:off x="190062" y="-81565"/>
            <a:ext cx="9404809" cy="13168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en-US" b="1" dirty="0"/>
          </a:p>
        </p:txBody>
      </p:sp>
      <p:sp>
        <p:nvSpPr>
          <p:cNvPr id="10" name="Subtitle 2">
            <a:extLst>
              <a:ext uri="{FF2B5EF4-FFF2-40B4-BE49-F238E27FC236}">
                <a16:creationId xmlns:a16="http://schemas.microsoft.com/office/drawing/2014/main" id="{5A200C93-E455-B4BE-B061-DEB7759CFA56}"/>
              </a:ext>
            </a:extLst>
          </p:cNvPr>
          <p:cNvSpPr txBox="1">
            <a:spLocks/>
          </p:cNvSpPr>
          <p:nvPr/>
        </p:nvSpPr>
        <p:spPr>
          <a:xfrm>
            <a:off x="190064" y="1405211"/>
            <a:ext cx="5200670" cy="38258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950"/>
              </a:spcBef>
              <a:buNone/>
            </a:pPr>
            <a:r>
              <a:rPr lang="en-US" sz="6600" b="1" dirty="0">
                <a:latin typeface="Poppins"/>
                <a:cs typeface="Poppins"/>
              </a:rPr>
              <a:t>Consumer Behavior with Credit Cards</a:t>
            </a:r>
            <a:endParaRPr lang="en-US" sz="5400" dirty="0">
              <a:latin typeface="Poppins"/>
              <a:ea typeface="Calibri" panose="020F0502020204030204"/>
              <a:cs typeface="Poppins"/>
            </a:endParaRPr>
          </a:p>
        </p:txBody>
      </p:sp>
      <p:pic>
        <p:nvPicPr>
          <p:cNvPr id="13" name="Picture 12" descr="A person holding credit cards&#10;&#10;Description automatically generated">
            <a:extLst>
              <a:ext uri="{FF2B5EF4-FFF2-40B4-BE49-F238E27FC236}">
                <a16:creationId xmlns:a16="http://schemas.microsoft.com/office/drawing/2014/main" id="{80F5BC00-6635-D35C-77D6-7B8CA9BE435E}"/>
              </a:ext>
            </a:extLst>
          </p:cNvPr>
          <p:cNvPicPr>
            <a:picLocks noChangeAspect="1"/>
          </p:cNvPicPr>
          <p:nvPr/>
        </p:nvPicPr>
        <p:blipFill rotWithShape="1">
          <a:blip r:embed="rId2"/>
          <a:srcRect r="-3" b="-3"/>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Subtitle 2">
            <a:extLst>
              <a:ext uri="{FF2B5EF4-FFF2-40B4-BE49-F238E27FC236}">
                <a16:creationId xmlns:a16="http://schemas.microsoft.com/office/drawing/2014/main" id="{8D7FABA7-F7B7-7BD5-CA52-E9254BC8BDB4}"/>
              </a:ext>
            </a:extLst>
          </p:cNvPr>
          <p:cNvSpPr txBox="1">
            <a:spLocks/>
          </p:cNvSpPr>
          <p:nvPr/>
        </p:nvSpPr>
        <p:spPr>
          <a:xfrm>
            <a:off x="469775" y="6164833"/>
            <a:ext cx="5847817" cy="59487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950"/>
              </a:spcBef>
            </a:pPr>
            <a:r>
              <a:rPr lang="en-US" sz="2800" b="1" dirty="0"/>
              <a:t>By – Sayali Deshmukh</a:t>
            </a:r>
            <a:endParaRPr lang="en-US" sz="2800" b="1" dirty="0">
              <a:ea typeface="Calibri"/>
              <a:cs typeface="Calibri"/>
            </a:endParaRPr>
          </a:p>
        </p:txBody>
      </p:sp>
    </p:spTree>
    <p:extLst>
      <p:ext uri="{BB962C8B-B14F-4D97-AF65-F5344CB8AC3E}">
        <p14:creationId xmlns:p14="http://schemas.microsoft.com/office/powerpoint/2010/main" val="344975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c 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a distribution of money&#10;&#10;Description automatically generated with medium confidence">
            <a:extLst>
              <a:ext uri="{FF2B5EF4-FFF2-40B4-BE49-F238E27FC236}">
                <a16:creationId xmlns:a16="http://schemas.microsoft.com/office/drawing/2014/main" id="{BD03FEAE-D64A-3707-BCEE-34C0452A364F}"/>
              </a:ext>
            </a:extLst>
          </p:cNvPr>
          <p:cNvPicPr>
            <a:picLocks noChangeAspect="1"/>
          </p:cNvPicPr>
          <p:nvPr/>
        </p:nvPicPr>
        <p:blipFill rotWithShape="1">
          <a:blip r:embed="rId2">
            <a:extLst>
              <a:ext uri="{28A0092B-C50C-407E-A947-70E740481C1C}">
                <a14:useLocalDpi xmlns:a14="http://schemas.microsoft.com/office/drawing/2010/main" val="0"/>
              </a:ext>
            </a:extLst>
          </a:blip>
          <a:srcRect r="-11201" b="157"/>
          <a:stretch/>
        </p:blipFill>
        <p:spPr>
          <a:xfrm>
            <a:off x="-1395" y="470407"/>
            <a:ext cx="8508553" cy="492806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FBBEF64C-1FB1-893B-AF21-E4F1E3C011B9}"/>
              </a:ext>
            </a:extLst>
          </p:cNvPr>
          <p:cNvSpPr txBox="1"/>
          <p:nvPr/>
        </p:nvSpPr>
        <p:spPr>
          <a:xfrm>
            <a:off x="7357652" y="2457408"/>
            <a:ext cx="4539184" cy="2370729"/>
          </a:xfrm>
          <a:prstGeom prst="rect">
            <a:avLst/>
          </a:prstGeom>
        </p:spPr>
        <p:txBody>
          <a:bodyPr vert="horz" lIns="91440" tIns="45720" rIns="91440" bIns="45720" rtlCol="0" anchor="t">
            <a:noAutofit/>
          </a:bodyPr>
          <a:lstStyle/>
          <a:p>
            <a:pPr>
              <a:lnSpc>
                <a:spcPct val="90000"/>
              </a:lnSpc>
              <a:spcAft>
                <a:spcPts val="600"/>
              </a:spcAft>
            </a:pPr>
            <a:r>
              <a:rPr lang="en-US" sz="2000" b="1"/>
              <a:t>            Total</a:t>
            </a:r>
            <a:r>
              <a:rPr lang="en-US" sz="2000" b="1" i="0">
                <a:effectLst/>
              </a:rPr>
              <a:t> Transaction Amount</a:t>
            </a:r>
            <a:endParaRPr lang="en-US" sz="2000" b="0" i="0">
              <a:effectLst/>
              <a:ea typeface="Calibri" panose="020F0502020204030204"/>
              <a:cs typeface="Calibri" panose="020F0502020204030204"/>
            </a:endParaRPr>
          </a:p>
          <a:p>
            <a:pPr marL="742950" lvl="1" indent="-228600">
              <a:lnSpc>
                <a:spcPct val="90000"/>
              </a:lnSpc>
              <a:spcAft>
                <a:spcPts val="600"/>
              </a:spcAft>
              <a:buFont typeface="Arial" panose="020B0604020202020204" pitchFamily="34" charset="0"/>
              <a:buChar char="•"/>
            </a:pPr>
            <a:r>
              <a:rPr lang="en-US" sz="2000" b="0" i="0">
                <a:effectLst/>
              </a:rPr>
              <a:t>Distribution: Positively skewed</a:t>
            </a:r>
            <a:endParaRPr lang="en-US" sz="2000" b="0" i="0">
              <a:effectLst/>
              <a:ea typeface="Calibri"/>
              <a:cs typeface="Calibri"/>
            </a:endParaRPr>
          </a:p>
          <a:p>
            <a:pPr marL="742950" lvl="1" indent="-228600">
              <a:lnSpc>
                <a:spcPct val="90000"/>
              </a:lnSpc>
              <a:spcAft>
                <a:spcPts val="600"/>
              </a:spcAft>
              <a:buFont typeface="Arial" panose="020B0604020202020204" pitchFamily="34" charset="0"/>
              <a:buChar char="•"/>
            </a:pPr>
            <a:r>
              <a:rPr lang="en-US" sz="2000" b="0" i="0">
                <a:effectLst/>
              </a:rPr>
              <a:t>Mean: $4,404.09</a:t>
            </a:r>
            <a:endParaRPr lang="en-US" sz="2000" b="0" i="0">
              <a:effectLst/>
              <a:ea typeface="Calibri"/>
              <a:cs typeface="Calibri"/>
            </a:endParaRPr>
          </a:p>
          <a:p>
            <a:pPr marL="742950" lvl="1" indent="-228600">
              <a:lnSpc>
                <a:spcPct val="90000"/>
              </a:lnSpc>
              <a:spcAft>
                <a:spcPts val="600"/>
              </a:spcAft>
              <a:buFont typeface="Arial" panose="020B0604020202020204" pitchFamily="34" charset="0"/>
              <a:buChar char="•"/>
            </a:pPr>
            <a:r>
              <a:rPr lang="en-US" sz="2000" b="0" i="0">
                <a:effectLst/>
              </a:rPr>
              <a:t>Median: $3,899</a:t>
            </a:r>
            <a:endParaRPr lang="en-US" sz="2000" b="0" i="0">
              <a:effectLst/>
              <a:ea typeface="Calibri"/>
              <a:cs typeface="Calibri"/>
            </a:endParaRPr>
          </a:p>
          <a:p>
            <a:pPr marL="742950" lvl="1" indent="-228600">
              <a:lnSpc>
                <a:spcPct val="90000"/>
              </a:lnSpc>
              <a:spcAft>
                <a:spcPts val="600"/>
              </a:spcAft>
              <a:buFont typeface="Arial" panose="020B0604020202020204" pitchFamily="34" charset="0"/>
              <a:buChar char="•"/>
            </a:pPr>
            <a:r>
              <a:rPr lang="en-US" sz="2000" b="0" i="0">
                <a:effectLst/>
              </a:rPr>
              <a:t>Standard Deviation: $3,397.13</a:t>
            </a:r>
            <a:endParaRPr lang="en-US" sz="2000" b="0" i="0">
              <a:effectLst/>
              <a:ea typeface="Calibri"/>
              <a:cs typeface="Calibri"/>
            </a:endParaRPr>
          </a:p>
          <a:p>
            <a:pPr marL="742950" lvl="1" indent="-228600">
              <a:lnSpc>
                <a:spcPct val="90000"/>
              </a:lnSpc>
              <a:spcAft>
                <a:spcPts val="600"/>
              </a:spcAft>
              <a:buFont typeface="Arial" panose="020B0604020202020204" pitchFamily="34" charset="0"/>
              <a:buChar char="•"/>
            </a:pPr>
            <a:r>
              <a:rPr lang="en-US" sz="2000" b="0" i="0">
                <a:effectLst/>
              </a:rPr>
              <a:t>Range: $510 to $18,484</a:t>
            </a:r>
            <a:endParaRPr lang="en-US" sz="2000" b="0" i="0">
              <a:effectLst/>
              <a:ea typeface="Calibri"/>
              <a:cs typeface="Calibri"/>
            </a:endParaRPr>
          </a:p>
        </p:txBody>
      </p:sp>
      <p:sp>
        <p:nvSpPr>
          <p:cNvPr id="2" name="TextBox 1">
            <a:extLst>
              <a:ext uri="{FF2B5EF4-FFF2-40B4-BE49-F238E27FC236}">
                <a16:creationId xmlns:a16="http://schemas.microsoft.com/office/drawing/2014/main" id="{3ED41FEA-CCE6-001C-EACD-2D74317E8669}"/>
              </a:ext>
            </a:extLst>
          </p:cNvPr>
          <p:cNvSpPr txBox="1"/>
          <p:nvPr/>
        </p:nvSpPr>
        <p:spPr>
          <a:xfrm>
            <a:off x="1337387" y="1982754"/>
            <a:ext cx="1135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M</a:t>
            </a:r>
            <a:endParaRPr lang="en-US"/>
          </a:p>
        </p:txBody>
      </p:sp>
    </p:spTree>
    <p:extLst>
      <p:ext uri="{BB962C8B-B14F-4D97-AF65-F5344CB8AC3E}">
        <p14:creationId xmlns:p14="http://schemas.microsoft.com/office/powerpoint/2010/main" val="1900015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 shot of a graph&#10;&#10;Description automatically generated">
            <a:extLst>
              <a:ext uri="{FF2B5EF4-FFF2-40B4-BE49-F238E27FC236}">
                <a16:creationId xmlns:a16="http://schemas.microsoft.com/office/drawing/2014/main" id="{8994CAB2-B13A-5607-3FCA-7EEC383782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588" t="17200" r="30697" b="23117"/>
          <a:stretch/>
        </p:blipFill>
        <p:spPr>
          <a:xfrm>
            <a:off x="155027" y="98951"/>
            <a:ext cx="8584539" cy="516334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5" name="Arc 14">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A3A9CA8-0408-F36C-2145-5F0564530DF4}"/>
              </a:ext>
            </a:extLst>
          </p:cNvPr>
          <p:cNvSpPr txBox="1"/>
          <p:nvPr/>
        </p:nvSpPr>
        <p:spPr>
          <a:xfrm>
            <a:off x="106738" y="5267763"/>
            <a:ext cx="10715802" cy="126902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b="0" i="0">
                <a:effectLst/>
              </a:rPr>
              <a:t>The strong positive correlation suggests that higher credit limits are associated with a significant increase in customers spending power before reaching their credit limits.</a:t>
            </a:r>
            <a:endParaRPr lang="en-US"/>
          </a:p>
          <a:p>
            <a:pPr marL="342900" indent="-285750">
              <a:lnSpc>
                <a:spcPct val="90000"/>
              </a:lnSpc>
              <a:spcAft>
                <a:spcPts val="600"/>
              </a:spcAft>
              <a:buFont typeface="Arial" panose="020B0604020202020204" pitchFamily="34" charset="0"/>
              <a:buChar char="•"/>
            </a:pPr>
            <a:r>
              <a:rPr lang="en-US">
                <a:ea typeface="+mn-lt"/>
                <a:cs typeface="+mn-lt"/>
              </a:rPr>
              <a:t>The relationship is so strong that we can represent it with a linear regression model</a:t>
            </a:r>
            <a:r>
              <a:rPr lang="en-US" b="0" i="0">
                <a:effectLst/>
                <a:ea typeface="+mn-lt"/>
                <a:cs typeface="+mn-lt"/>
              </a:rPr>
              <a:t>.</a:t>
            </a:r>
            <a:r>
              <a:rPr lang="en-US">
                <a:ea typeface="+mn-lt"/>
                <a:cs typeface="+mn-lt"/>
              </a:rPr>
              <a:t> It's denoted as 'Avg Open To Buy = 0.99619 * Credit Limit - 1129.92.</a:t>
            </a:r>
            <a:endParaRPr lang="en-US"/>
          </a:p>
          <a:p>
            <a:pPr marL="285750" indent="-228600">
              <a:lnSpc>
                <a:spcPct val="90000"/>
              </a:lnSpc>
              <a:spcAft>
                <a:spcPts val="600"/>
              </a:spcAft>
              <a:buFont typeface="Arial" panose="020B0604020202020204" pitchFamily="34" charset="0"/>
              <a:buChar char="•"/>
            </a:pPr>
            <a:endParaRPr lang="en-US" b="0" i="0">
              <a:effectLst/>
              <a:ea typeface="Calibri"/>
              <a:cs typeface="Calibri"/>
            </a:endParaRPr>
          </a:p>
        </p:txBody>
      </p:sp>
      <p:sp>
        <p:nvSpPr>
          <p:cNvPr id="3" name="TextBox 2">
            <a:extLst>
              <a:ext uri="{FF2B5EF4-FFF2-40B4-BE49-F238E27FC236}">
                <a16:creationId xmlns:a16="http://schemas.microsoft.com/office/drawing/2014/main" id="{6DCC8A7F-6DBB-FB57-3E33-3B78D455C580}"/>
              </a:ext>
            </a:extLst>
          </p:cNvPr>
          <p:cNvSpPr txBox="1"/>
          <p:nvPr/>
        </p:nvSpPr>
        <p:spPr>
          <a:xfrm>
            <a:off x="8665779" y="1115848"/>
            <a:ext cx="34438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7150"/>
            <a:r>
              <a:rPr lang="en-US" sz="2400" b="1">
                <a:solidFill>
                  <a:schemeClr val="accent6">
                    <a:lumMod val="75000"/>
                  </a:schemeClr>
                </a:solidFill>
                <a:cs typeface="Arial"/>
              </a:rPr>
              <a:t>Individual data points are represented by light green markers</a:t>
            </a:r>
            <a:r>
              <a:rPr lang="en-US" sz="2400">
                <a:solidFill>
                  <a:schemeClr val="accent6">
                    <a:lumMod val="75000"/>
                  </a:schemeClr>
                </a:solidFill>
                <a:cs typeface="Arial"/>
              </a:rPr>
              <a:t>,</a:t>
            </a:r>
            <a:r>
              <a:rPr lang="en-US" sz="2400">
                <a:solidFill>
                  <a:srgbClr val="000000"/>
                </a:solidFill>
                <a:cs typeface="Arial"/>
              </a:rPr>
              <a:t> and </a:t>
            </a:r>
            <a:r>
              <a:rPr lang="en-US" sz="2400" b="1">
                <a:solidFill>
                  <a:srgbClr val="000000"/>
                </a:solidFill>
                <a:cs typeface="Arial"/>
              </a:rPr>
              <a:t>the black trendline illustrates the overall data trend</a:t>
            </a:r>
            <a:r>
              <a:rPr lang="en-US" sz="2400">
                <a:solidFill>
                  <a:srgbClr val="000000"/>
                </a:solidFill>
                <a:cs typeface="Arial"/>
              </a:rPr>
              <a:t>.​</a:t>
            </a:r>
            <a:endParaRPr lang="en-US" sz="2400">
              <a:solidFill>
                <a:srgbClr val="000000"/>
              </a:solidFill>
              <a:ea typeface="Calibri"/>
              <a:cs typeface="Calibri"/>
            </a:endParaRPr>
          </a:p>
        </p:txBody>
      </p:sp>
    </p:spTree>
    <p:extLst>
      <p:ext uri="{BB962C8B-B14F-4D97-AF65-F5344CB8AC3E}">
        <p14:creationId xmlns:p14="http://schemas.microsoft.com/office/powerpoint/2010/main" val="221293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Arc 3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descr="A graph showing a red line and a black line&#10;&#10;Description automatically generated">
            <a:extLst>
              <a:ext uri="{FF2B5EF4-FFF2-40B4-BE49-F238E27FC236}">
                <a16:creationId xmlns:a16="http://schemas.microsoft.com/office/drawing/2014/main" id="{45FCF180-AC86-1B90-57C6-F34D563FE4F6}"/>
              </a:ext>
            </a:extLst>
          </p:cNvPr>
          <p:cNvPicPr>
            <a:picLocks noChangeAspect="1"/>
          </p:cNvPicPr>
          <p:nvPr/>
        </p:nvPicPr>
        <p:blipFill rotWithShape="1">
          <a:blip r:embed="rId2"/>
          <a:srcRect l="2221" r="2925" b="2452"/>
          <a:stretch/>
        </p:blipFill>
        <p:spPr>
          <a:xfrm>
            <a:off x="2305034" y="211713"/>
            <a:ext cx="7980820" cy="443927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TextBox 2">
            <a:extLst>
              <a:ext uri="{FF2B5EF4-FFF2-40B4-BE49-F238E27FC236}">
                <a16:creationId xmlns:a16="http://schemas.microsoft.com/office/drawing/2014/main" id="{0CC4D79B-B095-5D3F-BC44-E00E1FBB24DD}"/>
              </a:ext>
            </a:extLst>
          </p:cNvPr>
          <p:cNvSpPr txBox="1"/>
          <p:nvPr/>
        </p:nvSpPr>
        <p:spPr>
          <a:xfrm>
            <a:off x="2103955" y="4650518"/>
            <a:ext cx="9128950" cy="214300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Weak positive correlation between a customer’s credit limit and their total revolving balance</a:t>
            </a:r>
            <a:endParaRPr lang="en-US">
              <a:ea typeface="Calibri" panose="020F0502020204030204"/>
              <a:cs typeface="Calibri" panose="020F0502020204030204"/>
            </a:endParaRPr>
          </a:p>
          <a:p>
            <a:pPr marL="285750" indent="-228600">
              <a:lnSpc>
                <a:spcPct val="90000"/>
              </a:lnSpc>
              <a:spcAft>
                <a:spcPts val="600"/>
              </a:spcAft>
              <a:buFont typeface="Arial" panose="020B0604020202020204" pitchFamily="34" charset="0"/>
              <a:buChar char="•"/>
            </a:pPr>
            <a:r>
              <a:rPr lang="en-US"/>
              <a:t>This could suggest that while customers with higher credit limits tend to have slightly higher revolving balances, other factors not included in this analysis likely play a more substantial role in determining a customer’s revolving balance.</a:t>
            </a:r>
            <a:endParaRPr lang="en-US">
              <a:ea typeface="Calibri"/>
              <a:cs typeface="Calibri"/>
            </a:endParaRPr>
          </a:p>
          <a:p>
            <a:pPr marL="285750" indent="-228600">
              <a:lnSpc>
                <a:spcPct val="90000"/>
              </a:lnSpc>
              <a:spcAft>
                <a:spcPts val="600"/>
              </a:spcAft>
              <a:buFont typeface="Arial" panose="020B0604020202020204" pitchFamily="34" charset="0"/>
              <a:buChar char="•"/>
            </a:pPr>
            <a:r>
              <a:rPr lang="en-US"/>
              <a:t> These factors could include customer income level, spending habits, and their propensity to carry a balance from month to month.</a:t>
            </a:r>
            <a:endParaRPr lang="en-US">
              <a:ea typeface="Calibri"/>
              <a:cs typeface="Calibri"/>
            </a:endParaRPr>
          </a:p>
        </p:txBody>
      </p:sp>
    </p:spTree>
    <p:extLst>
      <p:ext uri="{BB962C8B-B14F-4D97-AF65-F5344CB8AC3E}">
        <p14:creationId xmlns:p14="http://schemas.microsoft.com/office/powerpoint/2010/main" val="7970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Content Placeholder 3">
            <a:extLst>
              <a:ext uri="{FF2B5EF4-FFF2-40B4-BE49-F238E27FC236}">
                <a16:creationId xmlns:a16="http://schemas.microsoft.com/office/drawing/2014/main" id="{9D6C96B2-CFB5-8016-0A5C-EE0F2219248B}"/>
              </a:ext>
            </a:extLst>
          </p:cNvPr>
          <p:cNvPicPr>
            <a:picLocks noChangeAspect="1"/>
          </p:cNvPicPr>
          <p:nvPr/>
        </p:nvPicPr>
        <p:blipFill rotWithShape="1">
          <a:blip r:embed="rId2"/>
          <a:srcRect t="2013" r="-1" b="2012"/>
          <a:stretch/>
        </p:blipFill>
        <p:spPr>
          <a:xfrm>
            <a:off x="406199" y="114066"/>
            <a:ext cx="10012194" cy="4990428"/>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01" name="Arc 10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C497F92-EB67-5A2F-7CE9-09DC38FE7A7B}"/>
              </a:ext>
            </a:extLst>
          </p:cNvPr>
          <p:cNvSpPr txBox="1"/>
          <p:nvPr/>
        </p:nvSpPr>
        <p:spPr>
          <a:xfrm>
            <a:off x="609195" y="5187747"/>
            <a:ext cx="9144406" cy="145565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marL="285750" indent="-285750">
              <a:lnSpc>
                <a:spcPct val="90000"/>
              </a:lnSpc>
              <a:spcAft>
                <a:spcPts val="600"/>
              </a:spcAft>
              <a:buFont typeface="Arial"/>
              <a:buChar char="•"/>
            </a:pPr>
            <a:r>
              <a:rPr lang="en-US">
                <a:solidFill>
                  <a:srgbClr val="002060"/>
                </a:solidFill>
              </a:rPr>
              <a:t>Illustrate an inverse U-curve relationship between the duration the Months on Book and their Credit Limit.</a:t>
            </a:r>
            <a:endParaRPr lang="en-US">
              <a:solidFill>
                <a:srgbClr val="002060"/>
              </a:solidFill>
              <a:ea typeface="Calibri" panose="020F0502020204030204"/>
              <a:cs typeface="Calibri" panose="020F0502020204030204"/>
            </a:endParaRPr>
          </a:p>
          <a:p>
            <a:pPr marL="285750" indent="-285750">
              <a:lnSpc>
                <a:spcPct val="90000"/>
              </a:lnSpc>
              <a:spcAft>
                <a:spcPts val="600"/>
              </a:spcAft>
              <a:buFont typeface="Arial"/>
              <a:buChar char="•"/>
            </a:pPr>
            <a:r>
              <a:rPr lang="en-US">
                <a:solidFill>
                  <a:srgbClr val="002060"/>
                </a:solidFill>
              </a:rPr>
              <a:t>Initially, it appears that as the length of the relationship increases, so does the credit limit.</a:t>
            </a:r>
            <a:endParaRPr lang="en-US">
              <a:solidFill>
                <a:srgbClr val="002060"/>
              </a:solidFill>
              <a:ea typeface="Calibri" panose="020F0502020204030204"/>
              <a:cs typeface="Calibri" panose="020F0502020204030204"/>
            </a:endParaRPr>
          </a:p>
          <a:p>
            <a:pPr marL="285750" indent="-285750">
              <a:lnSpc>
                <a:spcPct val="90000"/>
              </a:lnSpc>
              <a:spcAft>
                <a:spcPts val="600"/>
              </a:spcAft>
              <a:buFont typeface="Arial"/>
              <a:buChar char="•"/>
            </a:pPr>
            <a:r>
              <a:rPr lang="en-US">
                <a:solidFill>
                  <a:srgbClr val="002060"/>
                </a:solidFill>
              </a:rPr>
              <a:t>However, after reaching a certain point, further increases in the length of the relationship are associated with decreases in the credit limit. </a:t>
            </a:r>
            <a:endParaRPr lang="en-US">
              <a:solidFill>
                <a:srgbClr val="002060"/>
              </a:solidFill>
              <a:ea typeface="Calibri" panose="020F0502020204030204"/>
              <a:cs typeface="Calibri" panose="020F0502020204030204"/>
            </a:endParaRPr>
          </a:p>
          <a:p>
            <a:pPr marL="285750" indent="-285750">
              <a:lnSpc>
                <a:spcPct val="90000"/>
              </a:lnSpc>
              <a:spcAft>
                <a:spcPts val="600"/>
              </a:spcAft>
              <a:buFont typeface="Arial"/>
              <a:buChar char="•"/>
            </a:pPr>
            <a:r>
              <a:rPr lang="en-US">
                <a:solidFill>
                  <a:srgbClr val="002060"/>
                </a:solidFill>
                <a:ea typeface="+mn-lt"/>
                <a:cs typeface="+mn-lt"/>
              </a:rPr>
              <a:t>This might be explained by various factors such as changes in a customer’s financial situation, reduced spending, or other factors that have led the bank to lower the credit limit.</a:t>
            </a:r>
            <a:endParaRPr lang="en-US" err="1">
              <a:solidFill>
                <a:srgbClr val="002060"/>
              </a:solidFill>
              <a:cs typeface="Calibri"/>
            </a:endParaRP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cs typeface="Calibri" panose="020F0502020204030204"/>
            </a:endParaRPr>
          </a:p>
        </p:txBody>
      </p:sp>
    </p:spTree>
    <p:extLst>
      <p:ext uri="{BB962C8B-B14F-4D97-AF65-F5344CB8AC3E}">
        <p14:creationId xmlns:p14="http://schemas.microsoft.com/office/powerpoint/2010/main" val="327647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5" name="Picture 4" descr="A graph showing a blue line&#10;&#10;Description automatically generated">
            <a:extLst>
              <a:ext uri="{FF2B5EF4-FFF2-40B4-BE49-F238E27FC236}">
                <a16:creationId xmlns:a16="http://schemas.microsoft.com/office/drawing/2014/main" id="{2F4622DD-587F-FE92-F402-149CDDA601F6}"/>
              </a:ext>
            </a:extLst>
          </p:cNvPr>
          <p:cNvPicPr>
            <a:picLocks noChangeAspect="1"/>
          </p:cNvPicPr>
          <p:nvPr/>
        </p:nvPicPr>
        <p:blipFill rotWithShape="1">
          <a:blip r:embed="rId2"/>
          <a:srcRect l="1582" t="2195" r="5215" b="1023"/>
          <a:stretch/>
        </p:blipFill>
        <p:spPr>
          <a:xfrm>
            <a:off x="-1314" y="68755"/>
            <a:ext cx="7872420" cy="4796853"/>
          </a:xfrm>
          <a:prstGeom prst="rect">
            <a:avLst/>
          </a:prstGeom>
        </p:spPr>
      </p:pic>
      <p:sp>
        <p:nvSpPr>
          <p:cNvPr id="7" name="TextBox 6">
            <a:extLst>
              <a:ext uri="{FF2B5EF4-FFF2-40B4-BE49-F238E27FC236}">
                <a16:creationId xmlns:a16="http://schemas.microsoft.com/office/drawing/2014/main" id="{89DF143E-E294-3449-16FE-DA02FC77B199}"/>
              </a:ext>
            </a:extLst>
          </p:cNvPr>
          <p:cNvSpPr txBox="1"/>
          <p:nvPr/>
        </p:nvSpPr>
        <p:spPr>
          <a:xfrm>
            <a:off x="7873250" y="1003058"/>
            <a:ext cx="4083016" cy="33863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342900" indent="-285750" algn="just">
              <a:lnSpc>
                <a:spcPct val="90000"/>
              </a:lnSpc>
              <a:spcAft>
                <a:spcPts val="600"/>
              </a:spcAft>
              <a:buFont typeface="Arial" panose="020B0604020202020204" pitchFamily="34" charset="0"/>
              <a:buChar char="•"/>
            </a:pPr>
            <a:r>
              <a:rPr lang="en-US" sz="2000">
                <a:solidFill>
                  <a:schemeClr val="accent4">
                    <a:lumMod val="75000"/>
                  </a:schemeClr>
                </a:solidFill>
              </a:rPr>
              <a:t>This indicates that as the average utilization ratio decreases, the credit limit tends to increase</a:t>
            </a:r>
            <a:endParaRPr lang="en-US" sz="2000">
              <a:solidFill>
                <a:schemeClr val="accent4">
                  <a:lumMod val="75000"/>
                </a:schemeClr>
              </a:solidFill>
              <a:cs typeface="Calibri"/>
            </a:endParaRPr>
          </a:p>
          <a:p>
            <a:pPr marL="342900" indent="-285750" algn="just">
              <a:lnSpc>
                <a:spcPct val="90000"/>
              </a:lnSpc>
              <a:spcAft>
                <a:spcPts val="600"/>
              </a:spcAft>
              <a:buFont typeface="Arial" panose="020B0604020202020204" pitchFamily="34" charset="0"/>
              <a:buChar char="•"/>
            </a:pPr>
            <a:r>
              <a:rPr lang="en-US" sz="2000">
                <a:solidFill>
                  <a:schemeClr val="accent4">
                    <a:lumMod val="75000"/>
                  </a:schemeClr>
                </a:solidFill>
              </a:rPr>
              <a:t>Indicator of good financial management, where maintaining a low utilization ratio leads to increased credit trustworthiness.</a:t>
            </a:r>
            <a:endParaRPr lang="en-US" sz="2000">
              <a:solidFill>
                <a:schemeClr val="accent4">
                  <a:lumMod val="75000"/>
                </a:schemeClr>
              </a:solidFill>
              <a:cs typeface="Calibri"/>
            </a:endParaRPr>
          </a:p>
          <a:p>
            <a:pPr>
              <a:lnSpc>
                <a:spcPct val="90000"/>
              </a:lnSpc>
              <a:spcAft>
                <a:spcPts val="600"/>
              </a:spcAft>
            </a:pPr>
            <a:endParaRPr lang="en-US" sz="2400">
              <a:solidFill>
                <a:srgbClr val="0070C0"/>
              </a:solidFill>
              <a:cs typeface="Calibri"/>
            </a:endParaRPr>
          </a:p>
          <a:p>
            <a:pPr marL="57150">
              <a:lnSpc>
                <a:spcPct val="90000"/>
              </a:lnSpc>
              <a:spcAft>
                <a:spcPts val="600"/>
              </a:spcAft>
            </a:pPr>
            <a:endParaRPr lang="en-US" sz="1600">
              <a:cs typeface="Calibri"/>
            </a:endParaRPr>
          </a:p>
        </p:txBody>
      </p:sp>
      <p:sp>
        <p:nvSpPr>
          <p:cNvPr id="11" name="TextBox 10">
            <a:extLst>
              <a:ext uri="{FF2B5EF4-FFF2-40B4-BE49-F238E27FC236}">
                <a16:creationId xmlns:a16="http://schemas.microsoft.com/office/drawing/2014/main" id="{5845E787-B112-866D-92B2-F2ED92B6C9A4}"/>
              </a:ext>
            </a:extLst>
          </p:cNvPr>
          <p:cNvSpPr txBox="1"/>
          <p:nvPr/>
        </p:nvSpPr>
        <p:spPr>
          <a:xfrm>
            <a:off x="2898354" y="5233472"/>
            <a:ext cx="8987842" cy="12930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57150" algn="just">
              <a:lnSpc>
                <a:spcPct val="90000"/>
              </a:lnSpc>
              <a:spcAft>
                <a:spcPts val="600"/>
              </a:spcAft>
            </a:pPr>
            <a:r>
              <a:rPr lang="en-US" sz="2400">
                <a:solidFill>
                  <a:srgbClr val="0070C0"/>
                </a:solidFill>
                <a:ea typeface="+mn-lt"/>
                <a:cs typeface="+mn-lt"/>
              </a:rPr>
              <a:t>Implement a rewards program for responsible credit card usage, offering credit limit increases, cashback rewards, and lower interest rates to encourage cardholders to maintain low utilization ratios.</a:t>
            </a:r>
            <a:endParaRPr lang="en-US" sz="2400">
              <a:solidFill>
                <a:srgbClr val="0070C0"/>
              </a:solidFill>
              <a:cs typeface="Calibri"/>
            </a:endParaRPr>
          </a:p>
        </p:txBody>
      </p:sp>
    </p:spTree>
    <p:extLst>
      <p:ext uri="{BB962C8B-B14F-4D97-AF65-F5344CB8AC3E}">
        <p14:creationId xmlns:p14="http://schemas.microsoft.com/office/powerpoint/2010/main" val="377717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AB09C1-9DD3-8C9A-F533-B25051C7B958}"/>
              </a:ext>
            </a:extLst>
          </p:cNvPr>
          <p:cNvSpPr>
            <a:spLocks noGrp="1"/>
          </p:cNvSpPr>
          <p:nvPr>
            <p:ph idx="1"/>
          </p:nvPr>
        </p:nvSpPr>
        <p:spPr>
          <a:xfrm>
            <a:off x="1322802" y="587237"/>
            <a:ext cx="10664497" cy="5200926"/>
          </a:xfrm>
        </p:spPr>
        <p:txBody>
          <a:bodyPr vert="horz" lIns="91440" tIns="45720" rIns="91440" bIns="45720" rtlCol="0" anchor="t">
            <a:noAutofit/>
          </a:bodyPr>
          <a:lstStyle/>
          <a:p>
            <a:pPr>
              <a:lnSpc>
                <a:spcPct val="100000"/>
              </a:lnSpc>
              <a:spcBef>
                <a:spcPts val="0"/>
              </a:spcBef>
            </a:pPr>
            <a:r>
              <a:rPr lang="en-US" sz="1600" b="1">
                <a:latin typeface="Calibri"/>
                <a:ea typeface="Calibri Light"/>
                <a:cs typeface="Arial"/>
              </a:rPr>
              <a:t>Identify the Inflection Point: </a:t>
            </a:r>
            <a:r>
              <a:rPr lang="en-US" sz="1600">
                <a:latin typeface="Calibri"/>
                <a:ea typeface="Calibri Light"/>
                <a:cs typeface="Arial"/>
              </a:rPr>
              <a:t>Conduct a detailed analysis to pinpoint the exact stage in the customer's relationship at which credit limits start to decrease. </a:t>
            </a:r>
            <a:r>
              <a:rPr lang="en-US" sz="1600">
                <a:ea typeface="+mn-lt"/>
                <a:cs typeface="Arial"/>
              </a:rPr>
              <a:t>T</a:t>
            </a:r>
            <a:r>
              <a:rPr lang="en-US" sz="1600">
                <a:ea typeface="+mn-lt"/>
                <a:cs typeface="Calibri"/>
              </a:rPr>
              <a:t>his</a:t>
            </a:r>
            <a:r>
              <a:rPr lang="en-US" sz="1600">
                <a:ea typeface="+mn-lt"/>
                <a:cs typeface="+mn-lt"/>
              </a:rPr>
              <a:t> will help in understanding when and why this trend begins and can inform your strategy.</a:t>
            </a:r>
            <a:endParaRPr lang="en-US"/>
          </a:p>
          <a:p>
            <a:pPr>
              <a:lnSpc>
                <a:spcPct val="100000"/>
              </a:lnSpc>
              <a:spcBef>
                <a:spcPts val="0"/>
              </a:spcBef>
            </a:pPr>
            <a:r>
              <a:rPr lang="en-US" sz="1600">
                <a:latin typeface="Calibri"/>
                <a:ea typeface="Calibri Light"/>
                <a:cs typeface="Arial"/>
              </a:rPr>
              <a:t>This could reflect a cautious approach by the bank towards very long-term customers who might be seen as more likely to accumulate debt.</a:t>
            </a:r>
            <a:endParaRPr lang="en-US"/>
          </a:p>
          <a:p>
            <a:pPr>
              <a:lnSpc>
                <a:spcPct val="100000"/>
              </a:lnSpc>
              <a:spcBef>
                <a:spcPts val="0"/>
              </a:spcBef>
            </a:pPr>
            <a:endParaRPr lang="en-US" sz="1600">
              <a:latin typeface="Calibri"/>
              <a:ea typeface="Calibri Light"/>
              <a:cs typeface="Arial"/>
            </a:endParaRPr>
          </a:p>
          <a:p>
            <a:pPr>
              <a:lnSpc>
                <a:spcPct val="100000"/>
              </a:lnSpc>
              <a:spcBef>
                <a:spcPts val="0"/>
              </a:spcBef>
            </a:pPr>
            <a:r>
              <a:rPr lang="en-US" sz="1600" b="1">
                <a:latin typeface="Calibri"/>
                <a:ea typeface="Calibri Light"/>
                <a:cs typeface="Arial"/>
              </a:rPr>
              <a:t>Data-Driven Credit Limit Adjustments: </a:t>
            </a:r>
            <a:r>
              <a:rPr lang="en-US" sz="1600">
                <a:latin typeface="Calibri"/>
                <a:ea typeface="Calibri Light"/>
                <a:cs typeface="Arial"/>
              </a:rPr>
              <a:t>The idea here is to look at how the customers been using  card in the past. If they been using it responsibly and not spending too much compared to  limit, that's a good sign </a:t>
            </a:r>
            <a:r>
              <a:rPr lang="en-US" sz="1600">
                <a:ea typeface="+mn-lt"/>
                <a:cs typeface="+mn-lt"/>
              </a:rPr>
              <a:t>give customer more spending room</a:t>
            </a:r>
            <a:r>
              <a:rPr lang="en-US" sz="1600">
                <a:solidFill>
                  <a:srgbClr val="D1D5DB"/>
                </a:solidFill>
                <a:ea typeface="+mn-lt"/>
                <a:cs typeface="+mn-lt"/>
              </a:rPr>
              <a:t>.</a:t>
            </a:r>
            <a:r>
              <a:rPr lang="en-US" sz="1200">
                <a:solidFill>
                  <a:srgbClr val="D1D5DB"/>
                </a:solidFill>
                <a:ea typeface="+mn-lt"/>
                <a:cs typeface="+mn-lt"/>
              </a:rPr>
              <a:t> </a:t>
            </a:r>
            <a:r>
              <a:rPr lang="en-US" sz="1600">
                <a:latin typeface="Calibri"/>
                <a:ea typeface="Calibri Light"/>
                <a:cs typeface="Arial"/>
              </a:rPr>
              <a:t>They'll increase custom</a:t>
            </a:r>
            <a:r>
              <a:rPr lang="en-US" sz="1600">
                <a:latin typeface="Times"/>
                <a:ea typeface="Calibri Light"/>
                <a:cs typeface="Times"/>
              </a:rPr>
              <a:t> </a:t>
            </a:r>
            <a:r>
              <a:rPr lang="en-US" sz="1600">
                <a:latin typeface="Calibri"/>
                <a:ea typeface="Calibri Light"/>
                <a:cs typeface="Arial"/>
              </a:rPr>
              <a:t>er credit limit.</a:t>
            </a:r>
          </a:p>
          <a:p>
            <a:pPr>
              <a:lnSpc>
                <a:spcPct val="100000"/>
              </a:lnSpc>
              <a:spcBef>
                <a:spcPts val="0"/>
              </a:spcBef>
            </a:pPr>
            <a:endParaRPr lang="en-US" sz="1600" b="1">
              <a:latin typeface="Calibri"/>
              <a:ea typeface="Calibri Light"/>
              <a:cs typeface="Arial"/>
            </a:endParaRPr>
          </a:p>
          <a:p>
            <a:pPr>
              <a:lnSpc>
                <a:spcPct val="100000"/>
              </a:lnSpc>
              <a:spcBef>
                <a:spcPts val="0"/>
              </a:spcBef>
            </a:pPr>
            <a:r>
              <a:rPr lang="en-US" sz="1600" b="1">
                <a:latin typeface="Calibri"/>
                <a:ea typeface="Calibri Light"/>
                <a:cs typeface="Arial"/>
              </a:rPr>
              <a:t>Customer Segmentation:</a:t>
            </a:r>
            <a:r>
              <a:rPr lang="en-US" sz="1600">
                <a:latin typeface="Calibri"/>
                <a:ea typeface="Calibri Light"/>
                <a:cs typeface="Arial"/>
              </a:rPr>
              <a:t> Segment customers based on their credit limits and spending behavior. Tailor marketing and communication strategies to address the unique needs of each segment. For example, offer increased limits to high-spending and responsible customers.</a:t>
            </a:r>
          </a:p>
          <a:p>
            <a:pPr>
              <a:lnSpc>
                <a:spcPct val="100000"/>
              </a:lnSpc>
              <a:spcBef>
                <a:spcPts val="0"/>
              </a:spcBef>
            </a:pPr>
            <a:endParaRPr lang="en-US" sz="1600" b="1">
              <a:latin typeface="Calibri"/>
              <a:ea typeface="Calibri Light"/>
              <a:cs typeface="Arial"/>
            </a:endParaRPr>
          </a:p>
          <a:p>
            <a:pPr>
              <a:lnSpc>
                <a:spcPct val="100000"/>
              </a:lnSpc>
              <a:spcBef>
                <a:spcPts val="0"/>
              </a:spcBef>
            </a:pPr>
            <a:r>
              <a:rPr lang="en-US" sz="1600" b="1">
                <a:latin typeface="Calibri"/>
                <a:ea typeface="Calibri Light"/>
                <a:cs typeface="Arial"/>
              </a:rPr>
              <a:t>Holistic Credit Assessment:</a:t>
            </a:r>
            <a:r>
              <a:rPr lang="en-US" sz="1600">
                <a:latin typeface="Calibri"/>
                <a:ea typeface="Calibri Light"/>
                <a:cs typeface="Arial"/>
              </a:rPr>
              <a:t> Implement a more comprehensive credit assessment approach that takes into account multiple factors, including income, credit history, and spending patterns, in addition to education level. This will result in a fairer and more accurate determination of credit limits.</a:t>
            </a:r>
          </a:p>
          <a:p>
            <a:pPr>
              <a:lnSpc>
                <a:spcPct val="100000"/>
              </a:lnSpc>
              <a:spcBef>
                <a:spcPts val="0"/>
              </a:spcBef>
            </a:pPr>
            <a:endParaRPr lang="en-US" sz="1600">
              <a:latin typeface="Calibri"/>
              <a:ea typeface="Calibri Light"/>
              <a:cs typeface="Arial"/>
            </a:endParaRPr>
          </a:p>
          <a:p>
            <a:pPr>
              <a:lnSpc>
                <a:spcPct val="100000"/>
              </a:lnSpc>
              <a:spcBef>
                <a:spcPts val="0"/>
              </a:spcBef>
            </a:pPr>
            <a:r>
              <a:rPr lang="en-US" sz="1600" b="1">
                <a:latin typeface="Calibri"/>
                <a:ea typeface="Calibri Light"/>
                <a:cs typeface="Arial"/>
              </a:rPr>
              <a:t>Income-Based Rewards:</a:t>
            </a:r>
            <a:r>
              <a:rPr lang="en-US" sz="1600">
                <a:latin typeface="Calibri"/>
                <a:ea typeface="Calibri Light"/>
                <a:cs typeface="Arial"/>
              </a:rPr>
              <a:t> Bank should offer special rewards and benefits that are appealing to customers. For example, they can offer cashback on luxury items or exclusive access to premium products or services. </a:t>
            </a:r>
            <a:r>
              <a:rPr lang="en-US" sz="1600">
                <a:latin typeface="Calibri"/>
                <a:ea typeface="+mn-lt"/>
                <a:cs typeface="+mn-lt"/>
              </a:rPr>
              <a:t>This means  Sales and Marketing team should concentrate more on promoting these special benefits to people with higher incomes because they are less likely to use credit cards. By doing this, you can encourage more high-income customers to choose your credit card for their  needs.</a:t>
            </a:r>
          </a:p>
        </p:txBody>
      </p:sp>
      <p:sp>
        <p:nvSpPr>
          <p:cNvPr id="4" name="TextBox 3">
            <a:extLst>
              <a:ext uri="{FF2B5EF4-FFF2-40B4-BE49-F238E27FC236}">
                <a16:creationId xmlns:a16="http://schemas.microsoft.com/office/drawing/2014/main" id="{05A45115-912E-526C-3BD0-3F1370B7AEA8}"/>
              </a:ext>
            </a:extLst>
          </p:cNvPr>
          <p:cNvSpPr txBox="1"/>
          <p:nvPr/>
        </p:nvSpPr>
        <p:spPr>
          <a:xfrm>
            <a:off x="191440" y="-47797"/>
            <a:ext cx="68597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02060"/>
                </a:solidFill>
                <a:latin typeface="Poppins"/>
                <a:ea typeface="Calibri Light"/>
                <a:cs typeface="Calibri Light"/>
              </a:rPr>
              <a:t>Recommendation​</a:t>
            </a:r>
            <a:endParaRPr lang="en-US" sz="2800">
              <a:solidFill>
                <a:srgbClr val="002060"/>
              </a:solidFill>
              <a:latin typeface="Poppins"/>
              <a:ea typeface="Calibri"/>
              <a:cs typeface="Calibri"/>
            </a:endParaRPr>
          </a:p>
        </p:txBody>
      </p:sp>
      <p:pic>
        <p:nvPicPr>
          <p:cNvPr id="7" name="Content Placeholder 3" descr="A graph of a credit limit&#10;&#10;Description automatically generated">
            <a:extLst>
              <a:ext uri="{FF2B5EF4-FFF2-40B4-BE49-F238E27FC236}">
                <a16:creationId xmlns:a16="http://schemas.microsoft.com/office/drawing/2014/main" id="{4670FB32-221C-B4AC-B54D-6FFC7118B5E7}"/>
              </a:ext>
            </a:extLst>
          </p:cNvPr>
          <p:cNvPicPr>
            <a:picLocks noChangeAspect="1"/>
          </p:cNvPicPr>
          <p:nvPr/>
        </p:nvPicPr>
        <p:blipFill rotWithShape="1">
          <a:blip r:embed="rId2"/>
          <a:srcRect t="2013" r="-1" b="2012"/>
          <a:stretch/>
        </p:blipFill>
        <p:spPr>
          <a:xfrm>
            <a:off x="76198" y="586180"/>
            <a:ext cx="1506824" cy="102077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pic>
        <p:nvPicPr>
          <p:cNvPr id="11" name="Content Placeholder 4" descr="A screen shot of a graph&#10;&#10;Description automatically generated">
            <a:extLst>
              <a:ext uri="{FF2B5EF4-FFF2-40B4-BE49-F238E27FC236}">
                <a16:creationId xmlns:a16="http://schemas.microsoft.com/office/drawing/2014/main" id="{D1561659-5433-25A9-1DBC-7AA1BD3EC385}"/>
              </a:ext>
            </a:extLst>
          </p:cNvPr>
          <p:cNvPicPr>
            <a:picLocks noChangeAspect="1"/>
          </p:cNvPicPr>
          <p:nvPr/>
        </p:nvPicPr>
        <p:blipFill rotWithShape="1">
          <a:blip r:embed="rId3">
            <a:extLst>
              <a:ext uri="{28A0092B-C50C-407E-A947-70E740481C1C}">
                <a14:useLocalDpi xmlns:a14="http://schemas.microsoft.com/office/drawing/2010/main" val="0"/>
              </a:ext>
            </a:extLst>
          </a:blip>
          <a:srcRect l="16588" t="17200" r="30697" b="23117"/>
          <a:stretch/>
        </p:blipFill>
        <p:spPr>
          <a:xfrm>
            <a:off x="27199" y="1921749"/>
            <a:ext cx="1566883" cy="1266263"/>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pic>
        <p:nvPicPr>
          <p:cNvPr id="14" name="Content Placeholder 3">
            <a:extLst>
              <a:ext uri="{FF2B5EF4-FFF2-40B4-BE49-F238E27FC236}">
                <a16:creationId xmlns:a16="http://schemas.microsoft.com/office/drawing/2014/main" id="{D9A3FC31-DD9E-49ED-F2AE-55A08D35E414}"/>
              </a:ext>
            </a:extLst>
          </p:cNvPr>
          <p:cNvPicPr>
            <a:picLocks noChangeAspect="1"/>
          </p:cNvPicPr>
          <p:nvPr/>
        </p:nvPicPr>
        <p:blipFill>
          <a:blip r:embed="rId4"/>
          <a:stretch>
            <a:fillRect/>
          </a:stretch>
        </p:blipFill>
        <p:spPr>
          <a:xfrm>
            <a:off x="146950" y="3777480"/>
            <a:ext cx="1387505" cy="985876"/>
          </a:xfrm>
          <a:prstGeom prst="rect">
            <a:avLst/>
          </a:prstGeom>
        </p:spPr>
      </p:pic>
      <p:pic>
        <p:nvPicPr>
          <p:cNvPr id="16" name="Picture 15" descr="A graph of credit card holders&#10;&#10;Description automatically generated">
            <a:extLst>
              <a:ext uri="{FF2B5EF4-FFF2-40B4-BE49-F238E27FC236}">
                <a16:creationId xmlns:a16="http://schemas.microsoft.com/office/drawing/2014/main" id="{A9ADFF2D-E59A-E18B-0960-EC6380F4BAFC}"/>
              </a:ext>
            </a:extLst>
          </p:cNvPr>
          <p:cNvPicPr>
            <a:picLocks noChangeAspect="1"/>
          </p:cNvPicPr>
          <p:nvPr/>
        </p:nvPicPr>
        <p:blipFill>
          <a:blip r:embed="rId5"/>
          <a:stretch>
            <a:fillRect/>
          </a:stretch>
        </p:blipFill>
        <p:spPr>
          <a:xfrm>
            <a:off x="145381" y="4889906"/>
            <a:ext cx="1452608" cy="12714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04130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0" name="Rectangle 8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Shape 9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7D283A-AA47-6F58-B3B4-1E00FD41377A}"/>
              </a:ext>
            </a:extLst>
          </p:cNvPr>
          <p:cNvSpPr>
            <a:spLocks noGrp="1"/>
          </p:cNvSpPr>
          <p:nvPr>
            <p:ph type="title"/>
          </p:nvPr>
        </p:nvSpPr>
        <p:spPr>
          <a:xfrm>
            <a:off x="610476" y="-2737"/>
            <a:ext cx="10515600" cy="1325563"/>
          </a:xfrm>
        </p:spPr>
        <p:txBody>
          <a:bodyPr>
            <a:normAutofit/>
          </a:bodyPr>
          <a:lstStyle/>
          <a:p>
            <a:r>
              <a:rPr lang="en-US" sz="2800" b="1">
                <a:solidFill>
                  <a:srgbClr val="002060"/>
                </a:solidFill>
                <a:latin typeface="Poppins"/>
                <a:cs typeface="Poppins"/>
              </a:rPr>
              <a:t>Conclusion</a:t>
            </a:r>
          </a:p>
        </p:txBody>
      </p:sp>
      <p:sp>
        <p:nvSpPr>
          <p:cNvPr id="92" name="Arc 9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ECBE0A-7CDE-2417-CEE4-3900C19CF198}"/>
              </a:ext>
            </a:extLst>
          </p:cNvPr>
          <p:cNvSpPr>
            <a:spLocks noGrp="1"/>
          </p:cNvSpPr>
          <p:nvPr>
            <p:ph idx="1"/>
          </p:nvPr>
        </p:nvSpPr>
        <p:spPr>
          <a:xfrm>
            <a:off x="1211817" y="1012826"/>
            <a:ext cx="10306144" cy="4563546"/>
          </a:xfrm>
        </p:spPr>
        <p:txBody>
          <a:bodyPr vert="horz" lIns="91440" tIns="45720" rIns="91440" bIns="45720" rtlCol="0" anchor="t">
            <a:noAutofit/>
          </a:bodyPr>
          <a:lstStyle/>
          <a:p>
            <a:r>
              <a:rPr lang="en-US" sz="1800" b="1">
                <a:latin typeface="Calibri"/>
                <a:ea typeface="+mn-lt"/>
                <a:cs typeface="+mn-lt"/>
              </a:rPr>
              <a:t>Diversity in Customer Profiles: </a:t>
            </a:r>
            <a:r>
              <a:rPr lang="en-US" sz="1800">
                <a:latin typeface="Calibri"/>
                <a:ea typeface="+mn-lt"/>
                <a:cs typeface="+mn-lt"/>
              </a:rPr>
              <a:t>The data showcases a diverse customer base with varying income levels, education backgrounds, and credit behaviors. Understanding and accommodating this diversity is crucial for financial institutions.</a:t>
            </a:r>
            <a:endParaRPr lang="en-US" sz="1800">
              <a:latin typeface="Calibri"/>
              <a:ea typeface="Calibri"/>
              <a:cs typeface="Calibri"/>
            </a:endParaRPr>
          </a:p>
          <a:p>
            <a:r>
              <a:rPr lang="en-US" sz="1800" b="1">
                <a:latin typeface="Calibri"/>
                <a:ea typeface="+mn-lt"/>
                <a:cs typeface="+mn-lt"/>
              </a:rPr>
              <a:t>Income Not Sole Determinant</a:t>
            </a:r>
            <a:r>
              <a:rPr lang="en-US" sz="1800">
                <a:latin typeface="Calibri"/>
                <a:ea typeface="+mn-lt"/>
                <a:cs typeface="+mn-lt"/>
              </a:rPr>
              <a:t>: While income is a significant factor in credit limit decisions, the relationship between income and credit limits is not always straightforward. Higher income does not always correlate directly with higher credit limits, as seen in the 'Post-Graduate' category.</a:t>
            </a:r>
            <a:endParaRPr lang="en-US" sz="1800">
              <a:latin typeface="Calibri"/>
              <a:ea typeface="Calibri"/>
              <a:cs typeface="Calibri"/>
            </a:endParaRPr>
          </a:p>
          <a:p>
            <a:r>
              <a:rPr lang="en-US" sz="1800" b="1">
                <a:latin typeface="Calibri"/>
                <a:ea typeface="+mn-lt"/>
                <a:cs typeface="+mn-lt"/>
              </a:rPr>
              <a:t>Spending Behavior Complexity</a:t>
            </a:r>
            <a:r>
              <a:rPr lang="en-US" sz="1800">
                <a:latin typeface="Calibri"/>
                <a:ea typeface="+mn-lt"/>
                <a:cs typeface="+mn-lt"/>
              </a:rPr>
              <a:t>: Utilization ratios across different card categories highlight the complexity of spending behavior. Customers often associated with lower incomes, exhibit a broader range of utilization ratios, suggesting a mix of responsible and potentially risky spending.</a:t>
            </a:r>
            <a:endParaRPr lang="en-US" sz="1800">
              <a:latin typeface="Calibri"/>
              <a:ea typeface="Calibri"/>
              <a:cs typeface="Calibri"/>
            </a:endParaRPr>
          </a:p>
          <a:p>
            <a:r>
              <a:rPr lang="en-US" sz="1800" b="1">
                <a:latin typeface="Calibri"/>
                <a:ea typeface="+mn-lt"/>
                <a:cs typeface="+mn-lt"/>
              </a:rPr>
              <a:t>Account retention</a:t>
            </a:r>
            <a:r>
              <a:rPr lang="en-US" sz="1800">
                <a:latin typeface="Calibri"/>
                <a:ea typeface="+mn-lt"/>
                <a:cs typeface="+mn-lt"/>
              </a:rPr>
              <a:t>: Findings indicate that both male and female customers have similar levels of account retention, but the attrition rate is slightly higher among female customers.</a:t>
            </a:r>
            <a:endParaRPr lang="en-US" sz="1800" b="1">
              <a:latin typeface="Calibri"/>
              <a:ea typeface="+mn-lt"/>
              <a:cs typeface="+mn-lt"/>
            </a:endParaRPr>
          </a:p>
          <a:p>
            <a:r>
              <a:rPr lang="en-US" sz="1800" b="1">
                <a:latin typeface="Calibri"/>
                <a:ea typeface="+mn-lt"/>
                <a:cs typeface="+mn-lt"/>
              </a:rPr>
              <a:t>Customer-Centric Approach</a:t>
            </a:r>
            <a:r>
              <a:rPr lang="en-US" sz="1800">
                <a:latin typeface="Calibri"/>
                <a:ea typeface="+mn-lt"/>
                <a:cs typeface="+mn-lt"/>
              </a:rPr>
              <a:t>: A customer-centric approach is essential. Providing financial education, transparent communication, and customized solutions helps build trust and fosters responsible credit card usage.</a:t>
            </a:r>
            <a:endParaRPr lang="en-US" sz="1800">
              <a:latin typeface="Calibri"/>
              <a:ea typeface="Calibri"/>
              <a:cs typeface="Calibri"/>
            </a:endParaRPr>
          </a:p>
          <a:p>
            <a:r>
              <a:rPr lang="en-US" sz="1800" b="1">
                <a:latin typeface="Calibri"/>
                <a:ea typeface="+mn-lt"/>
                <a:cs typeface="+mn-lt"/>
              </a:rPr>
              <a:t>Continuous Adaptation</a:t>
            </a:r>
            <a:r>
              <a:rPr lang="en-US" sz="1800">
                <a:latin typeface="Calibri"/>
                <a:ea typeface="+mn-lt"/>
                <a:cs typeface="+mn-lt"/>
              </a:rPr>
              <a:t>: The financial landscape and customer behavior are dynamic. Financial institutions must continuously adapt their strategies, regularly assess customer profiles, and stay agile in addressing changing needs.</a:t>
            </a:r>
            <a:br>
              <a:rPr lang="en-US" sz="1600">
                <a:latin typeface="Calibri"/>
              </a:rPr>
            </a:br>
            <a:endParaRPr lang="en-US" sz="1500">
              <a:latin typeface="Calibri"/>
              <a:ea typeface="Calibri Light"/>
              <a:cs typeface="Calibri" panose="020F0502020204030204"/>
            </a:endParaRPr>
          </a:p>
        </p:txBody>
      </p:sp>
    </p:spTree>
    <p:extLst>
      <p:ext uri="{BB962C8B-B14F-4D97-AF65-F5344CB8AC3E}">
        <p14:creationId xmlns:p14="http://schemas.microsoft.com/office/powerpoint/2010/main" val="1978305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F4C3-2E04-1011-B484-6E11AE35FB43}"/>
              </a:ext>
            </a:extLst>
          </p:cNvPr>
          <p:cNvSpPr>
            <a:spLocks noGrp="1"/>
          </p:cNvSpPr>
          <p:nvPr>
            <p:ph type="title"/>
          </p:nvPr>
        </p:nvSpPr>
        <p:spPr/>
        <p:txBody>
          <a:bodyPr>
            <a:normAutofit/>
          </a:bodyPr>
          <a:lstStyle/>
          <a:p>
            <a:r>
              <a:rPr lang="en-US" sz="2800" b="1" dirty="0">
                <a:solidFill>
                  <a:srgbClr val="002060"/>
                </a:solidFill>
                <a:latin typeface="Calibri"/>
                <a:cs typeface="Calibri"/>
              </a:rPr>
              <a:t>Citation</a:t>
            </a:r>
          </a:p>
        </p:txBody>
      </p:sp>
      <p:sp>
        <p:nvSpPr>
          <p:cNvPr id="3" name="Content Placeholder 2">
            <a:extLst>
              <a:ext uri="{FF2B5EF4-FFF2-40B4-BE49-F238E27FC236}">
                <a16:creationId xmlns:a16="http://schemas.microsoft.com/office/drawing/2014/main" id="{F2DC19CB-F738-1B6F-6B77-04773BDBA86D}"/>
              </a:ext>
            </a:extLst>
          </p:cNvPr>
          <p:cNvSpPr>
            <a:spLocks noGrp="1"/>
          </p:cNvSpPr>
          <p:nvPr>
            <p:ph idx="1"/>
          </p:nvPr>
        </p:nvSpPr>
        <p:spPr/>
        <p:txBody>
          <a:bodyPr vert="horz" lIns="91440" tIns="45720" rIns="91440" bIns="45720" rtlCol="0" anchor="t">
            <a:normAutofit/>
          </a:bodyPr>
          <a:lstStyle/>
          <a:p>
            <a:endParaRPr lang="en-US" sz="1100" b="1" dirty="0">
              <a:solidFill>
                <a:srgbClr val="FF0000"/>
              </a:solidFill>
              <a:latin typeface="Helvetica Neue"/>
              <a:cs typeface="Calibri" panose="020F0502020204030204"/>
            </a:endParaRPr>
          </a:p>
          <a:p>
            <a:r>
              <a:rPr lang="en-US" sz="1800" b="1" dirty="0">
                <a:latin typeface="Calibri"/>
                <a:cs typeface="Calibri"/>
              </a:rPr>
              <a:t>Credit Card customers Goyal</a:t>
            </a:r>
            <a:r>
              <a:rPr lang="en-US" sz="1800" b="1" dirty="0">
                <a:solidFill>
                  <a:srgbClr val="FF0000"/>
                </a:solidFill>
                <a:latin typeface="Calibri"/>
                <a:cs typeface="Calibri"/>
              </a:rPr>
              <a:t> </a:t>
            </a:r>
            <a:r>
              <a:rPr lang="en-US" sz="1800" b="1" dirty="0">
                <a:solidFill>
                  <a:srgbClr val="337AB7"/>
                </a:solidFill>
                <a:latin typeface="Calibri"/>
                <a:cs typeface="Calibri"/>
                <a:hlinkClick r:id="rId2"/>
              </a:rPr>
              <a:t>https://www.kaggle.com/datasets/sakshigoyal7/credit-card-customers</a:t>
            </a:r>
            <a:endParaRPr lang="en-US" sz="1800">
              <a:latin typeface="Calibri"/>
              <a:cs typeface="Calibri"/>
            </a:endParaRPr>
          </a:p>
          <a:p>
            <a:r>
              <a:rPr lang="en-US" sz="1800" b="1" dirty="0">
                <a:latin typeface="Calibri"/>
                <a:cs typeface="Calibri"/>
              </a:rPr>
              <a:t>How to Use </a:t>
            </a:r>
            <a:r>
              <a:rPr lang="en-US" sz="1800" b="1" err="1">
                <a:latin typeface="Calibri"/>
                <a:cs typeface="Calibri"/>
              </a:rPr>
              <a:t>geom_smooth</a:t>
            </a:r>
            <a:r>
              <a:rPr lang="en-US" sz="1800" b="1" dirty="0">
                <a:latin typeface="Calibri"/>
                <a:cs typeface="Calibri"/>
              </a:rPr>
              <a:t> in R Ebner &amp; Newbie</a:t>
            </a:r>
            <a:r>
              <a:rPr lang="en-US" sz="1800" b="1" dirty="0">
                <a:solidFill>
                  <a:srgbClr val="FF0000"/>
                </a:solidFill>
                <a:latin typeface="Calibri"/>
                <a:cs typeface="Calibri"/>
              </a:rPr>
              <a:t> </a:t>
            </a:r>
            <a:r>
              <a:rPr lang="en-US" sz="1800" b="1" dirty="0">
                <a:solidFill>
                  <a:srgbClr val="337AB7"/>
                </a:solidFill>
                <a:latin typeface="Calibri"/>
                <a:cs typeface="Calibri"/>
                <a:hlinkClick r:id="rId3"/>
              </a:rPr>
              <a:t>https://www.sharpsightlabs.com/blog/geom_smooth/</a:t>
            </a:r>
            <a:endParaRPr lang="en-US" sz="1800" dirty="0">
              <a:latin typeface="Calibri"/>
              <a:cs typeface="Calibri"/>
            </a:endParaRPr>
          </a:p>
          <a:p>
            <a:r>
              <a:rPr lang="en-US" sz="1800" b="1" dirty="0">
                <a:latin typeface="Calibri"/>
                <a:cs typeface="Calibri"/>
              </a:rPr>
              <a:t>ggplot2 box plot : Quick start guide - R software and data visualization</a:t>
            </a:r>
            <a:r>
              <a:rPr lang="en-US" sz="1800" b="1" dirty="0">
                <a:solidFill>
                  <a:srgbClr val="FF0000"/>
                </a:solidFill>
                <a:latin typeface="Calibri"/>
                <a:cs typeface="Calibri"/>
              </a:rPr>
              <a:t> </a:t>
            </a:r>
            <a:r>
              <a:rPr lang="en-US" sz="1800" b="1" dirty="0">
                <a:solidFill>
                  <a:srgbClr val="337AB7"/>
                </a:solidFill>
                <a:latin typeface="Calibri"/>
                <a:cs typeface="Calibri"/>
                <a:hlinkClick r:id="rId4"/>
              </a:rPr>
              <a:t>http://www.sthda.com/english/wiki/ggplot2-box-plot-quick-start-guide-r-software-and-data-visualization</a:t>
            </a:r>
            <a:endParaRPr lang="en-US" sz="1800" dirty="0">
              <a:latin typeface="Calibri"/>
              <a:cs typeface="Calibri"/>
            </a:endParaRPr>
          </a:p>
          <a:p>
            <a:r>
              <a:rPr lang="en-US" sz="1800" b="1" dirty="0">
                <a:latin typeface="Calibri"/>
                <a:cs typeface="Calibri"/>
              </a:rPr>
              <a:t>Bar plot in ggplot2 with </a:t>
            </a:r>
            <a:r>
              <a:rPr lang="en-US" sz="1800" b="1" err="1">
                <a:latin typeface="Calibri"/>
                <a:cs typeface="Calibri"/>
              </a:rPr>
              <a:t>geom_bar</a:t>
            </a:r>
            <a:r>
              <a:rPr lang="en-US" sz="1800" b="1" dirty="0">
                <a:latin typeface="Calibri"/>
                <a:cs typeface="Calibri"/>
              </a:rPr>
              <a:t> and </a:t>
            </a:r>
            <a:r>
              <a:rPr lang="en-US" sz="1800" b="1" err="1">
                <a:latin typeface="Calibri"/>
                <a:cs typeface="Calibri"/>
              </a:rPr>
              <a:t>geom_col</a:t>
            </a:r>
            <a:r>
              <a:rPr lang="en-US" sz="1800" b="1" dirty="0">
                <a:solidFill>
                  <a:srgbClr val="FF0000"/>
                </a:solidFill>
                <a:latin typeface="Calibri"/>
                <a:cs typeface="Calibri"/>
              </a:rPr>
              <a:t> </a:t>
            </a:r>
            <a:r>
              <a:rPr lang="en-US" sz="1800" b="1" dirty="0">
                <a:solidFill>
                  <a:srgbClr val="337AB7"/>
                </a:solidFill>
                <a:latin typeface="Calibri"/>
                <a:cs typeface="Calibri"/>
                <a:hlinkClick r:id="rId5"/>
              </a:rPr>
              <a:t>https://r-charts.com/ranking/bar-plot-ggplot2/</a:t>
            </a:r>
            <a:endParaRPr lang="en-US" sz="1800" dirty="0">
              <a:latin typeface="Calibri"/>
              <a:cs typeface="Calibri"/>
            </a:endParaRPr>
          </a:p>
          <a:p>
            <a:endParaRPr lang="en-US" sz="1800" dirty="0">
              <a:cs typeface="Calibri"/>
            </a:endParaRPr>
          </a:p>
        </p:txBody>
      </p:sp>
    </p:spTree>
    <p:extLst>
      <p:ext uri="{BB962C8B-B14F-4D97-AF65-F5344CB8AC3E}">
        <p14:creationId xmlns:p14="http://schemas.microsoft.com/office/powerpoint/2010/main" val="952709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DD6B7-132E-CCC2-235E-2B9CED1E845F}"/>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Thankyou!!</a:t>
            </a:r>
          </a:p>
        </p:txBody>
      </p:sp>
    </p:spTree>
    <p:extLst>
      <p:ext uri="{BB962C8B-B14F-4D97-AF65-F5344CB8AC3E}">
        <p14:creationId xmlns:p14="http://schemas.microsoft.com/office/powerpoint/2010/main" val="23806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6" name="Rectangle 118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91" name="Arc 119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FDC2E6-E769-20C1-F73A-A84CA9DC0AD6}"/>
              </a:ext>
            </a:extLst>
          </p:cNvPr>
          <p:cNvSpPr>
            <a:spLocks noGrp="1"/>
          </p:cNvSpPr>
          <p:nvPr>
            <p:ph type="title"/>
          </p:nvPr>
        </p:nvSpPr>
        <p:spPr>
          <a:xfrm>
            <a:off x="438342" y="76597"/>
            <a:ext cx="5458838" cy="1325563"/>
          </a:xfrm>
        </p:spPr>
        <p:txBody>
          <a:bodyPr>
            <a:normAutofit/>
          </a:bodyPr>
          <a:lstStyle/>
          <a:p>
            <a:r>
              <a:rPr lang="en-US" sz="2800" b="1">
                <a:solidFill>
                  <a:srgbClr val="002060"/>
                </a:solidFill>
                <a:latin typeface="Poppins"/>
                <a:cs typeface="Arial"/>
              </a:rPr>
              <a:t>Introduction</a:t>
            </a:r>
          </a:p>
        </p:txBody>
      </p:sp>
      <p:sp>
        <p:nvSpPr>
          <p:cNvPr id="1193" name="Freeform: Shape 119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45" name="Picture 1144" descr="A stack of bank cards">
            <a:extLst>
              <a:ext uri="{FF2B5EF4-FFF2-40B4-BE49-F238E27FC236}">
                <a16:creationId xmlns:a16="http://schemas.microsoft.com/office/drawing/2014/main" id="{39B9B27C-1476-559A-6903-789D1785BBB7}"/>
              </a:ext>
            </a:extLst>
          </p:cNvPr>
          <p:cNvPicPr>
            <a:picLocks noChangeAspect="1"/>
          </p:cNvPicPr>
          <p:nvPr/>
        </p:nvPicPr>
        <p:blipFill rotWithShape="1">
          <a:blip r:embed="rId2"/>
          <a:srcRect l="33000" r="1" b="1"/>
          <a:stretch/>
        </p:blipFill>
        <p:spPr>
          <a:xfrm>
            <a:off x="387871" y="1910116"/>
            <a:ext cx="3113243" cy="34898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EC5EF1E-B420-1F83-293E-94B1F3268A60}"/>
              </a:ext>
            </a:extLst>
          </p:cNvPr>
          <p:cNvSpPr>
            <a:spLocks noGrp="1"/>
          </p:cNvSpPr>
          <p:nvPr>
            <p:ph idx="1"/>
          </p:nvPr>
        </p:nvSpPr>
        <p:spPr>
          <a:xfrm>
            <a:off x="3792894" y="1826789"/>
            <a:ext cx="7648493" cy="4612933"/>
          </a:xfrm>
        </p:spPr>
        <p:txBody>
          <a:bodyPr vert="horz" lIns="91440" tIns="45720" rIns="91440" bIns="45720" rtlCol="0" anchor="t">
            <a:noAutofit/>
          </a:bodyPr>
          <a:lstStyle/>
          <a:p>
            <a:pPr marL="514350" indent="-514350">
              <a:buAutoNum type="arabicPeriod"/>
            </a:pPr>
            <a:r>
              <a:rPr lang="en-US" sz="2000">
                <a:latin typeface="Calibri"/>
                <a:ea typeface="+mn-lt"/>
                <a:cs typeface="+mn-lt"/>
              </a:rPr>
              <a:t>This dataset consists of 10,000 customers mentioning their Age, Salary, Attrition Flag, credit card limit, credit card category, etc. There are nearly 18 features.</a:t>
            </a:r>
            <a:endParaRPr lang="en-US" sz="2000">
              <a:latin typeface="Calibri"/>
              <a:ea typeface="Calibri"/>
              <a:cs typeface="Calibri" panose="020F0502020204030204"/>
            </a:endParaRPr>
          </a:p>
          <a:p>
            <a:pPr marL="514350" indent="-514350">
              <a:buAutoNum type="arabicPeriod"/>
            </a:pPr>
            <a:r>
              <a:rPr lang="en-US" sz="2000">
                <a:latin typeface="Calibri"/>
                <a:ea typeface="+mn-lt"/>
                <a:cs typeface="+mn-lt"/>
              </a:rPr>
              <a:t>Here we are conducting visual analysis of the distribution and relationships of key variables in the credit card dataset.</a:t>
            </a:r>
          </a:p>
          <a:p>
            <a:pPr marL="514350" indent="-514350">
              <a:buAutoNum type="arabicPeriod"/>
            </a:pPr>
            <a:r>
              <a:rPr lang="en-US" sz="2000">
                <a:latin typeface="Calibri"/>
                <a:ea typeface="+mn-lt"/>
                <a:cs typeface="+mn-lt"/>
              </a:rPr>
              <a:t>We got insights into customer behavior and demographic characteristics, such as age, gender, education level, etc.</a:t>
            </a:r>
            <a:endParaRPr lang="en-US" sz="2000">
              <a:latin typeface="Calibri"/>
              <a:ea typeface="Calibri"/>
              <a:cs typeface="Calibri" panose="020F0502020204030204"/>
            </a:endParaRPr>
          </a:p>
          <a:p>
            <a:pPr marL="514350" indent="-514350">
              <a:buAutoNum type="arabicPeriod"/>
            </a:pPr>
            <a:r>
              <a:rPr lang="en-US" sz="2000">
                <a:latin typeface="Calibri"/>
                <a:ea typeface="+mn-lt"/>
                <a:cs typeface="+mn-lt"/>
              </a:rPr>
              <a:t>We are identifying significant correlations between financial indicators, such as credit limits and transaction counts.</a:t>
            </a:r>
            <a:endParaRPr lang="en-US" sz="2000">
              <a:latin typeface="Calibri"/>
              <a:ea typeface="Calibri"/>
              <a:cs typeface="Calibri" panose="020F0502020204030204"/>
            </a:endParaRPr>
          </a:p>
          <a:p>
            <a:pPr marL="514350" indent="-514350">
              <a:buAutoNum type="arabicPeriod"/>
            </a:pPr>
            <a:r>
              <a:rPr lang="en-US" sz="2000">
                <a:latin typeface="Calibri"/>
                <a:ea typeface="+mn-lt"/>
                <a:cs typeface="+mn-lt"/>
              </a:rPr>
              <a:t>We performed statistical analysis to validate assumptions, identify trends, and draw meaningful conclusions from the dataset.</a:t>
            </a:r>
          </a:p>
          <a:p>
            <a:pPr marL="514350" indent="-514350">
              <a:buAutoNum type="arabicPeriod"/>
            </a:pPr>
            <a:endParaRPr lang="en-US" sz="1500">
              <a:latin typeface="Calibri"/>
              <a:ea typeface="Calibri"/>
              <a:cs typeface="Calibri"/>
            </a:endParaRPr>
          </a:p>
        </p:txBody>
      </p:sp>
    </p:spTree>
    <p:extLst>
      <p:ext uri="{BB962C8B-B14F-4D97-AF65-F5344CB8AC3E}">
        <p14:creationId xmlns:p14="http://schemas.microsoft.com/office/powerpoint/2010/main" val="318057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B89FC6A-01D2-AF7C-C830-1FE21A98E7C7}"/>
              </a:ext>
            </a:extLst>
          </p:cNvPr>
          <p:cNvSpPr>
            <a:spLocks noGrp="1"/>
          </p:cNvSpPr>
          <p:nvPr>
            <p:ph type="subTitle" idx="1"/>
          </p:nvPr>
        </p:nvSpPr>
        <p:spPr>
          <a:xfrm>
            <a:off x="719672" y="-229377"/>
            <a:ext cx="4964745" cy="3549159"/>
          </a:xfrm>
        </p:spPr>
        <p:txBody>
          <a:bodyPr vert="horz" lIns="91440" tIns="45720" rIns="91440" bIns="45720" rtlCol="0" anchor="b">
            <a:noAutofit/>
          </a:bodyPr>
          <a:lstStyle/>
          <a:p>
            <a:pPr algn="l"/>
            <a:r>
              <a:rPr lang="en-US" sz="2800" b="1">
                <a:solidFill>
                  <a:srgbClr val="002060"/>
                </a:solidFill>
                <a:latin typeface="Poppins"/>
                <a:ea typeface="Calibri"/>
                <a:cs typeface="Arial"/>
              </a:rPr>
              <a:t>Objective </a:t>
            </a:r>
          </a:p>
          <a:p>
            <a:pPr marL="228600" indent="-228600" algn="l">
              <a:buAutoNum type="arabicPeriod"/>
            </a:pPr>
            <a:r>
              <a:rPr lang="en-US" sz="1600" b="1">
                <a:ea typeface="+mn-lt"/>
                <a:cs typeface="+mn-lt"/>
              </a:rPr>
              <a:t>Identify Churn Factors</a:t>
            </a:r>
            <a:r>
              <a:rPr lang="en-US" sz="1600">
                <a:ea typeface="+mn-lt"/>
                <a:cs typeface="+mn-lt"/>
              </a:rPr>
              <a:t>: Uncover why customers leave</a:t>
            </a:r>
          </a:p>
          <a:p>
            <a:pPr marL="228600" indent="-228600" algn="l">
              <a:buAutoNum type="arabicPeriod"/>
            </a:pPr>
            <a:r>
              <a:rPr lang="en-US" sz="1600" b="1">
                <a:ea typeface="+mn-lt"/>
                <a:cs typeface="+mn-lt"/>
              </a:rPr>
              <a:t> Informed Decisions: </a:t>
            </a:r>
            <a:r>
              <a:rPr lang="en-US" sz="1600">
                <a:ea typeface="+mn-lt"/>
                <a:cs typeface="+mn-lt"/>
              </a:rPr>
              <a:t>Use data to reduce attrition</a:t>
            </a:r>
          </a:p>
          <a:p>
            <a:pPr marL="228600" indent="-228600" algn="l">
              <a:buAutoNum type="arabicPeriod"/>
            </a:pPr>
            <a:r>
              <a:rPr lang="en-US" sz="1600" b="1">
                <a:ea typeface="+mn-lt"/>
                <a:cs typeface="+mn-lt"/>
              </a:rPr>
              <a:t>Enhance Retention</a:t>
            </a:r>
            <a:r>
              <a:rPr lang="en-US" sz="1600">
                <a:ea typeface="+mn-lt"/>
                <a:cs typeface="+mn-lt"/>
              </a:rPr>
              <a:t>: Keep more satisfied customers</a:t>
            </a:r>
          </a:p>
          <a:p>
            <a:pPr marL="228600" indent="-228600" algn="l">
              <a:buAutoNum type="arabicPeriod"/>
            </a:pPr>
            <a:r>
              <a:rPr lang="en-US" sz="1600" b="1">
                <a:ea typeface="+mn-lt"/>
                <a:cs typeface="+mn-lt"/>
              </a:rPr>
              <a:t>Data-Backed Insights:</a:t>
            </a:r>
            <a:r>
              <a:rPr lang="en-US" sz="1600">
                <a:ea typeface="+mn-lt"/>
                <a:cs typeface="+mn-lt"/>
              </a:rPr>
              <a:t> Make targeted improvements</a:t>
            </a:r>
          </a:p>
          <a:p>
            <a:pPr marL="228600" indent="-228600" algn="l">
              <a:buAutoNum type="arabicPeriod"/>
            </a:pPr>
            <a:r>
              <a:rPr lang="en-US" sz="1600" b="1">
                <a:ea typeface="+mn-lt"/>
                <a:cs typeface="+mn-lt"/>
              </a:rPr>
              <a:t>Competitive Edge:</a:t>
            </a:r>
            <a:r>
              <a:rPr lang="en-US" sz="1600">
                <a:ea typeface="+mn-lt"/>
                <a:cs typeface="+mn-lt"/>
              </a:rPr>
              <a:t> Adapt services for success</a:t>
            </a:r>
            <a:endParaRPr lang="en-US" sz="1600">
              <a:ea typeface="Calibri"/>
              <a:cs typeface="Calibri"/>
            </a:endParaRPr>
          </a:p>
          <a:p>
            <a:pPr algn="l"/>
            <a:endParaRPr lang="en-US" sz="700">
              <a:ea typeface="Calibri"/>
              <a:cs typeface="Calibri"/>
            </a:endParaRPr>
          </a:p>
          <a:p>
            <a:pPr algn="l"/>
            <a:endParaRPr lang="en-US" sz="700" b="1">
              <a:latin typeface="Calibri Light"/>
              <a:ea typeface="Calibri Light"/>
              <a:cs typeface="Calibri"/>
            </a:endParaRPr>
          </a:p>
          <a:p>
            <a:pPr algn="l"/>
            <a:endParaRPr lang="en-US" sz="700">
              <a:latin typeface="Calibri" panose="020F0502020204030204"/>
              <a:ea typeface="Calibri"/>
              <a:cs typeface="Calibri"/>
            </a:endParaRP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2860F5-DFF6-788F-3AEB-9A44E08B9AB8}"/>
              </a:ext>
            </a:extLst>
          </p:cNvPr>
          <p:cNvSpPr txBox="1"/>
          <p:nvPr/>
        </p:nvSpPr>
        <p:spPr>
          <a:xfrm>
            <a:off x="753240" y="2829034"/>
            <a:ext cx="4922343" cy="37702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90000"/>
              </a:lnSpc>
              <a:spcBef>
                <a:spcPts val="1000"/>
              </a:spcBef>
            </a:pPr>
            <a:endParaRPr lang="en-US" sz="1400">
              <a:ea typeface="+mn-lt"/>
              <a:cs typeface="+mn-lt"/>
            </a:endParaRPr>
          </a:p>
          <a:p>
            <a:pPr>
              <a:lnSpc>
                <a:spcPct val="90000"/>
              </a:lnSpc>
              <a:spcBef>
                <a:spcPts val="1000"/>
              </a:spcBef>
            </a:pPr>
            <a:r>
              <a:rPr lang="en-US" sz="2800" b="1">
                <a:solidFill>
                  <a:srgbClr val="002060"/>
                </a:solidFill>
                <a:latin typeface="Poppins"/>
                <a:ea typeface="+mn-lt"/>
                <a:cs typeface="+mn-lt"/>
              </a:rPr>
              <a:t>Methodology </a:t>
            </a:r>
            <a:endParaRPr lang="en-US" sz="2800">
              <a:solidFill>
                <a:srgbClr val="002060"/>
              </a:solidFill>
              <a:latin typeface="Poppins"/>
              <a:ea typeface="+mn-lt"/>
              <a:cs typeface="+mn-lt"/>
            </a:endParaRPr>
          </a:p>
          <a:p>
            <a:pPr marL="285750" indent="-285750">
              <a:lnSpc>
                <a:spcPct val="90000"/>
              </a:lnSpc>
              <a:spcBef>
                <a:spcPts val="1000"/>
              </a:spcBef>
              <a:buFont typeface="Arial"/>
              <a:buChar char="•"/>
            </a:pPr>
            <a:r>
              <a:rPr lang="en-US" sz="1400">
                <a:latin typeface="Arial"/>
                <a:cs typeface="Arial"/>
              </a:rPr>
              <a:t>Started by reading a dataset named "BankChurners.csv," which likely contains information about bank customers.</a:t>
            </a:r>
          </a:p>
          <a:p>
            <a:pPr marL="285750" indent="-285750">
              <a:lnSpc>
                <a:spcPct val="90000"/>
              </a:lnSpc>
              <a:spcBef>
                <a:spcPts val="1000"/>
              </a:spcBef>
              <a:buFont typeface="Arial"/>
              <a:buChar char="•"/>
            </a:pPr>
            <a:r>
              <a:rPr lang="en-US" sz="1400">
                <a:latin typeface="Arial"/>
                <a:cs typeface="Arial"/>
              </a:rPr>
              <a:t>Removed any rows with missing information (NA values) from the dataset to make it cleaner and more usable</a:t>
            </a:r>
          </a:p>
          <a:p>
            <a:pPr marL="285750" indent="-285750">
              <a:lnSpc>
                <a:spcPct val="90000"/>
              </a:lnSpc>
              <a:spcBef>
                <a:spcPts val="1000"/>
              </a:spcBef>
              <a:buFont typeface="Arial"/>
              <a:buChar char="•"/>
            </a:pPr>
            <a:r>
              <a:rPr lang="en-US" sz="1400">
                <a:latin typeface="Arial"/>
                <a:cs typeface="Arial"/>
              </a:rPr>
              <a:t>Transformed two columns, "</a:t>
            </a:r>
            <a:r>
              <a:rPr lang="en-US" sz="1400" err="1">
                <a:latin typeface="Arial"/>
                <a:cs typeface="Arial"/>
              </a:rPr>
              <a:t>Education_Level</a:t>
            </a:r>
            <a:r>
              <a:rPr lang="en-US" sz="1400">
                <a:latin typeface="Arial"/>
                <a:cs typeface="Arial"/>
              </a:rPr>
              <a:t>" and "</a:t>
            </a:r>
            <a:r>
              <a:rPr lang="en-US" sz="1400" err="1">
                <a:latin typeface="Arial"/>
                <a:cs typeface="Arial"/>
              </a:rPr>
              <a:t>Marital_Status</a:t>
            </a:r>
            <a:r>
              <a:rPr lang="en-US" sz="1400">
                <a:latin typeface="Arial"/>
                <a:cs typeface="Arial"/>
              </a:rPr>
              <a:t>," into categorical factors, which helps with analysis.</a:t>
            </a:r>
          </a:p>
          <a:p>
            <a:pPr marL="285750" indent="-285750">
              <a:lnSpc>
                <a:spcPct val="90000"/>
              </a:lnSpc>
              <a:spcBef>
                <a:spcPts val="1000"/>
              </a:spcBef>
              <a:buFont typeface="Arial"/>
              <a:buChar char="•"/>
            </a:pPr>
            <a:r>
              <a:rPr lang="en-US" sz="1400">
                <a:latin typeface="Arial"/>
                <a:cs typeface="Arial"/>
              </a:rPr>
              <a:t>Finally, we saved the cleaned dataset as "bank_data.csv" for further analysis or sharing.</a:t>
            </a:r>
          </a:p>
          <a:p>
            <a:pPr marL="285750" indent="-285750">
              <a:lnSpc>
                <a:spcPct val="90000"/>
              </a:lnSpc>
              <a:spcBef>
                <a:spcPts val="1000"/>
              </a:spcBef>
              <a:buFont typeface="Arial"/>
              <a:buChar char="•"/>
            </a:pPr>
            <a:r>
              <a:rPr lang="en-US" sz="1400">
                <a:latin typeface="Arial"/>
                <a:ea typeface="Calibri" panose="020F0502020204030204"/>
                <a:cs typeface="Arial"/>
              </a:rPr>
              <a:t>We visualized all the plots with the help of </a:t>
            </a:r>
            <a:r>
              <a:rPr lang="en-US" sz="1400" err="1">
                <a:latin typeface="Arial"/>
                <a:ea typeface="Calibri" panose="020F0502020204030204"/>
                <a:cs typeface="Arial"/>
              </a:rPr>
              <a:t>ggplot</a:t>
            </a:r>
            <a:r>
              <a:rPr lang="en-US" sz="1400">
                <a:latin typeface="Arial"/>
                <a:ea typeface="Calibri" panose="020F0502020204030204"/>
                <a:cs typeface="Arial"/>
              </a:rPr>
              <a:t> and few different library packages</a:t>
            </a:r>
          </a:p>
        </p:txBody>
      </p:sp>
      <p:pic>
        <p:nvPicPr>
          <p:cNvPr id="5" name="Picture 4" descr="A person holding a phone and a credit card&#10;&#10;Description automatically generated">
            <a:extLst>
              <a:ext uri="{FF2B5EF4-FFF2-40B4-BE49-F238E27FC236}">
                <a16:creationId xmlns:a16="http://schemas.microsoft.com/office/drawing/2014/main" id="{905BBD47-683E-4E66-85DC-24A322482707}"/>
              </a:ext>
            </a:extLst>
          </p:cNvPr>
          <p:cNvPicPr>
            <a:picLocks noChangeAspect="1"/>
          </p:cNvPicPr>
          <p:nvPr/>
        </p:nvPicPr>
        <p:blipFill rotWithShape="1">
          <a:blip r:embed="rId2"/>
          <a:srcRect l="6769" t="3954" r="7077" b="7872"/>
          <a:stretch/>
        </p:blipFill>
        <p:spPr>
          <a:xfrm>
            <a:off x="5996261" y="1395563"/>
            <a:ext cx="5402041" cy="3996188"/>
          </a:xfrm>
          <a:prstGeom prst="rect">
            <a:avLst/>
          </a:prstGeom>
        </p:spPr>
      </p:pic>
    </p:spTree>
    <p:extLst>
      <p:ext uri="{BB962C8B-B14F-4D97-AF65-F5344CB8AC3E}">
        <p14:creationId xmlns:p14="http://schemas.microsoft.com/office/powerpoint/2010/main" val="2952559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1" name="Arc 2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2" name="Freeform: Shape 24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1" name="TextBox 200">
            <a:extLst>
              <a:ext uri="{FF2B5EF4-FFF2-40B4-BE49-F238E27FC236}">
                <a16:creationId xmlns:a16="http://schemas.microsoft.com/office/drawing/2014/main" id="{F8BAC409-A3BA-E963-0D41-A54FE5DE9A84}"/>
              </a:ext>
            </a:extLst>
          </p:cNvPr>
          <p:cNvSpPr txBox="1"/>
          <p:nvPr/>
        </p:nvSpPr>
        <p:spPr>
          <a:xfrm>
            <a:off x="6570870" y="889843"/>
            <a:ext cx="478220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a:ea typeface="+mn-lt"/>
                <a:cs typeface="+mn-lt"/>
              </a:rPr>
              <a:t>The largest segment belongs to those with a Graduate level of education, constituting 36.34% of all cardholders.</a:t>
            </a:r>
            <a:endParaRPr lang="en-US">
              <a:latin typeface="Calibri"/>
              <a:ea typeface="Calibri"/>
              <a:cs typeface="Arial"/>
            </a:endParaRPr>
          </a:p>
          <a:p>
            <a:pPr>
              <a:buFont typeface="Arial"/>
              <a:buChar char="•"/>
            </a:pPr>
            <a:endParaRPr lang="en-US">
              <a:ea typeface="+mn-lt"/>
              <a:cs typeface="+mn-lt"/>
            </a:endParaRPr>
          </a:p>
          <a:p>
            <a:pPr>
              <a:buFont typeface="Arial"/>
              <a:buChar char="•"/>
            </a:pPr>
            <a:r>
              <a:rPr lang="en-US">
                <a:ea typeface="+mn-lt"/>
                <a:cs typeface="+mn-lt"/>
              </a:rPr>
              <a:t>Doctorate holders are the smallest group with 5.24%. It’s interesting to note the significant drop from the Graduate to Post-Graduate and Doctorate levels.</a:t>
            </a:r>
            <a:endParaRPr lang="en-US">
              <a:ea typeface="Calibri"/>
              <a:cs typeface="Calibri"/>
            </a:endParaRPr>
          </a:p>
          <a:p>
            <a:endParaRPr lang="en-US">
              <a:ea typeface="+mn-lt"/>
              <a:cs typeface="+mn-lt"/>
            </a:endParaRPr>
          </a:p>
          <a:p>
            <a:pPr>
              <a:buFont typeface="Arial"/>
              <a:buChar char="•"/>
            </a:pPr>
            <a:r>
              <a:rPr lang="en-US">
                <a:ea typeface="+mn-lt"/>
                <a:cs typeface="+mn-lt"/>
              </a:rPr>
              <a:t>This may indicate that those with higher educational qualifications beyond a graduate degree may not see the need for credit cards or prefer other means of financial management. </a:t>
            </a:r>
          </a:p>
          <a:p>
            <a:endParaRPr lang="en-US">
              <a:ea typeface="+mn-lt"/>
              <a:cs typeface="+mn-lt"/>
            </a:endParaRPr>
          </a:p>
          <a:p>
            <a:pPr>
              <a:buFont typeface="Arial"/>
              <a:buChar char="•"/>
            </a:pPr>
            <a:r>
              <a:rPr lang="en-US">
                <a:ea typeface="+mn-lt"/>
                <a:cs typeface="+mn-lt"/>
              </a:rPr>
              <a:t>These insights could be valuable for credit card companies to strategize their marketing efforts based on education levels.</a:t>
            </a:r>
            <a:endParaRPr lang="en-US">
              <a:ea typeface="Calibri"/>
              <a:cs typeface="Calibri"/>
            </a:endParaRPr>
          </a:p>
          <a:p>
            <a:pPr marL="285750" indent="-285750">
              <a:buFont typeface="Arial"/>
              <a:buChar char="•"/>
            </a:pPr>
            <a:endParaRPr lang="en-US">
              <a:solidFill>
                <a:srgbClr val="444444"/>
              </a:solidFill>
              <a:latin typeface="Arial"/>
              <a:ea typeface="Calibri"/>
              <a:cs typeface="Arial"/>
            </a:endParaRPr>
          </a:p>
        </p:txBody>
      </p:sp>
      <p:pic>
        <p:nvPicPr>
          <p:cNvPr id="7" name="Picture 2">
            <a:extLst>
              <a:ext uri="{FF2B5EF4-FFF2-40B4-BE49-F238E27FC236}">
                <a16:creationId xmlns:a16="http://schemas.microsoft.com/office/drawing/2014/main" id="{7D59168B-6DC4-53FD-51D3-A143D61F9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8" y="1131779"/>
            <a:ext cx="6332558" cy="460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82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1" name="Arc 2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2" name="Freeform: Shape 24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graph of credit card holders&#10;&#10;Description automatically generated">
            <a:extLst>
              <a:ext uri="{FF2B5EF4-FFF2-40B4-BE49-F238E27FC236}">
                <a16:creationId xmlns:a16="http://schemas.microsoft.com/office/drawing/2014/main" id="{3F4C7B37-9179-19F7-0559-A158EA35B09D}"/>
              </a:ext>
            </a:extLst>
          </p:cNvPr>
          <p:cNvPicPr>
            <a:picLocks noChangeAspect="1"/>
          </p:cNvPicPr>
          <p:nvPr/>
        </p:nvPicPr>
        <p:blipFill>
          <a:blip r:embed="rId2"/>
          <a:stretch>
            <a:fillRect/>
          </a:stretch>
        </p:blipFill>
        <p:spPr>
          <a:xfrm>
            <a:off x="116354" y="455792"/>
            <a:ext cx="7396208" cy="502343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1" name="TextBox 200">
            <a:extLst>
              <a:ext uri="{FF2B5EF4-FFF2-40B4-BE49-F238E27FC236}">
                <a16:creationId xmlns:a16="http://schemas.microsoft.com/office/drawing/2014/main" id="{F8BAC409-A3BA-E963-0D41-A54FE5DE9A84}"/>
              </a:ext>
            </a:extLst>
          </p:cNvPr>
          <p:cNvSpPr txBox="1"/>
          <p:nvPr/>
        </p:nvSpPr>
        <p:spPr>
          <a:xfrm>
            <a:off x="7462344" y="1541520"/>
            <a:ext cx="4782206" cy="39395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444444"/>
                </a:solidFill>
                <a:latin typeface="Arial"/>
                <a:cs typeface="Arial"/>
              </a:rPr>
              <a:t>Less than $40K,” indicates that a substantial proportion of credit card holders have lower incomes.</a:t>
            </a:r>
            <a:br>
              <a:rPr lang="en-US">
                <a:latin typeface="Arial"/>
                <a:cs typeface="Arial"/>
              </a:rPr>
            </a:br>
            <a:endParaRPr lang="en-US">
              <a:solidFill>
                <a:srgbClr val="444444"/>
              </a:solidFill>
              <a:latin typeface="Arial"/>
              <a:cs typeface="Arial"/>
            </a:endParaRPr>
          </a:p>
          <a:p>
            <a:pPr marL="285750" indent="-285750">
              <a:buFont typeface="Arial"/>
              <a:buChar char="•"/>
            </a:pPr>
            <a:r>
              <a:rPr lang="en-US">
                <a:solidFill>
                  <a:srgbClr val="444444"/>
                </a:solidFill>
                <a:latin typeface="Arial"/>
                <a:cs typeface="Arial"/>
              </a:rPr>
              <a:t>The highest income category of “$120K+” accounts for 7.18% of credit card holders, indicating a smaller proportion of individuals with higher incomes.</a:t>
            </a:r>
            <a:br>
              <a:rPr lang="en-US">
                <a:latin typeface="Arial"/>
                <a:cs typeface="Arial"/>
              </a:rPr>
            </a:br>
            <a:endParaRPr lang="en-US">
              <a:solidFill>
                <a:srgbClr val="444444"/>
              </a:solidFill>
              <a:latin typeface="Arial"/>
              <a:cs typeface="Arial"/>
            </a:endParaRPr>
          </a:p>
          <a:p>
            <a:pPr marL="285750" indent="-285750">
              <a:buFont typeface="Arial"/>
              <a:buChar char="•"/>
            </a:pPr>
            <a:r>
              <a:rPr lang="en-US">
                <a:solidFill>
                  <a:srgbClr val="444444"/>
                </a:solidFill>
                <a:latin typeface="Arial"/>
                <a:cs typeface="Arial"/>
              </a:rPr>
              <a:t>Studying this graph helps banks customize their services and credit limits to match the financial situations and requirements of different income groups.</a:t>
            </a:r>
          </a:p>
          <a:p>
            <a:pPr algn="l"/>
            <a:endParaRPr lang="en-US" sz="1400">
              <a:ea typeface="Calibri"/>
              <a:cs typeface="Calibri"/>
            </a:endParaRPr>
          </a:p>
        </p:txBody>
      </p:sp>
    </p:spTree>
    <p:extLst>
      <p:ext uri="{BB962C8B-B14F-4D97-AF65-F5344CB8AC3E}">
        <p14:creationId xmlns:p14="http://schemas.microsoft.com/office/powerpoint/2010/main" val="129043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214AB372-BE65-F1AD-30CE-C002FA822399}"/>
              </a:ext>
            </a:extLst>
          </p:cNvPr>
          <p:cNvPicPr>
            <a:picLocks noChangeAspect="1"/>
          </p:cNvPicPr>
          <p:nvPr/>
        </p:nvPicPr>
        <p:blipFill>
          <a:blip r:embed="rId2"/>
          <a:stretch>
            <a:fillRect/>
          </a:stretch>
        </p:blipFill>
        <p:spPr>
          <a:xfrm>
            <a:off x="163143" y="819533"/>
            <a:ext cx="5931320" cy="5438871"/>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51" name="Arc 50">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9B569B1-DBFF-8B19-E4F9-07DC6EA29D76}"/>
              </a:ext>
            </a:extLst>
          </p:cNvPr>
          <p:cNvSpPr txBox="1"/>
          <p:nvPr/>
        </p:nvSpPr>
        <p:spPr>
          <a:xfrm>
            <a:off x="8210281" y="764682"/>
            <a:ext cx="31928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endParaRPr lang="en-US">
              <a:cs typeface="Calibri" panose="020F0502020204030204"/>
            </a:endParaRPr>
          </a:p>
        </p:txBody>
      </p:sp>
      <p:graphicFrame>
        <p:nvGraphicFramePr>
          <p:cNvPr id="25" name="TextBox 3">
            <a:extLst>
              <a:ext uri="{FF2B5EF4-FFF2-40B4-BE49-F238E27FC236}">
                <a16:creationId xmlns:a16="http://schemas.microsoft.com/office/drawing/2014/main" id="{51BC3D3F-F928-570C-4BEA-443600262059}"/>
              </a:ext>
            </a:extLst>
          </p:cNvPr>
          <p:cNvGraphicFramePr/>
          <p:nvPr>
            <p:extLst>
              <p:ext uri="{D42A27DB-BD31-4B8C-83A1-F6EECF244321}">
                <p14:modId xmlns:p14="http://schemas.microsoft.com/office/powerpoint/2010/main" val="3063014763"/>
              </p:ext>
            </p:extLst>
          </p:nvPr>
        </p:nvGraphicFramePr>
        <p:xfrm>
          <a:off x="6384191" y="538108"/>
          <a:ext cx="5156557"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939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57C4BD71-0E0E-B672-F576-0B268BEA6403}"/>
              </a:ext>
            </a:extLst>
          </p:cNvPr>
          <p:cNvPicPr>
            <a:picLocks noGrp="1" noChangeAspect="1"/>
          </p:cNvPicPr>
          <p:nvPr>
            <p:ph idx="1"/>
          </p:nvPr>
        </p:nvPicPr>
        <p:blipFill>
          <a:blip r:embed="rId2"/>
          <a:stretch>
            <a:fillRect/>
          </a:stretch>
        </p:blipFill>
        <p:spPr>
          <a:xfrm>
            <a:off x="284836" y="170680"/>
            <a:ext cx="8434190" cy="4795876"/>
          </a:xfrm>
          <a:prstGeom prst="rect">
            <a:avLst/>
          </a:prstGeom>
        </p:spPr>
      </p:pic>
      <p:sp>
        <p:nvSpPr>
          <p:cNvPr id="11" name="TextBox 10">
            <a:extLst>
              <a:ext uri="{FF2B5EF4-FFF2-40B4-BE49-F238E27FC236}">
                <a16:creationId xmlns:a16="http://schemas.microsoft.com/office/drawing/2014/main" id="{12A87399-C1C2-EC06-CE33-AC26027A30B8}"/>
              </a:ext>
            </a:extLst>
          </p:cNvPr>
          <p:cNvSpPr txBox="1"/>
          <p:nvPr/>
        </p:nvSpPr>
        <p:spPr>
          <a:xfrm>
            <a:off x="8798471" y="744902"/>
            <a:ext cx="3406999" cy="3785652"/>
          </a:xfrm>
          <a:prstGeom prst="rect">
            <a:avLst/>
          </a:prstGeom>
          <a:noFill/>
        </p:spPr>
        <p:txBody>
          <a:bodyPr wrap="square" lIns="91440" tIns="45720" rIns="91440" bIns="45720" anchor="t">
            <a:spAutoFit/>
          </a:bodyPr>
          <a:lstStyle/>
          <a:p>
            <a:r>
              <a:rPr lang="en-US" sz="2000" b="1" i="0">
                <a:effectLst/>
                <a:latin typeface="Söhne"/>
              </a:rPr>
              <a:t>Credit Limit vs. Education</a:t>
            </a:r>
            <a:endParaRPr lang="en-US" sz="2000">
              <a:latin typeface="Söhne"/>
            </a:endParaRPr>
          </a:p>
          <a:p>
            <a:pPr marL="285750" indent="-285750">
              <a:buFont typeface="Arial" panose="020B0604020202020204" pitchFamily="34" charset="0"/>
              <a:buChar char="•"/>
            </a:pPr>
            <a:r>
              <a:rPr lang="en-US" sz="2000" b="0" i="0">
                <a:effectLst/>
                <a:latin typeface="Söhne"/>
              </a:rPr>
              <a:t>Lower education correlates with wider credit limit ranges</a:t>
            </a:r>
          </a:p>
          <a:p>
            <a:pPr marL="285750" indent="-285750">
              <a:buFont typeface="Arial" panose="020B0604020202020204" pitchFamily="34" charset="0"/>
              <a:buChar char="•"/>
            </a:pPr>
            <a:endParaRPr lang="en-US" sz="2000">
              <a:latin typeface="Söhne"/>
            </a:endParaRPr>
          </a:p>
          <a:p>
            <a:pPr marL="285750" indent="-285750">
              <a:buFont typeface="Arial" panose="020B0604020202020204" pitchFamily="34" charset="0"/>
              <a:buChar char="•"/>
            </a:pPr>
            <a:r>
              <a:rPr lang="en-US" sz="2000" b="0" i="0">
                <a:effectLst/>
                <a:latin typeface="Söhne"/>
              </a:rPr>
              <a:t>Post-graduates surprisingly have slightly lower credit limits</a:t>
            </a:r>
          </a:p>
          <a:p>
            <a:pPr marL="285750" indent="-285750">
              <a:buFont typeface="Arial" panose="020B0604020202020204" pitchFamily="34" charset="0"/>
              <a:buChar char="•"/>
            </a:pPr>
            <a:endParaRPr lang="en-US" sz="2000">
              <a:latin typeface="Söhne"/>
            </a:endParaRPr>
          </a:p>
          <a:p>
            <a:pPr marL="285750" indent="-285750">
              <a:buFont typeface="Arial" panose="020B0604020202020204" pitchFamily="34" charset="0"/>
              <a:buChar char="•"/>
            </a:pPr>
            <a:r>
              <a:rPr lang="en-US" sz="2000" b="0" i="0">
                <a:effectLst/>
                <a:latin typeface="Söhne"/>
              </a:rPr>
              <a:t>College graduates and high school graduates often share similar credit limits</a:t>
            </a:r>
          </a:p>
        </p:txBody>
      </p:sp>
      <p:sp>
        <p:nvSpPr>
          <p:cNvPr id="15" name="TextBox 14">
            <a:extLst>
              <a:ext uri="{FF2B5EF4-FFF2-40B4-BE49-F238E27FC236}">
                <a16:creationId xmlns:a16="http://schemas.microsoft.com/office/drawing/2014/main" id="{63B1C011-7A2C-29CC-9DE4-0B8452D97D1F}"/>
              </a:ext>
            </a:extLst>
          </p:cNvPr>
          <p:cNvSpPr txBox="1"/>
          <p:nvPr/>
        </p:nvSpPr>
        <p:spPr>
          <a:xfrm>
            <a:off x="3473231" y="5063300"/>
            <a:ext cx="8433676" cy="1631216"/>
          </a:xfrm>
          <a:prstGeom prst="rect">
            <a:avLst/>
          </a:prstGeom>
          <a:noFill/>
        </p:spPr>
        <p:txBody>
          <a:bodyPr wrap="square" lIns="91440" tIns="45720" rIns="91440" bIns="45720" anchor="t">
            <a:spAutoFit/>
          </a:bodyPr>
          <a:lstStyle/>
          <a:p>
            <a:pPr algn="l"/>
            <a:r>
              <a:rPr lang="en-US" sz="2000" b="1" i="0">
                <a:effectLst/>
                <a:latin typeface="Söhne"/>
              </a:rPr>
              <a:t>Diverse Factors at Play:</a:t>
            </a:r>
            <a:endParaRPr lang="en-US" sz="2000">
              <a:latin typeface="Söhne"/>
            </a:endParaRPr>
          </a:p>
          <a:p>
            <a:pPr marL="285750" indent="-285750" algn="l">
              <a:buFont typeface="Arial" panose="020B0604020202020204" pitchFamily="34" charset="0"/>
              <a:buChar char="•"/>
            </a:pPr>
            <a:r>
              <a:rPr lang="en-US" sz="2000" b="0" i="0">
                <a:solidFill>
                  <a:srgbClr val="0070C0"/>
                </a:solidFill>
                <a:effectLst/>
                <a:latin typeface="Söhne"/>
              </a:rPr>
              <a:t>Beyond education, factors like income and credit history influence credit limits</a:t>
            </a:r>
          </a:p>
          <a:p>
            <a:pPr marL="285750" indent="-285750" algn="l">
              <a:buFont typeface="Arial" panose="020B0604020202020204" pitchFamily="34" charset="0"/>
              <a:buChar char="•"/>
            </a:pPr>
            <a:r>
              <a:rPr lang="en-US" sz="2000" b="0" i="0">
                <a:solidFill>
                  <a:srgbClr val="0070C0"/>
                </a:solidFill>
                <a:effectLst/>
                <a:latin typeface="Söhne"/>
              </a:rPr>
              <a:t>Data analysts should consider a holistic approach for more informed credit decisions in the industry</a:t>
            </a:r>
            <a:endParaRPr lang="en-US" sz="2000"/>
          </a:p>
        </p:txBody>
      </p:sp>
    </p:spTree>
    <p:extLst>
      <p:ext uri="{BB962C8B-B14F-4D97-AF65-F5344CB8AC3E}">
        <p14:creationId xmlns:p14="http://schemas.microsoft.com/office/powerpoint/2010/main" val="139955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Arc 3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05A864-72D3-19E3-7EE3-0EF4C16A0EC1}"/>
              </a:ext>
            </a:extLst>
          </p:cNvPr>
          <p:cNvSpPr>
            <a:spLocks noGrp="1"/>
          </p:cNvSpPr>
          <p:nvPr>
            <p:ph type="title"/>
          </p:nvPr>
        </p:nvSpPr>
        <p:spPr>
          <a:xfrm>
            <a:off x="490893" y="-63541"/>
            <a:ext cx="5458838" cy="1325563"/>
          </a:xfrm>
        </p:spPr>
        <p:txBody>
          <a:bodyPr>
            <a:normAutofit/>
          </a:bodyPr>
          <a:lstStyle/>
          <a:p>
            <a:r>
              <a:rPr lang="en-US" sz="2800" b="1" i="0">
                <a:solidFill>
                  <a:srgbClr val="002060"/>
                </a:solidFill>
                <a:effectLst/>
                <a:latin typeface="Poppins"/>
                <a:cs typeface="Poppins"/>
              </a:rPr>
              <a:t>Customer Data Statistics</a:t>
            </a:r>
            <a:endParaRPr lang="en-US" sz="2800" b="0" i="0">
              <a:solidFill>
                <a:srgbClr val="002060"/>
              </a:solidFill>
              <a:effectLst/>
              <a:latin typeface="Poppins"/>
              <a:cs typeface="Poppins"/>
            </a:endParaRPr>
          </a:p>
        </p:txBody>
      </p:sp>
      <p:sp>
        <p:nvSpPr>
          <p:cNvPr id="41" name="Freeform: Shape 4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graph of a number of age distribution&#10;&#10;Description automatically generated">
            <a:extLst>
              <a:ext uri="{FF2B5EF4-FFF2-40B4-BE49-F238E27FC236}">
                <a16:creationId xmlns:a16="http://schemas.microsoft.com/office/drawing/2014/main" id="{EE00E962-219C-9DE7-E8F6-0C0DC4815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79" y="1045803"/>
            <a:ext cx="8114413" cy="437768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64AB371-B4A3-EBE5-CEE6-9AEB2DF9D30B}"/>
              </a:ext>
            </a:extLst>
          </p:cNvPr>
          <p:cNvSpPr>
            <a:spLocks noGrp="1"/>
          </p:cNvSpPr>
          <p:nvPr>
            <p:ph idx="1"/>
          </p:nvPr>
        </p:nvSpPr>
        <p:spPr>
          <a:xfrm>
            <a:off x="7716755" y="2772719"/>
            <a:ext cx="4022425" cy="2370727"/>
          </a:xfrm>
        </p:spPr>
        <p:txBody>
          <a:bodyPr vert="horz" lIns="91440" tIns="45720" rIns="91440" bIns="45720" rtlCol="0" anchor="t">
            <a:normAutofit/>
          </a:bodyPr>
          <a:lstStyle/>
          <a:p>
            <a:pPr marL="0" indent="0" defTabSz="621792">
              <a:spcBef>
                <a:spcPts val="680"/>
              </a:spcBef>
              <a:buNone/>
            </a:pPr>
            <a:r>
              <a:rPr lang="en-US" sz="2000" b="1">
                <a:latin typeface="Söhne"/>
              </a:rPr>
              <a:t>      </a:t>
            </a:r>
            <a:r>
              <a:rPr lang="en-US" sz="2000" b="1" kern="1200">
                <a:latin typeface="Söhne"/>
                <a:ea typeface="+mn-ea"/>
                <a:cs typeface="+mn-cs"/>
              </a:rPr>
              <a:t>Customer Age</a:t>
            </a:r>
            <a:endParaRPr lang="en-US" sz="2000" kern="1200">
              <a:latin typeface="Söhne"/>
            </a:endParaRPr>
          </a:p>
          <a:p>
            <a:pPr marL="504825" lvl="1" indent="-194310" defTabSz="621792">
              <a:spcBef>
                <a:spcPts val="340"/>
              </a:spcBef>
            </a:pPr>
            <a:r>
              <a:rPr lang="en-US" sz="2000" kern="1200">
                <a:latin typeface="Söhne"/>
                <a:ea typeface="+mn-ea"/>
                <a:cs typeface="+mn-cs"/>
              </a:rPr>
              <a:t>Distribution: Approximately normal</a:t>
            </a:r>
            <a:endParaRPr lang="en-US" sz="2000" kern="1200">
              <a:latin typeface="Söhne"/>
            </a:endParaRPr>
          </a:p>
          <a:p>
            <a:pPr marL="504825" lvl="1" indent="-194310" defTabSz="621792">
              <a:spcBef>
                <a:spcPts val="340"/>
              </a:spcBef>
            </a:pPr>
            <a:r>
              <a:rPr lang="en-US" sz="2000" kern="1200">
                <a:latin typeface="Söhne"/>
                <a:ea typeface="+mn-ea"/>
                <a:cs typeface="+mn-cs"/>
              </a:rPr>
              <a:t>Mean: 46.33 years</a:t>
            </a:r>
            <a:endParaRPr lang="en-US" sz="2000" kern="1200">
              <a:latin typeface="Söhne"/>
            </a:endParaRPr>
          </a:p>
          <a:p>
            <a:pPr marL="504825" lvl="1" indent="-194310" defTabSz="621792">
              <a:spcBef>
                <a:spcPts val="340"/>
              </a:spcBef>
            </a:pPr>
            <a:r>
              <a:rPr lang="en-US" sz="2000" kern="1200">
                <a:latin typeface="Söhne"/>
                <a:ea typeface="+mn-ea"/>
                <a:cs typeface="+mn-cs"/>
              </a:rPr>
              <a:t>Median: 46 years</a:t>
            </a:r>
            <a:endParaRPr lang="en-US" sz="2000" kern="1200">
              <a:latin typeface="Söhne"/>
            </a:endParaRPr>
          </a:p>
          <a:p>
            <a:pPr marL="504825" lvl="1" indent="-194310" defTabSz="621792">
              <a:spcBef>
                <a:spcPts val="340"/>
              </a:spcBef>
            </a:pPr>
            <a:r>
              <a:rPr lang="en-US" sz="2000" kern="1200">
                <a:latin typeface="Söhne"/>
                <a:ea typeface="+mn-ea"/>
                <a:cs typeface="+mn-cs"/>
              </a:rPr>
              <a:t>Standard Deviation: 8.02</a:t>
            </a:r>
            <a:endParaRPr lang="en-US" sz="2000" kern="1200">
              <a:latin typeface="Söhne"/>
            </a:endParaRPr>
          </a:p>
          <a:p>
            <a:pPr marL="504825" lvl="1" indent="-194310" defTabSz="621792">
              <a:spcBef>
                <a:spcPts val="340"/>
              </a:spcBef>
            </a:pPr>
            <a:r>
              <a:rPr lang="en-US" sz="2000" kern="1200">
                <a:latin typeface="Söhne"/>
                <a:ea typeface="+mn-ea"/>
                <a:cs typeface="+mn-cs"/>
              </a:rPr>
              <a:t>Range: 26 to 73 years</a:t>
            </a:r>
            <a:endParaRPr lang="en-US" sz="2000" kern="1200">
              <a:latin typeface="Söhne"/>
            </a:endParaRPr>
          </a:p>
          <a:p>
            <a:endParaRPr lang="en-US" sz="2000">
              <a:ea typeface="Calibri"/>
              <a:cs typeface="Calibri"/>
            </a:endParaRPr>
          </a:p>
        </p:txBody>
      </p:sp>
      <p:sp>
        <p:nvSpPr>
          <p:cNvPr id="8" name="AutoShape 2">
            <a:extLst>
              <a:ext uri="{FF2B5EF4-FFF2-40B4-BE49-F238E27FC236}">
                <a16:creationId xmlns:a16="http://schemas.microsoft.com/office/drawing/2014/main" id="{AF2D2B62-28F1-4597-89DD-AF18D857E01F}"/>
              </a:ext>
            </a:extLst>
          </p:cNvPr>
          <p:cNvSpPr>
            <a:spLocks noChangeAspect="1" noChangeArrowheads="1"/>
          </p:cNvSpPr>
          <p:nvPr/>
        </p:nvSpPr>
        <p:spPr bwMode="auto">
          <a:xfrm>
            <a:off x="5856014" y="-425669"/>
            <a:ext cx="4445000" cy="444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F4B048E9-2E98-EC9C-0573-54ADB8BB3B95}"/>
              </a:ext>
            </a:extLst>
          </p:cNvPr>
          <p:cNvSpPr>
            <a:spLocks noChangeAspect="1" noChangeArrowheads="1"/>
          </p:cNvSpPr>
          <p:nvPr/>
        </p:nvSpPr>
        <p:spPr bwMode="auto">
          <a:xfrm>
            <a:off x="5943600" y="3276600"/>
            <a:ext cx="4267200" cy="426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F3B5570-E800-CE0A-8B2D-F4E72BD1BBCE}"/>
              </a:ext>
            </a:extLst>
          </p:cNvPr>
          <p:cNvSpPr txBox="1"/>
          <p:nvPr/>
        </p:nvSpPr>
        <p:spPr>
          <a:xfrm>
            <a:off x="4072757" y="1191172"/>
            <a:ext cx="3853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Calibri"/>
                <a:cs typeface="Calibri"/>
              </a:rPr>
              <a:t>M</a:t>
            </a:r>
            <a:endParaRPr lang="en-US"/>
          </a:p>
        </p:txBody>
      </p:sp>
    </p:spTree>
    <p:extLst>
      <p:ext uri="{BB962C8B-B14F-4D97-AF65-F5344CB8AC3E}">
        <p14:creationId xmlns:p14="http://schemas.microsoft.com/office/powerpoint/2010/main" val="75875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Arc 1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graph of a credit distribution&#10;&#10;Description automatically generated">
            <a:extLst>
              <a:ext uri="{FF2B5EF4-FFF2-40B4-BE49-F238E27FC236}">
                <a16:creationId xmlns:a16="http://schemas.microsoft.com/office/drawing/2014/main" id="{5EDEFD18-BD21-4F81-61CB-5561EF25A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 y="546561"/>
            <a:ext cx="7772829" cy="483313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5" name="TextBox 4">
            <a:extLst>
              <a:ext uri="{FF2B5EF4-FFF2-40B4-BE49-F238E27FC236}">
                <a16:creationId xmlns:a16="http://schemas.microsoft.com/office/drawing/2014/main" id="{57732CA5-F8E8-AA6E-3BCF-E12621EA8614}"/>
              </a:ext>
            </a:extLst>
          </p:cNvPr>
          <p:cNvSpPr txBox="1"/>
          <p:nvPr/>
        </p:nvSpPr>
        <p:spPr>
          <a:xfrm>
            <a:off x="7489031" y="2124581"/>
            <a:ext cx="4512907" cy="2090452"/>
          </a:xfrm>
          <a:prstGeom prst="rect">
            <a:avLst/>
          </a:prstGeom>
        </p:spPr>
        <p:txBody>
          <a:bodyPr vert="horz" lIns="91440" tIns="45720" rIns="91440" bIns="45720" rtlCol="0" anchor="t">
            <a:noAutofit/>
          </a:bodyPr>
          <a:lstStyle/>
          <a:p>
            <a:pPr>
              <a:lnSpc>
                <a:spcPct val="90000"/>
              </a:lnSpc>
              <a:spcAft>
                <a:spcPts val="600"/>
              </a:spcAft>
            </a:pPr>
            <a:r>
              <a:rPr lang="en-US" sz="2000" b="1"/>
              <a:t>    Credit Limit</a:t>
            </a:r>
            <a:endParaRPr lang="en-US" sz="2000">
              <a:ea typeface="Calibri"/>
              <a:cs typeface="Calibri"/>
            </a:endParaRPr>
          </a:p>
          <a:p>
            <a:pPr marL="504825" lvl="1" indent="-228600">
              <a:lnSpc>
                <a:spcPct val="90000"/>
              </a:lnSpc>
              <a:spcAft>
                <a:spcPts val="600"/>
              </a:spcAft>
              <a:buFont typeface="Arial" panose="020B0604020202020204" pitchFamily="34" charset="0"/>
              <a:buChar char="•"/>
            </a:pPr>
            <a:r>
              <a:rPr lang="en-US" sz="2000"/>
              <a:t>Distribution: Positively skewed</a:t>
            </a:r>
            <a:endParaRPr lang="en-US" sz="2000">
              <a:ea typeface="Calibri"/>
              <a:cs typeface="Calibri"/>
            </a:endParaRPr>
          </a:p>
          <a:p>
            <a:pPr marL="504825" lvl="1" indent="-228600">
              <a:lnSpc>
                <a:spcPct val="90000"/>
              </a:lnSpc>
              <a:spcAft>
                <a:spcPts val="600"/>
              </a:spcAft>
              <a:buFont typeface="Arial" panose="020B0604020202020204" pitchFamily="34" charset="0"/>
              <a:buChar char="•"/>
            </a:pPr>
            <a:r>
              <a:rPr lang="en-US" sz="2000"/>
              <a:t>Mean: $8,631.95</a:t>
            </a:r>
            <a:endParaRPr lang="en-US" sz="2000">
              <a:ea typeface="Calibri"/>
              <a:cs typeface="Calibri"/>
            </a:endParaRPr>
          </a:p>
          <a:p>
            <a:pPr marL="504825" lvl="1" indent="-228600">
              <a:lnSpc>
                <a:spcPct val="90000"/>
              </a:lnSpc>
              <a:spcAft>
                <a:spcPts val="600"/>
              </a:spcAft>
              <a:buFont typeface="Arial" panose="020B0604020202020204" pitchFamily="34" charset="0"/>
              <a:buChar char="•"/>
            </a:pPr>
            <a:r>
              <a:rPr lang="en-US" sz="2000"/>
              <a:t>Median: $4,549</a:t>
            </a:r>
            <a:endParaRPr lang="en-US" sz="2000">
              <a:ea typeface="Calibri"/>
              <a:cs typeface="Calibri"/>
            </a:endParaRPr>
          </a:p>
          <a:p>
            <a:pPr marL="504825" lvl="1" indent="-228600">
              <a:lnSpc>
                <a:spcPct val="90000"/>
              </a:lnSpc>
              <a:spcAft>
                <a:spcPts val="600"/>
              </a:spcAft>
              <a:buFont typeface="Arial" panose="020B0604020202020204" pitchFamily="34" charset="0"/>
              <a:buChar char="•"/>
            </a:pPr>
            <a:r>
              <a:rPr lang="en-US" sz="2000"/>
              <a:t>Standard Deviation: $9,088.78</a:t>
            </a:r>
            <a:endParaRPr lang="en-US" sz="2000">
              <a:ea typeface="Calibri"/>
              <a:cs typeface="Calibri"/>
            </a:endParaRPr>
          </a:p>
          <a:p>
            <a:pPr marL="504825" lvl="1" indent="-228600">
              <a:lnSpc>
                <a:spcPct val="90000"/>
              </a:lnSpc>
              <a:spcAft>
                <a:spcPts val="600"/>
              </a:spcAft>
              <a:buFont typeface="Arial" panose="020B0604020202020204" pitchFamily="34" charset="0"/>
              <a:buChar char="•"/>
            </a:pPr>
            <a:r>
              <a:rPr lang="en-US" sz="2000"/>
              <a:t>Range: $1,438.3 to $34,516</a:t>
            </a:r>
            <a:endParaRPr lang="en-US" sz="2000" b="0" i="0">
              <a:effectLst/>
              <a:ea typeface="Calibri"/>
              <a:cs typeface="Calibri"/>
            </a:endParaRPr>
          </a:p>
        </p:txBody>
      </p:sp>
      <p:sp>
        <p:nvSpPr>
          <p:cNvPr id="8" name="TextBox 7">
            <a:extLst>
              <a:ext uri="{FF2B5EF4-FFF2-40B4-BE49-F238E27FC236}">
                <a16:creationId xmlns:a16="http://schemas.microsoft.com/office/drawing/2014/main" id="{E7BEC978-42FC-1253-600E-03EE304E4486}"/>
              </a:ext>
            </a:extLst>
          </p:cNvPr>
          <p:cNvSpPr txBox="1"/>
          <p:nvPr/>
        </p:nvSpPr>
        <p:spPr>
          <a:xfrm>
            <a:off x="1478216" y="2428925"/>
            <a:ext cx="33123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ea typeface="Calibri"/>
                <a:cs typeface="Calibri"/>
              </a:rPr>
              <a:t>M</a:t>
            </a:r>
            <a:endParaRPr lang="en-US" sz="1400"/>
          </a:p>
        </p:txBody>
      </p:sp>
    </p:spTree>
    <p:extLst>
      <p:ext uri="{BB962C8B-B14F-4D97-AF65-F5344CB8AC3E}">
        <p14:creationId xmlns:p14="http://schemas.microsoft.com/office/powerpoint/2010/main" val="1549191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1584</Words>
  <Application>Microsoft Macintosh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Helvetica Neue</vt:lpstr>
      <vt:lpstr>Poppins</vt:lpstr>
      <vt:lpstr>Söhne</vt:lpstr>
      <vt:lpstr>Times</vt:lpstr>
      <vt:lpstr>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Customer Data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Citation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Sayali Deshmukh</cp:lastModifiedBy>
  <cp:revision>30</cp:revision>
  <dcterms:created xsi:type="dcterms:W3CDTF">2023-10-22T21:02:20Z</dcterms:created>
  <dcterms:modified xsi:type="dcterms:W3CDTF">2024-09-25T21:25:32Z</dcterms:modified>
</cp:coreProperties>
</file>