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80" r:id="rId5"/>
    <p:sldId id="278" r:id="rId6"/>
    <p:sldId id="279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477C-709D-8602-84F5-F036C7FE3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AAD1F-2117-0225-D7B2-C879C96D1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4958-B41E-9A3E-3DDD-EE9FE6F4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6AAF0-EB8B-0D9D-FCEE-7448F2F5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D3B5-6F01-04E5-E231-0061137C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E2E-155E-F33F-2115-01222FC6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2804D-FEE2-3261-06E4-82BB85836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5A-6817-036E-294B-99B2D56B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3C2B-6786-857F-8E47-E1A06B80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8B2F0-ECB1-B148-FACF-723BEABF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2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DB955-8AB9-6ED8-A258-B95D1C79B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3F68-78CE-FB5C-E179-1E2347910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E06B-2D45-7234-34D8-AE308860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FA09-B1F5-447F-687C-F72067C5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80B-B43C-991F-D65F-32100DE9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8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567C-4D50-63EF-6F2F-33242CE7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77DC-1FC9-754E-E4C3-1AB3425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0072-FA3B-7768-F3A7-E1036756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92EF-ED23-68D3-6CD9-5F0C1FC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9661F-8F4F-ED4B-D774-AB782B71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2C8A-F28E-6C54-E641-BB9E805E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3F36-7FBA-79D7-6A31-4E4AFDF5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05CF-3476-D75F-F8C5-AA8E4090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B5A9-3E06-DB05-FD4D-23435001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16CF-646B-286D-054B-CABE7EB1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7E95-6B54-2C2F-5812-8B526C2D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4BFB-F399-C28E-6D59-29A4BBEC6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18483-DD74-F17F-A40B-3E1882C2D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06F9A-176E-2EA2-BFDB-11DA2243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CAC42-0FD5-FF58-2F76-F8A5125C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C698-0768-8F72-AFB0-CE027F62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48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3774-A49B-F526-45CC-F6A14F7D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A31E-9D8E-D96C-40FA-231667AF5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D2D31-B2DA-D6CE-5C50-BA54B48F0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389B9-776F-164C-A835-9E169A9E6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E2176-462E-1127-D162-9167C8DEE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5DB39-B6AC-8BE6-0733-F474805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603F3-C5CB-C7E1-6DCD-3F728672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F1E4A-27EA-8517-6D85-EB2C397E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D037-6909-06FA-8B97-DAC090B5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6DE92-C90B-3C4A-CE02-EBE4936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0D277-467A-F7C0-9CAA-48DACFBB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97660-B06A-9874-14AD-98DC660E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114D3-E1DC-8A80-6582-4AA7C4F8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6B5C-ED3F-947A-1EA8-26C28A98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51266-BF14-B0EF-AE3D-273FD7DD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1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0CA1-5C30-72B4-1900-A6020A15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997F-1B09-6827-4C64-EEFBD8BD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48008-AAB0-F0FA-BB85-50A81633A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9B233-F31D-A995-B254-BBDA86B5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C486C-4359-EB92-1B90-AB3395B6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16A3-79C3-E030-DEC1-3A88085A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1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5531-1B6F-2751-5768-8D6CDDC0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1B090-E772-3A38-9BEF-E3F092650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B6F1-EB80-57D3-0646-201B4D4F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76666-4ABD-69C8-4073-6D1CECEA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07D8-0989-22A1-442F-A4A4FB66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1887-CB23-42FB-D4F4-15D1613C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3DA90-4966-2163-19C4-78077BE2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C5E1-7CA7-B731-A34D-6D514626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98BA-9033-A61E-09F7-822E52798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1B1D-F352-431D-92AF-99F8014C386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DE5A-6C7B-6DC5-57E8-967F0B91C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B3D48-B6F1-43FE-52D7-432C42285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201C-A168-4C56-AA83-D51DF632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316D-052C-7EC2-C4D0-680CC987E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69EF-CD53-22FE-1B49-254514387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184833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12D5-F665-7F59-CD74-523B5B8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 Array </a:t>
            </a:r>
            <a:r>
              <a:rPr lang="en-IN" i="1" dirty="0"/>
              <a:t>Like</a:t>
            </a:r>
            <a:r>
              <a:rPr lang="en-IN" dirty="0"/>
              <a:t> an Existing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A60F-C378-E2D9-0EF9-385A3546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create a new array that matches the shape and element types of an existing array: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also create a new array filled with constants – See next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45DD0-D13F-4707-7CB1-82642CA8B028}"/>
              </a:ext>
            </a:extLst>
          </p:cNvPr>
          <p:cNvSpPr txBox="1"/>
          <p:nvPr/>
        </p:nvSpPr>
        <p:spPr>
          <a:xfrm>
            <a:off x="1130157" y="2759494"/>
            <a:ext cx="350348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c = </a:t>
            </a:r>
            <a:r>
              <a:rPr lang="en-IN" sz="2800" dirty="0" err="1"/>
              <a:t>np.zeroes_like</a:t>
            </a:r>
            <a:r>
              <a:rPr lang="en-IN" sz="2800" dirty="0"/>
              <a:t>(a)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F7EC7EF3-96FF-2A80-C5C7-646CEE0D9937}"/>
              </a:ext>
            </a:extLst>
          </p:cNvPr>
          <p:cNvSpPr/>
          <p:nvPr/>
        </p:nvSpPr>
        <p:spPr>
          <a:xfrm>
            <a:off x="4818580" y="2759494"/>
            <a:ext cx="1037690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ED60A-107A-6C13-E2D1-DBC3A0DF4847}"/>
              </a:ext>
            </a:extLst>
          </p:cNvPr>
          <p:cNvSpPr txBox="1"/>
          <p:nvPr/>
        </p:nvSpPr>
        <p:spPr>
          <a:xfrm>
            <a:off x="6075455" y="2806432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7FE04-A1B6-B998-B5A2-5DAA20FAB3A8}"/>
              </a:ext>
            </a:extLst>
          </p:cNvPr>
          <p:cNvSpPr txBox="1"/>
          <p:nvPr/>
        </p:nvSpPr>
        <p:spPr>
          <a:xfrm>
            <a:off x="6733001" y="2806432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CB363-A8F0-010A-12E1-4E6D9506A7AC}"/>
              </a:ext>
            </a:extLst>
          </p:cNvPr>
          <p:cNvSpPr txBox="1"/>
          <p:nvPr/>
        </p:nvSpPr>
        <p:spPr>
          <a:xfrm>
            <a:off x="7383701" y="2807023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8627A-F5DA-25C2-8EAC-729643AAB09B}"/>
              </a:ext>
            </a:extLst>
          </p:cNvPr>
          <p:cNvSpPr txBox="1"/>
          <p:nvPr/>
        </p:nvSpPr>
        <p:spPr>
          <a:xfrm>
            <a:off x="6733001" y="2263776"/>
            <a:ext cx="65754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B45EA-B9B1-E877-1062-3352EDF5F3EC}"/>
              </a:ext>
            </a:extLst>
          </p:cNvPr>
          <p:cNvSpPr txBox="1"/>
          <p:nvPr/>
        </p:nvSpPr>
        <p:spPr>
          <a:xfrm>
            <a:off x="8247597" y="2663886"/>
            <a:ext cx="236304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.</a:t>
            </a:r>
            <a:r>
              <a:rPr lang="en-IN" sz="2000" dirty="0" err="1"/>
              <a:t>dtype</a:t>
            </a:r>
            <a:r>
              <a:rPr lang="en-IN" sz="2000" dirty="0"/>
              <a:t> == np.float64</a:t>
            </a:r>
          </a:p>
          <a:p>
            <a:r>
              <a:rPr lang="en-IN" sz="2000" dirty="0"/>
              <a:t>.shape == (3, )</a:t>
            </a:r>
          </a:p>
        </p:txBody>
      </p:sp>
    </p:spTree>
    <p:extLst>
      <p:ext uri="{BB962C8B-B14F-4D97-AF65-F5344CB8AC3E}">
        <p14:creationId xmlns:p14="http://schemas.microsoft.com/office/powerpoint/2010/main" val="115340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12D5-F665-7F59-CD74-523B5B8F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Filled Arrays </a:t>
            </a:r>
            <a:r>
              <a:rPr lang="en-IN" i="1" dirty="0"/>
              <a:t>Like</a:t>
            </a:r>
            <a:r>
              <a:rPr lang="en-IN" dirty="0"/>
              <a:t> an Existing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A60F-C378-E2D9-0EF9-385A3546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45DD0-D13F-4707-7CB1-82642CA8B028}"/>
              </a:ext>
            </a:extLst>
          </p:cNvPr>
          <p:cNvSpPr txBox="1"/>
          <p:nvPr/>
        </p:nvSpPr>
        <p:spPr>
          <a:xfrm>
            <a:off x="1777429" y="2101852"/>
            <a:ext cx="281169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a = </a:t>
            </a:r>
            <a:r>
              <a:rPr lang="en-IN" sz="2000" dirty="0" err="1"/>
              <a:t>np.array</a:t>
            </a:r>
            <a:r>
              <a:rPr lang="en-IN" sz="2000" dirty="0"/>
              <a:t>([1, 2, 3])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F7EC7EF3-96FF-2A80-C5C7-646CEE0D9937}"/>
              </a:ext>
            </a:extLst>
          </p:cNvPr>
          <p:cNvSpPr/>
          <p:nvPr/>
        </p:nvSpPr>
        <p:spPr>
          <a:xfrm>
            <a:off x="4881078" y="2025680"/>
            <a:ext cx="1037690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ED60A-107A-6C13-E2D1-DBC3A0DF4847}"/>
              </a:ext>
            </a:extLst>
          </p:cNvPr>
          <p:cNvSpPr txBox="1"/>
          <p:nvPr/>
        </p:nvSpPr>
        <p:spPr>
          <a:xfrm>
            <a:off x="6210725" y="2058220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7FE04-A1B6-B998-B5A2-5DAA20FAB3A8}"/>
              </a:ext>
            </a:extLst>
          </p:cNvPr>
          <p:cNvSpPr txBox="1"/>
          <p:nvPr/>
        </p:nvSpPr>
        <p:spPr>
          <a:xfrm>
            <a:off x="6868271" y="2058220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CB363-A8F0-010A-12E1-4E6D9506A7AC}"/>
              </a:ext>
            </a:extLst>
          </p:cNvPr>
          <p:cNvSpPr txBox="1"/>
          <p:nvPr/>
        </p:nvSpPr>
        <p:spPr>
          <a:xfrm>
            <a:off x="7518971" y="2058811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8627A-F5DA-25C2-8EAC-729643AAB09B}"/>
              </a:ext>
            </a:extLst>
          </p:cNvPr>
          <p:cNvSpPr txBox="1"/>
          <p:nvPr/>
        </p:nvSpPr>
        <p:spPr>
          <a:xfrm>
            <a:off x="6868271" y="1625570"/>
            <a:ext cx="65754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012F-E0DD-6BBA-0832-0496735C1903}"/>
              </a:ext>
            </a:extLst>
          </p:cNvPr>
          <p:cNvSpPr txBox="1"/>
          <p:nvPr/>
        </p:nvSpPr>
        <p:spPr>
          <a:xfrm>
            <a:off x="354458" y="3089016"/>
            <a:ext cx="281169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b = </a:t>
            </a:r>
            <a:r>
              <a:rPr lang="en-IN" sz="2000" dirty="0" err="1"/>
              <a:t>np.zeros</a:t>
            </a:r>
            <a:r>
              <a:rPr lang="en-IN" sz="2000" dirty="0"/>
              <a:t> (3)</a:t>
            </a: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F0388F35-B900-2198-9BFC-73C5E7C726F8}"/>
              </a:ext>
            </a:extLst>
          </p:cNvPr>
          <p:cNvSpPr/>
          <p:nvPr/>
        </p:nvSpPr>
        <p:spPr>
          <a:xfrm>
            <a:off x="3319406" y="3012844"/>
            <a:ext cx="657546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89B9B-0CFD-07D6-F5CB-908571054912}"/>
              </a:ext>
            </a:extLst>
          </p:cNvPr>
          <p:cNvSpPr txBox="1"/>
          <p:nvPr/>
        </p:nvSpPr>
        <p:spPr>
          <a:xfrm>
            <a:off x="4042875" y="3058618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25CA5-9C75-55C6-7775-232C8D21F25B}"/>
              </a:ext>
            </a:extLst>
          </p:cNvPr>
          <p:cNvSpPr txBox="1"/>
          <p:nvPr/>
        </p:nvSpPr>
        <p:spPr>
          <a:xfrm>
            <a:off x="4700421" y="3058618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8FC78-A117-3346-3A60-5140A0EB1F97}"/>
              </a:ext>
            </a:extLst>
          </p:cNvPr>
          <p:cNvSpPr txBox="1"/>
          <p:nvPr/>
        </p:nvSpPr>
        <p:spPr>
          <a:xfrm>
            <a:off x="5351121" y="3059209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DBC91-75B6-F86E-2F13-8AB2095553AB}"/>
              </a:ext>
            </a:extLst>
          </p:cNvPr>
          <p:cNvSpPr txBox="1"/>
          <p:nvPr/>
        </p:nvSpPr>
        <p:spPr>
          <a:xfrm>
            <a:off x="4700421" y="2618578"/>
            <a:ext cx="65754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07C36-26CC-D769-8607-2DCBA9260A6F}"/>
              </a:ext>
            </a:extLst>
          </p:cNvPr>
          <p:cNvSpPr txBox="1"/>
          <p:nvPr/>
        </p:nvSpPr>
        <p:spPr>
          <a:xfrm>
            <a:off x="6094287" y="3065929"/>
            <a:ext cx="28116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b = </a:t>
            </a:r>
            <a:r>
              <a:rPr lang="en-IN" sz="2000" dirty="0" err="1"/>
              <a:t>np.zeros_like</a:t>
            </a:r>
            <a:r>
              <a:rPr lang="en-IN" sz="2000" dirty="0"/>
              <a:t> (a)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AF921285-35A3-5AA5-D526-C6459E148B85}"/>
              </a:ext>
            </a:extLst>
          </p:cNvPr>
          <p:cNvSpPr/>
          <p:nvPr/>
        </p:nvSpPr>
        <p:spPr>
          <a:xfrm>
            <a:off x="9059235" y="2989757"/>
            <a:ext cx="657546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CDCF7-5F72-3147-0C2B-926D84EDEC73}"/>
              </a:ext>
            </a:extLst>
          </p:cNvPr>
          <p:cNvSpPr txBox="1"/>
          <p:nvPr/>
        </p:nvSpPr>
        <p:spPr>
          <a:xfrm>
            <a:off x="9782704" y="3035531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EC77A6-5455-E1B8-5F0E-85C1529CF4CF}"/>
              </a:ext>
            </a:extLst>
          </p:cNvPr>
          <p:cNvSpPr txBox="1"/>
          <p:nvPr/>
        </p:nvSpPr>
        <p:spPr>
          <a:xfrm>
            <a:off x="10440250" y="3035531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9F104-C1F7-6865-EB44-15786BE4D8C2}"/>
              </a:ext>
            </a:extLst>
          </p:cNvPr>
          <p:cNvSpPr txBox="1"/>
          <p:nvPr/>
        </p:nvSpPr>
        <p:spPr>
          <a:xfrm>
            <a:off x="11090950" y="3036122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62502-7BF0-2E82-D398-BD0BE0C61E36}"/>
              </a:ext>
            </a:extLst>
          </p:cNvPr>
          <p:cNvSpPr txBox="1"/>
          <p:nvPr/>
        </p:nvSpPr>
        <p:spPr>
          <a:xfrm>
            <a:off x="10440250" y="2595491"/>
            <a:ext cx="65754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6BE8C9-61CF-5AF1-FDD4-849EE207EA75}"/>
              </a:ext>
            </a:extLst>
          </p:cNvPr>
          <p:cNvSpPr txBox="1"/>
          <p:nvPr/>
        </p:nvSpPr>
        <p:spPr>
          <a:xfrm>
            <a:off x="361304" y="3691595"/>
            <a:ext cx="281169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b = </a:t>
            </a:r>
            <a:r>
              <a:rPr lang="en-IN" sz="2000" dirty="0" err="1"/>
              <a:t>np.ones</a:t>
            </a:r>
            <a:r>
              <a:rPr lang="en-IN" sz="2000" dirty="0"/>
              <a:t> (3)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E8989754-0F19-3F90-03A1-44889FCF5CF9}"/>
              </a:ext>
            </a:extLst>
          </p:cNvPr>
          <p:cNvSpPr/>
          <p:nvPr/>
        </p:nvSpPr>
        <p:spPr>
          <a:xfrm>
            <a:off x="3326252" y="3615423"/>
            <a:ext cx="657546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214517-D501-4052-BF25-F969E39308A7}"/>
              </a:ext>
            </a:extLst>
          </p:cNvPr>
          <p:cNvSpPr txBox="1"/>
          <p:nvPr/>
        </p:nvSpPr>
        <p:spPr>
          <a:xfrm>
            <a:off x="4049721" y="3661197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49EC9-B7BD-AA6E-403F-350C2904FADC}"/>
              </a:ext>
            </a:extLst>
          </p:cNvPr>
          <p:cNvSpPr txBox="1"/>
          <p:nvPr/>
        </p:nvSpPr>
        <p:spPr>
          <a:xfrm>
            <a:off x="4707267" y="3661197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A7D96C-1B3F-0694-618B-019DA91DA439}"/>
              </a:ext>
            </a:extLst>
          </p:cNvPr>
          <p:cNvSpPr txBox="1"/>
          <p:nvPr/>
        </p:nvSpPr>
        <p:spPr>
          <a:xfrm>
            <a:off x="5357967" y="3661788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C9C7B2-5AAC-5A75-372E-8393DCAF0A3E}"/>
              </a:ext>
            </a:extLst>
          </p:cNvPr>
          <p:cNvSpPr txBox="1"/>
          <p:nvPr/>
        </p:nvSpPr>
        <p:spPr>
          <a:xfrm>
            <a:off x="6101133" y="3668508"/>
            <a:ext cx="28116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b = </a:t>
            </a:r>
            <a:r>
              <a:rPr lang="en-IN" sz="2000" dirty="0" err="1"/>
              <a:t>np.ones_like</a:t>
            </a:r>
            <a:r>
              <a:rPr lang="en-IN" sz="2000" dirty="0"/>
              <a:t> (a)</a:t>
            </a: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83FD4FFD-F503-5E03-2DE4-8273F43B4C43}"/>
              </a:ext>
            </a:extLst>
          </p:cNvPr>
          <p:cNvSpPr/>
          <p:nvPr/>
        </p:nvSpPr>
        <p:spPr>
          <a:xfrm>
            <a:off x="9066081" y="3592336"/>
            <a:ext cx="657546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C3634E-0F26-466D-8D3F-15136A71DA03}"/>
              </a:ext>
            </a:extLst>
          </p:cNvPr>
          <p:cNvSpPr txBox="1"/>
          <p:nvPr/>
        </p:nvSpPr>
        <p:spPr>
          <a:xfrm>
            <a:off x="9789550" y="3638110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121583-FBCA-99E4-3C2A-4D01158737BA}"/>
              </a:ext>
            </a:extLst>
          </p:cNvPr>
          <p:cNvSpPr txBox="1"/>
          <p:nvPr/>
        </p:nvSpPr>
        <p:spPr>
          <a:xfrm>
            <a:off x="10447096" y="3638110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9844F-7C38-7EB3-C715-645A76EE9343}"/>
              </a:ext>
            </a:extLst>
          </p:cNvPr>
          <p:cNvSpPr txBox="1"/>
          <p:nvPr/>
        </p:nvSpPr>
        <p:spPr>
          <a:xfrm>
            <a:off x="11097796" y="3638701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42F9F-40F9-FC75-C818-8827616B98B4}"/>
              </a:ext>
            </a:extLst>
          </p:cNvPr>
          <p:cNvSpPr txBox="1"/>
          <p:nvPr/>
        </p:nvSpPr>
        <p:spPr>
          <a:xfrm>
            <a:off x="354458" y="4277935"/>
            <a:ext cx="281169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b = </a:t>
            </a:r>
            <a:r>
              <a:rPr lang="en-IN" sz="2000" dirty="0" err="1"/>
              <a:t>np.empty</a:t>
            </a:r>
            <a:r>
              <a:rPr lang="en-IN" sz="2000" dirty="0"/>
              <a:t> (3)</a:t>
            </a:r>
          </a:p>
        </p:txBody>
      </p:sp>
      <p:sp>
        <p:nvSpPr>
          <p:cNvPr id="36" name="Arrow: Striped Right 35">
            <a:extLst>
              <a:ext uri="{FF2B5EF4-FFF2-40B4-BE49-F238E27FC236}">
                <a16:creationId xmlns:a16="http://schemas.microsoft.com/office/drawing/2014/main" id="{D43B8A83-413E-793B-3E07-210E82F87E10}"/>
              </a:ext>
            </a:extLst>
          </p:cNvPr>
          <p:cNvSpPr/>
          <p:nvPr/>
        </p:nvSpPr>
        <p:spPr>
          <a:xfrm>
            <a:off x="3319406" y="4201763"/>
            <a:ext cx="657546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40D313-0992-71BA-B762-11874095E273}"/>
              </a:ext>
            </a:extLst>
          </p:cNvPr>
          <p:cNvSpPr txBox="1"/>
          <p:nvPr/>
        </p:nvSpPr>
        <p:spPr>
          <a:xfrm>
            <a:off x="4042875" y="4247537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&lt;&gt;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213F1-A3DD-065B-6D9F-6F78A4189578}"/>
              </a:ext>
            </a:extLst>
          </p:cNvPr>
          <p:cNvSpPr txBox="1"/>
          <p:nvPr/>
        </p:nvSpPr>
        <p:spPr>
          <a:xfrm>
            <a:off x="4700421" y="4247537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&lt;&gt;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32D051-478D-879C-2F66-89A6AF6A69FA}"/>
              </a:ext>
            </a:extLst>
          </p:cNvPr>
          <p:cNvSpPr txBox="1"/>
          <p:nvPr/>
        </p:nvSpPr>
        <p:spPr>
          <a:xfrm>
            <a:off x="5351121" y="4248128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&lt;&gt;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6C2567-A390-43AD-CDEE-EBEA64F3EDAB}"/>
              </a:ext>
            </a:extLst>
          </p:cNvPr>
          <p:cNvSpPr txBox="1"/>
          <p:nvPr/>
        </p:nvSpPr>
        <p:spPr>
          <a:xfrm>
            <a:off x="6094287" y="4254848"/>
            <a:ext cx="28116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b = </a:t>
            </a:r>
            <a:r>
              <a:rPr lang="en-IN" sz="2000" dirty="0" err="1"/>
              <a:t>np.empty_like</a:t>
            </a:r>
            <a:r>
              <a:rPr lang="en-IN" sz="2000" dirty="0"/>
              <a:t> (a)</a:t>
            </a:r>
          </a:p>
        </p:txBody>
      </p:sp>
      <p:sp>
        <p:nvSpPr>
          <p:cNvPr id="42" name="Arrow: Striped Right 41">
            <a:extLst>
              <a:ext uri="{FF2B5EF4-FFF2-40B4-BE49-F238E27FC236}">
                <a16:creationId xmlns:a16="http://schemas.microsoft.com/office/drawing/2014/main" id="{3D675B1C-13FD-274D-52A6-B86845BB35A1}"/>
              </a:ext>
            </a:extLst>
          </p:cNvPr>
          <p:cNvSpPr/>
          <p:nvPr/>
        </p:nvSpPr>
        <p:spPr>
          <a:xfrm>
            <a:off x="9059235" y="4178676"/>
            <a:ext cx="657546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DE33F-A63A-866A-EA05-47A5F3C252FC}"/>
              </a:ext>
            </a:extLst>
          </p:cNvPr>
          <p:cNvSpPr txBox="1"/>
          <p:nvPr/>
        </p:nvSpPr>
        <p:spPr>
          <a:xfrm>
            <a:off x="9782704" y="4224450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A76990-B422-F40E-836A-C5E4D8D74E17}"/>
              </a:ext>
            </a:extLst>
          </p:cNvPr>
          <p:cNvSpPr txBox="1"/>
          <p:nvPr/>
        </p:nvSpPr>
        <p:spPr>
          <a:xfrm>
            <a:off x="10440250" y="4224450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625443-FF69-8513-626A-A22F6B75DB89}"/>
              </a:ext>
            </a:extLst>
          </p:cNvPr>
          <p:cNvSpPr txBox="1"/>
          <p:nvPr/>
        </p:nvSpPr>
        <p:spPr>
          <a:xfrm>
            <a:off x="11090950" y="4225041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549A29-C0E2-1908-B460-2378D73945DE}"/>
              </a:ext>
            </a:extLst>
          </p:cNvPr>
          <p:cNvSpPr txBox="1"/>
          <p:nvPr/>
        </p:nvSpPr>
        <p:spPr>
          <a:xfrm>
            <a:off x="354458" y="4863684"/>
            <a:ext cx="281169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b = </a:t>
            </a:r>
            <a:r>
              <a:rPr lang="en-IN" sz="2000" dirty="0" err="1"/>
              <a:t>np.full</a:t>
            </a:r>
            <a:r>
              <a:rPr lang="en-IN" sz="2000" dirty="0"/>
              <a:t> (3, 7.)</a:t>
            </a:r>
          </a:p>
        </p:txBody>
      </p:sp>
      <p:sp>
        <p:nvSpPr>
          <p:cNvPr id="48" name="Arrow: Striped Right 47">
            <a:extLst>
              <a:ext uri="{FF2B5EF4-FFF2-40B4-BE49-F238E27FC236}">
                <a16:creationId xmlns:a16="http://schemas.microsoft.com/office/drawing/2014/main" id="{D681E910-FA88-DCB2-0FAB-65C1202CBBFD}"/>
              </a:ext>
            </a:extLst>
          </p:cNvPr>
          <p:cNvSpPr/>
          <p:nvPr/>
        </p:nvSpPr>
        <p:spPr>
          <a:xfrm>
            <a:off x="3319406" y="4787512"/>
            <a:ext cx="657546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09B97F-CFAD-D511-95E6-0902566D83FA}"/>
              </a:ext>
            </a:extLst>
          </p:cNvPr>
          <p:cNvSpPr txBox="1"/>
          <p:nvPr/>
        </p:nvSpPr>
        <p:spPr>
          <a:xfrm>
            <a:off x="4042875" y="4833286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7.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EBFC1B-DD59-8BA7-5BB5-189477187D0C}"/>
              </a:ext>
            </a:extLst>
          </p:cNvPr>
          <p:cNvSpPr txBox="1"/>
          <p:nvPr/>
        </p:nvSpPr>
        <p:spPr>
          <a:xfrm>
            <a:off x="4700421" y="4833286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7.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0F8CB-CFE1-528C-F513-E4A7A219E27D}"/>
              </a:ext>
            </a:extLst>
          </p:cNvPr>
          <p:cNvSpPr txBox="1"/>
          <p:nvPr/>
        </p:nvSpPr>
        <p:spPr>
          <a:xfrm>
            <a:off x="5351121" y="4833877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7.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5F5893-FE47-5E06-13DF-B169FD473694}"/>
              </a:ext>
            </a:extLst>
          </p:cNvPr>
          <p:cNvSpPr txBox="1"/>
          <p:nvPr/>
        </p:nvSpPr>
        <p:spPr>
          <a:xfrm>
            <a:off x="6094287" y="4840597"/>
            <a:ext cx="28116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b = </a:t>
            </a:r>
            <a:r>
              <a:rPr lang="en-IN" sz="2000" dirty="0" err="1"/>
              <a:t>np.full_like</a:t>
            </a:r>
            <a:r>
              <a:rPr lang="en-IN" sz="2000" dirty="0"/>
              <a:t> (a, 7)</a:t>
            </a:r>
          </a:p>
        </p:txBody>
      </p:sp>
      <p:sp>
        <p:nvSpPr>
          <p:cNvPr id="54" name="Arrow: Striped Right 53">
            <a:extLst>
              <a:ext uri="{FF2B5EF4-FFF2-40B4-BE49-F238E27FC236}">
                <a16:creationId xmlns:a16="http://schemas.microsoft.com/office/drawing/2014/main" id="{20723C8B-B282-FA01-6766-2FA0F1F9FEC0}"/>
              </a:ext>
            </a:extLst>
          </p:cNvPr>
          <p:cNvSpPr/>
          <p:nvPr/>
        </p:nvSpPr>
        <p:spPr>
          <a:xfrm>
            <a:off x="9059235" y="4764425"/>
            <a:ext cx="657546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3284B2-4EA4-D689-0D2B-ED7FB2E7086C}"/>
              </a:ext>
            </a:extLst>
          </p:cNvPr>
          <p:cNvSpPr txBox="1"/>
          <p:nvPr/>
        </p:nvSpPr>
        <p:spPr>
          <a:xfrm>
            <a:off x="9782704" y="4810199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812D0D-AB8F-BE85-B4B3-5775B36537F7}"/>
              </a:ext>
            </a:extLst>
          </p:cNvPr>
          <p:cNvSpPr txBox="1"/>
          <p:nvPr/>
        </p:nvSpPr>
        <p:spPr>
          <a:xfrm>
            <a:off x="10440250" y="4810199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E5CE34-385D-EB55-82E2-C0307CA338D9}"/>
              </a:ext>
            </a:extLst>
          </p:cNvPr>
          <p:cNvSpPr txBox="1"/>
          <p:nvPr/>
        </p:nvSpPr>
        <p:spPr>
          <a:xfrm>
            <a:off x="11090950" y="4810790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961950-7855-CD41-C6FA-1AB4C7B534C1}"/>
              </a:ext>
            </a:extLst>
          </p:cNvPr>
          <p:cNvSpPr txBox="1"/>
          <p:nvPr/>
        </p:nvSpPr>
        <p:spPr>
          <a:xfrm>
            <a:off x="640421" y="5557572"/>
            <a:ext cx="10750184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All functions that create an array filled with constants have a _like counterpart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</a:t>
            </a:r>
            <a:r>
              <a:rPr lang="en-IN" b="1" i="1" dirty="0">
                <a:solidFill>
                  <a:schemeClr val="bg1"/>
                </a:solidFill>
              </a:rPr>
              <a:t>empty() </a:t>
            </a:r>
            <a:r>
              <a:rPr lang="en-IN" b="1" dirty="0">
                <a:solidFill>
                  <a:schemeClr val="bg1"/>
                </a:solidFill>
              </a:rPr>
              <a:t>function fills values with random values</a:t>
            </a:r>
          </a:p>
        </p:txBody>
      </p:sp>
    </p:spTree>
    <p:extLst>
      <p:ext uri="{BB962C8B-B14F-4D97-AF65-F5344CB8AC3E}">
        <p14:creationId xmlns:p14="http://schemas.microsoft.com/office/powerpoint/2010/main" val="204261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D4C2-48A9-5171-F6D9-4886A3E9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 Array using the </a:t>
            </a:r>
            <a:r>
              <a:rPr lang="en-IN" dirty="0" err="1"/>
              <a:t>arange</a:t>
            </a:r>
            <a:r>
              <a:rPr lang="en-IN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8102-50F2-8983-74F7-B25B0888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Returns evenly spaced values within a given interval</a:t>
            </a:r>
          </a:p>
          <a:p>
            <a:r>
              <a:rPr lang="en-IN" dirty="0" err="1"/>
              <a:t>np.arange</a:t>
            </a:r>
            <a:r>
              <a:rPr lang="en-IN" dirty="0"/>
              <a:t>(0,10)</a:t>
            </a:r>
          </a:p>
          <a:p>
            <a:r>
              <a:rPr lang="en-IN" dirty="0"/>
              <a:t>This will create an array of 10 elements with values 0 to 9</a:t>
            </a:r>
          </a:p>
          <a:p>
            <a:r>
              <a:rPr lang="en-IN" dirty="0"/>
              <a:t>Other examples in </a:t>
            </a:r>
            <a:r>
              <a:rPr lang="fr-FR" dirty="0"/>
              <a:t>C:\code\Data Analytics\</a:t>
            </a:r>
            <a:r>
              <a:rPr lang="fr-FR" dirty="0" err="1"/>
              <a:t>implementation</a:t>
            </a:r>
            <a:r>
              <a:rPr lang="fr-FR" dirty="0"/>
              <a:t>\</a:t>
            </a:r>
            <a:r>
              <a:rPr lang="fr-FR" dirty="0" err="1"/>
              <a:t>numpy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2E780-B81A-C94C-069D-449CDA3E16B6}"/>
              </a:ext>
            </a:extLst>
          </p:cNvPr>
          <p:cNvSpPr txBox="1"/>
          <p:nvPr/>
        </p:nvSpPr>
        <p:spPr>
          <a:xfrm>
            <a:off x="488878" y="4978713"/>
            <a:ext cx="315844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np.arange</a:t>
            </a:r>
            <a:r>
              <a:rPr lang="en-IN" sz="2000" b="1" dirty="0"/>
              <a:t>(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start</a:t>
            </a:r>
            <a:r>
              <a:rPr lang="en-IN" sz="2000" b="1" dirty="0"/>
              <a:t>, </a:t>
            </a:r>
            <a:r>
              <a:rPr lang="en-IN" sz="2000" b="1" dirty="0">
                <a:solidFill>
                  <a:srgbClr val="0070C0"/>
                </a:solidFill>
              </a:rPr>
              <a:t>stop</a:t>
            </a:r>
            <a:r>
              <a:rPr lang="en-IN" sz="2000" b="1" dirty="0"/>
              <a:t>, </a:t>
            </a:r>
            <a:r>
              <a:rPr lang="en-IN" sz="2000" b="1" dirty="0">
                <a:solidFill>
                  <a:srgbClr val="7030A0"/>
                </a:solidFill>
              </a:rPr>
              <a:t>step</a:t>
            </a:r>
            <a:r>
              <a:rPr lang="en-IN" sz="20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3C52-F493-0A7B-5703-0CB7BDB0C971}"/>
              </a:ext>
            </a:extLst>
          </p:cNvPr>
          <p:cNvSpPr txBox="1"/>
          <p:nvPr/>
        </p:nvSpPr>
        <p:spPr>
          <a:xfrm>
            <a:off x="4206411" y="4032709"/>
            <a:ext cx="227658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np.arange</a:t>
            </a:r>
            <a:r>
              <a:rPr lang="en-IN" sz="2000" b="1" dirty="0"/>
              <a:t>(</a:t>
            </a:r>
            <a:r>
              <a:rPr lang="en-IN" sz="2000" b="1" dirty="0">
                <a:solidFill>
                  <a:srgbClr val="0070C0"/>
                </a:solidFill>
              </a:rPr>
              <a:t>6</a:t>
            </a:r>
            <a:r>
              <a:rPr lang="en-IN" sz="2000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ADCE1-B682-61CE-4715-FD38439963FE}"/>
              </a:ext>
            </a:extLst>
          </p:cNvPr>
          <p:cNvSpPr txBox="1"/>
          <p:nvPr/>
        </p:nvSpPr>
        <p:spPr>
          <a:xfrm>
            <a:off x="4206411" y="5029895"/>
            <a:ext cx="227658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np.arange</a:t>
            </a:r>
            <a:r>
              <a:rPr lang="en-IN" sz="2000" b="1" dirty="0"/>
              <a:t>(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IN" sz="2000" b="1" dirty="0"/>
              <a:t>, </a:t>
            </a:r>
            <a:r>
              <a:rPr lang="en-IN" sz="2000" b="1" dirty="0">
                <a:solidFill>
                  <a:srgbClr val="0070C0"/>
                </a:solidFill>
              </a:rPr>
              <a:t>6</a:t>
            </a:r>
            <a:r>
              <a:rPr lang="en-IN" sz="20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80E5E-4964-8880-4636-019D13AC1145}"/>
              </a:ext>
            </a:extLst>
          </p:cNvPr>
          <p:cNvSpPr txBox="1"/>
          <p:nvPr/>
        </p:nvSpPr>
        <p:spPr>
          <a:xfrm>
            <a:off x="4206410" y="6092765"/>
            <a:ext cx="227658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np.arange</a:t>
            </a:r>
            <a:r>
              <a:rPr lang="en-IN" sz="2000" b="1" dirty="0"/>
              <a:t>(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IN" sz="2000" b="1" dirty="0"/>
              <a:t>, </a:t>
            </a:r>
            <a:r>
              <a:rPr lang="en-IN" sz="2000" b="1" dirty="0">
                <a:solidFill>
                  <a:srgbClr val="0070C0"/>
                </a:solidFill>
              </a:rPr>
              <a:t>6</a:t>
            </a:r>
            <a:r>
              <a:rPr lang="en-IN" sz="2000" b="1" dirty="0"/>
              <a:t>, </a:t>
            </a:r>
            <a:r>
              <a:rPr lang="en-IN" sz="2000" b="1" dirty="0">
                <a:solidFill>
                  <a:srgbClr val="7030A0"/>
                </a:solidFill>
              </a:rPr>
              <a:t>2</a:t>
            </a:r>
            <a:r>
              <a:rPr lang="en-IN" sz="20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1C2CB-B0E7-C725-1902-8E86F5F5917A}"/>
              </a:ext>
            </a:extLst>
          </p:cNvPr>
          <p:cNvSpPr txBox="1"/>
          <p:nvPr/>
        </p:nvSpPr>
        <p:spPr>
          <a:xfrm>
            <a:off x="3493213" y="3821987"/>
            <a:ext cx="62672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D5D83-F1F1-8E49-8354-67DC29E1DC8D}"/>
              </a:ext>
            </a:extLst>
          </p:cNvPr>
          <p:cNvSpPr txBox="1"/>
          <p:nvPr/>
        </p:nvSpPr>
        <p:spPr>
          <a:xfrm>
            <a:off x="3647325" y="4579533"/>
            <a:ext cx="127399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start, 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3DC52-8FBE-91AB-83BA-78F2368B0048}"/>
              </a:ext>
            </a:extLst>
          </p:cNvPr>
          <p:cNvSpPr txBox="1"/>
          <p:nvPr/>
        </p:nvSpPr>
        <p:spPr>
          <a:xfrm>
            <a:off x="2434975" y="6421680"/>
            <a:ext cx="168496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start, stop, step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6D7C58-C44D-6F45-6B25-5F004D70B120}"/>
              </a:ext>
            </a:extLst>
          </p:cNvPr>
          <p:cNvCxnSpPr>
            <a:stCxn id="4" idx="0"/>
          </p:cNvCxnSpPr>
          <p:nvPr/>
        </p:nvCxnSpPr>
        <p:spPr>
          <a:xfrm flipV="1">
            <a:off x="2068102" y="4221167"/>
            <a:ext cx="2051835" cy="7575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A2EA0-E237-2C1B-396A-8C9162770517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2068102" y="5378823"/>
            <a:ext cx="2138308" cy="9139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5851EE-8AE0-18D3-702A-58C8343C850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47325" y="5178768"/>
            <a:ext cx="559086" cy="5118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A90054B6-3A3A-6EAC-5D99-1D5338BC5AD1}"/>
              </a:ext>
            </a:extLst>
          </p:cNvPr>
          <p:cNvSpPr/>
          <p:nvPr/>
        </p:nvSpPr>
        <p:spPr>
          <a:xfrm>
            <a:off x="6569468" y="3971154"/>
            <a:ext cx="657546" cy="461665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3909B70-5999-C5C1-9930-D2FD6E68F3F0}"/>
              </a:ext>
            </a:extLst>
          </p:cNvPr>
          <p:cNvSpPr/>
          <p:nvPr/>
        </p:nvSpPr>
        <p:spPr>
          <a:xfrm>
            <a:off x="6573749" y="4978713"/>
            <a:ext cx="657546" cy="461665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5C916F88-2F9C-BF92-0A71-24CBC9D19531}"/>
              </a:ext>
            </a:extLst>
          </p:cNvPr>
          <p:cNvSpPr/>
          <p:nvPr/>
        </p:nvSpPr>
        <p:spPr>
          <a:xfrm>
            <a:off x="6569468" y="6081067"/>
            <a:ext cx="657546" cy="461665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963BBF-3609-8C6B-EFA6-11E0BD8C7392}"/>
              </a:ext>
            </a:extLst>
          </p:cNvPr>
          <p:cNvSpPr txBox="1"/>
          <p:nvPr/>
        </p:nvSpPr>
        <p:spPr>
          <a:xfrm>
            <a:off x="7399100" y="4020521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4EA37-F19D-41F2-9D15-C4422FE741C1}"/>
              </a:ext>
            </a:extLst>
          </p:cNvPr>
          <p:cNvSpPr txBox="1"/>
          <p:nvPr/>
        </p:nvSpPr>
        <p:spPr>
          <a:xfrm>
            <a:off x="8056646" y="4020521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6738E3-7737-D3D8-E153-1067A67BC1F8}"/>
              </a:ext>
            </a:extLst>
          </p:cNvPr>
          <p:cNvSpPr txBox="1"/>
          <p:nvPr/>
        </p:nvSpPr>
        <p:spPr>
          <a:xfrm>
            <a:off x="8707346" y="4021112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A7DCCC-976F-401D-2A10-4FDECE2B2792}"/>
              </a:ext>
            </a:extLst>
          </p:cNvPr>
          <p:cNvSpPr txBox="1"/>
          <p:nvPr/>
        </p:nvSpPr>
        <p:spPr>
          <a:xfrm>
            <a:off x="9364892" y="4013329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B47BC9-C219-69F8-EB18-9CDBB9865A8F}"/>
              </a:ext>
            </a:extLst>
          </p:cNvPr>
          <p:cNvSpPr txBox="1"/>
          <p:nvPr/>
        </p:nvSpPr>
        <p:spPr>
          <a:xfrm>
            <a:off x="10015592" y="4013920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493E0-3029-DFE5-F7F9-F75A12C00001}"/>
              </a:ext>
            </a:extLst>
          </p:cNvPr>
          <p:cNvSpPr txBox="1"/>
          <p:nvPr/>
        </p:nvSpPr>
        <p:spPr>
          <a:xfrm>
            <a:off x="10666292" y="4021305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0AE9A-9312-6003-9B11-14B95D1BD235}"/>
              </a:ext>
            </a:extLst>
          </p:cNvPr>
          <p:cNvSpPr txBox="1"/>
          <p:nvPr/>
        </p:nvSpPr>
        <p:spPr>
          <a:xfrm>
            <a:off x="7450472" y="4985959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A9EBF4-3701-71A5-E45F-B9D278BF9A80}"/>
              </a:ext>
            </a:extLst>
          </p:cNvPr>
          <p:cNvSpPr txBox="1"/>
          <p:nvPr/>
        </p:nvSpPr>
        <p:spPr>
          <a:xfrm>
            <a:off x="8108018" y="4978176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53A6A-649E-A144-F9BB-9F292C71C3C3}"/>
              </a:ext>
            </a:extLst>
          </p:cNvPr>
          <p:cNvSpPr txBox="1"/>
          <p:nvPr/>
        </p:nvSpPr>
        <p:spPr>
          <a:xfrm>
            <a:off x="8758718" y="4978767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0B4AA6-1225-1398-65F1-121D5FF8F739}"/>
              </a:ext>
            </a:extLst>
          </p:cNvPr>
          <p:cNvSpPr txBox="1"/>
          <p:nvPr/>
        </p:nvSpPr>
        <p:spPr>
          <a:xfrm>
            <a:off x="9409418" y="4986152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766B63-1C85-BA84-F8C2-1906E837568F}"/>
              </a:ext>
            </a:extLst>
          </p:cNvPr>
          <p:cNvSpPr txBox="1"/>
          <p:nvPr/>
        </p:nvSpPr>
        <p:spPr>
          <a:xfrm>
            <a:off x="7496703" y="6073091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956C5-5C31-44E3-5848-4E53790EA07B}"/>
              </a:ext>
            </a:extLst>
          </p:cNvPr>
          <p:cNvSpPr txBox="1"/>
          <p:nvPr/>
        </p:nvSpPr>
        <p:spPr>
          <a:xfrm>
            <a:off x="8147403" y="6073682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3F2EA6-B9C9-99A4-0D8A-02791EA8686C}"/>
              </a:ext>
            </a:extLst>
          </p:cNvPr>
          <p:cNvSpPr txBox="1"/>
          <p:nvPr/>
        </p:nvSpPr>
        <p:spPr>
          <a:xfrm>
            <a:off x="8798103" y="6081067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3603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6DF5-F8F5-172D-9380-83475292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So Good with Float Values!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DF96-99B7-C710-7BB8-4A99FC1F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1A205-92E5-E1FD-741D-55263C0C09D5}"/>
              </a:ext>
            </a:extLst>
          </p:cNvPr>
          <p:cNvSpPr txBox="1"/>
          <p:nvPr/>
        </p:nvSpPr>
        <p:spPr>
          <a:xfrm>
            <a:off x="1021422" y="2327199"/>
            <a:ext cx="301632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np.arange</a:t>
            </a:r>
            <a:r>
              <a:rPr lang="en-IN" sz="2000" b="1" dirty="0"/>
              <a:t>(</a:t>
            </a:r>
            <a:r>
              <a:rPr lang="en-IN" sz="2000" b="1" dirty="0">
                <a:solidFill>
                  <a:srgbClr val="0070C0"/>
                </a:solidFill>
              </a:rPr>
              <a:t>0.4, 0.8, 0.1</a:t>
            </a:r>
            <a:r>
              <a:rPr lang="en-IN" sz="2000" b="1" dirty="0"/>
              <a:t>)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3867DD62-CF79-8171-B101-A9AD1F0B9E81}"/>
              </a:ext>
            </a:extLst>
          </p:cNvPr>
          <p:cNvSpPr/>
          <p:nvPr/>
        </p:nvSpPr>
        <p:spPr>
          <a:xfrm>
            <a:off x="4220966" y="2296421"/>
            <a:ext cx="657546" cy="461665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64F58-1704-2F77-02CD-D86C331BB914}"/>
              </a:ext>
            </a:extLst>
          </p:cNvPr>
          <p:cNvSpPr txBox="1"/>
          <p:nvPr/>
        </p:nvSpPr>
        <p:spPr>
          <a:xfrm>
            <a:off x="5125945" y="2334435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4B428-E5EB-D67A-9328-C56FE143DA67}"/>
              </a:ext>
            </a:extLst>
          </p:cNvPr>
          <p:cNvSpPr txBox="1"/>
          <p:nvPr/>
        </p:nvSpPr>
        <p:spPr>
          <a:xfrm>
            <a:off x="5783491" y="2334435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01C55-18AA-CD47-5ACF-CEDF80AE7715}"/>
              </a:ext>
            </a:extLst>
          </p:cNvPr>
          <p:cNvSpPr txBox="1"/>
          <p:nvPr/>
        </p:nvSpPr>
        <p:spPr>
          <a:xfrm>
            <a:off x="6434191" y="2335026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E2DBE-1BD6-4E42-4D78-D6F5F92B9014}"/>
              </a:ext>
            </a:extLst>
          </p:cNvPr>
          <p:cNvSpPr txBox="1"/>
          <p:nvPr/>
        </p:nvSpPr>
        <p:spPr>
          <a:xfrm>
            <a:off x="7091737" y="2327243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DDB52-7BCE-EA02-7201-4104DA08D9B5}"/>
              </a:ext>
            </a:extLst>
          </p:cNvPr>
          <p:cNvSpPr txBox="1"/>
          <p:nvPr/>
        </p:nvSpPr>
        <p:spPr>
          <a:xfrm>
            <a:off x="2271442" y="1890399"/>
            <a:ext cx="176630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start, stop, step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6C4C0508-E43D-99D5-8174-E1A3C06932DB}"/>
              </a:ext>
            </a:extLst>
          </p:cNvPr>
          <p:cNvSpPr/>
          <p:nvPr/>
        </p:nvSpPr>
        <p:spPr>
          <a:xfrm>
            <a:off x="8080621" y="2211585"/>
            <a:ext cx="1147281" cy="63133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F88A6-9519-BA5D-8FAA-1B9DD1DFDDCE}"/>
              </a:ext>
            </a:extLst>
          </p:cNvPr>
          <p:cNvSpPr txBox="1"/>
          <p:nvPr/>
        </p:nvSpPr>
        <p:spPr>
          <a:xfrm>
            <a:off x="1021422" y="3137781"/>
            <a:ext cx="301632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np.arange</a:t>
            </a:r>
            <a:r>
              <a:rPr lang="en-IN" sz="2000" b="1" dirty="0"/>
              <a:t>(</a:t>
            </a:r>
            <a:r>
              <a:rPr lang="en-IN" sz="2000" b="1" dirty="0">
                <a:solidFill>
                  <a:srgbClr val="0070C0"/>
                </a:solidFill>
              </a:rPr>
              <a:t>0.5, 0.8, 0.1</a:t>
            </a:r>
            <a:r>
              <a:rPr lang="en-IN" sz="2000" b="1" dirty="0"/>
              <a:t>)</a:t>
            </a:r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15E39760-28B4-9FB9-B89E-0C0FBDF87C4D}"/>
              </a:ext>
            </a:extLst>
          </p:cNvPr>
          <p:cNvSpPr/>
          <p:nvPr/>
        </p:nvSpPr>
        <p:spPr>
          <a:xfrm>
            <a:off x="4220966" y="3107003"/>
            <a:ext cx="657546" cy="461665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48332-39BC-A6CF-7026-9C35AC73AFDA}"/>
              </a:ext>
            </a:extLst>
          </p:cNvPr>
          <p:cNvSpPr txBox="1"/>
          <p:nvPr/>
        </p:nvSpPr>
        <p:spPr>
          <a:xfrm>
            <a:off x="5125945" y="3145017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089C2F-AE6C-E3F0-6766-9C1BB90187FB}"/>
              </a:ext>
            </a:extLst>
          </p:cNvPr>
          <p:cNvSpPr txBox="1"/>
          <p:nvPr/>
        </p:nvSpPr>
        <p:spPr>
          <a:xfrm>
            <a:off x="5783491" y="3145017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ACA3D-23CC-65F2-4CB7-0BB963326A01}"/>
              </a:ext>
            </a:extLst>
          </p:cNvPr>
          <p:cNvSpPr txBox="1"/>
          <p:nvPr/>
        </p:nvSpPr>
        <p:spPr>
          <a:xfrm>
            <a:off x="6434191" y="3145608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283C2-ADEB-68F6-4419-7F2F3D078476}"/>
              </a:ext>
            </a:extLst>
          </p:cNvPr>
          <p:cNvSpPr txBox="1"/>
          <p:nvPr/>
        </p:nvSpPr>
        <p:spPr>
          <a:xfrm>
            <a:off x="7091737" y="3137825"/>
            <a:ext cx="657546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0.8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35AAF7A-F230-4F5E-3A79-65F6B1E05AE5}"/>
              </a:ext>
            </a:extLst>
          </p:cNvPr>
          <p:cNvSpPr/>
          <p:nvPr/>
        </p:nvSpPr>
        <p:spPr>
          <a:xfrm>
            <a:off x="8080621" y="3022167"/>
            <a:ext cx="1628458" cy="63133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 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ABEF1-6CFE-B2B7-F4EA-B90F97F042C9}"/>
              </a:ext>
            </a:extLst>
          </p:cNvPr>
          <p:cNvSpPr txBox="1"/>
          <p:nvPr/>
        </p:nvSpPr>
        <p:spPr>
          <a:xfrm>
            <a:off x="1021422" y="3923402"/>
            <a:ext cx="301632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np.arange</a:t>
            </a:r>
            <a:r>
              <a:rPr lang="en-IN" sz="2000" b="1" dirty="0"/>
              <a:t>(</a:t>
            </a:r>
            <a:r>
              <a:rPr lang="en-IN" sz="2000" b="1" dirty="0">
                <a:solidFill>
                  <a:srgbClr val="0070C0"/>
                </a:solidFill>
              </a:rPr>
              <a:t>0.5, 0.75, 0.1</a:t>
            </a:r>
            <a:r>
              <a:rPr lang="en-IN" sz="2000" b="1" dirty="0"/>
              <a:t>)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5483EE65-AA5E-8164-EB20-D1D3DD8AC7FE}"/>
              </a:ext>
            </a:extLst>
          </p:cNvPr>
          <p:cNvSpPr/>
          <p:nvPr/>
        </p:nvSpPr>
        <p:spPr>
          <a:xfrm>
            <a:off x="4220966" y="3892624"/>
            <a:ext cx="657546" cy="461665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BABE4-AB64-7E28-A7F7-88B3A2AB53DD}"/>
              </a:ext>
            </a:extLst>
          </p:cNvPr>
          <p:cNvSpPr txBox="1"/>
          <p:nvPr/>
        </p:nvSpPr>
        <p:spPr>
          <a:xfrm>
            <a:off x="5125945" y="3930638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CB7D-72A6-9766-83F6-22DAD91EE146}"/>
              </a:ext>
            </a:extLst>
          </p:cNvPr>
          <p:cNvSpPr txBox="1"/>
          <p:nvPr/>
        </p:nvSpPr>
        <p:spPr>
          <a:xfrm>
            <a:off x="5783491" y="3930638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6E765-BC98-3986-0301-AB95C187C757}"/>
              </a:ext>
            </a:extLst>
          </p:cNvPr>
          <p:cNvSpPr txBox="1"/>
          <p:nvPr/>
        </p:nvSpPr>
        <p:spPr>
          <a:xfrm>
            <a:off x="6434191" y="3931229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0.7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68A0855-E480-DF7C-80BD-B80190C3CB8F}"/>
              </a:ext>
            </a:extLst>
          </p:cNvPr>
          <p:cNvSpPr/>
          <p:nvPr/>
        </p:nvSpPr>
        <p:spPr>
          <a:xfrm>
            <a:off x="8080621" y="3807788"/>
            <a:ext cx="1546264" cy="631335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84B5A9-84D4-29D3-CDB7-4180310F784C}"/>
              </a:ext>
            </a:extLst>
          </p:cNvPr>
          <p:cNvSpPr txBox="1"/>
          <p:nvPr/>
        </p:nvSpPr>
        <p:spPr>
          <a:xfrm>
            <a:off x="1021422" y="4730602"/>
            <a:ext cx="301632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np.</a:t>
            </a:r>
            <a:r>
              <a:rPr lang="en-IN" sz="2000" b="1" dirty="0" err="1">
                <a:solidFill>
                  <a:srgbClr val="7030A0"/>
                </a:solidFill>
              </a:rPr>
              <a:t>linespace</a:t>
            </a:r>
            <a:r>
              <a:rPr lang="en-IN" sz="2000" b="1" dirty="0"/>
              <a:t>(</a:t>
            </a:r>
            <a:r>
              <a:rPr lang="en-IN" sz="2000" b="1" dirty="0">
                <a:solidFill>
                  <a:srgbClr val="0070C0"/>
                </a:solidFill>
              </a:rPr>
              <a:t>0.5, 0.7, 3</a:t>
            </a:r>
            <a:r>
              <a:rPr lang="en-IN" sz="2000" b="1" dirty="0"/>
              <a:t>)</a:t>
            </a:r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7007EA90-5BC8-A12F-F5A3-C8C23B60447E}"/>
              </a:ext>
            </a:extLst>
          </p:cNvPr>
          <p:cNvSpPr/>
          <p:nvPr/>
        </p:nvSpPr>
        <p:spPr>
          <a:xfrm>
            <a:off x="4220966" y="4699824"/>
            <a:ext cx="657546" cy="461665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1A6559-3ECD-B731-40D4-9C842BE7D2F2}"/>
              </a:ext>
            </a:extLst>
          </p:cNvPr>
          <p:cNvSpPr txBox="1"/>
          <p:nvPr/>
        </p:nvSpPr>
        <p:spPr>
          <a:xfrm>
            <a:off x="5125945" y="4737838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669287-3DF0-753F-E412-BBD214CFA0A0}"/>
              </a:ext>
            </a:extLst>
          </p:cNvPr>
          <p:cNvSpPr txBox="1"/>
          <p:nvPr/>
        </p:nvSpPr>
        <p:spPr>
          <a:xfrm>
            <a:off x="5783491" y="4737838"/>
            <a:ext cx="65754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53064-0013-CCD2-C1A7-942ACB4E9E73}"/>
              </a:ext>
            </a:extLst>
          </p:cNvPr>
          <p:cNvSpPr txBox="1"/>
          <p:nvPr/>
        </p:nvSpPr>
        <p:spPr>
          <a:xfrm>
            <a:off x="6434191" y="4738429"/>
            <a:ext cx="65754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0.7</a:t>
            </a:r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CB5EC2BF-C52F-AFE2-A763-E80242D80FE1}"/>
              </a:ext>
            </a:extLst>
          </p:cNvPr>
          <p:cNvSpPr/>
          <p:nvPr/>
        </p:nvSpPr>
        <p:spPr>
          <a:xfrm>
            <a:off x="8080621" y="4614988"/>
            <a:ext cx="2142166" cy="631335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Another solution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9DD7B-3288-40B0-5ADA-5CEC611574C4}"/>
              </a:ext>
            </a:extLst>
          </p:cNvPr>
          <p:cNvSpPr txBox="1"/>
          <p:nvPr/>
        </p:nvSpPr>
        <p:spPr>
          <a:xfrm>
            <a:off x="2271442" y="5168470"/>
            <a:ext cx="176630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start, stop, </a:t>
            </a:r>
            <a:r>
              <a:rPr lang="en-IN" dirty="0" err="1">
                <a:solidFill>
                  <a:srgbClr val="FF0000"/>
                </a:solidFill>
              </a:rPr>
              <a:t>num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4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F5EE-B3C3-06FB-E91C-F6F2E6BE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and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97BC-4868-CB81-AA18-0349A60B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B7462-F79C-1FB9-B6AF-8F4AAB73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25" y="2523924"/>
            <a:ext cx="9087317" cy="22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0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43D-D766-3AE5-0C8B-094E2335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17E6-1DA7-C785-EA28-89F65E12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00A90-F6B0-485A-E474-E451302AE93E}"/>
              </a:ext>
            </a:extLst>
          </p:cNvPr>
          <p:cNvSpPr txBox="1"/>
          <p:nvPr/>
        </p:nvSpPr>
        <p:spPr>
          <a:xfrm>
            <a:off x="3970105" y="2049797"/>
            <a:ext cx="301632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 = </a:t>
            </a:r>
            <a:r>
              <a:rPr lang="en-IN" sz="2000" b="1" dirty="0" err="1"/>
              <a:t>np.arange</a:t>
            </a:r>
            <a:r>
              <a:rPr lang="en-IN" sz="2000" b="1" dirty="0"/>
              <a:t>(</a:t>
            </a:r>
            <a:r>
              <a:rPr lang="en-IN" sz="2000" b="1" dirty="0">
                <a:solidFill>
                  <a:srgbClr val="0070C0"/>
                </a:solidFill>
              </a:rPr>
              <a:t>1, 6</a:t>
            </a:r>
            <a:r>
              <a:rPr lang="en-IN" sz="20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94E6F-2AE7-C8D6-DA95-FF40FE5F2A21}"/>
              </a:ext>
            </a:extLst>
          </p:cNvPr>
          <p:cNvSpPr txBox="1"/>
          <p:nvPr/>
        </p:nvSpPr>
        <p:spPr>
          <a:xfrm>
            <a:off x="4181583" y="2560349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AE12-048C-B4A2-A763-C782DF04B53F}"/>
              </a:ext>
            </a:extLst>
          </p:cNvPr>
          <p:cNvSpPr txBox="1"/>
          <p:nvPr/>
        </p:nvSpPr>
        <p:spPr>
          <a:xfrm>
            <a:off x="4695290" y="2560349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66D46-C94A-2F92-A521-F4C0099E2D14}"/>
              </a:ext>
            </a:extLst>
          </p:cNvPr>
          <p:cNvSpPr txBox="1"/>
          <p:nvPr/>
        </p:nvSpPr>
        <p:spPr>
          <a:xfrm>
            <a:off x="5208997" y="2560349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C7D11-F3AD-6A79-4C28-CC9BE4E61385}"/>
              </a:ext>
            </a:extLst>
          </p:cNvPr>
          <p:cNvSpPr txBox="1"/>
          <p:nvPr/>
        </p:nvSpPr>
        <p:spPr>
          <a:xfrm>
            <a:off x="5722704" y="2560349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CE81D-A8AA-E48A-DF5D-2A7772C6691A}"/>
              </a:ext>
            </a:extLst>
          </p:cNvPr>
          <p:cNvSpPr txBox="1"/>
          <p:nvPr/>
        </p:nvSpPr>
        <p:spPr>
          <a:xfrm>
            <a:off x="6236411" y="2560349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1893D-A252-F901-E801-89EFDB2C489A}"/>
              </a:ext>
            </a:extLst>
          </p:cNvPr>
          <p:cNvSpPr txBox="1"/>
          <p:nvPr/>
        </p:nvSpPr>
        <p:spPr>
          <a:xfrm>
            <a:off x="4161035" y="2991334"/>
            <a:ext cx="4931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5555E-1875-DF7E-3A74-EEF987CE3D1F}"/>
              </a:ext>
            </a:extLst>
          </p:cNvPr>
          <p:cNvSpPr txBox="1"/>
          <p:nvPr/>
        </p:nvSpPr>
        <p:spPr>
          <a:xfrm>
            <a:off x="4674742" y="2991334"/>
            <a:ext cx="4931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E1B2B-DE13-AAF4-287C-DA43C4404E3F}"/>
              </a:ext>
            </a:extLst>
          </p:cNvPr>
          <p:cNvSpPr txBox="1"/>
          <p:nvPr/>
        </p:nvSpPr>
        <p:spPr>
          <a:xfrm>
            <a:off x="5188449" y="2991334"/>
            <a:ext cx="4931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580E8-CEB7-11F5-08A5-A95039DD019C}"/>
              </a:ext>
            </a:extLst>
          </p:cNvPr>
          <p:cNvSpPr txBox="1"/>
          <p:nvPr/>
        </p:nvSpPr>
        <p:spPr>
          <a:xfrm>
            <a:off x="5702156" y="2991334"/>
            <a:ext cx="4931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6170C-E6BF-7A24-EF08-31FE5D979FC7}"/>
              </a:ext>
            </a:extLst>
          </p:cNvPr>
          <p:cNvSpPr txBox="1"/>
          <p:nvPr/>
        </p:nvSpPr>
        <p:spPr>
          <a:xfrm>
            <a:off x="6215863" y="2991334"/>
            <a:ext cx="4931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7C94B-F245-EE74-EF67-A41B98B11E16}"/>
              </a:ext>
            </a:extLst>
          </p:cNvPr>
          <p:cNvSpPr txBox="1"/>
          <p:nvPr/>
        </p:nvSpPr>
        <p:spPr>
          <a:xfrm>
            <a:off x="953783" y="3472718"/>
            <a:ext cx="78255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FF87B1-0A88-7B8C-191F-17D8B706E2E8}"/>
              </a:ext>
            </a:extLst>
          </p:cNvPr>
          <p:cNvSpPr txBox="1"/>
          <p:nvPr/>
        </p:nvSpPr>
        <p:spPr>
          <a:xfrm>
            <a:off x="1098478" y="3960569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CB8BE-E0C0-A7A2-C8F7-9FC8C36999CA}"/>
              </a:ext>
            </a:extLst>
          </p:cNvPr>
          <p:cNvSpPr txBox="1"/>
          <p:nvPr/>
        </p:nvSpPr>
        <p:spPr>
          <a:xfrm>
            <a:off x="1913560" y="3472718"/>
            <a:ext cx="93238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a[2:4]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13324-7AFD-A1BE-CDF8-B49311798EE9}"/>
              </a:ext>
            </a:extLst>
          </p:cNvPr>
          <p:cNvSpPr txBox="1"/>
          <p:nvPr/>
        </p:nvSpPr>
        <p:spPr>
          <a:xfrm>
            <a:off x="1893009" y="3960569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82A54-5E0C-B479-064E-2F48DEF88434}"/>
              </a:ext>
            </a:extLst>
          </p:cNvPr>
          <p:cNvSpPr txBox="1"/>
          <p:nvPr/>
        </p:nvSpPr>
        <p:spPr>
          <a:xfrm>
            <a:off x="2406716" y="3960569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FC8990-6622-3A42-602B-D7FE7A986CD9}"/>
              </a:ext>
            </a:extLst>
          </p:cNvPr>
          <p:cNvSpPr txBox="1"/>
          <p:nvPr/>
        </p:nvSpPr>
        <p:spPr>
          <a:xfrm>
            <a:off x="3208105" y="3472718"/>
            <a:ext cx="93238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a[-2:]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E445C-8CA8-F917-D178-39FC60700162}"/>
              </a:ext>
            </a:extLst>
          </p:cNvPr>
          <p:cNvSpPr txBox="1"/>
          <p:nvPr/>
        </p:nvSpPr>
        <p:spPr>
          <a:xfrm>
            <a:off x="3187554" y="3960569"/>
            <a:ext cx="4931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0238E-3562-51F0-E849-AAB13FD553A4}"/>
              </a:ext>
            </a:extLst>
          </p:cNvPr>
          <p:cNvSpPr txBox="1"/>
          <p:nvPr/>
        </p:nvSpPr>
        <p:spPr>
          <a:xfrm>
            <a:off x="3701261" y="3960569"/>
            <a:ext cx="4931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0BBE02-8B1B-BB77-D347-84D3063A6765}"/>
              </a:ext>
            </a:extLst>
          </p:cNvPr>
          <p:cNvSpPr txBox="1"/>
          <p:nvPr/>
        </p:nvSpPr>
        <p:spPr>
          <a:xfrm>
            <a:off x="4572427" y="3482543"/>
            <a:ext cx="93238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a[::2]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0F6DC2-006A-6C26-60DA-CDE41D0F97C8}"/>
              </a:ext>
            </a:extLst>
          </p:cNvPr>
          <p:cNvSpPr txBox="1"/>
          <p:nvPr/>
        </p:nvSpPr>
        <p:spPr>
          <a:xfrm>
            <a:off x="4325848" y="3970891"/>
            <a:ext cx="4931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114A18-3005-1E2E-CC99-6DC9E0DECE21}"/>
              </a:ext>
            </a:extLst>
          </p:cNvPr>
          <p:cNvSpPr txBox="1"/>
          <p:nvPr/>
        </p:nvSpPr>
        <p:spPr>
          <a:xfrm>
            <a:off x="4839555" y="3970891"/>
            <a:ext cx="4931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81F863-DBF7-DD1C-1564-8622A8C49E44}"/>
              </a:ext>
            </a:extLst>
          </p:cNvPr>
          <p:cNvSpPr txBox="1"/>
          <p:nvPr/>
        </p:nvSpPr>
        <p:spPr>
          <a:xfrm>
            <a:off x="5373813" y="3958809"/>
            <a:ext cx="4931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5AD52D-7BDF-3B8E-86E2-B575816A6BC9}"/>
              </a:ext>
            </a:extLst>
          </p:cNvPr>
          <p:cNvSpPr txBox="1"/>
          <p:nvPr/>
        </p:nvSpPr>
        <p:spPr>
          <a:xfrm>
            <a:off x="6195315" y="3472718"/>
            <a:ext cx="140542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a[[1, 3, 4]]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9E2567-44A3-FB79-5440-646C548E0AAE}"/>
              </a:ext>
            </a:extLst>
          </p:cNvPr>
          <p:cNvSpPr txBox="1"/>
          <p:nvPr/>
        </p:nvSpPr>
        <p:spPr>
          <a:xfrm>
            <a:off x="6133889" y="3958272"/>
            <a:ext cx="4931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89EE71-AC5A-FA4D-715E-1856B17D853C}"/>
              </a:ext>
            </a:extLst>
          </p:cNvPr>
          <p:cNvSpPr txBox="1"/>
          <p:nvPr/>
        </p:nvSpPr>
        <p:spPr>
          <a:xfrm>
            <a:off x="6647596" y="3958272"/>
            <a:ext cx="4931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1EA12B-9204-1F4C-7B88-58128B95E870}"/>
              </a:ext>
            </a:extLst>
          </p:cNvPr>
          <p:cNvSpPr txBox="1"/>
          <p:nvPr/>
        </p:nvSpPr>
        <p:spPr>
          <a:xfrm>
            <a:off x="7181854" y="3946190"/>
            <a:ext cx="49315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B47D1E-5D21-6D20-8313-39F471BFEF77}"/>
              </a:ext>
            </a:extLst>
          </p:cNvPr>
          <p:cNvSpPr txBox="1"/>
          <p:nvPr/>
        </p:nvSpPr>
        <p:spPr>
          <a:xfrm>
            <a:off x="8494808" y="3497716"/>
            <a:ext cx="140542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a[2:4]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7B2A7A-4B46-1307-B61D-F9571A55BFFC}"/>
              </a:ext>
            </a:extLst>
          </p:cNvPr>
          <p:cNvSpPr txBox="1"/>
          <p:nvPr/>
        </p:nvSpPr>
        <p:spPr>
          <a:xfrm>
            <a:off x="8045528" y="3933958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423EC-33F2-6C79-1497-ED2F9DC57CD3}"/>
              </a:ext>
            </a:extLst>
          </p:cNvPr>
          <p:cNvSpPr txBox="1"/>
          <p:nvPr/>
        </p:nvSpPr>
        <p:spPr>
          <a:xfrm>
            <a:off x="8559235" y="3933958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048EA0-2219-322A-DFC9-71D0101088D9}"/>
              </a:ext>
            </a:extLst>
          </p:cNvPr>
          <p:cNvSpPr txBox="1"/>
          <p:nvPr/>
        </p:nvSpPr>
        <p:spPr>
          <a:xfrm>
            <a:off x="10100356" y="3933958"/>
            <a:ext cx="493159" cy="4062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F90E78-CC12-4929-2984-59C0EAE3ECD6}"/>
              </a:ext>
            </a:extLst>
          </p:cNvPr>
          <p:cNvSpPr txBox="1"/>
          <p:nvPr/>
        </p:nvSpPr>
        <p:spPr>
          <a:xfrm>
            <a:off x="9071025" y="3931613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3E0F7-326C-D4D4-9CC2-DBFCC5E5399D}"/>
              </a:ext>
            </a:extLst>
          </p:cNvPr>
          <p:cNvSpPr txBox="1"/>
          <p:nvPr/>
        </p:nvSpPr>
        <p:spPr>
          <a:xfrm>
            <a:off x="9584732" y="3931613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567E1865-7C35-8D70-2A3C-A08A543EF767}"/>
              </a:ext>
            </a:extLst>
          </p:cNvPr>
          <p:cNvSpPr/>
          <p:nvPr/>
        </p:nvSpPr>
        <p:spPr>
          <a:xfrm>
            <a:off x="2085655" y="4869951"/>
            <a:ext cx="2108766" cy="100754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42035"/>
              <a:gd name="adj8" fmla="val 73139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Slice from the second-last element till the end</a:t>
            </a:r>
          </a:p>
        </p:txBody>
      </p:sp>
      <p:sp>
        <p:nvSpPr>
          <p:cNvPr id="40" name="Callout: Double Bent Line 39">
            <a:extLst>
              <a:ext uri="{FF2B5EF4-FFF2-40B4-BE49-F238E27FC236}">
                <a16:creationId xmlns:a16="http://schemas.microsoft.com/office/drawing/2014/main" id="{13D38E3C-57D4-A7EC-0BA2-331BF0DEE1CE}"/>
              </a:ext>
            </a:extLst>
          </p:cNvPr>
          <p:cNvSpPr/>
          <p:nvPr/>
        </p:nvSpPr>
        <p:spPr>
          <a:xfrm>
            <a:off x="5045890" y="4883653"/>
            <a:ext cx="2762470" cy="131803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46114"/>
              <a:gd name="adj8" fmla="val -1114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 means slice, and 2 means every second element; so this means take every second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EF5A3749-075B-897E-103F-936E6D96F74A}"/>
              </a:ext>
            </a:extLst>
          </p:cNvPr>
          <p:cNvSpPr/>
          <p:nvPr/>
        </p:nvSpPr>
        <p:spPr>
          <a:xfrm>
            <a:off x="9023508" y="4991571"/>
            <a:ext cx="2330292" cy="100754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58351"/>
              <a:gd name="adj8" fmla="val -7935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Non-standard syntax, tries to get the 1</a:t>
            </a:r>
            <a:r>
              <a:rPr lang="en-IN" baseline="30000" dirty="0"/>
              <a:t>st</a:t>
            </a:r>
            <a:r>
              <a:rPr lang="en-IN" dirty="0"/>
              <a:t>, 3</a:t>
            </a:r>
            <a:r>
              <a:rPr lang="en-IN" baseline="30000" dirty="0"/>
              <a:t>rd</a:t>
            </a:r>
            <a:r>
              <a:rPr lang="en-IN" dirty="0"/>
              <a:t>, and 4</a:t>
            </a:r>
            <a:r>
              <a:rPr lang="en-IN" baseline="30000" dirty="0"/>
              <a:t>th</a:t>
            </a:r>
            <a:r>
              <a:rPr lang="en-IN" dirty="0"/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185498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051-DFB3-ACFD-0A91-A304738E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Indexing: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8B73-5F35-7112-AA3D-B5769300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7854A-2E82-80C4-B85B-AB021C5A8EE6}"/>
              </a:ext>
            </a:extLst>
          </p:cNvPr>
          <p:cNvSpPr txBox="1"/>
          <p:nvPr/>
        </p:nvSpPr>
        <p:spPr>
          <a:xfrm>
            <a:off x="2044559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6940F-DB20-D732-83AF-DEA35DBD0550}"/>
              </a:ext>
            </a:extLst>
          </p:cNvPr>
          <p:cNvSpPr txBox="1"/>
          <p:nvPr/>
        </p:nvSpPr>
        <p:spPr>
          <a:xfrm>
            <a:off x="2558266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C5E46-FBD3-0803-08C1-2793FDEC753E}"/>
              </a:ext>
            </a:extLst>
          </p:cNvPr>
          <p:cNvSpPr txBox="1"/>
          <p:nvPr/>
        </p:nvSpPr>
        <p:spPr>
          <a:xfrm>
            <a:off x="3071973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A3574-5439-6F8F-E634-EC2BF09E70E3}"/>
              </a:ext>
            </a:extLst>
          </p:cNvPr>
          <p:cNvSpPr txBox="1"/>
          <p:nvPr/>
        </p:nvSpPr>
        <p:spPr>
          <a:xfrm>
            <a:off x="3585680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63BF9-D246-CBF0-313F-D75034D87C00}"/>
              </a:ext>
            </a:extLst>
          </p:cNvPr>
          <p:cNvSpPr txBox="1"/>
          <p:nvPr/>
        </p:nvSpPr>
        <p:spPr>
          <a:xfrm>
            <a:off x="4099387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1CB87-5E8A-9EBA-C247-62D6A11FCFEA}"/>
              </a:ext>
            </a:extLst>
          </p:cNvPr>
          <p:cNvSpPr txBox="1"/>
          <p:nvPr/>
        </p:nvSpPr>
        <p:spPr>
          <a:xfrm>
            <a:off x="4613094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EA148-FF79-E9BC-8A26-39102B263376}"/>
              </a:ext>
            </a:extLst>
          </p:cNvPr>
          <p:cNvSpPr txBox="1"/>
          <p:nvPr/>
        </p:nvSpPr>
        <p:spPr>
          <a:xfrm>
            <a:off x="5126801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17304-551F-DFE2-13A4-1BBEAC86A91F}"/>
              </a:ext>
            </a:extLst>
          </p:cNvPr>
          <p:cNvSpPr txBox="1"/>
          <p:nvPr/>
        </p:nvSpPr>
        <p:spPr>
          <a:xfrm>
            <a:off x="5640508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DAD9B-F37C-CD64-9746-BCD6B421B76F}"/>
              </a:ext>
            </a:extLst>
          </p:cNvPr>
          <p:cNvSpPr txBox="1"/>
          <p:nvPr/>
        </p:nvSpPr>
        <p:spPr>
          <a:xfrm>
            <a:off x="6154215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F5D01-0387-987E-15E5-056CBA2FB6A6}"/>
              </a:ext>
            </a:extLst>
          </p:cNvPr>
          <p:cNvSpPr txBox="1"/>
          <p:nvPr/>
        </p:nvSpPr>
        <p:spPr>
          <a:xfrm>
            <a:off x="6667922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963A9-54B7-F47B-C68E-EA932D58AACF}"/>
              </a:ext>
            </a:extLst>
          </p:cNvPr>
          <p:cNvSpPr txBox="1"/>
          <p:nvPr/>
        </p:nvSpPr>
        <p:spPr>
          <a:xfrm>
            <a:off x="7191902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78F75-F10D-D0BC-0367-35DF479BFDCA}"/>
              </a:ext>
            </a:extLst>
          </p:cNvPr>
          <p:cNvSpPr txBox="1"/>
          <p:nvPr/>
        </p:nvSpPr>
        <p:spPr>
          <a:xfrm>
            <a:off x="7705609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91E712-0F6F-0085-7E18-4D5CA106F867}"/>
              </a:ext>
            </a:extLst>
          </p:cNvPr>
          <p:cNvSpPr txBox="1"/>
          <p:nvPr/>
        </p:nvSpPr>
        <p:spPr>
          <a:xfrm>
            <a:off x="8219316" y="1913077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17688-DDCC-4185-908E-020BD3CD8AB6}"/>
              </a:ext>
            </a:extLst>
          </p:cNvPr>
          <p:cNvSpPr txBox="1"/>
          <p:nvPr/>
        </p:nvSpPr>
        <p:spPr>
          <a:xfrm>
            <a:off x="1211482" y="1913077"/>
            <a:ext cx="76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116DD-3540-E320-8148-3BD40C7CD812}"/>
              </a:ext>
            </a:extLst>
          </p:cNvPr>
          <p:cNvSpPr txBox="1"/>
          <p:nvPr/>
        </p:nvSpPr>
        <p:spPr>
          <a:xfrm>
            <a:off x="1243170" y="2400639"/>
            <a:ext cx="76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a &gt;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B413F7-A182-CCA4-8AFA-9E836C72522B}"/>
              </a:ext>
            </a:extLst>
          </p:cNvPr>
          <p:cNvSpPr txBox="1"/>
          <p:nvPr/>
        </p:nvSpPr>
        <p:spPr>
          <a:xfrm>
            <a:off x="2044556" y="241425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008214-B3BE-F690-3B44-509F557EDF91}"/>
              </a:ext>
            </a:extLst>
          </p:cNvPr>
          <p:cNvSpPr txBox="1"/>
          <p:nvPr/>
        </p:nvSpPr>
        <p:spPr>
          <a:xfrm>
            <a:off x="2558263" y="241425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F6097-2A8B-7329-47E9-016A266A735A}"/>
              </a:ext>
            </a:extLst>
          </p:cNvPr>
          <p:cNvSpPr txBox="1"/>
          <p:nvPr/>
        </p:nvSpPr>
        <p:spPr>
          <a:xfrm>
            <a:off x="3071970" y="241425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AEEC5D-38CC-1E39-63DB-AC7671FF3366}"/>
              </a:ext>
            </a:extLst>
          </p:cNvPr>
          <p:cNvSpPr txBox="1"/>
          <p:nvPr/>
        </p:nvSpPr>
        <p:spPr>
          <a:xfrm>
            <a:off x="3585677" y="241425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6CD83-6864-1848-51AD-4878418013E7}"/>
              </a:ext>
            </a:extLst>
          </p:cNvPr>
          <p:cNvSpPr txBox="1"/>
          <p:nvPr/>
        </p:nvSpPr>
        <p:spPr>
          <a:xfrm>
            <a:off x="4099384" y="241425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718CAB-A240-7DC3-781C-354E62E66F8F}"/>
              </a:ext>
            </a:extLst>
          </p:cNvPr>
          <p:cNvSpPr txBox="1"/>
          <p:nvPr/>
        </p:nvSpPr>
        <p:spPr>
          <a:xfrm>
            <a:off x="4633642" y="2414259"/>
            <a:ext cx="49315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063523-FB43-150E-6830-50D61A0E8A35}"/>
              </a:ext>
            </a:extLst>
          </p:cNvPr>
          <p:cNvSpPr txBox="1"/>
          <p:nvPr/>
        </p:nvSpPr>
        <p:spPr>
          <a:xfrm>
            <a:off x="5147349" y="2414259"/>
            <a:ext cx="49315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D96FC-B110-B14B-9AB0-A15F20D4953C}"/>
              </a:ext>
            </a:extLst>
          </p:cNvPr>
          <p:cNvSpPr txBox="1"/>
          <p:nvPr/>
        </p:nvSpPr>
        <p:spPr>
          <a:xfrm>
            <a:off x="5661056" y="2414259"/>
            <a:ext cx="49315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4255F1-425B-A987-4C09-C82C5F14EDEE}"/>
              </a:ext>
            </a:extLst>
          </p:cNvPr>
          <p:cNvSpPr txBox="1"/>
          <p:nvPr/>
        </p:nvSpPr>
        <p:spPr>
          <a:xfrm>
            <a:off x="6185034" y="240732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6F36B6-6A37-4B6C-D630-228AE479C51D}"/>
              </a:ext>
            </a:extLst>
          </p:cNvPr>
          <p:cNvSpPr txBox="1"/>
          <p:nvPr/>
        </p:nvSpPr>
        <p:spPr>
          <a:xfrm>
            <a:off x="6698741" y="240732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D44168-9E25-F4D8-6CEA-1F2CFE8011B7}"/>
              </a:ext>
            </a:extLst>
          </p:cNvPr>
          <p:cNvSpPr txBox="1"/>
          <p:nvPr/>
        </p:nvSpPr>
        <p:spPr>
          <a:xfrm>
            <a:off x="7212448" y="240732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319E61-DF8D-F748-BFA5-A40CC6BFB722}"/>
              </a:ext>
            </a:extLst>
          </p:cNvPr>
          <p:cNvSpPr txBox="1"/>
          <p:nvPr/>
        </p:nvSpPr>
        <p:spPr>
          <a:xfrm>
            <a:off x="7726155" y="240732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8A6F9-41F9-F2B9-A4A6-609764860AC7}"/>
              </a:ext>
            </a:extLst>
          </p:cNvPr>
          <p:cNvSpPr txBox="1"/>
          <p:nvPr/>
        </p:nvSpPr>
        <p:spPr>
          <a:xfrm>
            <a:off x="8239862" y="2407329"/>
            <a:ext cx="4931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49A2BF-5D60-94C1-EDCC-AC83E1A5E7C9}"/>
              </a:ext>
            </a:extLst>
          </p:cNvPr>
          <p:cNvSpPr txBox="1"/>
          <p:nvPr/>
        </p:nvSpPr>
        <p:spPr>
          <a:xfrm>
            <a:off x="2339504" y="3150330"/>
            <a:ext cx="175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np.any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(a &gt; 5)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38951-27E4-3C59-BCED-8A40024DF9E5}"/>
              </a:ext>
            </a:extLst>
          </p:cNvPr>
          <p:cNvSpPr txBox="1"/>
          <p:nvPr/>
        </p:nvSpPr>
        <p:spPr>
          <a:xfrm>
            <a:off x="2729485" y="3588958"/>
            <a:ext cx="77143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170715-6B00-A298-98B7-03ED10D8B27F}"/>
              </a:ext>
            </a:extLst>
          </p:cNvPr>
          <p:cNvSpPr txBox="1"/>
          <p:nvPr/>
        </p:nvSpPr>
        <p:spPr>
          <a:xfrm>
            <a:off x="4219671" y="3150280"/>
            <a:ext cx="175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a[a &gt; 5]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AD1905-16A1-BE68-1C4C-6A2D8C14994D}"/>
              </a:ext>
            </a:extLst>
          </p:cNvPr>
          <p:cNvSpPr txBox="1"/>
          <p:nvPr/>
        </p:nvSpPr>
        <p:spPr>
          <a:xfrm>
            <a:off x="4315564" y="3558420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BBAEBB-75DA-2CED-EAC9-CA8C757CCF2F}"/>
              </a:ext>
            </a:extLst>
          </p:cNvPr>
          <p:cNvSpPr txBox="1"/>
          <p:nvPr/>
        </p:nvSpPr>
        <p:spPr>
          <a:xfrm>
            <a:off x="4829271" y="3558420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BDFBB1-EF1D-1A51-664F-EC59B471935C}"/>
              </a:ext>
            </a:extLst>
          </p:cNvPr>
          <p:cNvSpPr txBox="1"/>
          <p:nvPr/>
        </p:nvSpPr>
        <p:spPr>
          <a:xfrm>
            <a:off x="5342978" y="3558420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1297DD-A512-30EB-6F12-5134CC071939}"/>
              </a:ext>
            </a:extLst>
          </p:cNvPr>
          <p:cNvSpPr txBox="1"/>
          <p:nvPr/>
        </p:nvSpPr>
        <p:spPr>
          <a:xfrm>
            <a:off x="6447024" y="3158310"/>
            <a:ext cx="175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np.all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(a &gt; 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C8740E-81AF-A9ED-410F-C71152C0F29D}"/>
              </a:ext>
            </a:extLst>
          </p:cNvPr>
          <p:cNvSpPr txBox="1"/>
          <p:nvPr/>
        </p:nvSpPr>
        <p:spPr>
          <a:xfrm>
            <a:off x="6752225" y="3550390"/>
            <a:ext cx="95550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4B6A59-F9E3-5738-91D4-25E733475AA0}"/>
              </a:ext>
            </a:extLst>
          </p:cNvPr>
          <p:cNvSpPr txBox="1"/>
          <p:nvPr/>
        </p:nvSpPr>
        <p:spPr>
          <a:xfrm>
            <a:off x="4219671" y="4380793"/>
            <a:ext cx="175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a[a &gt; 5] 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B8539-40D0-C4E4-26A7-28DBBDE0F57E}"/>
              </a:ext>
            </a:extLst>
          </p:cNvPr>
          <p:cNvSpPr txBox="1"/>
          <p:nvPr/>
        </p:nvSpPr>
        <p:spPr>
          <a:xfrm>
            <a:off x="2196959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16F771-B180-BB05-E715-EB391039C577}"/>
              </a:ext>
            </a:extLst>
          </p:cNvPr>
          <p:cNvSpPr txBox="1"/>
          <p:nvPr/>
        </p:nvSpPr>
        <p:spPr>
          <a:xfrm>
            <a:off x="2710666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12326-F89C-4578-74EA-731C51429807}"/>
              </a:ext>
            </a:extLst>
          </p:cNvPr>
          <p:cNvSpPr txBox="1"/>
          <p:nvPr/>
        </p:nvSpPr>
        <p:spPr>
          <a:xfrm>
            <a:off x="3224373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470E91-679D-7DD5-7D9E-6B77811672C5}"/>
              </a:ext>
            </a:extLst>
          </p:cNvPr>
          <p:cNvSpPr txBox="1"/>
          <p:nvPr/>
        </p:nvSpPr>
        <p:spPr>
          <a:xfrm>
            <a:off x="3738080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DDC62F-5B0F-F4BD-6B36-28941CC58925}"/>
              </a:ext>
            </a:extLst>
          </p:cNvPr>
          <p:cNvSpPr txBox="1"/>
          <p:nvPr/>
        </p:nvSpPr>
        <p:spPr>
          <a:xfrm>
            <a:off x="4251787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0233E1-164C-D67C-8D58-AA9C750D1F59}"/>
              </a:ext>
            </a:extLst>
          </p:cNvPr>
          <p:cNvSpPr txBox="1"/>
          <p:nvPr/>
        </p:nvSpPr>
        <p:spPr>
          <a:xfrm>
            <a:off x="4765494" y="4760938"/>
            <a:ext cx="493159" cy="40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F944F9-6A16-5384-F673-635513E00F38}"/>
              </a:ext>
            </a:extLst>
          </p:cNvPr>
          <p:cNvSpPr txBox="1"/>
          <p:nvPr/>
        </p:nvSpPr>
        <p:spPr>
          <a:xfrm>
            <a:off x="5279201" y="4760938"/>
            <a:ext cx="493159" cy="40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14CCD-4FD8-5262-10F7-C1A277E11046}"/>
              </a:ext>
            </a:extLst>
          </p:cNvPr>
          <p:cNvSpPr txBox="1"/>
          <p:nvPr/>
        </p:nvSpPr>
        <p:spPr>
          <a:xfrm>
            <a:off x="5792908" y="4760938"/>
            <a:ext cx="493159" cy="40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D59B61-E6B7-4EF4-98B2-9CC278FB9137}"/>
              </a:ext>
            </a:extLst>
          </p:cNvPr>
          <p:cNvSpPr txBox="1"/>
          <p:nvPr/>
        </p:nvSpPr>
        <p:spPr>
          <a:xfrm>
            <a:off x="6306615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363C5B-5EF8-FF30-FE4B-83AC9DFC3C25}"/>
              </a:ext>
            </a:extLst>
          </p:cNvPr>
          <p:cNvSpPr txBox="1"/>
          <p:nvPr/>
        </p:nvSpPr>
        <p:spPr>
          <a:xfrm>
            <a:off x="6820322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56B0EB-492A-D7F8-B3E7-04714CAE595A}"/>
              </a:ext>
            </a:extLst>
          </p:cNvPr>
          <p:cNvSpPr txBox="1"/>
          <p:nvPr/>
        </p:nvSpPr>
        <p:spPr>
          <a:xfrm>
            <a:off x="7344302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950FBF-8EB0-E7A8-CF85-EFF468A8EFC6}"/>
              </a:ext>
            </a:extLst>
          </p:cNvPr>
          <p:cNvSpPr txBox="1"/>
          <p:nvPr/>
        </p:nvSpPr>
        <p:spPr>
          <a:xfrm>
            <a:off x="7858009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F3BA5E-3648-2938-34C8-AA7E27F376C3}"/>
              </a:ext>
            </a:extLst>
          </p:cNvPr>
          <p:cNvSpPr txBox="1"/>
          <p:nvPr/>
        </p:nvSpPr>
        <p:spPr>
          <a:xfrm>
            <a:off x="8371716" y="4760938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EFA407-B86D-18C2-6EDB-0FB4D4B6FBC3}"/>
              </a:ext>
            </a:extLst>
          </p:cNvPr>
          <p:cNvSpPr txBox="1"/>
          <p:nvPr/>
        </p:nvSpPr>
        <p:spPr>
          <a:xfrm>
            <a:off x="1363882" y="4760938"/>
            <a:ext cx="76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7239CD-C396-3BEA-95A6-EF97FDF5E9F9}"/>
              </a:ext>
            </a:extLst>
          </p:cNvPr>
          <p:cNvSpPr txBox="1"/>
          <p:nvPr/>
        </p:nvSpPr>
        <p:spPr>
          <a:xfrm>
            <a:off x="2196959" y="5857615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E6F1C7-1063-BE2E-F653-25D30C967ED9}"/>
              </a:ext>
            </a:extLst>
          </p:cNvPr>
          <p:cNvSpPr txBox="1"/>
          <p:nvPr/>
        </p:nvSpPr>
        <p:spPr>
          <a:xfrm>
            <a:off x="2710666" y="5857615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FDBB23-A5BA-9823-9213-AED53006F761}"/>
              </a:ext>
            </a:extLst>
          </p:cNvPr>
          <p:cNvSpPr txBox="1"/>
          <p:nvPr/>
        </p:nvSpPr>
        <p:spPr>
          <a:xfrm>
            <a:off x="3224373" y="5857615"/>
            <a:ext cx="493159" cy="40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DD699-5A77-DF77-7B0F-465D3243C3B7}"/>
              </a:ext>
            </a:extLst>
          </p:cNvPr>
          <p:cNvSpPr txBox="1"/>
          <p:nvPr/>
        </p:nvSpPr>
        <p:spPr>
          <a:xfrm>
            <a:off x="3738080" y="5857615"/>
            <a:ext cx="493159" cy="40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F54661-05C6-9CF4-13B2-478A77B3C16E}"/>
              </a:ext>
            </a:extLst>
          </p:cNvPr>
          <p:cNvSpPr txBox="1"/>
          <p:nvPr/>
        </p:nvSpPr>
        <p:spPr>
          <a:xfrm>
            <a:off x="4251787" y="5857615"/>
            <a:ext cx="493159" cy="40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85E73D-3B4F-C538-FE98-75C8ED8865BD}"/>
              </a:ext>
            </a:extLst>
          </p:cNvPr>
          <p:cNvSpPr txBox="1"/>
          <p:nvPr/>
        </p:nvSpPr>
        <p:spPr>
          <a:xfrm>
            <a:off x="4765494" y="5857615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FA346C-D8A6-1D99-E6A0-3B7D3B7A90AE}"/>
              </a:ext>
            </a:extLst>
          </p:cNvPr>
          <p:cNvSpPr txBox="1"/>
          <p:nvPr/>
        </p:nvSpPr>
        <p:spPr>
          <a:xfrm>
            <a:off x="5279201" y="5857615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8B0E9F-9DBB-EC51-2EC0-9C7FF3A1C95D}"/>
              </a:ext>
            </a:extLst>
          </p:cNvPr>
          <p:cNvSpPr txBox="1"/>
          <p:nvPr/>
        </p:nvSpPr>
        <p:spPr>
          <a:xfrm>
            <a:off x="5792908" y="5857615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C2B882-7E4D-64F1-6DFC-4EAEDD4C0E59}"/>
              </a:ext>
            </a:extLst>
          </p:cNvPr>
          <p:cNvSpPr txBox="1"/>
          <p:nvPr/>
        </p:nvSpPr>
        <p:spPr>
          <a:xfrm>
            <a:off x="6306615" y="5857615"/>
            <a:ext cx="493159" cy="40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9E250A-6598-6144-2C01-2E79BDB404C0}"/>
              </a:ext>
            </a:extLst>
          </p:cNvPr>
          <p:cNvSpPr txBox="1"/>
          <p:nvPr/>
        </p:nvSpPr>
        <p:spPr>
          <a:xfrm>
            <a:off x="6820322" y="5857615"/>
            <a:ext cx="493159" cy="40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14BD12-1CE6-CBEB-18E8-E346CEF1E316}"/>
              </a:ext>
            </a:extLst>
          </p:cNvPr>
          <p:cNvSpPr txBox="1"/>
          <p:nvPr/>
        </p:nvSpPr>
        <p:spPr>
          <a:xfrm>
            <a:off x="7344302" y="5857615"/>
            <a:ext cx="493159" cy="40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163991-898F-60D1-8930-F942041D9458}"/>
              </a:ext>
            </a:extLst>
          </p:cNvPr>
          <p:cNvSpPr txBox="1"/>
          <p:nvPr/>
        </p:nvSpPr>
        <p:spPr>
          <a:xfrm>
            <a:off x="7858009" y="5857615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A51022-102A-F661-EF8D-6A837B574C78}"/>
              </a:ext>
            </a:extLst>
          </p:cNvPr>
          <p:cNvSpPr txBox="1"/>
          <p:nvPr/>
        </p:nvSpPr>
        <p:spPr>
          <a:xfrm>
            <a:off x="8371716" y="5857615"/>
            <a:ext cx="493159" cy="4068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0C63F4-132F-FAC4-5463-E8C26F319159}"/>
              </a:ext>
            </a:extLst>
          </p:cNvPr>
          <p:cNvSpPr txBox="1"/>
          <p:nvPr/>
        </p:nvSpPr>
        <p:spPr>
          <a:xfrm>
            <a:off x="1363882" y="5857615"/>
            <a:ext cx="76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7305C0-0768-57C6-FDCC-C9059E1D8FC2}"/>
              </a:ext>
            </a:extLst>
          </p:cNvPr>
          <p:cNvSpPr txBox="1"/>
          <p:nvPr/>
        </p:nvSpPr>
        <p:spPr>
          <a:xfrm>
            <a:off x="3667018" y="5390037"/>
            <a:ext cx="296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a[(a &gt;= 3) &amp; (a &lt;= 5)] = 0</a:t>
            </a:r>
          </a:p>
        </p:txBody>
      </p:sp>
      <p:sp>
        <p:nvSpPr>
          <p:cNvPr id="90" name="Thought Bubble: Cloud 89">
            <a:extLst>
              <a:ext uri="{FF2B5EF4-FFF2-40B4-BE49-F238E27FC236}">
                <a16:creationId xmlns:a16="http://schemas.microsoft.com/office/drawing/2014/main" id="{A7D1F6EF-092D-CA20-3E7C-203C4BFC02FC}"/>
              </a:ext>
            </a:extLst>
          </p:cNvPr>
          <p:cNvSpPr/>
          <p:nvPr/>
        </p:nvSpPr>
        <p:spPr>
          <a:xfrm>
            <a:off x="8885423" y="4700638"/>
            <a:ext cx="2169560" cy="1171254"/>
          </a:xfrm>
          <a:prstGeom prst="cloudCallout">
            <a:avLst>
              <a:gd name="adj1" fmla="val -44037"/>
              <a:gd name="adj2" fmla="val 6074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Considering the original array a</a:t>
            </a:r>
          </a:p>
        </p:txBody>
      </p:sp>
    </p:spTree>
    <p:extLst>
      <p:ext uri="{BB962C8B-B14F-4D97-AF65-F5344CB8AC3E}">
        <p14:creationId xmlns:p14="http://schemas.microsoft.com/office/powerpoint/2010/main" val="143568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9A33-87B3-56BF-7E05-EB38E74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for the Earlier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A214-EC7C-0FB1-AF54-222292F2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np;</a:t>
            </a:r>
          </a:p>
          <a:p>
            <a:endParaRPr lang="en-IN" dirty="0"/>
          </a:p>
          <a:p>
            <a:r>
              <a:rPr lang="en-IN" dirty="0"/>
              <a:t>a = </a:t>
            </a:r>
            <a:r>
              <a:rPr lang="en-IN" dirty="0" err="1"/>
              <a:t>np.array</a:t>
            </a:r>
            <a:r>
              <a:rPr lang="en-IN" dirty="0"/>
              <a:t>([1, 2, 3, 4, 5, 6, 7, 6, 5, 4, 3, 2, 1])</a:t>
            </a:r>
          </a:p>
          <a:p>
            <a:r>
              <a:rPr lang="en-IN" dirty="0"/>
              <a:t>print (a)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np.any</a:t>
            </a:r>
            <a:r>
              <a:rPr lang="en-IN" dirty="0"/>
              <a:t>(a &gt; 5))</a:t>
            </a:r>
          </a:p>
          <a:p>
            <a:endParaRPr lang="en-IN" dirty="0"/>
          </a:p>
          <a:p>
            <a:r>
              <a:rPr lang="en-IN" dirty="0"/>
              <a:t>print(a[a &gt; 5])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np.all</a:t>
            </a:r>
            <a:r>
              <a:rPr lang="en-IN" dirty="0"/>
              <a:t>(a &gt; 5))</a:t>
            </a:r>
          </a:p>
          <a:p>
            <a:endParaRPr lang="en-IN" dirty="0"/>
          </a:p>
          <a:p>
            <a:r>
              <a:rPr lang="en-IN" dirty="0"/>
              <a:t>a[a &gt; 5] = 0</a:t>
            </a:r>
          </a:p>
          <a:p>
            <a:endParaRPr lang="en-IN" dirty="0"/>
          </a:p>
          <a:p>
            <a:r>
              <a:rPr lang="en-IN" dirty="0"/>
              <a:t>print (a)</a:t>
            </a:r>
          </a:p>
          <a:p>
            <a:endParaRPr lang="en-IN" dirty="0"/>
          </a:p>
          <a:p>
            <a:r>
              <a:rPr lang="en-IN" dirty="0"/>
              <a:t>a = </a:t>
            </a:r>
            <a:r>
              <a:rPr lang="en-IN" dirty="0" err="1"/>
              <a:t>np.array</a:t>
            </a:r>
            <a:r>
              <a:rPr lang="en-IN" dirty="0"/>
              <a:t>([1, 2, 3, 4, 5, 6, 7, 6, 5, 4, 3, 2, 1])</a:t>
            </a:r>
          </a:p>
          <a:p>
            <a:endParaRPr lang="en-IN" dirty="0"/>
          </a:p>
          <a:p>
            <a:r>
              <a:rPr lang="en-IN" dirty="0"/>
              <a:t>a[(a &gt;= 3) &amp; (a &lt;= 5)] = 0</a:t>
            </a:r>
          </a:p>
          <a:p>
            <a:endParaRPr lang="en-IN" dirty="0"/>
          </a:p>
          <a:p>
            <a:r>
              <a:rPr lang="en-IN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64905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6341-C3CC-56DA-5E24-FFA831C6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33A0-CCAD-AC5B-E0D1-CCC41AAE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F2034-6A90-ACAA-A15E-11497706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86" y="1950791"/>
            <a:ext cx="9303228" cy="194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BE41B-FDEB-B1D8-3C29-AAC73404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85" y="4121607"/>
            <a:ext cx="7499735" cy="1676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7C9EE2-A28E-24DE-0531-79AE4CDA30DE}"/>
              </a:ext>
            </a:extLst>
          </p:cNvPr>
          <p:cNvSpPr txBox="1"/>
          <p:nvPr/>
        </p:nvSpPr>
        <p:spPr>
          <a:xfrm>
            <a:off x="8358878" y="272657"/>
            <a:ext cx="2691829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np;</a:t>
            </a:r>
          </a:p>
          <a:p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np.array</a:t>
            </a:r>
            <a:r>
              <a:rPr lang="en-US" dirty="0"/>
              <a:t>([1,2])</a:t>
            </a:r>
          </a:p>
          <a:p>
            <a:r>
              <a:rPr lang="en-US" dirty="0"/>
              <a:t>ones = </a:t>
            </a:r>
            <a:r>
              <a:rPr lang="en-US" dirty="0" err="1"/>
              <a:t>np.ones</a:t>
            </a:r>
            <a:r>
              <a:rPr lang="en-US" dirty="0"/>
              <a:t>(2)</a:t>
            </a:r>
          </a:p>
          <a:p>
            <a:endParaRPr lang="en-US" dirty="0"/>
          </a:p>
          <a:p>
            <a:r>
              <a:rPr lang="en-US" dirty="0"/>
              <a:t>print(data + ones)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10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617-4E07-3236-FFAB-093F715A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4F1E-3B07-0133-F3E9-16ECCBDA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ACA45-F5E5-7EE2-0EBE-259954CD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8" y="2606070"/>
            <a:ext cx="10566895" cy="16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6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D4FB-4C81-2DD2-6480-353F4571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NumPy?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40DD-2256-A4DA-A7E1-4D2931F4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Numerical Python (NumPy)</a:t>
            </a:r>
            <a:r>
              <a:rPr lang="en-IN" dirty="0"/>
              <a:t> is an open source Python library</a:t>
            </a:r>
          </a:p>
          <a:p>
            <a:r>
              <a:rPr lang="en-IN" dirty="0"/>
              <a:t>Used as the basis for Pandas, SciPy, Matplotlib etc</a:t>
            </a:r>
          </a:p>
          <a:p>
            <a:r>
              <a:rPr lang="en-IN" dirty="0"/>
              <a:t>Contains single/multidimensional arrays and matrices</a:t>
            </a:r>
          </a:p>
          <a:p>
            <a:r>
              <a:rPr lang="en-IN" dirty="0"/>
              <a:t>Python list versus NumPy array</a:t>
            </a:r>
          </a:p>
          <a:p>
            <a:pPr lvl="1"/>
            <a:r>
              <a:rPr lang="en-IN" dirty="0"/>
              <a:t>A single list can contain different data types, but all the elements in a NumPy array must be of the same data type</a:t>
            </a:r>
          </a:p>
          <a:p>
            <a:pPr lvl="2"/>
            <a:r>
              <a:rPr lang="en-IN" dirty="0"/>
              <a:t>Reason: To ensure that the mathematical operations on the elements are efficient</a:t>
            </a:r>
          </a:p>
          <a:p>
            <a:pPr lvl="1"/>
            <a:r>
              <a:rPr lang="en-IN" dirty="0"/>
              <a:t>NumPy Arrays are faster and more compact (use less memory) than Python lists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81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E46-27EB-F09E-0997-1C91D06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and a Scalar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26F7-AD3A-47CD-5559-83EB66C8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223BC-06DC-91C0-F93D-504D3AE7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791"/>
            <a:ext cx="10497238" cy="14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75BE-D819-2E8E-96E2-EE9B6A31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8D7C-66F4-2DBF-81CA-34501EDB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955CD-02CE-0FCE-4DFF-DC3D4903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1" y="2710580"/>
            <a:ext cx="10623449" cy="23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90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75DC-7261-8313-B5BC-08CE80A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Number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D58F-FE54-E521-46C2-6FF0F9D1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  <a:p>
            <a:r>
              <a:rPr lang="en-IN" dirty="0"/>
              <a:t>print(</a:t>
            </a:r>
            <a:r>
              <a:rPr lang="en-IN" dirty="0" err="1"/>
              <a:t>np.random.rand</a:t>
            </a:r>
            <a:r>
              <a:rPr lang="en-IN" dirty="0"/>
              <a:t>(2))</a:t>
            </a:r>
          </a:p>
          <a:p>
            <a:r>
              <a:rPr lang="en-IN" dirty="0"/>
              <a:t>print(</a:t>
            </a:r>
            <a:r>
              <a:rPr lang="en-IN" dirty="0" err="1"/>
              <a:t>np.random.rand</a:t>
            </a:r>
            <a:r>
              <a:rPr lang="en-IN" dirty="0"/>
              <a:t>(5,5))</a:t>
            </a:r>
          </a:p>
        </p:txBody>
      </p:sp>
    </p:spTree>
    <p:extLst>
      <p:ext uri="{BB962C8B-B14F-4D97-AF65-F5344CB8AC3E}">
        <p14:creationId xmlns:p14="http://schemas.microsoft.com/office/powerpoint/2010/main" val="146552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2130-56C1-D4AC-4B7F-FB5ADC03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0C39-6299-1ADD-C91C-3B04E01D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C:\code\Data Analytics\</a:t>
            </a:r>
            <a:r>
              <a:rPr lang="fr-FR" dirty="0" err="1"/>
              <a:t>implementation</a:t>
            </a:r>
            <a:r>
              <a:rPr lang="fr-FR" dirty="0"/>
              <a:t>\</a:t>
            </a:r>
            <a:r>
              <a:rPr lang="fr-FR" dirty="0" err="1"/>
              <a:t>numpy</a:t>
            </a:r>
            <a:r>
              <a:rPr lang="en-US" dirty="0"/>
              <a:t>\1-array.py and 1-array-properties.py</a:t>
            </a:r>
          </a:p>
          <a:p>
            <a:endParaRPr lang="en-US" dirty="0"/>
          </a:p>
          <a:p>
            <a:r>
              <a:rPr lang="en-US" dirty="0"/>
              <a:t>Now try a two-dimensional NumPy array: 2-array-2d.py</a:t>
            </a:r>
          </a:p>
          <a:p>
            <a:endParaRPr lang="en-US" dirty="0"/>
          </a:p>
          <a:p>
            <a:r>
              <a:rPr lang="en-US" dirty="0"/>
              <a:t>How to interpret axes? See next slide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9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A422-99C3-F69B-D67B-6C08A3B0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NumPy Array – 6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696C-B0C7-3BC7-3967-631EF10F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Conversion from other Python structures (i.e. lists and tuples)</a:t>
            </a:r>
          </a:p>
          <a:p>
            <a:endParaRPr lang="en-US" dirty="0"/>
          </a:p>
          <a:p>
            <a:r>
              <a:rPr lang="en-US" dirty="0"/>
              <a:t>Intrinsic NumPy array creation functions (e.g. </a:t>
            </a:r>
            <a:r>
              <a:rPr lang="en-US" dirty="0" err="1"/>
              <a:t>arange</a:t>
            </a:r>
            <a:r>
              <a:rPr lang="en-US" dirty="0"/>
              <a:t>, ones, zeros, etc.)</a:t>
            </a:r>
          </a:p>
          <a:p>
            <a:endParaRPr lang="en-US" dirty="0"/>
          </a:p>
          <a:p>
            <a:r>
              <a:rPr lang="en-US" dirty="0"/>
              <a:t>Replicating, joining, or mutating existing arrays</a:t>
            </a:r>
          </a:p>
          <a:p>
            <a:endParaRPr lang="en-US" dirty="0"/>
          </a:p>
          <a:p>
            <a:r>
              <a:rPr lang="en-US" dirty="0"/>
              <a:t>Reading arrays from disk, either from standard or custom formats</a:t>
            </a:r>
          </a:p>
          <a:p>
            <a:endParaRPr lang="en-US" dirty="0"/>
          </a:p>
          <a:p>
            <a:r>
              <a:rPr lang="en-US" dirty="0"/>
              <a:t>Creating arrays from raw bytes through the use of strings or buffers</a:t>
            </a:r>
          </a:p>
          <a:p>
            <a:endParaRPr lang="en-US" dirty="0"/>
          </a:p>
          <a:p>
            <a:r>
              <a:rPr lang="en-US" dirty="0"/>
              <a:t>Use of special library functions (e.g. random)</a:t>
            </a:r>
          </a:p>
        </p:txBody>
      </p:sp>
    </p:spTree>
    <p:extLst>
      <p:ext uri="{BB962C8B-B14F-4D97-AF65-F5344CB8AC3E}">
        <p14:creationId xmlns:p14="http://schemas.microsoft.com/office/powerpoint/2010/main" val="51713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059B-4364-77E6-ED26-80CF9DE7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Array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AE09-F311-7363-5604-543A047B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Interpreting rows and columns</a:t>
            </a:r>
          </a:p>
          <a:p>
            <a:r>
              <a:rPr lang="en-US" dirty="0"/>
              <a:t>Value at row 0, column 0 = 1 … row 0, column 1 = 2 … row 1, column 0 = 4 </a:t>
            </a:r>
          </a:p>
          <a:p>
            <a:r>
              <a:rPr lang="en-US" dirty="0"/>
              <a:t>Value at row 1, column 0 = 4 … row 1, column 1 = 5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B2585-BC0B-0891-0AB2-65051665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33" y="3791965"/>
            <a:ext cx="5070534" cy="30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2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79-9EA8-0E03-D857-F5ECC90C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Arrays: Practical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33C2-D66E-4691-4791-910B5EE4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NumPy arrays for </a:t>
            </a:r>
            <a:r>
              <a:rPr lang="en-US"/>
              <a:t>data analysis: </a:t>
            </a:r>
            <a:r>
              <a:rPr lang="en-US" dirty="0"/>
              <a:t>2.1-NumPy-Analysis</a:t>
            </a:r>
          </a:p>
        </p:txBody>
      </p:sp>
    </p:spTree>
    <p:extLst>
      <p:ext uri="{BB962C8B-B14F-4D97-AF65-F5344CB8AC3E}">
        <p14:creationId xmlns:p14="http://schemas.microsoft.com/office/powerpoint/2010/main" val="281940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87C-944B-68A1-52A8-6CB24061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Lists versus NumPy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BE8F5-C7B2-EFC1-28EF-0DB44A05C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Python Lists</a:t>
            </a:r>
          </a:p>
          <a:p>
            <a:endParaRPr lang="en-IN" dirty="0"/>
          </a:p>
          <a:p>
            <a:r>
              <a:rPr lang="en-IN" dirty="0"/>
              <a:t>a = [1, 2, 3]</a:t>
            </a:r>
          </a:p>
          <a:p>
            <a:r>
              <a:rPr lang="en-IN" dirty="0"/>
              <a:t>print [q*2 for q in a]</a:t>
            </a:r>
          </a:p>
          <a:p>
            <a:r>
              <a:rPr lang="en-IN" i="1" dirty="0"/>
              <a:t>Output: 2, 4, 6</a:t>
            </a:r>
          </a:p>
          <a:p>
            <a:endParaRPr lang="en-IN" i="1" dirty="0"/>
          </a:p>
          <a:p>
            <a:r>
              <a:rPr lang="pt-BR" dirty="0"/>
              <a:t>a = [1, 2, 3]</a:t>
            </a:r>
          </a:p>
          <a:p>
            <a:r>
              <a:rPr lang="pt-BR" dirty="0"/>
              <a:t>b = [4, 5, 6]</a:t>
            </a:r>
          </a:p>
          <a:p>
            <a:r>
              <a:rPr lang="pt-BR" dirty="0"/>
              <a:t>print [q+r for q, r in zip(a, b)]</a:t>
            </a:r>
          </a:p>
          <a:p>
            <a:r>
              <a:rPr lang="pt-BR" i="1" dirty="0"/>
              <a:t>Output: [5, 7, 9]</a:t>
            </a:r>
            <a:endParaRPr lang="en-IN" i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254FFC-69B3-2EC0-15DB-BE6DC19378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NumPy Arrays – Much simpler!</a:t>
            </a:r>
          </a:p>
          <a:p>
            <a:endParaRPr lang="en-IN" dirty="0"/>
          </a:p>
          <a:p>
            <a:r>
              <a:rPr lang="en-IN" dirty="0"/>
              <a:t>a = </a:t>
            </a:r>
            <a:r>
              <a:rPr lang="en-IN" dirty="0" err="1"/>
              <a:t>np.array</a:t>
            </a:r>
            <a:r>
              <a:rPr lang="en-IN" dirty="0"/>
              <a:t>([1, 2, 3])</a:t>
            </a:r>
          </a:p>
          <a:p>
            <a:r>
              <a:rPr lang="en-IN" dirty="0"/>
              <a:t>print [a * 2]</a:t>
            </a:r>
          </a:p>
          <a:p>
            <a:r>
              <a:rPr lang="en-IN" i="1" dirty="0"/>
              <a:t>Output: array([2, 4, 6])</a:t>
            </a:r>
            <a:endParaRPr lang="en-IN" dirty="0"/>
          </a:p>
          <a:p>
            <a:endParaRPr lang="en-IN" dirty="0"/>
          </a:p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 2, 3])</a:t>
            </a:r>
          </a:p>
          <a:p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([4, 5, 6])</a:t>
            </a:r>
          </a:p>
          <a:p>
            <a:r>
              <a:rPr lang="en-US" dirty="0"/>
              <a:t>print (a + b)</a:t>
            </a:r>
          </a:p>
          <a:p>
            <a:r>
              <a:rPr lang="en-US" i="1" dirty="0"/>
              <a:t>Output: array([5, 7, 9])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6027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D4C2-48A9-5171-F6D9-4886A3E9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Vectors (1D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8102-50F2-8983-74F7-B25B0888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convert a Python list into a NumPy array</a:t>
            </a:r>
          </a:p>
          <a:p>
            <a:r>
              <a:rPr lang="en-IN" dirty="0"/>
              <a:t>The type will be automatically determined from the list element types</a:t>
            </a:r>
          </a:p>
          <a:p>
            <a:r>
              <a:rPr lang="en-IN" dirty="0"/>
              <a:t>Example: a = </a:t>
            </a:r>
            <a:r>
              <a:rPr lang="en-IN" dirty="0" err="1"/>
              <a:t>np.array</a:t>
            </a:r>
            <a:r>
              <a:rPr lang="en-IN" dirty="0"/>
              <a:t>([1., 2., 3.])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What if the list was not homogeneous? We will have </a:t>
            </a:r>
            <a:r>
              <a:rPr lang="en-IN" i="1" dirty="0" err="1"/>
              <a:t>dtype</a:t>
            </a:r>
            <a:r>
              <a:rPr lang="en-IN" i="1" dirty="0"/>
              <a:t>=‘object’</a:t>
            </a:r>
            <a:r>
              <a:rPr lang="en-IN" dirty="0"/>
              <a:t>, and the speed advantages of NumPy disappear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21D48-866B-F646-31C0-3F031010D600}"/>
              </a:ext>
            </a:extLst>
          </p:cNvPr>
          <p:cNvSpPr txBox="1"/>
          <p:nvPr/>
        </p:nvSpPr>
        <p:spPr>
          <a:xfrm>
            <a:off x="1037689" y="3632798"/>
            <a:ext cx="350348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a = </a:t>
            </a:r>
            <a:r>
              <a:rPr lang="en-IN" sz="2800" dirty="0" err="1"/>
              <a:t>np.array</a:t>
            </a:r>
            <a:r>
              <a:rPr lang="en-IN" sz="2800" dirty="0"/>
              <a:t>([1., 2., 3.])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8527600D-5A31-3687-2FB1-0F46033201A3}"/>
              </a:ext>
            </a:extLst>
          </p:cNvPr>
          <p:cNvSpPr/>
          <p:nvPr/>
        </p:nvSpPr>
        <p:spPr>
          <a:xfrm>
            <a:off x="4726112" y="3632798"/>
            <a:ext cx="1037690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E4A9A-D632-199E-5CE4-5AC7D298B1A5}"/>
              </a:ext>
            </a:extLst>
          </p:cNvPr>
          <p:cNvSpPr txBox="1"/>
          <p:nvPr/>
        </p:nvSpPr>
        <p:spPr>
          <a:xfrm>
            <a:off x="5982987" y="3679736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A17C1-DFD8-2611-45B8-9C70E6C726D5}"/>
              </a:ext>
            </a:extLst>
          </p:cNvPr>
          <p:cNvSpPr txBox="1"/>
          <p:nvPr/>
        </p:nvSpPr>
        <p:spPr>
          <a:xfrm>
            <a:off x="6640533" y="3679736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51B0D-C2B0-9490-F575-9631E06ACE73}"/>
              </a:ext>
            </a:extLst>
          </p:cNvPr>
          <p:cNvSpPr txBox="1"/>
          <p:nvPr/>
        </p:nvSpPr>
        <p:spPr>
          <a:xfrm>
            <a:off x="7291233" y="3680327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56C7E-44A4-6CC0-7D03-3049B8C2C611}"/>
              </a:ext>
            </a:extLst>
          </p:cNvPr>
          <p:cNvSpPr txBox="1"/>
          <p:nvPr/>
        </p:nvSpPr>
        <p:spPr>
          <a:xfrm>
            <a:off x="6640533" y="3137080"/>
            <a:ext cx="65754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ED4C1-E47E-E767-CF2C-98BA8F061045}"/>
              </a:ext>
            </a:extLst>
          </p:cNvPr>
          <p:cNvSpPr txBox="1"/>
          <p:nvPr/>
        </p:nvSpPr>
        <p:spPr>
          <a:xfrm>
            <a:off x="8172238" y="3524949"/>
            <a:ext cx="254370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.</a:t>
            </a:r>
            <a:r>
              <a:rPr lang="en-IN" sz="2000" dirty="0" err="1"/>
              <a:t>dtype</a:t>
            </a:r>
            <a:r>
              <a:rPr lang="en-IN" sz="2000" dirty="0"/>
              <a:t> == np.float64</a:t>
            </a:r>
          </a:p>
          <a:p>
            <a:r>
              <a:rPr lang="en-IN" sz="2000" dirty="0"/>
              <a:t>.shape == (3, )</a:t>
            </a:r>
          </a:p>
        </p:txBody>
      </p:sp>
    </p:spTree>
    <p:extLst>
      <p:ext uri="{BB962C8B-B14F-4D97-AF65-F5344CB8AC3E}">
        <p14:creationId xmlns:p14="http://schemas.microsoft.com/office/powerpoint/2010/main" val="161817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5AED-AA47-227A-3957-C3C16B28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Growing 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1064-CB13-CC53-BE59-DFF77003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arrays cannot grow the way a Python list does: No space is reserved at the end of the array to facilitate quick appends</a:t>
            </a:r>
          </a:p>
          <a:p>
            <a:r>
              <a:rPr lang="en-US" dirty="0"/>
              <a:t>Solutions: </a:t>
            </a:r>
          </a:p>
          <a:p>
            <a:pPr lvl="1"/>
            <a:r>
              <a:rPr lang="en-US" dirty="0"/>
              <a:t>Grow a Python list and convert it to a NumPy array when it is ready 		</a:t>
            </a:r>
            <a:r>
              <a:rPr lang="en-US" i="1" dirty="0"/>
              <a:t>or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Preallocate</a:t>
            </a:r>
            <a:r>
              <a:rPr lang="en-US" dirty="0"/>
              <a:t> the necessary space with </a:t>
            </a:r>
            <a:r>
              <a:rPr lang="en-US" dirty="0" err="1"/>
              <a:t>np.zeros</a:t>
            </a:r>
            <a:r>
              <a:rPr lang="en-US" dirty="0"/>
              <a:t> or </a:t>
            </a:r>
            <a:r>
              <a:rPr lang="en-US" dirty="0" err="1"/>
              <a:t>np.empty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9D5DC-5E8D-8848-DCE1-CE326F929580}"/>
              </a:ext>
            </a:extLst>
          </p:cNvPr>
          <p:cNvSpPr txBox="1"/>
          <p:nvPr/>
        </p:nvSpPr>
        <p:spPr>
          <a:xfrm>
            <a:off x="1356188" y="4506101"/>
            <a:ext cx="350348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b = </a:t>
            </a:r>
            <a:r>
              <a:rPr lang="en-IN" sz="2800" dirty="0" err="1"/>
              <a:t>np.zeroes</a:t>
            </a:r>
            <a:r>
              <a:rPr lang="en-IN" sz="2800" dirty="0"/>
              <a:t>(3, int)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BCABBAED-F2D1-F6E3-B1AD-A69B22BF169E}"/>
              </a:ext>
            </a:extLst>
          </p:cNvPr>
          <p:cNvSpPr/>
          <p:nvPr/>
        </p:nvSpPr>
        <p:spPr>
          <a:xfrm>
            <a:off x="5044611" y="4506101"/>
            <a:ext cx="1037690" cy="52322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F6DA7-32A6-81B7-3D9F-F00680520986}"/>
              </a:ext>
            </a:extLst>
          </p:cNvPr>
          <p:cNvSpPr txBox="1"/>
          <p:nvPr/>
        </p:nvSpPr>
        <p:spPr>
          <a:xfrm>
            <a:off x="6301486" y="4553039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49FB9-8473-9E3E-ACA5-7940C67A3DA2}"/>
              </a:ext>
            </a:extLst>
          </p:cNvPr>
          <p:cNvSpPr txBox="1"/>
          <p:nvPr/>
        </p:nvSpPr>
        <p:spPr>
          <a:xfrm>
            <a:off x="6959032" y="4553039"/>
            <a:ext cx="65754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64F81-01C1-FCBB-9AF8-753393E34D56}"/>
              </a:ext>
            </a:extLst>
          </p:cNvPr>
          <p:cNvSpPr txBox="1"/>
          <p:nvPr/>
        </p:nvSpPr>
        <p:spPr>
          <a:xfrm>
            <a:off x="7609732" y="4553630"/>
            <a:ext cx="6575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45F28-6ED4-AE31-440E-2ED48851FFFF}"/>
              </a:ext>
            </a:extLst>
          </p:cNvPr>
          <p:cNvSpPr txBox="1"/>
          <p:nvPr/>
        </p:nvSpPr>
        <p:spPr>
          <a:xfrm>
            <a:off x="6959032" y="4010383"/>
            <a:ext cx="65754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4DBA5-EA70-772A-C949-1E97F773317C}"/>
              </a:ext>
            </a:extLst>
          </p:cNvPr>
          <p:cNvSpPr txBox="1"/>
          <p:nvPr/>
        </p:nvSpPr>
        <p:spPr>
          <a:xfrm>
            <a:off x="8486464" y="4519255"/>
            <a:ext cx="216783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.</a:t>
            </a:r>
            <a:r>
              <a:rPr lang="en-IN" sz="2000" dirty="0" err="1"/>
              <a:t>dtype</a:t>
            </a:r>
            <a:r>
              <a:rPr lang="en-IN" sz="2000" dirty="0"/>
              <a:t> == np.int32</a:t>
            </a:r>
          </a:p>
        </p:txBody>
      </p:sp>
    </p:spTree>
    <p:extLst>
      <p:ext uri="{BB962C8B-B14F-4D97-AF65-F5344CB8AC3E}">
        <p14:creationId xmlns:p14="http://schemas.microsoft.com/office/powerpoint/2010/main" val="268887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1436</Words>
  <Application>Microsoft Office PowerPoint</Application>
  <PresentationFormat>Widescreen</PresentationFormat>
  <Paragraphs>325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NumPy</vt:lpstr>
      <vt:lpstr>What is NumPy?</vt:lpstr>
      <vt:lpstr>NumPy Array Code Example</vt:lpstr>
      <vt:lpstr>Creating a NumPy Array – 6 Methods</vt:lpstr>
      <vt:lpstr>Interpreting Array Axes</vt:lpstr>
      <vt:lpstr>NumPy Arrays: Practical Usage</vt:lpstr>
      <vt:lpstr>Python Lists versus NumPy Arrays</vt:lpstr>
      <vt:lpstr>Creating Vectors (1D Arrays)</vt:lpstr>
      <vt:lpstr>Growing NumPy Arrays</vt:lpstr>
      <vt:lpstr>Creating an Array Like an Existing Array</vt:lpstr>
      <vt:lpstr>Creating Filled Arrays Like an Existing Array</vt:lpstr>
      <vt:lpstr>Creating an Array using the arange() Function</vt:lpstr>
      <vt:lpstr>Not So Good with Float Values!</vt:lpstr>
      <vt:lpstr>Indexing and Slicing</vt:lpstr>
      <vt:lpstr>Vector Indexing</vt:lpstr>
      <vt:lpstr>Boolean Indexing: Logical Operations</vt:lpstr>
      <vt:lpstr>Code for the Earlier Slide</vt:lpstr>
      <vt:lpstr>Array Arithmetic</vt:lpstr>
      <vt:lpstr>Other Arithmetic Operations</vt:lpstr>
      <vt:lpstr>Array and a Scalar</vt:lpstr>
      <vt:lpstr>Aggregation</vt:lpstr>
      <vt:lpstr>Random Number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Atul Kahate</dc:creator>
  <cp:lastModifiedBy>Atul Kahate</cp:lastModifiedBy>
  <cp:revision>14</cp:revision>
  <dcterms:created xsi:type="dcterms:W3CDTF">2023-05-18T05:10:14Z</dcterms:created>
  <dcterms:modified xsi:type="dcterms:W3CDTF">2023-12-12T07:38:04Z</dcterms:modified>
</cp:coreProperties>
</file>