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30" r:id="rId2"/>
    <p:sldId id="531" r:id="rId3"/>
    <p:sldId id="1076" r:id="rId4"/>
    <p:sldId id="1987" r:id="rId5"/>
    <p:sldId id="1078" r:id="rId6"/>
    <p:sldId id="1079" r:id="rId7"/>
    <p:sldId id="1080" r:id="rId8"/>
    <p:sldId id="1081" r:id="rId9"/>
    <p:sldId id="1988" r:id="rId10"/>
    <p:sldId id="1083" r:id="rId11"/>
    <p:sldId id="1084" r:id="rId12"/>
    <p:sldId id="1085" r:id="rId13"/>
    <p:sldId id="1086" r:id="rId14"/>
    <p:sldId id="2103" r:id="rId15"/>
    <p:sldId id="2104" r:id="rId16"/>
    <p:sldId id="1603" r:id="rId17"/>
    <p:sldId id="1997" r:id="rId18"/>
    <p:sldId id="1998" r:id="rId19"/>
    <p:sldId id="2105" r:id="rId20"/>
    <p:sldId id="1999" r:id="rId21"/>
    <p:sldId id="576" r:id="rId22"/>
    <p:sldId id="2002" r:id="rId23"/>
    <p:sldId id="2003" r:id="rId24"/>
    <p:sldId id="2004" r:id="rId25"/>
    <p:sldId id="2005" r:id="rId26"/>
    <p:sldId id="1570" r:id="rId27"/>
    <p:sldId id="2067" r:id="rId28"/>
    <p:sldId id="2017" r:id="rId29"/>
    <p:sldId id="2018" r:id="rId30"/>
    <p:sldId id="2015" r:id="rId31"/>
    <p:sldId id="2068" r:id="rId32"/>
    <p:sldId id="201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8479E-9312-4CE8-9E31-C0796BE0F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4F3AB-3585-498E-44DF-382B92A00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7C84F-44C1-AF85-681F-7FFD8888C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60261-A38F-472E-85B3-FDD65428B3D6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67D0B-626C-DD48-D65E-29FFFBDFE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2A00C-5FEB-8EEA-C42D-F68C6068B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4884-7914-4CBF-A5BC-5C82BACB1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21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8817-6534-22B1-566B-AAB1F3F32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2B763-4169-8924-50E6-262E6F930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D0BCD-6FD4-3B90-3CFD-3BB444A4C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60261-A38F-472E-85B3-FDD65428B3D6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A270C-3AFA-7ED9-6D76-E0C1E2160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E970D-CA5F-24F1-0222-7A66CC729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4884-7914-4CBF-A5BC-5C82BACB1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83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504911-C06C-DD9D-1C01-6273BD3FC2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AAEF7A-193E-74CD-DC0C-4ECE4A425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56A84-0075-4F84-6061-743D0AA2D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60261-A38F-472E-85B3-FDD65428B3D6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0EA41-7538-37BE-C75C-EB19C1F40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D2168-5934-0A22-9E34-753FD0C3E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4884-7914-4CBF-A5BC-5C82BACB1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18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37BCF-2A0B-E73D-FB65-9223D2861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ECF47-3FB0-2C2E-37C1-0ED75701A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F57CF-95CA-6B76-D1CA-C029732EE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60261-A38F-472E-85B3-FDD65428B3D6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FC4BD-8AF7-177D-86E3-4C3F8D70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6EBBA-C372-0674-ED87-3735FA98A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4884-7914-4CBF-A5BC-5C82BACB1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06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2332F-5D44-AE3B-C893-694F55206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989FE-4CBA-2DE0-F6C3-A661E4A43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2D366-C364-CD74-B3CF-C368FF956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60261-A38F-472E-85B3-FDD65428B3D6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C755B-9DBF-B343-152A-5C58EFBB3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5F03B-9A71-A633-6896-5FAA1E007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4884-7914-4CBF-A5BC-5C82BACB1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5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50B8D-F04A-A303-1A1E-AE3C900C7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552AF-8D9B-AAF2-D759-01FB19FBDC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1C84A-63AE-6844-4C37-7C11E7BF5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03EC8-A5FE-5830-108F-8ED93AF4D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60261-A38F-472E-85B3-FDD65428B3D6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B2944-E92A-A75A-B644-2BA7C0E46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72D75-B602-2C50-16BC-1E9CF0AA8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4884-7914-4CBF-A5BC-5C82BACB1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71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8775C-CD3C-31D9-8F0C-78D9A80D4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890D8-46FC-D155-6ED8-8193D934C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0A5ED-41DE-3F42-81D2-D85E4B223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7F31CC-8773-C585-2424-59CAC168A4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A4795F-F6E2-B4BF-894C-DA820427E6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E3A267-6410-8C2B-ED7B-C3407DC91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60261-A38F-472E-85B3-FDD65428B3D6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6362AC-FCF1-474C-8A5A-7D771FB64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AB5424-5D71-3798-838F-DBC3C625B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4884-7914-4CBF-A5BC-5C82BACB1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85961-41AF-9AC7-6D72-61460088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D0950B-293A-953C-F082-3C1D5C1CA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60261-A38F-472E-85B3-FDD65428B3D6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659F8A-FDEF-780F-5756-835A2B938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706125-A1F8-6B1A-9DE7-37E9B9112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4884-7914-4CBF-A5BC-5C82BACB1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2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FB491C-9780-4769-0EEF-954A50DDB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60261-A38F-472E-85B3-FDD65428B3D6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649DB0-DC3B-ABDE-090D-BC1EE8711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A246E-1803-A2E3-D959-3A945C14C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4884-7914-4CBF-A5BC-5C82BACB1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09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41850-89B1-9A80-DBCF-24A8F056A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B2762-20FE-AA1A-5D48-3FFECCA28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FFEBA-DFD8-1480-AAE7-7F45FBBEA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06BF2-78C7-F662-466F-C1EA59FD7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60261-A38F-472E-85B3-FDD65428B3D6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3CC93-2E9D-D384-6F2F-5EA34D9B1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4185C-741E-8CC6-A50F-BCDEDF557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4884-7914-4CBF-A5BC-5C82BACB1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65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4B4BE-5796-8208-305C-1E7B08088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5B4D22-8D61-D757-4D46-A091E5DFEC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404CE4-520B-C62A-DE1B-B304CDE86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A6A2C-EE35-5ADF-BE79-7CE3A5827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60261-A38F-472E-85B3-FDD65428B3D6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900D8-FCFE-485A-5445-B3F077811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30B32-80AF-C5C9-8CFD-12401BF4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4884-7914-4CBF-A5BC-5C82BACB1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5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006A23-58B6-40B3-F2B0-8D7B9BD4D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890EA-55DA-2C01-57B3-11927AC7F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2DA1A-2BB4-5B39-9485-22B5877199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60261-A38F-472E-85B3-FDD65428B3D6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9244-41BB-53D4-C847-7B094CCA12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F974A-DD20-2479-41F7-B47F70C854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B4884-7914-4CBF-A5BC-5C82BACB1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1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CB4D9BB-2851-4B97-8C9C-936ECE9E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Sampling and Estimation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624B345-5D37-F64B-B35F-B7D7C7100D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582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5511F-660C-2AB7-EB46-08E4A3D1F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Convenience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405DA-3850-ACA9-E057-CBCE9A09E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convenience sample </a:t>
            </a:r>
            <a:r>
              <a:rPr lang="en-US" dirty="0"/>
              <a:t>simply includes the individuals who happen to be most accessible to the researcher</a:t>
            </a:r>
          </a:p>
          <a:p>
            <a:r>
              <a:rPr lang="en-US" dirty="0"/>
              <a:t>Easy and inexpensive</a:t>
            </a:r>
          </a:p>
          <a:p>
            <a:r>
              <a:rPr lang="en-US" dirty="0"/>
              <a:t>May not guarantee sufficient coverage, different parts of the population</a:t>
            </a:r>
          </a:p>
          <a:p>
            <a:r>
              <a:rPr lang="en-US" dirty="0"/>
              <a:t>Example: To research opinions about student support services in our university, we ask your fellow students to complete a survey on the topic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2902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5511F-660C-2AB7-EB46-08E4A3D1F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Voluntary Response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405DA-3850-ACA9-E057-CBCE9A09E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voluntary response sample </a:t>
            </a:r>
            <a:r>
              <a:rPr lang="en-US" dirty="0"/>
              <a:t>is mainly based on ease of access</a:t>
            </a:r>
          </a:p>
          <a:p>
            <a:r>
              <a:rPr lang="en-US" dirty="0"/>
              <a:t>Instead of the researcher choosing participants and directly contacting them, people volunteer themselves (e.g. by responding to a public online survey)</a:t>
            </a:r>
          </a:p>
          <a:p>
            <a:r>
              <a:rPr lang="en-US" dirty="0"/>
              <a:t>Always at least somewhat biased, as some people will inherently be more likely to volunteer than others</a:t>
            </a:r>
          </a:p>
          <a:p>
            <a:r>
              <a:rPr lang="en-US" dirty="0"/>
              <a:t>Example: Generally people who respond to surveys are more likely to be those who have strong opinions about the topic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0123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5511F-660C-2AB7-EB46-08E4A3D1F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Purposive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405DA-3850-ACA9-E057-CBCE9A09E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b="1" dirty="0"/>
              <a:t>purposive sampling</a:t>
            </a:r>
            <a:r>
              <a:rPr lang="en-US" dirty="0"/>
              <a:t>, also known as </a:t>
            </a:r>
            <a:r>
              <a:rPr lang="en-US" i="1" dirty="0"/>
              <a:t>judgement sampling</a:t>
            </a:r>
            <a:r>
              <a:rPr lang="en-US" dirty="0"/>
              <a:t>, the researchers use their expertise to select a sample that is most useful to the purposes of the research</a:t>
            </a:r>
          </a:p>
          <a:p>
            <a:r>
              <a:rPr lang="en-US" dirty="0"/>
              <a:t>Often used in qualitative research, where the researcher wants to gain detailed knowledge about a specific phenomenon rather than make statistical inferences</a:t>
            </a:r>
          </a:p>
          <a:p>
            <a:r>
              <a:rPr lang="en-US" dirty="0"/>
              <a:t>Example: We want to know more about the opinions and experiences of foreign students at our university, so we purposefully select a number of students from different countries in order to gather a varied range of data on their experiences with student services</a:t>
            </a:r>
          </a:p>
        </p:txBody>
      </p:sp>
    </p:spTree>
    <p:extLst>
      <p:ext uri="{BB962C8B-B14F-4D97-AF65-F5344CB8AC3E}">
        <p14:creationId xmlns:p14="http://schemas.microsoft.com/office/powerpoint/2010/main" val="2353660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5511F-660C-2AB7-EB46-08E4A3D1F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Snowball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405DA-3850-ACA9-E057-CBCE9A09E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the population is hard to access, </a:t>
            </a:r>
            <a:r>
              <a:rPr lang="en-US" b="1" dirty="0"/>
              <a:t>snowball sampling </a:t>
            </a:r>
            <a:r>
              <a:rPr lang="en-US" dirty="0"/>
              <a:t>can be used to recruit participants via other participants</a:t>
            </a:r>
          </a:p>
          <a:p>
            <a:r>
              <a:rPr lang="en-US" dirty="0"/>
              <a:t>The number of people we have access to “snowballs” as we get in contact with more people</a:t>
            </a:r>
          </a:p>
          <a:p>
            <a:r>
              <a:rPr lang="en-US" dirty="0"/>
              <a:t>Example: We are researching experiences of homelessness in your city and we meet one person who agrees to participate in the research – That person puts us in contact with other homeless </a:t>
            </a:r>
            <a:r>
              <a:rPr lang="en-US"/>
              <a:t>people in </a:t>
            </a:r>
            <a:r>
              <a:rPr lang="en-US" dirty="0"/>
              <a:t>the area</a:t>
            </a:r>
          </a:p>
        </p:txBody>
      </p:sp>
    </p:spTree>
    <p:extLst>
      <p:ext uri="{BB962C8B-B14F-4D97-AF65-F5344CB8AC3E}">
        <p14:creationId xmlns:p14="http://schemas.microsoft.com/office/powerpoint/2010/main" val="768929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6FF0C-23C2-4680-1102-9CBAA3D6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Unbalanced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4A079-0752-F47A-37E9-BBC72216F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have </a:t>
            </a:r>
            <a:r>
              <a:rPr lang="en-US" b="1" dirty="0"/>
              <a:t>unbalanced data</a:t>
            </a:r>
            <a:r>
              <a:rPr lang="en-US" dirty="0"/>
              <a:t> when there is a large discrepancy between positive and negative cases</a:t>
            </a:r>
          </a:p>
          <a:p>
            <a:r>
              <a:rPr lang="en-US" dirty="0"/>
              <a:t>Example: Fraud is rare and most rows in the dataset will be ‘No fraud’</a:t>
            </a:r>
          </a:p>
          <a:p>
            <a:r>
              <a:rPr lang="en-US" dirty="0"/>
              <a:t>Solutions:</a:t>
            </a:r>
          </a:p>
          <a:p>
            <a:pPr lvl="1"/>
            <a:r>
              <a:rPr lang="en-US" b="1" dirty="0"/>
              <a:t>Oversampling</a:t>
            </a:r>
            <a:r>
              <a:rPr lang="en-US" dirty="0"/>
              <a:t>: Randomly duplicate samples from the minority class to increase the size of the minority class</a:t>
            </a:r>
          </a:p>
          <a:p>
            <a:pPr lvl="1"/>
            <a:r>
              <a:rPr lang="en-US" b="1" dirty="0" err="1"/>
              <a:t>Undersampling</a:t>
            </a:r>
            <a:r>
              <a:rPr lang="en-US" dirty="0"/>
              <a:t>: Randomly remove samples from the majority class – Usually not recommended</a:t>
            </a:r>
          </a:p>
          <a:p>
            <a:pPr lvl="1"/>
            <a:r>
              <a:rPr lang="en-US" b="1" dirty="0"/>
              <a:t>SMOTE (Synthetic Minority Oversampling Technique)</a:t>
            </a:r>
            <a:r>
              <a:rPr lang="en-US" dirty="0"/>
              <a:t>: Artificially generate new samples of the minority class using nearest neighbors</a:t>
            </a:r>
          </a:p>
          <a:p>
            <a:pPr lvl="2"/>
            <a:r>
              <a:rPr lang="en-US" dirty="0"/>
              <a:t>Run K-nearest-neighbors of each sample in the minority class</a:t>
            </a:r>
          </a:p>
          <a:p>
            <a:pPr lvl="2"/>
            <a:r>
              <a:rPr lang="en-US" dirty="0"/>
              <a:t>Create a sample from the KNN result (mean of the neighbors)</a:t>
            </a:r>
          </a:p>
        </p:txBody>
      </p:sp>
    </p:spTree>
    <p:extLst>
      <p:ext uri="{BB962C8B-B14F-4D97-AF65-F5344CB8AC3E}">
        <p14:creationId xmlns:p14="http://schemas.microsoft.com/office/powerpoint/2010/main" val="1901072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3FDAC-8F14-A613-FB93-3E8691B0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A60B6-4DD9-E5FC-BC6F-F09B3294C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C:\code\Data Analytics\smote.py</a:t>
            </a:r>
          </a:p>
        </p:txBody>
      </p:sp>
    </p:spTree>
    <p:extLst>
      <p:ext uri="{BB962C8B-B14F-4D97-AF65-F5344CB8AC3E}">
        <p14:creationId xmlns:p14="http://schemas.microsoft.com/office/powerpoint/2010/main" val="721336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2EFCE4-EA42-2871-B3BB-939F1583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Central Limit Theorem (CLT)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74008F-F4E5-F8B9-63D8-F5639E7EA8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842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E62B77-747B-74EB-1AEB-774BDFB5C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Central Limit Theorem (CLT)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EE1AB9-DA3B-E88A-BA45-EE6CF211E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From a population, we draw samples</a:t>
            </a:r>
          </a:p>
          <a:p>
            <a:r>
              <a:rPr lang="en-IN" dirty="0"/>
              <a:t>Example: From 1 lakh purchase transactions, we randomly select groups of 1000 transactions each</a:t>
            </a:r>
          </a:p>
          <a:p>
            <a:r>
              <a:rPr lang="en-IN" dirty="0"/>
              <a:t>For each sample, suppose we calculate average order amount (called </a:t>
            </a:r>
            <a:r>
              <a:rPr lang="en-IN" i="1" dirty="0"/>
              <a:t>sample mean</a:t>
            </a:r>
            <a:r>
              <a:rPr lang="en-IN" dirty="0"/>
              <a:t>)</a:t>
            </a:r>
          </a:p>
          <a:p>
            <a:r>
              <a:rPr lang="en-IN" dirty="0"/>
              <a:t>Now if we plot these sample means for a sufficient number of samples, these </a:t>
            </a:r>
            <a:r>
              <a:rPr lang="en-IN" i="1" dirty="0"/>
              <a:t>sample mean</a:t>
            </a:r>
            <a:r>
              <a:rPr lang="en-IN" dirty="0"/>
              <a:t>s would form a normal distribution (See next slide)</a:t>
            </a:r>
          </a:p>
          <a:p>
            <a:r>
              <a:rPr lang="en-IN" dirty="0"/>
              <a:t>This is called as the </a:t>
            </a:r>
            <a:r>
              <a:rPr lang="en-IN" b="1" dirty="0"/>
              <a:t>Central Limit Theorem (CLT)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4056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86469-D793-2676-8CE3-6709121B2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6403"/>
          </a:xfrm>
        </p:spPr>
        <p:txBody>
          <a:bodyPr/>
          <a:lstStyle/>
          <a:p>
            <a:r>
              <a:rPr lang="en-IN" dirty="0"/>
              <a:t>Central Limit Theorem (CLT) Visualized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C63D3-A294-6B6D-B9D5-71BB2017D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sampling distribution">
            <a:extLst>
              <a:ext uri="{FF2B5EF4-FFF2-40B4-BE49-F238E27FC236}">
                <a16:creationId xmlns:a16="http://schemas.microsoft.com/office/drawing/2014/main" id="{EED17A70-4F9A-97A6-28DC-4ADB5D24F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219" y="1181528"/>
            <a:ext cx="7863423" cy="484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596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FCCA2-10C0-3434-FDF5-405B6B5C1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CLT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FF175-4236-2326-0045-93D109329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sample mean, we can make inferences about the population parameters, subject to certain conditions</a:t>
            </a:r>
          </a:p>
          <a:p>
            <a:r>
              <a:rPr lang="en-US" dirty="0"/>
              <a:t>Allows us to make probabilistic statements about sample statistics, even when the population distribution is not known, or is not normally distributed</a:t>
            </a:r>
          </a:p>
          <a:p>
            <a:r>
              <a:rPr lang="en-US" dirty="0"/>
              <a:t>Hypothesis testing usually relies on assumptions made about the distribution of sample statistics</a:t>
            </a:r>
          </a:p>
          <a:p>
            <a:pPr lvl="1"/>
            <a:r>
              <a:rPr lang="en-US" dirty="0"/>
              <a:t>Since CLT establishes normality of the sampling distribution of the mean, we can use tests such as t-test, z-test, which are applicable on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3452278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0B468D-0134-9101-94FA-3999FAF23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Sampling and Population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53F72-E8CA-91EF-860A-2CD144289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Population (</a:t>
            </a:r>
            <a:r>
              <a:rPr lang="en-US" dirty="0"/>
              <a:t>N) = Entire group of subjects we are interested in</a:t>
            </a:r>
          </a:p>
          <a:p>
            <a:r>
              <a:rPr lang="en-US" b="1" dirty="0"/>
              <a:t>Sample </a:t>
            </a:r>
            <a:r>
              <a:rPr lang="en-US" dirty="0"/>
              <a:t>(n) = A smaller group within the larger population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79AEC2-E2AB-C7E1-B98E-863FF359A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688" y="2774111"/>
            <a:ext cx="8116584" cy="395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843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5383A-5624-C845-6260-93984B977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8E0DD-350B-C85D-E0DB-45085A8CC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C:\code\Data Analytics\CLT.py</a:t>
            </a:r>
          </a:p>
          <a:p>
            <a:endParaRPr lang="en-IN" dirty="0"/>
          </a:p>
          <a:p>
            <a:r>
              <a:rPr lang="en-IN" dirty="0"/>
              <a:t>C:\code\Data Analytics\CLT-titanic.py</a:t>
            </a:r>
          </a:p>
        </p:txBody>
      </p:sp>
    </p:spTree>
    <p:extLst>
      <p:ext uri="{BB962C8B-B14F-4D97-AF65-F5344CB8AC3E}">
        <p14:creationId xmlns:p14="http://schemas.microsoft.com/office/powerpoint/2010/main" val="959303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592D58-63D1-A8FB-F22D-688F11EC1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Hypothesis Testing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596D1A-E5E8-74C9-9616-CC20425934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76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143F5C-BB51-81E5-5821-6A5BBD7D4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Dependent and Independent Variables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A90F3B-9776-5DC4-D34D-04F04FEDE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Dependent variable </a:t>
            </a:r>
            <a:r>
              <a:rPr lang="en-IN" dirty="0"/>
              <a:t>(Outcome variable): The variable we are trying to explain</a:t>
            </a:r>
          </a:p>
          <a:p>
            <a:r>
              <a:rPr lang="en-IN" b="1" dirty="0"/>
              <a:t>Independent variables </a:t>
            </a:r>
            <a:r>
              <a:rPr lang="en-IN" dirty="0"/>
              <a:t>(Explanatory variables): The variables we use to explain the dependent variable</a:t>
            </a:r>
          </a:p>
          <a:p>
            <a:endParaRPr lang="en-IN" dirty="0"/>
          </a:p>
          <a:p>
            <a:r>
              <a:rPr lang="en-IN" dirty="0"/>
              <a:t>Examples</a:t>
            </a:r>
          </a:p>
          <a:p>
            <a:pPr lvl="1"/>
            <a:r>
              <a:rPr lang="en-IN" dirty="0"/>
              <a:t>Years of experience, Skills (Independent) -&gt; Salary (Dependent)</a:t>
            </a:r>
          </a:p>
          <a:p>
            <a:pPr lvl="1"/>
            <a:r>
              <a:rPr lang="en-IN" dirty="0"/>
              <a:t>Number of hours spent studying (Independent) -&gt; Test score (Dependent)</a:t>
            </a:r>
          </a:p>
          <a:p>
            <a:pPr lvl="1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6002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31EE4-6004-1205-8AC6-47A323BE2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Placing Dependent and Independent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147F8-3D35-067D-BF22-4205C9C8F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Independent variables are on the x-axis and dependent variables are on the y-axis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7CE9E9-5DA0-E161-A3DA-E7A84D065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515" y="2512825"/>
            <a:ext cx="4280038" cy="397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195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C0A6B-68BC-A2B8-27E5-1E88513B7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0A9DF-8B4C-5395-9559-AE7625B1B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Hypothesis</a:t>
            </a:r>
            <a:r>
              <a:rPr lang="en-IN" dirty="0"/>
              <a:t> is a guess made before an experiment to see if we are right – it should be clear, specific, falsifiable, a statement</a:t>
            </a:r>
          </a:p>
          <a:p>
            <a:endParaRPr lang="en-IN" dirty="0"/>
          </a:p>
          <a:p>
            <a:r>
              <a:rPr lang="en-IN" dirty="0"/>
              <a:t>Good hypothesis: This medication reduces symptom X by 20% in 8 weeks</a:t>
            </a:r>
          </a:p>
          <a:p>
            <a:r>
              <a:rPr lang="en-IN" dirty="0"/>
              <a:t>Bad hypothesis: Medical research is important for curing diseases</a:t>
            </a:r>
          </a:p>
          <a:p>
            <a:endParaRPr lang="en-IN" dirty="0"/>
          </a:p>
          <a:p>
            <a:r>
              <a:rPr lang="en-IN" dirty="0"/>
              <a:t>Good hypothesis: A combination of theory study and lab practice will improve the final score by at least 10%</a:t>
            </a:r>
          </a:p>
          <a:p>
            <a:r>
              <a:rPr lang="en-IN" dirty="0"/>
              <a:t>Bad hypothesis: Will students pass this course?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65564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C0A6B-68BC-A2B8-27E5-1E88513B7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Null and Alternate 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0A9DF-8B4C-5395-9559-AE7625B1B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Null Hypothesis (H</a:t>
            </a:r>
            <a:r>
              <a:rPr lang="en-IN" b="1" baseline="-25000" dirty="0"/>
              <a:t>0</a:t>
            </a:r>
            <a:r>
              <a:rPr lang="en-IN" b="1" dirty="0"/>
              <a:t>)</a:t>
            </a:r>
            <a:r>
              <a:rPr lang="en-IN" dirty="0"/>
              <a:t>: The type of advertisement has no effect on purchase of the product</a:t>
            </a:r>
          </a:p>
          <a:p>
            <a:endParaRPr lang="en-IN" dirty="0"/>
          </a:p>
          <a:p>
            <a:r>
              <a:rPr lang="en-IN" b="1" dirty="0"/>
              <a:t>Alternate Hypothesis (H</a:t>
            </a:r>
            <a:r>
              <a:rPr lang="en-IN" b="1" baseline="-25000" dirty="0"/>
              <a:t>a</a:t>
            </a:r>
            <a:r>
              <a:rPr lang="en-IN" b="1" dirty="0"/>
              <a:t>)</a:t>
            </a:r>
            <a:r>
              <a:rPr lang="en-IN" dirty="0"/>
              <a:t>: People purchase more units of the product after seeing advertisement X than advertisement Y</a:t>
            </a:r>
          </a:p>
          <a:p>
            <a:endParaRPr lang="en-IN" dirty="0"/>
          </a:p>
          <a:p>
            <a:r>
              <a:rPr lang="en-IN" dirty="0"/>
              <a:t>We never </a:t>
            </a:r>
            <a:r>
              <a:rPr lang="en-IN" i="1" dirty="0"/>
              <a:t>prove/accept </a:t>
            </a:r>
            <a:r>
              <a:rPr lang="en-IN" dirty="0"/>
              <a:t>a hypothesis</a:t>
            </a:r>
          </a:p>
          <a:p>
            <a:r>
              <a:rPr lang="en-IN" dirty="0"/>
              <a:t>We either </a:t>
            </a:r>
            <a:r>
              <a:rPr lang="en-IN" i="1" dirty="0"/>
              <a:t>reject </a:t>
            </a:r>
            <a:r>
              <a:rPr lang="en-IN" dirty="0"/>
              <a:t>or </a:t>
            </a:r>
            <a:r>
              <a:rPr lang="en-IN" i="1" dirty="0"/>
              <a:t>do not reject </a:t>
            </a:r>
            <a:r>
              <a:rPr lang="en-IN" dirty="0"/>
              <a:t>a hypothesis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75302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3D867B-EC63-7FB8-5B55-BFED60FCD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One-Sample T-test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0AD521-8C98-B5BF-5CD0-EA5378DD1F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3497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CB6BA0-617F-F527-F99B-0C531AB5A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One-sample T-test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B7BE75-032A-88D6-00D4-24AC4EE53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one-sample t-test</a:t>
            </a:r>
            <a:r>
              <a:rPr lang="en-US" dirty="0"/>
              <a:t> is a statistical hypothesis test used to determine if there is a significant difference between the mean of a sample and a known or hypothesized population mean</a:t>
            </a:r>
          </a:p>
          <a:p>
            <a:r>
              <a:rPr lang="en-US" dirty="0"/>
              <a:t>Define H</a:t>
            </a:r>
            <a:r>
              <a:rPr lang="en-US" baseline="-25000" dirty="0"/>
              <a:t>0</a:t>
            </a:r>
            <a:r>
              <a:rPr lang="en-US" dirty="0"/>
              <a:t> as Sample mean = Population mean and H</a:t>
            </a:r>
            <a:r>
              <a:rPr lang="en-US" baseline="-25000" dirty="0"/>
              <a:t>a</a:t>
            </a:r>
            <a:r>
              <a:rPr lang="en-US" dirty="0"/>
              <a:t> as Sample mean &lt;&gt; Population mean</a:t>
            </a:r>
          </a:p>
          <a:p>
            <a:r>
              <a:rPr lang="en-US" dirty="0"/>
              <a:t>Collect data sample, calculate sample mean and sample SD</a:t>
            </a:r>
          </a:p>
          <a:p>
            <a:r>
              <a:rPr lang="en-US" dirty="0"/>
              <a:t>Choose significance level (generally 5%)</a:t>
            </a:r>
          </a:p>
          <a:p>
            <a:r>
              <a:rPr lang="en-US" dirty="0"/>
              <a:t>Calculate test statistic (t) </a:t>
            </a:r>
          </a:p>
          <a:p>
            <a:r>
              <a:rPr lang="en-US" sz="2400" dirty="0"/>
              <a:t>t = (Sample mean – </a:t>
            </a:r>
            <a:r>
              <a:rPr lang="en-IN" sz="2400" dirty="0"/>
              <a:t>Hypothesized population mean</a:t>
            </a:r>
            <a:r>
              <a:rPr lang="el-GR" sz="2400" dirty="0"/>
              <a:t>) / (</a:t>
            </a:r>
            <a:r>
              <a:rPr lang="en-US" sz="2400" dirty="0"/>
              <a:t>Sample SD / √Sample size)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0728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185D-E4EF-ABF8-6EA8-8474E9B61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One-Sample T-test 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B81C1-3C1C-1438-75F7-D88EA27CC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claimed that the average amount of coffee in a cup is 12 units</a:t>
            </a:r>
          </a:p>
          <a:p>
            <a:r>
              <a:rPr lang="en-US" dirty="0"/>
              <a:t>We collect a random sample of 20 cups and measure the amount of coffee in each cup</a:t>
            </a:r>
          </a:p>
          <a:p>
            <a:r>
              <a:rPr lang="en-US" dirty="0"/>
              <a:t>H0: Hypothesized Population Mean (HPM) = 12, Ha: HPM ≠ 12</a:t>
            </a:r>
          </a:p>
          <a:p>
            <a:r>
              <a:rPr lang="en-IN" dirty="0"/>
              <a:t>Suppose for our sample, sample mean (SM) = 11.5, SD = 1.2</a:t>
            </a:r>
          </a:p>
          <a:p>
            <a:r>
              <a:rPr lang="en-IN" dirty="0"/>
              <a:t>t = (SM - HPM</a:t>
            </a:r>
            <a:r>
              <a:rPr lang="el-GR" dirty="0"/>
              <a:t>) / (</a:t>
            </a:r>
            <a:r>
              <a:rPr lang="en-IN" dirty="0"/>
              <a:t>s / √n) = (11.5 – 12) / (1.2 / √20) = 2.08</a:t>
            </a:r>
          </a:p>
          <a:p>
            <a:r>
              <a:rPr lang="en-IN" dirty="0"/>
              <a:t>Degrees of freedom = Sample size – 1 = 20 – 1 = 19</a:t>
            </a:r>
          </a:p>
          <a:p>
            <a:r>
              <a:rPr lang="en-IN" dirty="0"/>
              <a:t>Look in T-table (See next slide)</a:t>
            </a:r>
          </a:p>
        </p:txBody>
      </p:sp>
    </p:spTree>
    <p:extLst>
      <p:ext uri="{BB962C8B-B14F-4D97-AF65-F5344CB8AC3E}">
        <p14:creationId xmlns:p14="http://schemas.microsoft.com/office/powerpoint/2010/main" val="23886368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185D-E4EF-ABF8-6EA8-8474E9B61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One-Sample T-test 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B81C1-3C1C-1438-75F7-D88EA27CC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T-table: At https://www.sjsu.edu/faculty/gerstman/StatPrimer/t-table.pdf, look for DF 19 and two-tails value of 0.05</a:t>
            </a:r>
          </a:p>
          <a:p>
            <a:pPr lvl="1"/>
            <a:r>
              <a:rPr lang="en-IN" dirty="0"/>
              <a:t>Why 0.05? Because confidence interval is 95%, so significance level (alpha) is 0.05 </a:t>
            </a:r>
          </a:p>
          <a:p>
            <a:r>
              <a:rPr lang="en-US" dirty="0"/>
              <a:t>Since the absolute value of our calculated t-statistic (2.08) is less than the critical t-value (2.093) for a two-tailed test we fail to reject the null hypothesis</a:t>
            </a:r>
          </a:p>
          <a:p>
            <a:r>
              <a:rPr lang="en-US" dirty="0"/>
              <a:t>Conclusion: We do not have enough evidence to conclude that the average amount of coffee in a medium-sized cup served by the company is different from 12 units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39EF18-8593-DEA6-D516-806239F17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5641" y="2164916"/>
            <a:ext cx="1288098" cy="49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117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C21C2-79D9-EBD7-F080-1F7D9FB49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29E40-5D06-B0D7-514B-A32A6CD68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Probability sampling </a:t>
            </a:r>
            <a:r>
              <a:rPr lang="en-US" dirty="0"/>
              <a:t>involves random selection</a:t>
            </a:r>
          </a:p>
          <a:p>
            <a:pPr lvl="1"/>
            <a:r>
              <a:rPr lang="en-US" dirty="0"/>
              <a:t>Every member of the population has a chance of being selected</a:t>
            </a:r>
          </a:p>
          <a:p>
            <a:pPr lvl="1"/>
            <a:r>
              <a:rPr lang="en-US" dirty="0"/>
              <a:t>Mainly used in quantitative research</a:t>
            </a:r>
          </a:p>
          <a:p>
            <a:pPr lvl="1"/>
            <a:r>
              <a:rPr lang="en-US" dirty="0"/>
              <a:t>Most appropriate</a:t>
            </a:r>
          </a:p>
          <a:p>
            <a:r>
              <a:rPr lang="en-US" b="1" dirty="0"/>
              <a:t>Non-probability sampling </a:t>
            </a:r>
            <a:r>
              <a:rPr lang="en-US" dirty="0"/>
              <a:t>involves non-random selection</a:t>
            </a:r>
          </a:p>
          <a:p>
            <a:pPr lvl="1"/>
            <a:r>
              <a:rPr lang="en-US" dirty="0"/>
              <a:t>Not every individual has a chance of being included</a:t>
            </a:r>
          </a:p>
          <a:p>
            <a:pPr lvl="1"/>
            <a:r>
              <a:rPr lang="en-US" dirty="0"/>
              <a:t>Easier and cheaper to access, but it has a higher risk of </a:t>
            </a:r>
            <a:r>
              <a:rPr lang="en-US" b="1" dirty="0"/>
              <a:t>sampling bias</a:t>
            </a:r>
          </a:p>
          <a:p>
            <a:pPr lvl="1"/>
            <a:r>
              <a:rPr lang="en-US" dirty="0"/>
              <a:t>Used in qualitative research</a:t>
            </a:r>
          </a:p>
        </p:txBody>
      </p:sp>
    </p:spTree>
    <p:extLst>
      <p:ext uri="{BB962C8B-B14F-4D97-AF65-F5344CB8AC3E}">
        <p14:creationId xmlns:p14="http://schemas.microsoft.com/office/powerpoint/2010/main" val="25929381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CB6BA0-617F-F527-F99B-0C531AB5A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One-sample T-test: Code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B7BE75-032A-88D6-00D4-24AC4EE53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Example: </a:t>
            </a:r>
            <a:r>
              <a:rPr lang="en-US" dirty="0"/>
              <a:t>Assess whether the average sugar level in a sample of patients is significantly different from a reference value</a:t>
            </a:r>
          </a:p>
          <a:p>
            <a:r>
              <a:rPr lang="en-US" dirty="0"/>
              <a:t>Null Hypothesis (H₀): The average sugar level in the sample is equal to the hypothesized population mean or reference value</a:t>
            </a:r>
          </a:p>
          <a:p>
            <a:r>
              <a:rPr lang="en-US" dirty="0"/>
              <a:t>Alternative Hypothesis (H₁): The average sugar level in the sample is different from the hypothesized population mean</a:t>
            </a:r>
          </a:p>
        </p:txBody>
      </p:sp>
    </p:spTree>
    <p:extLst>
      <p:ext uri="{BB962C8B-B14F-4D97-AF65-F5344CB8AC3E}">
        <p14:creationId xmlns:p14="http://schemas.microsoft.com/office/powerpoint/2010/main" val="25070310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320D9-E0A6-E6E7-F84A-93CEA33FE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Sample t-test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B9CBC-2B88-2A72-F1B2-08473C4AB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import </a:t>
            </a:r>
            <a:r>
              <a:rPr lang="en-US" dirty="0" err="1"/>
              <a:t>scipy.stats</a:t>
            </a:r>
            <a:r>
              <a:rPr lang="en-US" dirty="0"/>
              <a:t> as stats</a:t>
            </a:r>
          </a:p>
          <a:p>
            <a:endParaRPr lang="en-US" dirty="0"/>
          </a:p>
          <a:p>
            <a:r>
              <a:rPr lang="en-US" dirty="0"/>
              <a:t># Sample sugar level data</a:t>
            </a:r>
          </a:p>
          <a:p>
            <a:r>
              <a:rPr lang="en-US" dirty="0" err="1"/>
              <a:t>sugar_levels</a:t>
            </a:r>
            <a:r>
              <a:rPr lang="en-US" dirty="0"/>
              <a:t> = [125, 130, 118, 122, 128, 115, 130, 135, 120, 125]</a:t>
            </a:r>
          </a:p>
          <a:p>
            <a:endParaRPr lang="en-US" dirty="0"/>
          </a:p>
          <a:p>
            <a:r>
              <a:rPr lang="en-US" dirty="0"/>
              <a:t># Hypothesized population mean (recommended threshold)</a:t>
            </a:r>
          </a:p>
          <a:p>
            <a:r>
              <a:rPr lang="en-US" dirty="0" err="1"/>
              <a:t>hypothesized_mean</a:t>
            </a:r>
            <a:r>
              <a:rPr lang="en-US" dirty="0"/>
              <a:t> = 120</a:t>
            </a:r>
          </a:p>
          <a:p>
            <a:endParaRPr lang="en-US" dirty="0"/>
          </a:p>
          <a:p>
            <a:r>
              <a:rPr lang="en-US" dirty="0"/>
              <a:t># Perform one-sample t-test</a:t>
            </a:r>
          </a:p>
          <a:p>
            <a:r>
              <a:rPr lang="en-US" dirty="0" err="1"/>
              <a:t>t_statistic</a:t>
            </a:r>
            <a:r>
              <a:rPr lang="en-US" dirty="0"/>
              <a:t>, </a:t>
            </a:r>
            <a:r>
              <a:rPr lang="en-US" dirty="0" err="1"/>
              <a:t>p_value</a:t>
            </a:r>
            <a:r>
              <a:rPr lang="en-US" dirty="0"/>
              <a:t> = stats.ttest_1samp(</a:t>
            </a:r>
            <a:r>
              <a:rPr lang="en-US" dirty="0" err="1"/>
              <a:t>sugar_levels</a:t>
            </a:r>
            <a:r>
              <a:rPr lang="en-US" dirty="0"/>
              <a:t>, </a:t>
            </a:r>
            <a:r>
              <a:rPr lang="en-US" dirty="0" err="1"/>
              <a:t>hypothesized_mean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Compare p-value to significance level (e.g., 0.05)</a:t>
            </a:r>
          </a:p>
          <a:p>
            <a:r>
              <a:rPr lang="en-US" dirty="0"/>
              <a:t>alpha = 0.05</a:t>
            </a:r>
          </a:p>
          <a:p>
            <a:r>
              <a:rPr lang="en-US" dirty="0"/>
              <a:t>if </a:t>
            </a:r>
            <a:r>
              <a:rPr lang="en-US" dirty="0" err="1"/>
              <a:t>p_value</a:t>
            </a:r>
            <a:r>
              <a:rPr lang="en-US" dirty="0"/>
              <a:t> &lt; alpha:</a:t>
            </a:r>
          </a:p>
          <a:p>
            <a:r>
              <a:rPr lang="en-US" dirty="0"/>
              <a:t>    print("Reject the null hypothesis. The average sugar level is significantly different.")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 print("Fail to reject the null hypothesis. No significant difference in average sugar level.")</a:t>
            </a:r>
          </a:p>
        </p:txBody>
      </p:sp>
    </p:spTree>
    <p:extLst>
      <p:ext uri="{BB962C8B-B14F-4D97-AF65-F5344CB8AC3E}">
        <p14:creationId xmlns:p14="http://schemas.microsoft.com/office/powerpoint/2010/main" val="41490179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CB6BA0-617F-F527-F99B-0C531AB5A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One-sample T-test: 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B7BE75-032A-88D6-00D4-24AC4EE53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critical t-value from t-table</a:t>
            </a:r>
          </a:p>
          <a:p>
            <a:r>
              <a:rPr lang="en-US" dirty="0"/>
              <a:t>If calculated t-statistic &gt; critical value, reject H</a:t>
            </a:r>
            <a:r>
              <a:rPr lang="en-US" baseline="-25000" dirty="0"/>
              <a:t>0</a:t>
            </a:r>
          </a:p>
          <a:p>
            <a:r>
              <a:rPr lang="en-US" dirty="0"/>
              <a:t>If we reject H</a:t>
            </a:r>
            <a:r>
              <a:rPr lang="en-US" baseline="-25000" dirty="0"/>
              <a:t>0</a:t>
            </a:r>
            <a:r>
              <a:rPr lang="en-US" dirty="0"/>
              <a:t>, there is a significant difference between the sample mean and the hypothesized population mean</a:t>
            </a:r>
          </a:p>
          <a:p>
            <a:r>
              <a:rPr lang="en-US" dirty="0"/>
              <a:t>If we fail to reject H</a:t>
            </a:r>
            <a:r>
              <a:rPr lang="en-US" baseline="-25000" dirty="0"/>
              <a:t>0</a:t>
            </a:r>
            <a:r>
              <a:rPr lang="en-US" dirty="0"/>
              <a:t>, we cannot conclude that there is a significant difference between the sample mean and the hypothesized population mean</a:t>
            </a:r>
          </a:p>
        </p:txBody>
      </p:sp>
    </p:spTree>
    <p:extLst>
      <p:ext uri="{BB962C8B-B14F-4D97-AF65-F5344CB8AC3E}">
        <p14:creationId xmlns:p14="http://schemas.microsoft.com/office/powerpoint/2010/main" val="1094742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CB0DD-B1F0-47F5-7953-C3083DEEC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Probability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B243E-C317-CFC2-DA18-AD3087619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Simple random sampling</a:t>
            </a:r>
          </a:p>
          <a:p>
            <a:r>
              <a:rPr lang="en-IN" dirty="0"/>
              <a:t>Systematic sampling</a:t>
            </a:r>
          </a:p>
          <a:p>
            <a:r>
              <a:rPr lang="en-IN" dirty="0"/>
              <a:t>Stratified sampling</a:t>
            </a:r>
          </a:p>
          <a:p>
            <a:r>
              <a:rPr lang="en-IN" dirty="0"/>
              <a:t>Cluster sampling</a:t>
            </a:r>
          </a:p>
        </p:txBody>
      </p:sp>
    </p:spTree>
    <p:extLst>
      <p:ext uri="{BB962C8B-B14F-4D97-AF65-F5344CB8AC3E}">
        <p14:creationId xmlns:p14="http://schemas.microsoft.com/office/powerpoint/2010/main" val="1319621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FFBD-7D1A-EDB9-1653-97E3CCA3D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Simple Random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CB9D6-AC53-D34E-D211-65E0D025E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a </a:t>
            </a:r>
            <a:r>
              <a:rPr lang="en-US" b="1" dirty="0"/>
              <a:t>simple random sample</a:t>
            </a:r>
            <a:r>
              <a:rPr lang="en-US" dirty="0"/>
              <a:t>, every member of the population has an equal chance of being selected</a:t>
            </a:r>
          </a:p>
          <a:p>
            <a:r>
              <a:rPr lang="en-US" dirty="0"/>
              <a:t>Tools like random number generators are used</a:t>
            </a:r>
          </a:p>
          <a:p>
            <a:r>
              <a:rPr lang="en-US" dirty="0"/>
              <a:t>Example: To select a simple random sample of 100 employees of a company, we can assign a number to every employee in the company database from 1 to 1000, and use a random number generator to select 100 numbers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8357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FFBD-7D1A-EDB9-1653-97E3CCA3D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Systematic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CB9D6-AC53-D34E-D211-65E0D025E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Systematic sampling </a:t>
            </a:r>
            <a:r>
              <a:rPr lang="en-US" dirty="0"/>
              <a:t>is similar to simple random sampling, but it is easier to conduct</a:t>
            </a:r>
          </a:p>
          <a:p>
            <a:r>
              <a:rPr lang="en-US" dirty="0"/>
              <a:t>Instead of randomly generating numbers, individuals are chosen at regular intervals</a:t>
            </a:r>
          </a:p>
          <a:p>
            <a:r>
              <a:rPr lang="en-US" dirty="0"/>
              <a:t>Example: All employees of the company are listed in alphabetical order and we select employee numbers 6, 16, 26, 36, …, so that we have 100 samples</a:t>
            </a:r>
          </a:p>
        </p:txBody>
      </p:sp>
    </p:spTree>
    <p:extLst>
      <p:ext uri="{BB962C8B-B14F-4D97-AF65-F5344CB8AC3E}">
        <p14:creationId xmlns:p14="http://schemas.microsoft.com/office/powerpoint/2010/main" val="444606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FFBD-7D1A-EDB9-1653-97E3CCA3D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Stratified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CB9D6-AC53-D34E-D211-65E0D025E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Stratified sampling</a:t>
            </a:r>
            <a:r>
              <a:rPr lang="en-US" dirty="0"/>
              <a:t> divides the population into subpopulations (strata) based on the relevant characteristic (e.g. gender, age range, income bracket, job role)</a:t>
            </a:r>
          </a:p>
          <a:p>
            <a:r>
              <a:rPr lang="en-US" dirty="0"/>
              <a:t>Random or systematic sampling is used to select a proportionate sample from each subgroup</a:t>
            </a:r>
          </a:p>
          <a:p>
            <a:r>
              <a:rPr lang="en-US" dirty="0"/>
              <a:t>Example: If a company has 800 female employees and 200 male employees, we may select 80 women and 20 men</a:t>
            </a:r>
          </a:p>
        </p:txBody>
      </p:sp>
    </p:spTree>
    <p:extLst>
      <p:ext uri="{BB962C8B-B14F-4D97-AF65-F5344CB8AC3E}">
        <p14:creationId xmlns:p14="http://schemas.microsoft.com/office/powerpoint/2010/main" val="2742008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FFBD-7D1A-EDB9-1653-97E3CCA3D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CB9D6-AC53-D34E-D211-65E0D025E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Cluster sampling</a:t>
            </a:r>
            <a:r>
              <a:rPr lang="en-US" dirty="0"/>
              <a:t> also divides the population into subgroups, but of sampling individuals from each subgroup, we randomly select entire subgroups</a:t>
            </a:r>
          </a:p>
          <a:p>
            <a:r>
              <a:rPr lang="en-US" dirty="0"/>
              <a:t>Good for dealing with large and dispersed populations, but there is more risk of error in the sample</a:t>
            </a:r>
          </a:p>
          <a:p>
            <a:r>
              <a:rPr lang="en-US" dirty="0"/>
              <a:t>Example: A company has offices in 10 cities across the country, so we randomly select 3 offices – these are our clusters</a:t>
            </a:r>
          </a:p>
        </p:txBody>
      </p:sp>
    </p:spTree>
    <p:extLst>
      <p:ext uri="{BB962C8B-B14F-4D97-AF65-F5344CB8AC3E}">
        <p14:creationId xmlns:p14="http://schemas.microsoft.com/office/powerpoint/2010/main" val="4265551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CB0DD-B1F0-47F5-7953-C3083DEEC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Non-Probability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B243E-C317-CFC2-DA18-AD3087619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Convenience sampling</a:t>
            </a:r>
          </a:p>
          <a:p>
            <a:r>
              <a:rPr lang="en-IN" dirty="0"/>
              <a:t>Voluntary response sampling</a:t>
            </a:r>
          </a:p>
          <a:p>
            <a:r>
              <a:rPr lang="en-IN" dirty="0"/>
              <a:t>Purposive sampling</a:t>
            </a:r>
          </a:p>
          <a:p>
            <a:r>
              <a:rPr lang="en-IN" dirty="0"/>
              <a:t>Snowball sampling</a:t>
            </a:r>
          </a:p>
        </p:txBody>
      </p:sp>
    </p:spTree>
    <p:extLst>
      <p:ext uri="{BB962C8B-B14F-4D97-AF65-F5344CB8AC3E}">
        <p14:creationId xmlns:p14="http://schemas.microsoft.com/office/powerpoint/2010/main" val="1273625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1820</Words>
  <Application>Microsoft Office PowerPoint</Application>
  <PresentationFormat>Widescreen</PresentationFormat>
  <Paragraphs>158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Sampling and Estimation</vt:lpstr>
      <vt:lpstr>Sampling and Population</vt:lpstr>
      <vt:lpstr>Sampling Techniques</vt:lpstr>
      <vt:lpstr>Probability Sampling</vt:lpstr>
      <vt:lpstr>Simple Random Sampling</vt:lpstr>
      <vt:lpstr>Systematic Sampling</vt:lpstr>
      <vt:lpstr>Stratified Sampling</vt:lpstr>
      <vt:lpstr>Cluster Sampling</vt:lpstr>
      <vt:lpstr>Non-Probability Sampling</vt:lpstr>
      <vt:lpstr>Convenience Sampling</vt:lpstr>
      <vt:lpstr>Voluntary Response Sampling</vt:lpstr>
      <vt:lpstr>Purposive Sampling</vt:lpstr>
      <vt:lpstr>Snowball Sampling</vt:lpstr>
      <vt:lpstr>Unbalanced Data</vt:lpstr>
      <vt:lpstr>Hands-On</vt:lpstr>
      <vt:lpstr>The Central Limit Theorem (CLT)</vt:lpstr>
      <vt:lpstr>Central Limit Theorem (CLT)</vt:lpstr>
      <vt:lpstr>Central Limit Theorem (CLT) Visualized</vt:lpstr>
      <vt:lpstr>Use of CLT</vt:lpstr>
      <vt:lpstr>CLT Example</vt:lpstr>
      <vt:lpstr>Hypothesis Testing</vt:lpstr>
      <vt:lpstr>Dependent and Independent Variables</vt:lpstr>
      <vt:lpstr>Placing Dependent and Independent Variables</vt:lpstr>
      <vt:lpstr>Hypothesis</vt:lpstr>
      <vt:lpstr>Null and Alternate Hypotheses</vt:lpstr>
      <vt:lpstr>One-Sample T-test</vt:lpstr>
      <vt:lpstr>One-sample T-test</vt:lpstr>
      <vt:lpstr>One-Sample T-test : Example</vt:lpstr>
      <vt:lpstr>One-Sample T-test : Example</vt:lpstr>
      <vt:lpstr>One-sample T-test: Code Example</vt:lpstr>
      <vt:lpstr>One Sample t-test Code</vt:lpstr>
      <vt:lpstr>One-sample T-test: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Sampling and Estimation</dc:title>
  <dc:creator>Atul Kahate</dc:creator>
  <cp:lastModifiedBy>Atul Kahate</cp:lastModifiedBy>
  <cp:revision>1</cp:revision>
  <dcterms:created xsi:type="dcterms:W3CDTF">2023-12-18T12:58:08Z</dcterms:created>
  <dcterms:modified xsi:type="dcterms:W3CDTF">2023-12-18T12:58:41Z</dcterms:modified>
</cp:coreProperties>
</file>