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20" r:id="rId2"/>
    <p:sldId id="2119" r:id="rId3"/>
    <p:sldId id="2118" r:id="rId4"/>
    <p:sldId id="1570" r:id="rId5"/>
    <p:sldId id="2067" r:id="rId6"/>
    <p:sldId id="2017" r:id="rId7"/>
    <p:sldId id="2018" r:id="rId8"/>
    <p:sldId id="2015" r:id="rId9"/>
    <p:sldId id="2068" r:id="rId10"/>
    <p:sldId id="2016" r:id="rId11"/>
    <p:sldId id="2020" r:id="rId12"/>
    <p:sldId id="2029" r:id="rId13"/>
    <p:sldId id="2107" r:id="rId14"/>
    <p:sldId id="2108" r:id="rId15"/>
    <p:sldId id="2109" r:id="rId16"/>
    <p:sldId id="2121" r:id="rId17"/>
    <p:sldId id="2106" r:id="rId18"/>
    <p:sldId id="2030" r:id="rId19"/>
    <p:sldId id="2127" r:id="rId20"/>
    <p:sldId id="2135" r:id="rId21"/>
    <p:sldId id="2128" r:id="rId22"/>
    <p:sldId id="1201" r:id="rId23"/>
    <p:sldId id="2023" r:id="rId24"/>
    <p:sldId id="2024" r:id="rId25"/>
    <p:sldId id="2025" r:id="rId26"/>
    <p:sldId id="2026" r:id="rId27"/>
    <p:sldId id="2027" r:id="rId28"/>
    <p:sldId id="2028" r:id="rId29"/>
    <p:sldId id="1613" r:id="rId30"/>
    <p:sldId id="2129" r:id="rId31"/>
    <p:sldId id="2130" r:id="rId32"/>
    <p:sldId id="2131" r:id="rId33"/>
    <p:sldId id="2132" r:id="rId34"/>
    <p:sldId id="2133" r:id="rId35"/>
    <p:sldId id="2134" r:id="rId36"/>
    <p:sldId id="600" r:id="rId37"/>
    <p:sldId id="601" r:id="rId38"/>
    <p:sldId id="602" r:id="rId39"/>
    <p:sldId id="603" r:id="rId40"/>
    <p:sldId id="2041" r:id="rId41"/>
    <p:sldId id="2043" r:id="rId42"/>
    <p:sldId id="2044" r:id="rId43"/>
    <p:sldId id="2031" r:id="rId44"/>
    <p:sldId id="607" r:id="rId45"/>
    <p:sldId id="2136" r:id="rId46"/>
    <p:sldId id="1936" r:id="rId47"/>
    <p:sldId id="608" r:id="rId48"/>
    <p:sldId id="1857" r:id="rId49"/>
    <p:sldId id="609" r:id="rId50"/>
    <p:sldId id="610" r:id="rId51"/>
    <p:sldId id="611" r:id="rId52"/>
    <p:sldId id="2033" r:id="rId53"/>
    <p:sldId id="613" r:id="rId54"/>
    <p:sldId id="1866" r:id="rId55"/>
    <p:sldId id="2032" r:id="rId56"/>
    <p:sldId id="2070" r:id="rId57"/>
    <p:sldId id="2072" r:id="rId58"/>
    <p:sldId id="2073" r:id="rId59"/>
    <p:sldId id="2071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540C-A253-5232-6E20-48EFA70D5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6083B-BAFE-594C-4AC3-1C0D51DC4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3A849-43E4-74A0-3BC4-8886B2B0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9D9-333D-40A5-94B4-43CA2A3C913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420-C7CC-166A-7A38-5008FAF2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FE078-C7FC-CBB1-520D-DB244C86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7C55-71F1-4076-A865-452FAF8F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2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6DA0-A471-6187-5FCC-97D12594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AE04D-4D6C-AEF3-1FAA-BCB82D4D1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7BEEF-56EC-BFC7-3D08-2B64CBAC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9D9-333D-40A5-94B4-43CA2A3C913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8EAF-C887-890D-9F2B-C82F2B5F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AE74F-D9FB-E79E-1761-86B8088C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7C55-71F1-4076-A865-452FAF8F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7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C0E93-22C8-B609-840E-4D4D87155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C161D-0555-D3A6-2C63-A6BC22C82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EEB20-F440-2F84-A7C9-D337B137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9D9-333D-40A5-94B4-43CA2A3C913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532EE-0470-5FC0-8F7B-DBD60463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D381-0446-BD3D-CC03-05E9A852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7C55-71F1-4076-A865-452FAF8F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1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279A-2CB4-FF16-F90C-2DFE826E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B70E3-00B4-CCDF-808E-521D4A04C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F2635-A19E-4AF4-811F-6B08C992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9D9-333D-40A5-94B4-43CA2A3C913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B57A6-DE57-8DEE-13E7-308827BE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C94E2-D709-6C74-BB5A-8F64E784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7C55-71F1-4076-A865-452FAF8F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9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C6DE-D0EC-3252-44B5-E47AFE5B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D0354-860B-46BB-4ECC-F7153527B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95A84-EBB3-34DE-5765-67B22349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9D9-333D-40A5-94B4-43CA2A3C913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C70B9-33AE-CCC0-6E18-220BCBC0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9E4CE-3414-8D4F-FDAF-C90D2F2A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7C55-71F1-4076-A865-452FAF8F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05C9-3E7B-1532-3E62-12703713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5EC7-4754-A7E6-D247-2EAE3F341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89FF2-3BF4-B6F8-9E45-A9EB3A932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8956A-363B-86FD-13A5-89849E69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9D9-333D-40A5-94B4-43CA2A3C913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16D54-7D13-76FB-7F84-751AF368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34782-065B-0AA5-A4B8-FA1EB6DB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7C55-71F1-4076-A865-452FAF8F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6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6626-3C5A-A8CC-2571-7CD9EBA2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79E9-6894-554C-8081-17F40F05B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46C15-2D7A-891D-5749-1386D0972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507AC-D32D-EB7E-7C45-B311A2566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E0695-4E7B-227A-9E19-A5780F839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A4A4B-C2FB-33A2-AA54-92E96B9C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9D9-333D-40A5-94B4-43CA2A3C913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7A29E-F276-E95A-E149-709AC989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D1473-1FD4-3CE6-3197-934DE150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7C55-71F1-4076-A865-452FAF8F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3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24FF-1CA5-7BE0-7FEB-8E6DE61B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762E6-A928-BB96-A025-A006BF28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9D9-333D-40A5-94B4-43CA2A3C913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EC1BB-640E-589D-8721-BAEC5A03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DE5A2-A98A-05F7-E9BB-2E0C2B70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7C55-71F1-4076-A865-452FAF8F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2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DEDC1-6BAB-A1B4-2A27-5B0DA9D8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9D9-333D-40A5-94B4-43CA2A3C913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7DCB5-FB3E-4C3B-8A15-3D6B5B8A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98109-8EDC-13B6-116F-E09B179B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7C55-71F1-4076-A865-452FAF8F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2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ADDB-1BCB-B494-2CB9-95F77B01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99C18-6999-0A84-1764-2DD65153B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E32BE-D010-513F-1B48-D73C40108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E4927-F2F8-D1C9-AC9E-18E3530F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9D9-333D-40A5-94B4-43CA2A3C913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8A09E-D8E0-E198-31BC-507A1B35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C32A0-B143-67BC-F665-54724E62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7C55-71F1-4076-A865-452FAF8F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4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785D-3F5D-6F78-5F33-D5DC5474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E70CE-6C80-3B34-7D33-2C67E35DB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EB913-C856-8899-A5C7-A345DDC71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F653D-E6EF-B646-3F8C-152BF134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9D9-333D-40A5-94B4-43CA2A3C913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2100B-F9DC-72DF-90C6-F670C85E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A5EAC-7E00-CE6A-4AAC-6118E6A4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7C55-71F1-4076-A865-452FAF8F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17103-A908-BECF-8ED6-D258807E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0198D-D0F9-D0B5-DB61-0C1D8B905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967B7-61E3-913C-4FB1-C4CAB1A31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9C9D9-333D-40A5-94B4-43CA2A3C913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6D90D-2F4C-73B4-D025-D6368BDCF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C5757-E267-F4A4-C28A-F44DECB75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77C55-71F1-4076-A865-452FAF8F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5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users.sussex.ac.uk/~grahamh/RM1web/F-ratio%20table%202005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5D82-24FF-8212-F903-1EE0AB2A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7493-555B-8558-7A2A-288088CC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P-value = Probability of getting a sample statistic assuming that the null hypothesis is true</a:t>
            </a:r>
          </a:p>
          <a:p>
            <a:r>
              <a:rPr lang="en-US" dirty="0"/>
              <a:t>So, if we take a sample and calculate its sample statistic</a:t>
            </a:r>
          </a:p>
          <a:p>
            <a:r>
              <a:rPr lang="en-US" dirty="0"/>
              <a:t>What is the probability of getting this statistic if we assume that our null hypothesis is true?</a:t>
            </a:r>
          </a:p>
          <a:p>
            <a:r>
              <a:rPr lang="en-US" dirty="0"/>
              <a:t>That is our p-value</a:t>
            </a:r>
          </a:p>
          <a:p>
            <a:r>
              <a:rPr lang="en-US" dirty="0"/>
              <a:t>If this p-value comes as high, it means that the results we have obtained (e.g. sample mean) seem to be matching with what the null hypothesis says</a:t>
            </a:r>
          </a:p>
          <a:p>
            <a:r>
              <a:rPr lang="en-US" dirty="0"/>
              <a:t>But if the p-value is low, it means that the results we have obtained (e.g. sample mean) contradict what the null hypothesis says</a:t>
            </a:r>
          </a:p>
        </p:txBody>
      </p:sp>
    </p:spTree>
    <p:extLst>
      <p:ext uri="{BB962C8B-B14F-4D97-AF65-F5344CB8AC3E}">
        <p14:creationId xmlns:p14="http://schemas.microsoft.com/office/powerpoint/2010/main" val="74604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B6BA0-617F-F527-F99B-0C531AB5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One-sample T-test: 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B7BE75-032A-88D6-00D4-24AC4EE5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critical t-value from t-table</a:t>
            </a:r>
          </a:p>
          <a:p>
            <a:r>
              <a:rPr lang="en-US" dirty="0"/>
              <a:t>If calculated t-statistic &gt; critical value, reject H</a:t>
            </a:r>
            <a:r>
              <a:rPr lang="en-US" baseline="-25000" dirty="0"/>
              <a:t>0</a:t>
            </a:r>
          </a:p>
          <a:p>
            <a:r>
              <a:rPr lang="en-US" dirty="0"/>
              <a:t>If we reject H</a:t>
            </a:r>
            <a:r>
              <a:rPr lang="en-US" baseline="-25000" dirty="0"/>
              <a:t>0</a:t>
            </a:r>
            <a:r>
              <a:rPr lang="en-US" dirty="0"/>
              <a:t>, there is a significant difference between the sample mean and the hypothesized population mean</a:t>
            </a:r>
          </a:p>
          <a:p>
            <a:r>
              <a:rPr lang="en-US" dirty="0"/>
              <a:t>If we fail to reject H</a:t>
            </a:r>
            <a:r>
              <a:rPr lang="en-US" baseline="-25000" dirty="0"/>
              <a:t>0</a:t>
            </a:r>
            <a:r>
              <a:rPr lang="en-US" dirty="0"/>
              <a:t>, we cannot conclude that there is a significant difference between the sample mean and the hypothesized population mean</a:t>
            </a:r>
          </a:p>
        </p:txBody>
      </p:sp>
    </p:spTree>
    <p:extLst>
      <p:ext uri="{BB962C8B-B14F-4D97-AF65-F5344CB8AC3E}">
        <p14:creationId xmlns:p14="http://schemas.microsoft.com/office/powerpoint/2010/main" val="109474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2315-2BE8-08C9-4C07-E961B8DD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One-Sample T-test Python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1615-B4BE-0B92-AF7A-4D7F86B88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C:\code\Data Analytics\one-sample-t-test.py</a:t>
            </a:r>
          </a:p>
        </p:txBody>
      </p:sp>
    </p:spTree>
    <p:extLst>
      <p:ext uri="{BB962C8B-B14F-4D97-AF65-F5344CB8AC3E}">
        <p14:creationId xmlns:p14="http://schemas.microsoft.com/office/powerpoint/2010/main" val="302938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E7CF-4620-EB72-FEE8-3BDAA723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Sample t-Test / Independent Sample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DB3C-DA74-A666-B5E5-0F6B16F82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mean of two independent groups (i.e. Samples from two different populations)</a:t>
            </a:r>
          </a:p>
          <a:p>
            <a:r>
              <a:rPr lang="en-US" dirty="0"/>
              <a:t>Also called </a:t>
            </a:r>
            <a:r>
              <a:rPr lang="en-US" b="1" dirty="0"/>
              <a:t>Student’s T-test</a:t>
            </a:r>
          </a:p>
          <a:p>
            <a:r>
              <a:rPr lang="en-US" dirty="0"/>
              <a:t>H0: There is no significant difference between the means of the two groups</a:t>
            </a:r>
          </a:p>
          <a:p>
            <a:r>
              <a:rPr lang="en-US" dirty="0"/>
              <a:t>Ha: There is significant difference between the means of the two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4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E7CF-4620-EB72-FEE8-3BDAA723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Independent Sample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5DB3C-DA74-A666-B5E5-0F6B16F82D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/>
                          <m:t>X</m:t>
                        </m:r>
                        <m:r>
                          <m:rPr>
                            <m:nor/>
                          </m:rPr>
                          <a:rPr lang="en-IN"/>
                          <m:t>̄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IN"/>
                          <m:t>X</m:t>
                        </m:r>
                        <m:r>
                          <m:rPr>
                            <m:nor/>
                          </m:rPr>
                          <a:rPr lang="en-IN"/>
                          <m:t>̄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b="0" i="1" baseline="30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 baseline="30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IN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mtClean="0"/>
                      <m:t>X</m:t>
                    </m:r>
                    <m:r>
                      <m:rPr>
                        <m:nor/>
                      </m:rPr>
                      <a:rPr lang="en-IN" smtClean="0"/>
                      <m:t>̄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X</m:t>
                    </m:r>
                    <m:r>
                      <m:rPr>
                        <m:nor/>
                      </m:rPr>
                      <a:rPr lang="en-IN"/>
                      <m:t>̄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0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the sample means</a:t>
                </a:r>
              </a:p>
              <a:p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  <a:r>
                  <a:rPr lang="en-US" dirty="0"/>
                  <a:t> and s</a:t>
                </a:r>
                <a:r>
                  <a:rPr lang="en-US" baseline="-25000" dirty="0"/>
                  <a:t>2</a:t>
                </a:r>
                <a:r>
                  <a:rPr lang="en-US" dirty="0"/>
                  <a:t> are the sample standard deviations</a:t>
                </a:r>
              </a:p>
              <a:p>
                <a:r>
                  <a:rPr lang="en-US" dirty="0"/>
                  <a:t>n</a:t>
                </a:r>
                <a:r>
                  <a:rPr lang="en-US" baseline="-25000" dirty="0"/>
                  <a:t>1</a:t>
                </a:r>
                <a:r>
                  <a:rPr lang="en-US" dirty="0"/>
                  <a:t> and n</a:t>
                </a:r>
                <a:r>
                  <a:rPr lang="en-US" baseline="-25000" dirty="0"/>
                  <a:t>2</a:t>
                </a:r>
                <a:r>
                  <a:rPr lang="en-US" dirty="0"/>
                  <a:t> are the sample sizes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5DB3C-DA74-A666-B5E5-0F6B16F82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71DD1D8-A10F-EBA3-8079-320EC209F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226" y="1526648"/>
            <a:ext cx="4029578" cy="230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6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175E-B7CA-1003-93F7-DFBA8F02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939B9-E38E-53F4-1A66-EC6323B4E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Two groups of students have these marks:</a:t>
            </a:r>
          </a:p>
          <a:p>
            <a:r>
              <a:rPr lang="en-US" dirty="0"/>
              <a:t>Group A = [85,88,90,92,95,87,89,91,94,86,88,92,90,93,85,89,91,87,92,90,88,93,86,89,91]</a:t>
            </a:r>
          </a:p>
          <a:p>
            <a:r>
              <a:rPr lang="en-US" dirty="0"/>
              <a:t>Group B = [78,82,80,85,88,81,83,79,84,87,80,82,85,78,81,83,79,82,80,85,78,81,83,79,84,87,80,82,85,78]</a:t>
            </a:r>
          </a:p>
          <a:p>
            <a:endParaRPr lang="en-US" dirty="0"/>
          </a:p>
          <a:p>
            <a:r>
              <a:rPr lang="en-US" dirty="0"/>
              <a:t>H0: There is no significant difference in the mean scores between Group A and Group B</a:t>
            </a:r>
          </a:p>
          <a:p>
            <a:r>
              <a:rPr lang="en-US" dirty="0"/>
              <a:t>Ha: There is a significant difference in the mean scores between Group A and Group B</a:t>
            </a:r>
          </a:p>
        </p:txBody>
      </p:sp>
    </p:spTree>
    <p:extLst>
      <p:ext uri="{BB962C8B-B14F-4D97-AF65-F5344CB8AC3E}">
        <p14:creationId xmlns:p14="http://schemas.microsoft.com/office/powerpoint/2010/main" val="335926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175E-B7CA-1003-93F7-DFBA8F02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3939B9-E38E-53F4-1A66-EC6323B4E7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mtClean="0"/>
                      <m:t>X</m:t>
                    </m:r>
                    <m:r>
                      <m:rPr>
                        <m:nor/>
                      </m:rPr>
                      <a:rPr lang="en-IN" smtClean="0"/>
                      <m:t>̄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= Sample mean of Group A = 89.04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mtClean="0"/>
                      <m:t>X</m:t>
                    </m:r>
                    <m:r>
                      <m:rPr>
                        <m:nor/>
                      </m:rPr>
                      <a:rPr lang="en-IN" smtClean="0"/>
                      <m:t>̄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= Sample mean of Group B = 81.87</a:t>
                </a:r>
              </a:p>
              <a:p>
                <a:r>
                  <a:rPr lang="en-US" dirty="0"/>
                  <a:t>s</a:t>
                </a:r>
                <a:r>
                  <a:rPr lang="en-US" baseline="-25000" dirty="0"/>
                  <a:t>1 </a:t>
                </a:r>
                <a:r>
                  <a:rPr lang="en-US" dirty="0"/>
                  <a:t>= Sample standard deviation of Group A = 2.64</a:t>
                </a:r>
              </a:p>
              <a:p>
                <a:r>
                  <a:rPr lang="en-US" dirty="0"/>
                  <a:t>s</a:t>
                </a:r>
                <a:r>
                  <a:rPr lang="en-US" baseline="-25000" dirty="0"/>
                  <a:t>2 </a:t>
                </a:r>
                <a:r>
                  <a:rPr lang="en-US" dirty="0"/>
                  <a:t>= Sample standard deviation of Group B = 2.06</a:t>
                </a:r>
              </a:p>
              <a:p>
                <a:r>
                  <a:rPr lang="en-US" dirty="0"/>
                  <a:t>n</a:t>
                </a:r>
                <a:r>
                  <a:rPr lang="en-US" baseline="-25000" dirty="0"/>
                  <a:t>1 </a:t>
                </a:r>
                <a:r>
                  <a:rPr lang="en-US" dirty="0"/>
                  <a:t>= Sample size of Group A = 25</a:t>
                </a:r>
              </a:p>
              <a:p>
                <a:r>
                  <a:rPr lang="en-US" dirty="0"/>
                  <a:t>n</a:t>
                </a:r>
                <a:r>
                  <a:rPr lang="en-US" baseline="-25000" dirty="0"/>
                  <a:t>2 </a:t>
                </a:r>
                <a:r>
                  <a:rPr lang="en-US" dirty="0"/>
                  <a:t>= Sample size of Group B = 30</a:t>
                </a:r>
              </a:p>
              <a:p>
                <a:r>
                  <a:rPr lang="en-US" dirty="0"/>
                  <a:t>We get t-statistic = 9.96 and DF = 43.77</a:t>
                </a:r>
              </a:p>
              <a:p>
                <a:r>
                  <a:rPr lang="en-US" dirty="0"/>
                  <a:t>The t-table gives critical value of 1.67 for DF = 43 and alpha = 0.05</a:t>
                </a:r>
              </a:p>
              <a:p>
                <a:r>
                  <a:rPr lang="en-US" dirty="0"/>
                  <a:t>Since our calculated t-statistic &gt; critical value, we reject H0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3939B9-E38E-53F4-1A66-EC6323B4E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25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91C2-22F9-1ECA-880C-509ADCF6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4451-CFF6-A4A4-9D5B-945C3D85C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C:\code\Data Analytics\two-sample-t-test.py</a:t>
            </a:r>
          </a:p>
        </p:txBody>
      </p:sp>
    </p:spTree>
    <p:extLst>
      <p:ext uri="{BB962C8B-B14F-4D97-AF65-F5344CB8AC3E}">
        <p14:creationId xmlns:p14="http://schemas.microsoft.com/office/powerpoint/2010/main" val="3273559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E7CF-4620-EB72-FEE8-3BDAA723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Independent Sample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DB3C-DA74-A666-B5E5-0F6B16F82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Test whether there is significant price difference between women shoes of pink color and other colors</a:t>
            </a:r>
          </a:p>
          <a:p>
            <a:endParaRPr lang="en-US" dirty="0"/>
          </a:p>
          <a:p>
            <a:r>
              <a:rPr lang="en-US" dirty="0"/>
              <a:t>Python example: C:\code\Data Analytics\ t_test_independent.py</a:t>
            </a:r>
          </a:p>
          <a:p>
            <a:endParaRPr lang="en-US" dirty="0"/>
          </a:p>
          <a:p>
            <a:r>
              <a:rPr lang="en-US" dirty="0"/>
              <a:t>QQ Plot explanation: Next 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774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70BE-B9AD-D246-540C-B6361D04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QQ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0551-ECB1-FD96-7BC9-62D0F6D957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/>
              <a:t>Quantile-Quantile Plot (QQ Plot)</a:t>
            </a:r>
            <a:r>
              <a:rPr lang="en-IN" dirty="0"/>
              <a:t> is used to check if a dataset follows some specific theoretical distribution, e.g. normal distribution</a:t>
            </a:r>
          </a:p>
          <a:p>
            <a:pPr lvl="1"/>
            <a:r>
              <a:rPr lang="en-US" dirty="0"/>
              <a:t>Note: Quantiles are values that divide a dataset into intervals of equal probability or percentiles - They help you understand the distribution of data by splitting it into specific parts</a:t>
            </a:r>
            <a:r>
              <a:rPr lang="en-IN" dirty="0"/>
              <a:t> (e.g. median will split data into two parts)</a:t>
            </a:r>
          </a:p>
          <a:p>
            <a:r>
              <a:rPr lang="en-US" dirty="0"/>
              <a:t>It compares the quantiles of your data against the quantiles of a chosen theoretical distribution</a:t>
            </a:r>
          </a:p>
          <a:p>
            <a:r>
              <a:rPr lang="en-US" dirty="0"/>
              <a:t>If the points on the QQ plot fall approximately along a straight line, it suggests that the data follows the chosen theoretical distribution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3B9F9-E24C-B24B-CFAD-61713F71A9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0452F-2A0C-ACD5-09A0-1E4117A11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81037"/>
            <a:ext cx="5692276" cy="569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94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AC9CD9-1D63-2BE6-2687-9B8091FE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Two-Tailed and One-Tailed Tests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A712C3-9EBC-6DAB-00DC-C42FE663F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1175" y="1825625"/>
            <a:ext cx="4962625" cy="435133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Difference Between One-Tailed and Two-Tailed Tests - GeeksforGeeks">
            <a:extLst>
              <a:ext uri="{FF2B5EF4-FFF2-40B4-BE49-F238E27FC236}">
                <a16:creationId xmlns:a16="http://schemas.microsoft.com/office/drawing/2014/main" id="{62A98046-F41C-1FFB-8661-BF783DE1185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1" y="1825625"/>
            <a:ext cx="5389044" cy="329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fference Between One-Tailed and Two-Tailed Tests - GeeksforGeeks">
            <a:extLst>
              <a:ext uri="{FF2B5EF4-FFF2-40B4-BE49-F238E27FC236}">
                <a16:creationId xmlns:a16="http://schemas.microsoft.com/office/drawing/2014/main" id="{BCBB6576-B3FB-A1BB-3041-F39BD847A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126" y="2643115"/>
            <a:ext cx="6046665" cy="192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52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1736-8376-0713-1903-3B5CBAD1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Value and 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5EB3-0E73-9B43-488D-BC1E1E7BB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Consider we have a website on which people spend 20 minutes on average</a:t>
            </a:r>
          </a:p>
          <a:p>
            <a:r>
              <a:rPr lang="en-US" dirty="0"/>
              <a:t>Now we enhance the website and want to check the time people spend</a:t>
            </a:r>
          </a:p>
          <a:p>
            <a:r>
              <a:rPr lang="en-US" dirty="0"/>
              <a:t>H0 = 20 minutes after the change, Ha &gt;= 20 minutes after the change</a:t>
            </a:r>
          </a:p>
          <a:p>
            <a:r>
              <a:rPr lang="en-US" dirty="0"/>
              <a:t>Suppose we set the </a:t>
            </a:r>
            <a:r>
              <a:rPr lang="en-US" b="1" dirty="0"/>
              <a:t>significance level (</a:t>
            </a:r>
            <a:r>
              <a:rPr lang="el-GR" b="1" dirty="0"/>
              <a:t>α</a:t>
            </a:r>
            <a:r>
              <a:rPr lang="en-US" b="1" dirty="0"/>
              <a:t>)</a:t>
            </a:r>
            <a:r>
              <a:rPr lang="en-US" dirty="0"/>
              <a:t> to 0.05</a:t>
            </a:r>
          </a:p>
          <a:p>
            <a:r>
              <a:rPr lang="en-US" dirty="0"/>
              <a:t>We measure how much time 100 people spend on the new website and calculate their mean (sample mean), and say it is 25 minutes</a:t>
            </a:r>
          </a:p>
          <a:p>
            <a:r>
              <a:rPr lang="en-US" dirty="0"/>
              <a:t>Calculate </a:t>
            </a:r>
            <a:r>
              <a:rPr lang="en-US" b="1" dirty="0"/>
              <a:t>P-value</a:t>
            </a:r>
            <a:r>
              <a:rPr lang="en-US" dirty="0"/>
              <a:t> = Probability of getting a sample of 25 minutes, assuming H0 is true, so P-value = P(Sample mean &gt;= 25 assuming H0 is true)</a:t>
            </a:r>
          </a:p>
          <a:p>
            <a:r>
              <a:rPr lang="en-IN" dirty="0"/>
              <a:t>Suppose we get p-value = 0.03</a:t>
            </a:r>
          </a:p>
          <a:p>
            <a:r>
              <a:rPr lang="en-IN" dirty="0"/>
              <a:t>This means that assuming that H0 is true, P(Sample mean &gt;=25) is 3%</a:t>
            </a:r>
          </a:p>
          <a:p>
            <a:r>
              <a:rPr lang="en-IN" dirty="0"/>
              <a:t>But we actually have got Sample mean &gt;= 25; so H0 must not be true</a:t>
            </a:r>
          </a:p>
          <a:p>
            <a:r>
              <a:rPr lang="en-IN" dirty="0"/>
              <a:t>Hence, we reject H0 when p-value &lt; </a:t>
            </a:r>
            <a:r>
              <a:rPr lang="el-GR" dirty="0"/>
              <a:t>α</a:t>
            </a:r>
            <a:endParaRPr lang="en-IN" dirty="0"/>
          </a:p>
          <a:p>
            <a:r>
              <a:rPr lang="en-IN" dirty="0"/>
              <a:t>But if the p-value is high, say 0.5, it means that assuming H0 is true, we have a 50% chance of getting this result (25 minutes), so we do not reject H0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48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AC9CD9-1D63-2BE6-2687-9B8091FE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Two-Tailed and One-Tailed Tests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C4110-B0A9-1606-2DA8-363B4604A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9155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Two-tailed Test</a:t>
            </a:r>
          </a:p>
          <a:p>
            <a:r>
              <a:rPr lang="en-US" dirty="0"/>
              <a:t>H₀: The average weight of chips in a packet is equal to 50 grams (μ = 50)</a:t>
            </a:r>
          </a:p>
          <a:p>
            <a:r>
              <a:rPr lang="en-US" dirty="0"/>
              <a:t>Ha: The average weight of chips in a packet is not equal to 50 grams (μ ≠ 50)</a:t>
            </a:r>
          </a:p>
          <a:p>
            <a:r>
              <a:rPr lang="en-US" dirty="0">
                <a:solidFill>
                  <a:srgbClr val="FF0000"/>
                </a:solidFill>
              </a:rPr>
              <a:t>Rejection zone: Both to the left and to the right of 50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A712C3-9EBC-6DAB-00DC-C42FE663F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752" y="1825625"/>
            <a:ext cx="672404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One-Tailed Test (Left-Tailed)</a:t>
            </a:r>
          </a:p>
          <a:p>
            <a:r>
              <a:rPr lang="en-US" dirty="0"/>
              <a:t>H₀: The average weight of chips in a packet is equal to or greater than 50 grams (μ ≥ 50)</a:t>
            </a:r>
          </a:p>
          <a:p>
            <a:r>
              <a:rPr lang="en-US" dirty="0"/>
              <a:t>Ha: The average weight of chips in a packet is less than 50 grams (μ &lt; 50)</a:t>
            </a:r>
          </a:p>
          <a:p>
            <a:r>
              <a:rPr lang="en-US" dirty="0">
                <a:solidFill>
                  <a:srgbClr val="FF0000"/>
                </a:solidFill>
              </a:rPr>
              <a:t>Rejection zone: Towards the left side of 50</a:t>
            </a:r>
          </a:p>
          <a:p>
            <a:r>
              <a:rPr lang="en-US" b="1" dirty="0"/>
              <a:t>One-Tailed Test (Right-Tailed):</a:t>
            </a:r>
          </a:p>
          <a:p>
            <a:r>
              <a:rPr lang="en-US" dirty="0"/>
              <a:t>H₀: The average weight of chips in a packet is equal to or less than 50 grams (μ ≤ 50)</a:t>
            </a:r>
          </a:p>
          <a:p>
            <a:r>
              <a:rPr lang="en-US" dirty="0"/>
              <a:t>Ha: The average weight of chips in a packet is greater than 50 grams (μ &gt; 50)</a:t>
            </a:r>
          </a:p>
          <a:p>
            <a:r>
              <a:rPr lang="en-US" dirty="0">
                <a:solidFill>
                  <a:srgbClr val="FF0000"/>
                </a:solidFill>
              </a:rPr>
              <a:t>Rejection zone: Towards the right side of 50</a:t>
            </a:r>
          </a:p>
        </p:txBody>
      </p:sp>
    </p:spTree>
    <p:extLst>
      <p:ext uri="{BB962C8B-B14F-4D97-AF65-F5344CB8AC3E}">
        <p14:creationId xmlns:p14="http://schemas.microsoft.com/office/powerpoint/2010/main" val="4294778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E05926-F40A-1340-056B-1AC33D8D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24239-1F10-AD3E-7401-E3B6BF76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use two-tailed tests, generally </a:t>
            </a:r>
            <a:r>
              <a:rPr lang="el-GR" dirty="0"/>
              <a:t>α</a:t>
            </a:r>
            <a:r>
              <a:rPr lang="en-IN" dirty="0"/>
              <a:t> = 0.05</a:t>
            </a:r>
          </a:p>
          <a:p>
            <a:r>
              <a:rPr lang="en-IN" dirty="0"/>
              <a:t>But in a one-tailed test, </a:t>
            </a:r>
            <a:r>
              <a:rPr lang="el-GR" dirty="0"/>
              <a:t>α</a:t>
            </a:r>
            <a:r>
              <a:rPr lang="en-IN" dirty="0"/>
              <a:t> = 0.05 / 2 = 0.025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62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E10EB6-84CF-C239-C3F6-73B324AE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One-way ANOVA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EE088-21E5-6B34-B6E5-D94869653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969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2315-2BE8-08C9-4C07-E961B8DD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of Variance (ANOVA)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1615-B4BE-0B92-AF7A-4D7F86B88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Analysis of Variance (ANOVA) </a:t>
            </a:r>
            <a:r>
              <a:rPr lang="en-US" dirty="0"/>
              <a:t>is a statistical technique used to analyze whether there are statistically significant differences among the means of three or more groups</a:t>
            </a:r>
          </a:p>
          <a:p>
            <a:r>
              <a:rPr lang="en-US" dirty="0"/>
              <a:t>H0 = All group means are equal, Ha = At least one group mean is different</a:t>
            </a:r>
          </a:p>
          <a:p>
            <a:r>
              <a:rPr lang="en-US" dirty="0"/>
              <a:t>Uses F-statistic; higher its value, higher the difference in means</a:t>
            </a:r>
          </a:p>
          <a:p>
            <a:r>
              <a:rPr lang="en-US" dirty="0"/>
              <a:t>Also if p-value &lt; 0.05, we can reject the null hypothesis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57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06D9-D625-5E9F-8B78-4ABCA8A2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ANOVA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2126-FAF9-2378-415A-44A504F6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Test scores of students:</a:t>
            </a:r>
          </a:p>
          <a:p>
            <a:pPr lvl="1"/>
            <a:r>
              <a:rPr lang="en-US" dirty="0"/>
              <a:t>Teaching Method A: [85, 88, 91, 78, 82]</a:t>
            </a:r>
          </a:p>
          <a:p>
            <a:pPr lvl="1"/>
            <a:r>
              <a:rPr lang="en-US" dirty="0"/>
              <a:t>Teaching Method B: [75, 79, 80, 82, 78]</a:t>
            </a:r>
          </a:p>
          <a:p>
            <a:pPr lvl="1"/>
            <a:r>
              <a:rPr lang="en-US" dirty="0"/>
              <a:t>Teaching Method C: [90, 85, 88, 92, 87]</a:t>
            </a:r>
            <a:endParaRPr lang="en-IN" dirty="0"/>
          </a:p>
          <a:p>
            <a:r>
              <a:rPr lang="en-US" dirty="0"/>
              <a:t>H0: There are no significant differences in the mean test scores among the three teaching methods</a:t>
            </a:r>
          </a:p>
          <a:p>
            <a:r>
              <a:rPr lang="en-US" dirty="0"/>
              <a:t>Ha: At least one teaching method has a different mean test score than the others</a:t>
            </a:r>
          </a:p>
          <a:p>
            <a:pPr lvl="1"/>
            <a:r>
              <a:rPr lang="en-US" dirty="0"/>
              <a:t>Mean of Method A: (85 + 88 + 91 + 78 + 82) / 5 = 84.8</a:t>
            </a:r>
          </a:p>
          <a:p>
            <a:pPr lvl="1"/>
            <a:r>
              <a:rPr lang="en-US" dirty="0"/>
              <a:t>Mean of Method B: (75 + 79 + 80 + 82 + 78) / 5 = 78.8</a:t>
            </a:r>
          </a:p>
          <a:p>
            <a:pPr lvl="1"/>
            <a:r>
              <a:rPr lang="en-US" dirty="0"/>
              <a:t>Mean of Method C: (90 + 85 + 88 + 92 + 87) / 5 = 88.4</a:t>
            </a:r>
          </a:p>
          <a:p>
            <a:r>
              <a:rPr lang="en-US" dirty="0"/>
              <a:t>Grand Mean: (84.8 + 78.8 + 88.4) / 3 = 84</a:t>
            </a:r>
          </a:p>
        </p:txBody>
      </p:sp>
    </p:spTree>
    <p:extLst>
      <p:ext uri="{BB962C8B-B14F-4D97-AF65-F5344CB8AC3E}">
        <p14:creationId xmlns:p14="http://schemas.microsoft.com/office/powerpoint/2010/main" val="2175037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06D9-D625-5E9F-8B78-4ABCA8A2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ANOVA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2126-FAF9-2378-415A-44A504F6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SST = Sum of Squares Treatment, measures the variability of group means</a:t>
            </a:r>
          </a:p>
          <a:p>
            <a:r>
              <a:rPr lang="en-US" dirty="0"/>
              <a:t>SST = Σ (</a:t>
            </a:r>
            <a:r>
              <a:rPr lang="en-US" dirty="0" err="1"/>
              <a:t>Nt</a:t>
            </a:r>
            <a:r>
              <a:rPr lang="en-US" dirty="0"/>
              <a:t> * (Mean of Group t - Grand Mean)^2)</a:t>
            </a:r>
          </a:p>
          <a:p>
            <a:r>
              <a:rPr lang="en-US" dirty="0"/>
              <a:t>SST = (5 * (84.8 - 84)^2) + (5 * (78.8 - 84)^2) + (5 * (88.4 - 84)^2)</a:t>
            </a:r>
          </a:p>
          <a:p>
            <a:r>
              <a:rPr lang="en-US" dirty="0"/>
              <a:t>SST ≈ 133.2</a:t>
            </a:r>
          </a:p>
          <a:p>
            <a:r>
              <a:rPr lang="en-US" dirty="0"/>
              <a:t>SSE = Sum of Squares Error, measures the variability in the groups</a:t>
            </a:r>
          </a:p>
          <a:p>
            <a:r>
              <a:rPr lang="en-US" dirty="0"/>
              <a:t>SSE = Σ </a:t>
            </a:r>
            <a:r>
              <a:rPr lang="en-US" dirty="0" err="1"/>
              <a:t>Σ</a:t>
            </a:r>
            <a:r>
              <a:rPr lang="en-US" dirty="0"/>
              <a:t> (Xi - Mean of Group </a:t>
            </a:r>
            <a:r>
              <a:rPr lang="en-US" dirty="0" err="1"/>
              <a:t>i</a:t>
            </a:r>
            <a:r>
              <a:rPr lang="en-US" dirty="0"/>
              <a:t>)^2</a:t>
            </a:r>
          </a:p>
          <a:p>
            <a:r>
              <a:rPr lang="en-US" dirty="0"/>
              <a:t>SSE = (85-84.8)^2 + (88-84.8)^2 + (91-84.8)^2 + (78-78.8)^2 + (82-78.8)^2 + (75-78.8)^2 + (79-78.8)^2 + (80-78.8)^2 + (82-78.8)^2 + (78-78.8)^2 + (90-88.4)^2 + (85-88.4)^2 + (88-88.4)^2 + (92-88.4)^2 + (87-88.4)^2</a:t>
            </a:r>
          </a:p>
          <a:p>
            <a:r>
              <a:rPr lang="en-US" dirty="0"/>
              <a:t>SSE ≈ 50.8</a:t>
            </a:r>
          </a:p>
        </p:txBody>
      </p:sp>
    </p:spTree>
    <p:extLst>
      <p:ext uri="{BB962C8B-B14F-4D97-AF65-F5344CB8AC3E}">
        <p14:creationId xmlns:p14="http://schemas.microsoft.com/office/powerpoint/2010/main" val="3173262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06D9-D625-5E9F-8B78-4ABCA8A2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ANOVA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2126-FAF9-2378-415A-44A504F6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 = (SST / (k - 1)) / (SSE / (N - k))</a:t>
            </a:r>
          </a:p>
          <a:p>
            <a:r>
              <a:rPr lang="en-US" dirty="0"/>
              <a:t>Where k is the number of groups (3 in this case) and N is the total number of observations (15).</a:t>
            </a:r>
          </a:p>
          <a:p>
            <a:r>
              <a:rPr lang="en-US" dirty="0"/>
              <a:t>F = (133.2 / 2) / (50.8 / 12)</a:t>
            </a:r>
          </a:p>
          <a:p>
            <a:r>
              <a:rPr lang="en-US" dirty="0"/>
              <a:t>F ≈ 8.88</a:t>
            </a:r>
          </a:p>
          <a:p>
            <a:r>
              <a:rPr lang="en-US" dirty="0"/>
              <a:t>Now go to F-table (</a:t>
            </a:r>
            <a:r>
              <a:rPr lang="en-US" dirty="0">
                <a:hlinkClick r:id="rId2"/>
              </a:rPr>
              <a:t>https://users.sussex.ac.uk/~grahamh/RM1web/F-ratio%20table%202005.pdf</a:t>
            </a:r>
            <a:r>
              <a:rPr lang="en-US" dirty="0"/>
              <a:t>), go to column 2, row 12 (See next slide)</a:t>
            </a:r>
          </a:p>
          <a:p>
            <a:r>
              <a:rPr lang="en-US" dirty="0"/>
              <a:t>Since calculated F-value (8.88) &gt; critical statistic (3.89), we reject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433008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06D9-D625-5E9F-8B78-4ABCA8A2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ANOVA Example: Why column 2, row 14?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2126-FAF9-2378-415A-44A504F6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Degrees of Freedom (</a:t>
            </a:r>
            <a:r>
              <a:rPr lang="en-US" dirty="0" err="1"/>
              <a:t>df_total</a:t>
            </a:r>
            <a:r>
              <a:rPr lang="en-US" dirty="0"/>
              <a:t>): This represents the total number of observations minus 1 = 15 - 1 = 14</a:t>
            </a:r>
          </a:p>
          <a:p>
            <a:r>
              <a:rPr lang="en-US" dirty="0"/>
              <a:t>Between-Groups Degrees of Freedom (</a:t>
            </a:r>
            <a:r>
              <a:rPr lang="en-US" dirty="0" err="1"/>
              <a:t>df_between</a:t>
            </a:r>
            <a:r>
              <a:rPr lang="en-US" dirty="0"/>
              <a:t>): This corresponds to the number of groups minus 1 = 3 - 1 = 2</a:t>
            </a:r>
          </a:p>
          <a:p>
            <a:r>
              <a:rPr lang="en-US" dirty="0"/>
              <a:t>Within-Groups Degrees of Freedom (</a:t>
            </a:r>
            <a:r>
              <a:rPr lang="en-US" dirty="0" err="1"/>
              <a:t>df_within</a:t>
            </a:r>
            <a:r>
              <a:rPr lang="en-US" dirty="0"/>
              <a:t>): This is calculated by subtracting </a:t>
            </a:r>
            <a:r>
              <a:rPr lang="en-US" dirty="0" err="1"/>
              <a:t>df_between</a:t>
            </a:r>
            <a:r>
              <a:rPr lang="en-US" dirty="0"/>
              <a:t> from </a:t>
            </a:r>
            <a:r>
              <a:rPr lang="en-US" dirty="0" err="1"/>
              <a:t>df_total</a:t>
            </a:r>
            <a:r>
              <a:rPr lang="en-US" dirty="0"/>
              <a:t> 14 - 2 = 12</a:t>
            </a:r>
          </a:p>
          <a:p>
            <a:r>
              <a:rPr lang="en-US" dirty="0"/>
              <a:t>We need to go to </a:t>
            </a:r>
            <a:r>
              <a:rPr lang="en-US" i="1" dirty="0" err="1"/>
              <a:t>df_between</a:t>
            </a:r>
            <a:r>
              <a:rPr lang="en-US" dirty="0"/>
              <a:t> column and </a:t>
            </a:r>
            <a:r>
              <a:rPr lang="en-US" i="1" dirty="0" err="1"/>
              <a:t>df_within</a:t>
            </a:r>
            <a:r>
              <a:rPr lang="en-US" dirty="0"/>
              <a:t> row, hence column 2 and row 12</a:t>
            </a:r>
          </a:p>
        </p:txBody>
      </p:sp>
    </p:spTree>
    <p:extLst>
      <p:ext uri="{BB962C8B-B14F-4D97-AF65-F5344CB8AC3E}">
        <p14:creationId xmlns:p14="http://schemas.microsoft.com/office/powerpoint/2010/main" val="2088720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D02B-D2DB-2F8F-FEAD-6C789BA4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ANOVA Python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B557-23F9-CA02-D492-95323D33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C:\code\Data Analytics\anova.py</a:t>
            </a:r>
          </a:p>
          <a:p>
            <a:endParaRPr lang="en-IN" dirty="0"/>
          </a:p>
          <a:p>
            <a:r>
              <a:rPr lang="en-IN" dirty="0"/>
              <a:t>C:\code\Data Analytics\anova_student_performance.py</a:t>
            </a:r>
          </a:p>
        </p:txBody>
      </p:sp>
    </p:spTree>
    <p:extLst>
      <p:ext uri="{BB962C8B-B14F-4D97-AF65-F5344CB8AC3E}">
        <p14:creationId xmlns:p14="http://schemas.microsoft.com/office/powerpoint/2010/main" val="3640321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D13BB-FB33-FB3D-70F4-81BA0C42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 Square 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AB3C2-0E14-7164-D13D-7711222B1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7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A42E-128E-91FA-7D0D-2A60091C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and II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17D0-BEF0-AA59-E301-3BB43CA85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So, state H0 and Ha on some population</a:t>
            </a:r>
          </a:p>
          <a:p>
            <a:r>
              <a:rPr lang="en-US" dirty="0"/>
              <a:t>Calculate some statistic of the sample (e.g. sample mean)</a:t>
            </a:r>
          </a:p>
          <a:p>
            <a:r>
              <a:rPr lang="en-US" dirty="0"/>
              <a:t>Then, </a:t>
            </a:r>
            <a:r>
              <a:rPr lang="en-US" b="1" dirty="0"/>
              <a:t>P-value</a:t>
            </a:r>
            <a:r>
              <a:rPr lang="en-US" dirty="0"/>
              <a:t> = P(Obtaining that statistic in the population, assuming H0 is true) </a:t>
            </a:r>
          </a:p>
          <a:p>
            <a:r>
              <a:rPr lang="en-US" dirty="0"/>
              <a:t>If this P-value &lt; Some critical value (</a:t>
            </a:r>
            <a:r>
              <a:rPr lang="el-GR" dirty="0"/>
              <a:t>α</a:t>
            </a:r>
            <a:r>
              <a:rPr lang="en-US" dirty="0"/>
              <a:t>), we reject H0  … Case 1</a:t>
            </a:r>
          </a:p>
          <a:p>
            <a:r>
              <a:rPr lang="en-US" dirty="0"/>
              <a:t>If this P-value &gt;= Some critical value (</a:t>
            </a:r>
            <a:r>
              <a:rPr lang="el-GR" dirty="0"/>
              <a:t>α</a:t>
            </a:r>
            <a:r>
              <a:rPr lang="en-US" dirty="0"/>
              <a:t>), we do not reject H0 … Case 2</a:t>
            </a:r>
          </a:p>
          <a:p>
            <a:r>
              <a:rPr lang="en-US" dirty="0"/>
              <a:t>Quite logical!</a:t>
            </a:r>
          </a:p>
          <a:p>
            <a:r>
              <a:rPr lang="en-US" dirty="0"/>
              <a:t>However, sometimes, we may be wrong in either case</a:t>
            </a:r>
          </a:p>
          <a:p>
            <a:r>
              <a:rPr lang="en-US" dirty="0"/>
              <a:t>If we reject H0 when H0 is </a:t>
            </a:r>
            <a:r>
              <a:rPr lang="en-US" i="1" dirty="0"/>
              <a:t>true</a:t>
            </a:r>
            <a:r>
              <a:rPr lang="en-US" dirty="0"/>
              <a:t>, it is Type I error (True Negative)</a:t>
            </a:r>
          </a:p>
          <a:p>
            <a:r>
              <a:rPr lang="en-US" dirty="0"/>
              <a:t>If we do not reject H0 when H0 is </a:t>
            </a:r>
            <a:r>
              <a:rPr lang="en-US" i="1" dirty="0"/>
              <a:t>false</a:t>
            </a:r>
            <a:r>
              <a:rPr lang="en-US" dirty="0"/>
              <a:t>, it is Type II error (False Positive)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CBC4D8-A20D-5981-39F9-508EE3A3BFD9}"/>
              </a:ext>
            </a:extLst>
          </p:cNvPr>
          <p:cNvSpPr/>
          <p:nvPr/>
        </p:nvSpPr>
        <p:spPr>
          <a:xfrm>
            <a:off x="8576110" y="194051"/>
            <a:ext cx="2009541" cy="18769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Population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BE330D-C819-41B7-8AD1-22A0AE4B0CE5}"/>
              </a:ext>
            </a:extLst>
          </p:cNvPr>
          <p:cNvSpPr/>
          <p:nvPr/>
        </p:nvSpPr>
        <p:spPr>
          <a:xfrm>
            <a:off x="8912995" y="386557"/>
            <a:ext cx="1328286" cy="5775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4198605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E4AF38-5D62-C161-1979-6108BD9A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8D400-8C34-BB70-0FEB-61E88DF5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Chi-square test</a:t>
            </a:r>
            <a:r>
              <a:rPr lang="en-US" dirty="0"/>
              <a:t> is used to analyze </a:t>
            </a:r>
            <a:r>
              <a:rPr lang="en-US" i="1" dirty="0"/>
              <a:t>categorical data</a:t>
            </a:r>
          </a:p>
          <a:p>
            <a:r>
              <a:rPr lang="en-US" dirty="0"/>
              <a:t>Comes in two types</a:t>
            </a:r>
          </a:p>
          <a:p>
            <a:endParaRPr lang="en-US" dirty="0"/>
          </a:p>
          <a:p>
            <a:r>
              <a:rPr lang="en-US" b="1" dirty="0"/>
              <a:t>Chi-square test for goodness of fit</a:t>
            </a:r>
            <a:r>
              <a:rPr lang="en-US" dirty="0"/>
              <a:t>: Are observed frequencies as expected?</a:t>
            </a:r>
            <a:endParaRPr lang="en-US" b="1" dirty="0"/>
          </a:p>
          <a:p>
            <a:r>
              <a:rPr lang="en-US" b="1" dirty="0"/>
              <a:t>Chi-square test for independence</a:t>
            </a:r>
            <a:r>
              <a:rPr lang="en-US" dirty="0"/>
              <a:t>: Do we find a significant association between two categorical variables?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21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ADE5-7FA1-A62F-D5C1-F4270364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 for goodness of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53FE-1CE6-2D68-EF4D-B9983716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if the observed frequencies of a single categorical variable match with a pre-defined expected distribution</a:t>
            </a:r>
          </a:p>
          <a:p>
            <a:r>
              <a:rPr lang="en-US" dirty="0"/>
              <a:t>Example: A bakery wants to see if their customers prefer chocolate, vanilla, or strawberry cupcakes equally. They record sales for a week.</a:t>
            </a:r>
          </a:p>
          <a:p>
            <a:r>
              <a:rPr lang="en-US" dirty="0"/>
              <a:t>H0: All flavors have equal preferences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3A97A-BBAD-3F79-4D79-0F11D68F8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481" y="4131292"/>
            <a:ext cx="6801050" cy="236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95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0229-6CCC-0B02-FA71-6DF7D79B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 for goodness of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A9C6D-DFFB-8EA7-E8E3-0CD3C999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Calculate (O - E)^2: Subtract the expected values (33.33) from each observed value (40, 25, 35) to get three squared differences: (40 - 33.33)^2, (25 - 33.33)^2, and (35 - 33.33)^2: Result is 44.89, 72.99, and 3.24, respectively</a:t>
            </a:r>
          </a:p>
          <a:p>
            <a:r>
              <a:rPr lang="en-US" dirty="0"/>
              <a:t>Divide by expected values: Divide each squared difference from step 1 by its corresponding expected value (33.33): Result 1.35, 2.19, and 0.098</a:t>
            </a:r>
          </a:p>
          <a:p>
            <a:r>
              <a:rPr lang="en-US" dirty="0"/>
              <a:t>Sum the results: Add these three values (1.35 + 2.19 + 0.098) to get the chi-square statistic of 3.5003, Critical value: 5.991</a:t>
            </a:r>
          </a:p>
          <a:p>
            <a:r>
              <a:rPr lang="en-US" dirty="0"/>
              <a:t>P-value = 0.1737, which is &gt; 0.05, so we do not reject H0</a:t>
            </a:r>
          </a:p>
        </p:txBody>
      </p:sp>
    </p:spTree>
    <p:extLst>
      <p:ext uri="{BB962C8B-B14F-4D97-AF65-F5344CB8AC3E}">
        <p14:creationId xmlns:p14="http://schemas.microsoft.com/office/powerpoint/2010/main" val="28305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8A4F-C88C-04DE-C3CB-A0853F73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 for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B671-BDCF-4E59-510F-0BB664C7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test investigates whether there is a significant association between two categorical variables</a:t>
            </a:r>
          </a:p>
          <a:p>
            <a:r>
              <a:rPr lang="en-US" dirty="0"/>
              <a:t>A healthcare provider wants to know if there is a relationship between exercise frequency and blood pressure levels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DBD48-3DDF-B56F-DEA5-F61E10467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28" y="3624880"/>
            <a:ext cx="6726189" cy="323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23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8A4F-C88C-04DE-C3CB-A0853F73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 for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B671-BDCF-4E59-510F-0BB664C7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785"/>
            <a:ext cx="10515600" cy="4887178"/>
          </a:xfrm>
        </p:spPr>
        <p:txBody>
          <a:bodyPr/>
          <a:lstStyle/>
          <a:p>
            <a:r>
              <a:rPr lang="en-US" dirty="0"/>
              <a:t>Calculate expected frequencies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7A26F-423E-B294-7033-071C4B38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33" y="1774773"/>
            <a:ext cx="7617408" cy="2159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3951AC-142D-AA96-5D4D-E7FFB640C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574" y="4017910"/>
            <a:ext cx="7321926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91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8A4F-C88C-04DE-C3CB-A0853F73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 for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B671-BDCF-4E59-510F-0BB664C7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r>
              <a:rPr lang="en-US" dirty="0"/>
              <a:t>Result</a:t>
            </a:r>
          </a:p>
          <a:p>
            <a:endParaRPr lang="en-US" dirty="0"/>
          </a:p>
          <a:p>
            <a:r>
              <a:rPr lang="en-US" dirty="0"/>
              <a:t>Chi-square statistic: 4.45</a:t>
            </a:r>
          </a:p>
          <a:p>
            <a:r>
              <a:rPr lang="en-US" dirty="0"/>
              <a:t>Degrees of freedom: 2</a:t>
            </a:r>
          </a:p>
          <a:p>
            <a:r>
              <a:rPr lang="en-US" dirty="0"/>
              <a:t>p-value: approximately 0.107 (using chi-square distribution table)</a:t>
            </a:r>
          </a:p>
          <a:p>
            <a:endParaRPr lang="en-US" dirty="0"/>
          </a:p>
          <a:p>
            <a:r>
              <a:rPr lang="en-US" dirty="0"/>
              <a:t>Conclusion: Fail to reject H0</a:t>
            </a:r>
          </a:p>
        </p:txBody>
      </p:sp>
    </p:spTree>
    <p:extLst>
      <p:ext uri="{BB962C8B-B14F-4D97-AF65-F5344CB8AC3E}">
        <p14:creationId xmlns:p14="http://schemas.microsoft.com/office/powerpoint/2010/main" val="1342575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172D-924F-2B63-B17E-4DEC5931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 for independence – 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B108-490B-0448-C4BC-4955C084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Does gender affect which pet is liked more, for the following data?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Solution: First define Hypotheses</a:t>
            </a:r>
          </a:p>
          <a:p>
            <a:pPr lvl="1"/>
            <a:r>
              <a:rPr lang="en-US" dirty="0"/>
              <a:t>H0: Gender and preference for cats or dogs are independent</a:t>
            </a:r>
          </a:p>
          <a:p>
            <a:pPr lvl="1"/>
            <a:r>
              <a:rPr lang="en-US" dirty="0"/>
              <a:t>H1: Gender and preference for cats or dogs are not independent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0D184-D465-8262-C682-FF53D6844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05" y="2319832"/>
            <a:ext cx="3902633" cy="149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79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172D-924F-2B63-B17E-4DEC5931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 for independence – 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B108-490B-0448-C4BC-4955C084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up all the row and column values</a:t>
            </a:r>
          </a:p>
          <a:p>
            <a:endParaRPr lang="en-IN" dirty="0"/>
          </a:p>
          <a:p>
            <a:r>
              <a:rPr lang="en-IN" dirty="0"/>
              <a:t>Calculate “Expected value” for each cell by multiplying each row total by each column total and dividing it by the overall total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5CB5A-20DC-CC4B-5874-DC1E6564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169" y="1410672"/>
            <a:ext cx="4519461" cy="1229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D850BE-E8AB-911F-0485-21C9E05AB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908" y="3929837"/>
            <a:ext cx="7236930" cy="2363539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6926D4B6-FE1C-A977-9BDB-C789588CE6A8}"/>
              </a:ext>
            </a:extLst>
          </p:cNvPr>
          <p:cNvSpPr/>
          <p:nvPr/>
        </p:nvSpPr>
        <p:spPr>
          <a:xfrm>
            <a:off x="9585790" y="3429000"/>
            <a:ext cx="2496620" cy="2864375"/>
          </a:xfrm>
          <a:prstGeom prst="borderCallout1">
            <a:avLst>
              <a:gd name="adj1" fmla="val 18750"/>
              <a:gd name="adj2" fmla="val -8333"/>
              <a:gd name="adj3" fmla="val 9549"/>
              <a:gd name="adj4" fmla="val -38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estimated value for each cell is the total for its row multiplied by the total for its column, then divided by the total for the table: that is, (</a:t>
            </a:r>
            <a:r>
              <a:rPr lang="en-US" dirty="0" err="1"/>
              <a:t>RowTotal</a:t>
            </a:r>
            <a:r>
              <a:rPr lang="en-US" dirty="0"/>
              <a:t>*</a:t>
            </a:r>
            <a:r>
              <a:rPr lang="en-US" dirty="0" err="1"/>
              <a:t>ColTotal</a:t>
            </a:r>
            <a:r>
              <a:rPr lang="en-US" dirty="0"/>
              <a:t>)/</a:t>
            </a:r>
            <a:r>
              <a:rPr lang="en-US" dirty="0" err="1"/>
              <a:t>GridTotal</a:t>
            </a:r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91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172D-924F-2B63-B17E-4DEC5931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 for independence – 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B108-490B-0448-C4BC-4955C084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Resulting “Expected values” table</a:t>
            </a:r>
          </a:p>
          <a:p>
            <a:endParaRPr lang="en-IN" dirty="0"/>
          </a:p>
          <a:p>
            <a:r>
              <a:rPr lang="en-IN" dirty="0"/>
              <a:t>Subtract expected from observed, square it, and divide by expected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987CD-548E-3523-C0C6-0702F3D68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566" y="1289022"/>
            <a:ext cx="5575514" cy="1423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7019D6-8CCC-B721-C78F-AB2F0F0A3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27" y="3429000"/>
            <a:ext cx="4694412" cy="1475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5B9740-7161-C50C-E31F-26A842CE3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238" y="3244691"/>
            <a:ext cx="6543441" cy="324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17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10F0-C180-CB5D-DB4A-FE885469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 for independence – 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6FAD5-4003-6368-6AC9-E891E757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Now add up the calculated values</a:t>
            </a:r>
          </a:p>
          <a:p>
            <a:pPr lvl="1"/>
            <a:r>
              <a:rPr lang="it-IT" dirty="0"/>
              <a:t>1.099 + 0.918 + 1.136 + 0.949 = 4.102</a:t>
            </a:r>
          </a:p>
          <a:p>
            <a:pPr lvl="1"/>
            <a:r>
              <a:rPr lang="it-IT" dirty="0"/>
              <a:t>Chi-Square is 4.102</a:t>
            </a:r>
          </a:p>
          <a:p>
            <a:r>
              <a:rPr lang="en-IN" dirty="0"/>
              <a:t>Now calculate Degrees of freedom = (row count – 1) x (column count – 1) = (2 – 1) x (2 – 1) = 1</a:t>
            </a:r>
          </a:p>
          <a:p>
            <a:r>
              <a:rPr lang="en-IN" dirty="0"/>
              <a:t>Look up in the Chi-square table (</a:t>
            </a:r>
            <a:r>
              <a:rPr lang="en-US" dirty="0"/>
              <a:t>https://people.richland.edu/james/lecture/m170/tbl-chi.html</a:t>
            </a:r>
            <a:r>
              <a:rPr lang="en-IN" dirty="0"/>
              <a:t>) for DF = 1 and alpha level of 0.05. The value (called as </a:t>
            </a:r>
            <a:r>
              <a:rPr lang="en-IN" b="1" dirty="0"/>
              <a:t>critical value</a:t>
            </a:r>
            <a:r>
              <a:rPr lang="en-IN" dirty="0"/>
              <a:t>) is 3.841, which is less than our Chi-square value.</a:t>
            </a:r>
          </a:p>
          <a:p>
            <a:r>
              <a:rPr lang="en-IN" dirty="0"/>
              <a:t>Conclusion: Observed value (i.e. our Calculated value) &gt; Critical value (i.e. the Chi-square Table value), so we reject the null hypothesis.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B3193807-E421-8BB6-0410-24345168211B}"/>
              </a:ext>
            </a:extLst>
          </p:cNvPr>
          <p:cNvSpPr/>
          <p:nvPr/>
        </p:nvSpPr>
        <p:spPr>
          <a:xfrm>
            <a:off x="8065212" y="821932"/>
            <a:ext cx="3791165" cy="1795409"/>
          </a:xfrm>
          <a:prstGeom prst="borderCallout1">
            <a:avLst>
              <a:gd name="adj1" fmla="val 18750"/>
              <a:gd name="adj2" fmla="val -8333"/>
              <a:gd name="adj3" fmla="val 207493"/>
              <a:gd name="adj4" fmla="val -108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significance (alpha) level of 0.05 indicates a 5% risk of concluding that an association between the variables exists when there is no actual association.</a:t>
            </a:r>
          </a:p>
        </p:txBody>
      </p:sp>
    </p:spTree>
    <p:extLst>
      <p:ext uri="{BB962C8B-B14F-4D97-AF65-F5344CB8AC3E}">
        <p14:creationId xmlns:p14="http://schemas.microsoft.com/office/powerpoint/2010/main" val="228273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3D867B-EC63-7FB8-5B55-BFED60FC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One-Sample T-test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AD521-8C98-B5BF-5CD0-EA5378DD1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349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2DDB-64A5-33A0-6577-6F146969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Python Functions: </a:t>
            </a:r>
            <a:r>
              <a:rPr lang="en-US" dirty="0" err="1"/>
              <a:t>stats.chisquare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5BC6B-A501-68C2-95B8-286BBB747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stat.schisquare</a:t>
            </a:r>
            <a:r>
              <a:rPr lang="en-US" b="1" dirty="0"/>
              <a:t>()</a:t>
            </a:r>
          </a:p>
          <a:p>
            <a:r>
              <a:rPr lang="en-US" dirty="0"/>
              <a:t>Used for Chi-square test for goodness of fit</a:t>
            </a:r>
          </a:p>
          <a:p>
            <a:r>
              <a:rPr lang="en-US" dirty="0"/>
              <a:t>Compares observed frequencies with expected frequencies</a:t>
            </a:r>
          </a:p>
          <a:p>
            <a:endParaRPr lang="en-US" dirty="0"/>
          </a:p>
          <a:p>
            <a:r>
              <a:rPr lang="en-US" b="1" dirty="0"/>
              <a:t>chi2_contingency()</a:t>
            </a:r>
          </a:p>
          <a:p>
            <a:r>
              <a:rPr lang="en-US" dirty="0"/>
              <a:t>Used for conducting a chi-square test of independence or association between two categorical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37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786A-CCC5-F590-BFFE-307E4439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0ED4-E6D3-0E04-207A-AFE8EDCCC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C:\code\Data Analytics\</a:t>
            </a:r>
            <a:r>
              <a:rPr lang="en-US" dirty="0"/>
              <a:t>chi_square_goodness_of_fit.py</a:t>
            </a:r>
            <a:endParaRPr lang="en-IN" dirty="0"/>
          </a:p>
          <a:p>
            <a:endParaRPr lang="en-IN" dirty="0"/>
          </a:p>
          <a:p>
            <a:r>
              <a:rPr lang="en-IN" dirty="0"/>
              <a:t>C:\code\Data Analytics\ chi_square_independence.py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133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D4E2-7FCA-7DA8-A35D-17B5276D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Hypothesis – How to State?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E4B861-6809-78E0-83A4-E56603149D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5559" y="1390972"/>
          <a:ext cx="11110645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912">
                  <a:extLst>
                    <a:ext uri="{9D8B030D-6E8A-4147-A177-3AD203B41FA5}">
                      <a16:colId xmlns:a16="http://schemas.microsoft.com/office/drawing/2014/main" val="698443653"/>
                    </a:ext>
                  </a:extLst>
                </a:gridCol>
                <a:gridCol w="8013733">
                  <a:extLst>
                    <a:ext uri="{9D8B030D-6E8A-4147-A177-3AD203B41FA5}">
                      <a16:colId xmlns:a16="http://schemas.microsoft.com/office/drawing/2014/main" val="1760930717"/>
                    </a:ext>
                  </a:extLst>
                </a:gridCol>
              </a:tblGrid>
              <a:tr h="483442">
                <a:tc>
                  <a:txBody>
                    <a:bodyPr/>
                    <a:lstStyle/>
                    <a:p>
                      <a:r>
                        <a:rPr lang="en-IN" sz="28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250550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r>
                        <a:rPr lang="en-IN" sz="2800" dirty="0"/>
                        <a:t>One-sample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There is no significant difference between the sample mean and the hypothesized population mean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85680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r>
                        <a:rPr lang="en-IN" sz="2800" dirty="0"/>
                        <a:t>Two-sample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population means of the two groups are equal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6416"/>
                  </a:ext>
                </a:extLst>
              </a:tr>
              <a:tr h="870195">
                <a:tc>
                  <a:txBody>
                    <a:bodyPr/>
                    <a:lstStyle/>
                    <a:p>
                      <a:r>
                        <a:rPr lang="en-IN" sz="2800" dirty="0"/>
                        <a:t>Chi-Square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no association between the two categorical variables (they are independent)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834874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r>
                        <a:rPr lang="en-IN" sz="2800" dirty="0"/>
                        <a:t>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means of multiple groups are equal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78271"/>
                  </a:ext>
                </a:extLst>
              </a:tr>
              <a:tr h="870195">
                <a:tc>
                  <a:txBody>
                    <a:bodyPr/>
                    <a:lstStyle/>
                    <a:p>
                      <a:r>
                        <a:rPr lang="en-IN" sz="28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coefficients of the independent variables are equal to zero (no relationship)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98913"/>
                  </a:ext>
                </a:extLst>
              </a:tr>
              <a:tr h="870195">
                <a:tc>
                  <a:txBody>
                    <a:bodyPr/>
                    <a:lstStyle/>
                    <a:p>
                      <a:r>
                        <a:rPr lang="en-IN" sz="28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There is no association between the independent variables and the binary outcome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193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227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33550C-DA71-89F9-0B93-8D02C943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Skewness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794C8D-FE24-26FF-354D-0224CAD0B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946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26CE-B43A-16B4-EDA1-58E2B45B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9027-7F2B-39F8-3C4B-6A550516D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can be </a:t>
            </a:r>
            <a:r>
              <a:rPr lang="en-US" b="1" dirty="0"/>
              <a:t>skewed</a:t>
            </a:r>
            <a:r>
              <a:rPr lang="en-US" dirty="0"/>
              <a:t>, meaning it tends to have a long tail on one side or the other: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B2919-498E-535E-9B75-BE2D9E932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66" y="2877466"/>
            <a:ext cx="8743868" cy="290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14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B171-1FBD-FEFD-EF41-D3DDA443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 and Measures of Central Tendency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2C8B83-3703-2B33-DAD9-59EF58DB2B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3960" y="1941128"/>
          <a:ext cx="919132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9025">
                  <a:extLst>
                    <a:ext uri="{9D8B030D-6E8A-4147-A177-3AD203B41FA5}">
                      <a16:colId xmlns:a16="http://schemas.microsoft.com/office/drawing/2014/main" val="3002062195"/>
                    </a:ext>
                  </a:extLst>
                </a:gridCol>
                <a:gridCol w="6362299">
                  <a:extLst>
                    <a:ext uri="{9D8B030D-6E8A-4147-A177-3AD203B41FA5}">
                      <a16:colId xmlns:a16="http://schemas.microsoft.com/office/drawing/2014/main" val="211850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Data skewness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62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No 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None (Mean = Mode = Median)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8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Negative skew (Left skew)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Mean-Median-Mode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34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Positive skew (Right skew)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Mode-Median-Mean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663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497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F6F2-EA92-EBA6-8CBA-50262DED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Skewness and the Measures of 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7825-227F-A888-C9ED-56C8966C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1C48D-6F34-681A-B9BB-086FA9574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62" y="2066854"/>
            <a:ext cx="10035076" cy="379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792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26CE-B43A-16B4-EDA1-58E2B45B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Negative Skew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9027-7F2B-39F8-3C4B-6A550516D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it called negative skew? Because the long "tail" is on the negative side of the peak.</a:t>
            </a:r>
          </a:p>
          <a:p>
            <a:r>
              <a:rPr lang="en-US" dirty="0"/>
              <a:t>Some people say it is "skewed to the left" (the long tail is on the left hand side)</a:t>
            </a:r>
          </a:p>
          <a:p>
            <a:r>
              <a:rPr lang="en-US" dirty="0"/>
              <a:t>The mean is also on the left of the peak.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EA0AC-AA1E-AB85-9DC7-0A5CB7344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548" y="3316145"/>
            <a:ext cx="3825268" cy="296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631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E378-B01B-1494-5758-0372605D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Negative Skew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14C3-A0C3-A063-D96E-A98D565E9B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distribution of the age of deaths in most populations is negatively skewed</a:t>
            </a:r>
          </a:p>
          <a:p>
            <a:r>
              <a:rPr lang="en-US" dirty="0"/>
              <a:t>Most people live to be between 70 and 80 years old, with fewer and fewer living less than this age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E5F71-3998-0493-3D6B-BE1EE73783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7ED5D-5453-0465-814D-8C305D9C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913" y="1617429"/>
            <a:ext cx="4095961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90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26CE-B43A-16B4-EDA1-58E2B45B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 Distribution: No Skew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9027-7F2B-39F8-3C4B-6A550516D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Normal Distribution is not skewed. It is perfectly symmetrical.</a:t>
            </a:r>
          </a:p>
          <a:p>
            <a:r>
              <a:rPr lang="en-US" dirty="0"/>
              <a:t>Mean is exactly at the peak.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652A2-DEDE-18C2-BFD7-30E15E634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30" y="3001723"/>
            <a:ext cx="5541206" cy="29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1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B6BA0-617F-F527-F99B-0C531AB5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One-sample T-test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B7BE75-032A-88D6-00D4-24AC4EE5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one-sample t-test</a:t>
            </a:r>
            <a:r>
              <a:rPr lang="en-US" dirty="0"/>
              <a:t> is a statistical hypothesis test used to determine if there is a significant difference between the mean of a sample and a known or hypothesized population mean</a:t>
            </a:r>
          </a:p>
          <a:p>
            <a:r>
              <a:rPr lang="en-US" dirty="0"/>
              <a:t>Define H</a:t>
            </a:r>
            <a:r>
              <a:rPr lang="en-US" baseline="-25000" dirty="0"/>
              <a:t>0</a:t>
            </a:r>
            <a:r>
              <a:rPr lang="en-US" dirty="0"/>
              <a:t> as Sample mean = Population mean and H</a:t>
            </a:r>
            <a:r>
              <a:rPr lang="en-US" baseline="-25000" dirty="0"/>
              <a:t>a</a:t>
            </a:r>
            <a:r>
              <a:rPr lang="en-US" dirty="0"/>
              <a:t> as Sample mean &lt;&gt; Population mean</a:t>
            </a:r>
          </a:p>
          <a:p>
            <a:r>
              <a:rPr lang="en-US" dirty="0"/>
              <a:t>Collect data sample, calculate sample mean and sample SD</a:t>
            </a:r>
          </a:p>
          <a:p>
            <a:r>
              <a:rPr lang="en-US" dirty="0"/>
              <a:t>Choose significance level (generally 5%)</a:t>
            </a:r>
          </a:p>
          <a:p>
            <a:r>
              <a:rPr lang="en-US" dirty="0"/>
              <a:t>Calculate test statistic (t) </a:t>
            </a:r>
          </a:p>
          <a:p>
            <a:r>
              <a:rPr lang="en-US" sz="2400" dirty="0"/>
              <a:t>t = (Sample mean – </a:t>
            </a:r>
            <a:r>
              <a:rPr lang="en-IN" sz="2400" dirty="0"/>
              <a:t>Hypothesized population mean</a:t>
            </a:r>
            <a:r>
              <a:rPr lang="el-GR" sz="2400" dirty="0"/>
              <a:t>) / (</a:t>
            </a:r>
            <a:r>
              <a:rPr lang="en-US" sz="2400" dirty="0"/>
              <a:t>Sample SD / √Sample size)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72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26CE-B43A-16B4-EDA1-58E2B45B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Positive Skew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9027-7F2B-39F8-3C4B-6A550516D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skew is when the long tail is on the positive side of the peak</a:t>
            </a:r>
          </a:p>
          <a:p>
            <a:r>
              <a:rPr lang="en-US" dirty="0"/>
              <a:t>Some people say it is "skewed to the right".</a:t>
            </a:r>
          </a:p>
          <a:p>
            <a:r>
              <a:rPr lang="en-US" dirty="0"/>
              <a:t>The mean is on the right of the peak value.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AC1F7-3C1B-1709-F40C-173D394DA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014" y="3429000"/>
            <a:ext cx="4158893" cy="29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7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925C-1714-B596-FD3A-CA29A090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Positive Skew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50AD-04F4-2A24-825F-C039439410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distribution of individual incomes in the U.S. is right-skewed, with most individuals earning between $20k and $40k per year </a:t>
            </a:r>
          </a:p>
          <a:p>
            <a:r>
              <a:rPr lang="en-US" dirty="0"/>
              <a:t>It has a long right tail of households that earn much more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4A1DD-B3CF-DACB-7DB3-E3B3AEE9CD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51224-462A-5557-8425-5315F98A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501" y="1825625"/>
            <a:ext cx="3657788" cy="39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324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A93009-B210-1065-61DD-A401896C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Skewness Formulae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F4352-2857-1519-CE77-A0D5445E9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Many formulae exist:</a:t>
            </a:r>
          </a:p>
          <a:p>
            <a:pPr lvl="1"/>
            <a:r>
              <a:rPr lang="en-US" b="1" dirty="0"/>
              <a:t>Pearson's First Coefficient of Skewness </a:t>
            </a:r>
            <a:r>
              <a:rPr lang="en-US" dirty="0"/>
              <a:t>(Mode Skewness): (Mean - Median) / Standard Deviation</a:t>
            </a:r>
          </a:p>
          <a:p>
            <a:pPr lvl="1"/>
            <a:r>
              <a:rPr lang="en-US" b="1" dirty="0"/>
              <a:t>Another variation: </a:t>
            </a:r>
            <a:r>
              <a:rPr lang="en-US" dirty="0"/>
              <a:t>3 (Mean - Median) / Standard Deviation</a:t>
            </a:r>
            <a:endParaRPr lang="en-US" b="1" dirty="0"/>
          </a:p>
          <a:p>
            <a:pPr lvl="1"/>
            <a:r>
              <a:rPr lang="en-US" b="1" dirty="0"/>
              <a:t>Fisher-Pearson Coefficient of Skewness</a:t>
            </a:r>
            <a:r>
              <a:rPr lang="en-US" dirty="0"/>
              <a:t> (Moment Skewness): (Σ(xi - Mean)^3 / n) / [(Σ(xi - Mean)^2 / n)^(3/2)]</a:t>
            </a:r>
          </a:p>
          <a:p>
            <a:pPr lvl="1"/>
            <a:r>
              <a:rPr lang="en-IN" b="1" dirty="0"/>
              <a:t>Quantile-Based Skewness</a:t>
            </a:r>
            <a:r>
              <a:rPr lang="en-IN" dirty="0"/>
              <a:t>: (Q3 + Q1 - 2 * Median) / (Q3 - Q1)</a:t>
            </a:r>
          </a:p>
        </p:txBody>
      </p:sp>
    </p:spTree>
    <p:extLst>
      <p:ext uri="{BB962C8B-B14F-4D97-AF65-F5344CB8AC3E}">
        <p14:creationId xmlns:p14="http://schemas.microsoft.com/office/powerpoint/2010/main" val="42855837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DDEA-11D2-7998-1B82-CC3541AC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Pearson’s 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55193-36BA-89C6-5E7F-6EDA93567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Formula: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𝑆𝑘𝑒𝑤𝑛𝑒𝑠𝑠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𝑀𝑒𝑎𝑛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𝑀𝑒𝑑𝑖𝑎𝑛</m:t>
                            </m:r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Consider daily commute time for a set of people in minutes: 20,22,25,30,35,40,45,50,60,70</a:t>
                </a:r>
              </a:p>
              <a:p>
                <a:r>
                  <a:rPr lang="en-IN" dirty="0"/>
                  <a:t>Mean = 397/10 = 39.70</a:t>
                </a:r>
              </a:p>
              <a:p>
                <a:r>
                  <a:rPr lang="en-IN" dirty="0"/>
                  <a:t>Median: 37.5</a:t>
                </a:r>
              </a:p>
              <a:p>
                <a:r>
                  <a:rPr lang="en-IN" dirty="0"/>
                  <a:t>SD = 15.80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𝑆𝑘𝑒𝑤𝑛𝑒𝑠𝑠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𝑀𝑒𝑎𝑛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𝑀𝑒𝑑𝑖𝑎𝑛</m:t>
                            </m:r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37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70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39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70</m:t>
                            </m:r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37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55193-36BA-89C6-5E7F-6EDA93567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481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C47A-E42F-7FF9-C1DE-4B4B583E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666E-6D66-C3BF-F8A9-F328D4F9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Skewness = 0: No skewness</a:t>
            </a:r>
          </a:p>
          <a:p>
            <a:r>
              <a:rPr lang="en-US" dirty="0"/>
              <a:t>Large negative skewness: Distribution is negatively skewed (Data is skewed to the left), Most of the data is towards the left</a:t>
            </a:r>
          </a:p>
          <a:p>
            <a:r>
              <a:rPr lang="en-US" dirty="0"/>
              <a:t>Large positive skewness: Distribution is positively skewed (Data is skewed to the right), Most of the data is towards the right</a:t>
            </a:r>
          </a:p>
          <a:p>
            <a:endParaRPr lang="en-US" dirty="0"/>
          </a:p>
          <a:p>
            <a:r>
              <a:rPr lang="en-US" dirty="0"/>
              <a:t>Conclusion: In our case, skewness was -0.37; meaning that most of the commute times are less than the mean commute time (See next slide)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914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C47A-E42F-7FF9-C1DE-4B4B583E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interpretation of our Negative Skew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41CD99-0C25-B200-7844-800826FF0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326" y="1907257"/>
            <a:ext cx="5752805" cy="4200614"/>
          </a:xfrm>
        </p:spPr>
      </p:pic>
    </p:spTree>
    <p:extLst>
      <p:ext uri="{BB962C8B-B14F-4D97-AF65-F5344CB8AC3E}">
        <p14:creationId xmlns:p14="http://schemas.microsoft.com/office/powerpoint/2010/main" val="11400438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70D453-EDE2-5D3A-6108-806765D7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Kurtosis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02ACA-8DDC-2BE2-DC94-7C5B6DA90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407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3672-0A1A-9763-CE93-C7E45D2F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B2C5-EE43-3C88-4953-57AC344B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Kurtosis</a:t>
            </a:r>
            <a:r>
              <a:rPr lang="en-US" dirty="0"/>
              <a:t> is a statistical measure that describes the shape of the probability distribution of a real-valued random variable</a:t>
            </a:r>
          </a:p>
          <a:p>
            <a:r>
              <a:rPr lang="en-US" dirty="0"/>
              <a:t>Indicates whether the tails of a distribution are heavy or light compared to a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387934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2DEA-5E44-7DBC-A9A7-E6E8AAA7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A2F14-6166-65CE-14A3-D5DED283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2DE6A0-A9CD-56C3-3AF3-BEEF5B26B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45" y="1251031"/>
            <a:ext cx="8993572" cy="535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5149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3672-0A1A-9763-CE93-C7E45D2F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Kurtosis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B2C5-EE43-3C88-4953-57AC344B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Leptokurtic (Positive Kurtosis)</a:t>
            </a:r>
          </a:p>
          <a:p>
            <a:pPr lvl="1"/>
            <a:r>
              <a:rPr lang="en-US" dirty="0"/>
              <a:t>Heavy tails and a sharp peak</a:t>
            </a:r>
          </a:p>
          <a:p>
            <a:pPr lvl="1"/>
            <a:r>
              <a:rPr lang="en-US" dirty="0"/>
              <a:t>Kurtosis values higher than 3 </a:t>
            </a:r>
          </a:p>
          <a:p>
            <a:pPr lvl="1"/>
            <a:r>
              <a:rPr lang="en-US" dirty="0"/>
              <a:t>Data has more outliers or extreme values than a normal distribution</a:t>
            </a:r>
          </a:p>
          <a:p>
            <a:r>
              <a:rPr lang="en-US" b="1" dirty="0"/>
              <a:t>Mesokurtic (Normal Kurtosis)</a:t>
            </a:r>
          </a:p>
          <a:p>
            <a:pPr lvl="1"/>
            <a:r>
              <a:rPr lang="en-US" dirty="0"/>
              <a:t>A distribution with the same kurtosis as a normal distribution (kurtosis = 3)</a:t>
            </a:r>
          </a:p>
          <a:p>
            <a:pPr lvl="1"/>
            <a:r>
              <a:rPr lang="en-US" dirty="0"/>
              <a:t>Tails and peak are similar to a normal distribution</a:t>
            </a:r>
          </a:p>
          <a:p>
            <a:r>
              <a:rPr lang="en-US" b="1" dirty="0"/>
              <a:t>Platykurtic (Negative Kurtosis)</a:t>
            </a:r>
          </a:p>
          <a:p>
            <a:pPr lvl="1"/>
            <a:r>
              <a:rPr lang="en-US" dirty="0"/>
              <a:t>A distribution with lighter tails and a flatter peak than a normal distribution</a:t>
            </a:r>
          </a:p>
          <a:p>
            <a:pPr lvl="1"/>
            <a:r>
              <a:rPr lang="en-US" dirty="0"/>
              <a:t>Kurtosis values lower than 3 </a:t>
            </a:r>
          </a:p>
          <a:p>
            <a:pPr lvl="1"/>
            <a:r>
              <a:rPr lang="en-US" dirty="0"/>
              <a:t>Data has fewer outliers than a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9119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185D-E4EF-ABF8-6EA8-8474E9B6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One-Sample T-test 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81C1-3C1C-1438-75F7-D88EA27C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claimed that the average amount of coffee in a cup is 12 units</a:t>
            </a:r>
          </a:p>
          <a:p>
            <a:r>
              <a:rPr lang="en-US" dirty="0"/>
              <a:t>We collect a random sample of 20 cups and measure the amount of coffee in each cup</a:t>
            </a:r>
          </a:p>
          <a:p>
            <a:r>
              <a:rPr lang="en-US" dirty="0"/>
              <a:t>H0: Hypothesized Population Mean (HPM) = 12, Ha: HPM ≠ 12</a:t>
            </a:r>
          </a:p>
          <a:p>
            <a:r>
              <a:rPr lang="en-IN" dirty="0"/>
              <a:t>Suppose for our sample, sample mean (SM) = 11.5, SD = 1.2</a:t>
            </a:r>
          </a:p>
          <a:p>
            <a:r>
              <a:rPr lang="en-IN" dirty="0"/>
              <a:t>t = (SM - HPM</a:t>
            </a:r>
            <a:r>
              <a:rPr lang="el-GR" dirty="0"/>
              <a:t>) / (</a:t>
            </a:r>
            <a:r>
              <a:rPr lang="en-IN" dirty="0"/>
              <a:t>s / √n) = (11.5 – 12) / (1.2 / √20) = 2.08</a:t>
            </a:r>
          </a:p>
          <a:p>
            <a:r>
              <a:rPr lang="en-IN" dirty="0"/>
              <a:t>Degrees of freedom = Sample size – 1 = 20 – 1 = 19</a:t>
            </a:r>
          </a:p>
          <a:p>
            <a:r>
              <a:rPr lang="en-IN" dirty="0"/>
              <a:t>Look in T-table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238863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185D-E4EF-ABF8-6EA8-8474E9B6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One-Sample T-test 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81C1-3C1C-1438-75F7-D88EA27C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T-table: At https://www.sjsu.edu/faculty/gerstman/StatPrimer/t-table.pdf, look for DF 19 and two-tails value of 0.05</a:t>
            </a:r>
          </a:p>
          <a:p>
            <a:pPr lvl="1"/>
            <a:r>
              <a:rPr lang="en-IN" dirty="0"/>
              <a:t>Why 0.05? Because confidence interval is 95%, so significance level (alpha) is 0.05 </a:t>
            </a:r>
          </a:p>
          <a:p>
            <a:r>
              <a:rPr lang="en-US" dirty="0"/>
              <a:t>Since the absolute value of our calculated t-statistic (2.08) is less than the critical t-value (2.093) for a two-tailed test we fail to reject the null hypothesis</a:t>
            </a:r>
          </a:p>
          <a:p>
            <a:r>
              <a:rPr lang="en-US" dirty="0"/>
              <a:t>Conclusion: We do not have enough evidence to conclude that the average amount of coffee in a medium-sized cup served by the company is different from 12 units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9EF18-8593-DEA6-D516-806239F17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641" y="2164916"/>
            <a:ext cx="1288098" cy="49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1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B6BA0-617F-F527-F99B-0C531AB5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One-sample T-test: Code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B7BE75-032A-88D6-00D4-24AC4EE5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Example: </a:t>
            </a:r>
            <a:r>
              <a:rPr lang="en-US" dirty="0"/>
              <a:t>Assess whether the average sugar level in a sample of patients is significantly different from a reference value</a:t>
            </a:r>
          </a:p>
          <a:p>
            <a:r>
              <a:rPr lang="en-US" dirty="0"/>
              <a:t>Null Hypothesis (H₀): The average sugar level in the sample is equal to the hypothesized population mean or reference value</a:t>
            </a:r>
          </a:p>
          <a:p>
            <a:r>
              <a:rPr lang="en-US" dirty="0"/>
              <a:t>Alternative Hypothesis (H₁): The average sugar level in the sample is different from the hypothesized population mean</a:t>
            </a:r>
          </a:p>
        </p:txBody>
      </p:sp>
    </p:spTree>
    <p:extLst>
      <p:ext uri="{BB962C8B-B14F-4D97-AF65-F5344CB8AC3E}">
        <p14:creationId xmlns:p14="http://schemas.microsoft.com/office/powerpoint/2010/main" val="250703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20D9-E0A6-E6E7-F84A-93CEA33F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Sample t-test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9CBC-2B88-2A72-F1B2-08473C4A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scipy.stats</a:t>
            </a:r>
            <a:r>
              <a:rPr lang="en-US" dirty="0"/>
              <a:t> as stats</a:t>
            </a:r>
          </a:p>
          <a:p>
            <a:endParaRPr lang="en-US" dirty="0"/>
          </a:p>
          <a:p>
            <a:r>
              <a:rPr lang="en-US" dirty="0"/>
              <a:t># Sample sugar level data</a:t>
            </a:r>
          </a:p>
          <a:p>
            <a:r>
              <a:rPr lang="en-US" dirty="0" err="1"/>
              <a:t>sugar_levels</a:t>
            </a:r>
            <a:r>
              <a:rPr lang="en-US" dirty="0"/>
              <a:t> = [125, 130, 118, 122, 128, 115, 130, 135, 120, 125]</a:t>
            </a:r>
          </a:p>
          <a:p>
            <a:endParaRPr lang="en-US" dirty="0"/>
          </a:p>
          <a:p>
            <a:r>
              <a:rPr lang="en-US" dirty="0"/>
              <a:t># Hypothesized population mean (recommended threshold)</a:t>
            </a:r>
          </a:p>
          <a:p>
            <a:r>
              <a:rPr lang="en-US" dirty="0" err="1"/>
              <a:t>hypothesized_mean</a:t>
            </a:r>
            <a:r>
              <a:rPr lang="en-US" dirty="0"/>
              <a:t> = 120</a:t>
            </a:r>
          </a:p>
          <a:p>
            <a:endParaRPr lang="en-US" dirty="0"/>
          </a:p>
          <a:p>
            <a:r>
              <a:rPr lang="en-US" dirty="0"/>
              <a:t># Perform one-sample t-test</a:t>
            </a:r>
          </a:p>
          <a:p>
            <a:r>
              <a:rPr lang="en-US" dirty="0" err="1"/>
              <a:t>t_statistic</a:t>
            </a:r>
            <a:r>
              <a:rPr lang="en-US" dirty="0"/>
              <a:t>, </a:t>
            </a:r>
            <a:r>
              <a:rPr lang="en-US" dirty="0" err="1"/>
              <a:t>p_value</a:t>
            </a:r>
            <a:r>
              <a:rPr lang="en-US" dirty="0"/>
              <a:t> = stats.ttest_1samp(</a:t>
            </a:r>
            <a:r>
              <a:rPr lang="en-US" dirty="0" err="1"/>
              <a:t>sugar_levels</a:t>
            </a:r>
            <a:r>
              <a:rPr lang="en-US" dirty="0"/>
              <a:t>, </a:t>
            </a:r>
            <a:r>
              <a:rPr lang="en-US" dirty="0" err="1"/>
              <a:t>hypothesized_mean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Compare p-value to significance level (e.g., 0.05)</a:t>
            </a:r>
          </a:p>
          <a:p>
            <a:r>
              <a:rPr lang="en-US" dirty="0"/>
              <a:t>alpha = 0.05</a:t>
            </a:r>
          </a:p>
          <a:p>
            <a:r>
              <a:rPr lang="en-US" dirty="0"/>
              <a:t>if </a:t>
            </a:r>
            <a:r>
              <a:rPr lang="en-US" dirty="0" err="1"/>
              <a:t>p_value</a:t>
            </a:r>
            <a:r>
              <a:rPr lang="en-US" dirty="0"/>
              <a:t> &lt; alpha:</a:t>
            </a:r>
          </a:p>
          <a:p>
            <a:r>
              <a:rPr lang="en-US" dirty="0"/>
              <a:t>    print("Reject the null hypothesis. The average sugar level is significantly different.")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print("Fail to reject the null hypothesis. No significant difference in average sugar level.")</a:t>
            </a:r>
          </a:p>
        </p:txBody>
      </p:sp>
    </p:spTree>
    <p:extLst>
      <p:ext uri="{BB962C8B-B14F-4D97-AF65-F5344CB8AC3E}">
        <p14:creationId xmlns:p14="http://schemas.microsoft.com/office/powerpoint/2010/main" val="414901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3738</Words>
  <Application>Microsoft Office PowerPoint</Application>
  <PresentationFormat>Widescreen</PresentationFormat>
  <Paragraphs>330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Office Theme</vt:lpstr>
      <vt:lpstr>P-value Definition</vt:lpstr>
      <vt:lpstr>Significance Value and P-Values</vt:lpstr>
      <vt:lpstr>Type I and II Errors</vt:lpstr>
      <vt:lpstr>One-Sample T-test</vt:lpstr>
      <vt:lpstr>One-sample T-test</vt:lpstr>
      <vt:lpstr>One-Sample T-test : Example</vt:lpstr>
      <vt:lpstr>One-Sample T-test : Example</vt:lpstr>
      <vt:lpstr>One-sample T-test: Code Example</vt:lpstr>
      <vt:lpstr>One Sample t-test Code</vt:lpstr>
      <vt:lpstr>One-sample T-test: Conclusion</vt:lpstr>
      <vt:lpstr>One-Sample T-test Python Example</vt:lpstr>
      <vt:lpstr>Two Sample t-Test / Independent Sample T-Test</vt:lpstr>
      <vt:lpstr>Independent Sample T-Test</vt:lpstr>
      <vt:lpstr>Example</vt:lpstr>
      <vt:lpstr>Example</vt:lpstr>
      <vt:lpstr>Code</vt:lpstr>
      <vt:lpstr>Independent Sample T-Test</vt:lpstr>
      <vt:lpstr>QQ Plot</vt:lpstr>
      <vt:lpstr>Two-Tailed and One-Tailed Tests</vt:lpstr>
      <vt:lpstr>Two-Tailed and One-Tailed Tests</vt:lpstr>
      <vt:lpstr>Impact on α</vt:lpstr>
      <vt:lpstr>One-way ANOVA</vt:lpstr>
      <vt:lpstr>Analysis of Variance (ANOVA)</vt:lpstr>
      <vt:lpstr>ANOVA Example</vt:lpstr>
      <vt:lpstr>ANOVA Example</vt:lpstr>
      <vt:lpstr>ANOVA Example</vt:lpstr>
      <vt:lpstr>ANOVA Example: Why column 2, row 14?</vt:lpstr>
      <vt:lpstr>ANOVA Python Examples</vt:lpstr>
      <vt:lpstr>Chi Square Test</vt:lpstr>
      <vt:lpstr>Chi-Square Test</vt:lpstr>
      <vt:lpstr>Chi-square test for goodness of fit</vt:lpstr>
      <vt:lpstr>Chi-square test for goodness of fit</vt:lpstr>
      <vt:lpstr>Chi-square test for independence</vt:lpstr>
      <vt:lpstr>Chi-square test for independence</vt:lpstr>
      <vt:lpstr>Chi-square test for independence</vt:lpstr>
      <vt:lpstr>Chi-square Test for independence – Step by Step</vt:lpstr>
      <vt:lpstr>Chi-square Test for independence – Step by Step</vt:lpstr>
      <vt:lpstr>Chi-square Test for independence – Step by Step</vt:lpstr>
      <vt:lpstr>Chi-square Test for independence – Step by Step</vt:lpstr>
      <vt:lpstr>Chi-Square Python Functions: stats.chisquare</vt:lpstr>
      <vt:lpstr>Chi-Square Code Examples</vt:lpstr>
      <vt:lpstr>Null Hypothesis – How to State?</vt:lpstr>
      <vt:lpstr>Skewness</vt:lpstr>
      <vt:lpstr>Skewness</vt:lpstr>
      <vt:lpstr>Skewness and Measures of Central Tendency</vt:lpstr>
      <vt:lpstr>Skewness and the Measures of Central Tendency</vt:lpstr>
      <vt:lpstr>Negative Skew</vt:lpstr>
      <vt:lpstr>Negative Skew Example</vt:lpstr>
      <vt:lpstr>Normal Distribution: No Skew</vt:lpstr>
      <vt:lpstr>Positive Skew</vt:lpstr>
      <vt:lpstr>Positive Skew Example</vt:lpstr>
      <vt:lpstr>Skewness Formulae</vt:lpstr>
      <vt:lpstr>Pearson’s Coefficient of Skewness</vt:lpstr>
      <vt:lpstr>Interpretation</vt:lpstr>
      <vt:lpstr>Visual interpretation of our Negative Skew</vt:lpstr>
      <vt:lpstr>Kurtosis</vt:lpstr>
      <vt:lpstr>Kurtosis</vt:lpstr>
      <vt:lpstr>Kurtosis</vt:lpstr>
      <vt:lpstr>Kurtosis 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P-value Definition</dc:title>
  <dc:creator>Atul Kahate</dc:creator>
  <cp:lastModifiedBy>Atul Kahate</cp:lastModifiedBy>
  <cp:revision>1</cp:revision>
  <dcterms:created xsi:type="dcterms:W3CDTF">2023-12-19T13:05:20Z</dcterms:created>
  <dcterms:modified xsi:type="dcterms:W3CDTF">2023-12-19T13:05:26Z</dcterms:modified>
</cp:coreProperties>
</file>