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555" r:id="rId2"/>
    <p:sldId id="2035" r:id="rId3"/>
    <p:sldId id="2036" r:id="rId4"/>
    <p:sldId id="2046" r:id="rId5"/>
    <p:sldId id="2045" r:id="rId6"/>
    <p:sldId id="2037" r:id="rId7"/>
    <p:sldId id="2038" r:id="rId8"/>
    <p:sldId id="1867" r:id="rId9"/>
    <p:sldId id="2040" r:id="rId10"/>
    <p:sldId id="2049" r:id="rId11"/>
    <p:sldId id="1012" r:id="rId12"/>
    <p:sldId id="1013" r:id="rId13"/>
    <p:sldId id="616" r:id="rId14"/>
    <p:sldId id="614" r:id="rId15"/>
    <p:sldId id="1869" r:id="rId16"/>
    <p:sldId id="2047" r:id="rId17"/>
    <p:sldId id="2048" r:id="rId18"/>
    <p:sldId id="865" r:id="rId19"/>
    <p:sldId id="1870" r:id="rId20"/>
    <p:sldId id="1871" r:id="rId21"/>
    <p:sldId id="2055" r:id="rId22"/>
    <p:sldId id="2050" r:id="rId23"/>
    <p:sldId id="1710" r:id="rId24"/>
    <p:sldId id="2052" r:id="rId25"/>
    <p:sldId id="1715" r:id="rId26"/>
    <p:sldId id="1716" r:id="rId27"/>
    <p:sldId id="1717" r:id="rId28"/>
    <p:sldId id="1718" r:id="rId29"/>
    <p:sldId id="1719" r:id="rId30"/>
    <p:sldId id="1721" r:id="rId31"/>
    <p:sldId id="1722" r:id="rId32"/>
    <p:sldId id="1723"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4F941-B04D-2BAC-5808-9FED2CA929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311B408-56AB-0A43-2DF1-908D9B49E5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C795C9-5459-CEC0-6F4B-DE51F7BD48E4}"/>
              </a:ext>
            </a:extLst>
          </p:cNvPr>
          <p:cNvSpPr>
            <a:spLocks noGrp="1"/>
          </p:cNvSpPr>
          <p:nvPr>
            <p:ph type="dt" sz="half" idx="10"/>
          </p:nvPr>
        </p:nvSpPr>
        <p:spPr/>
        <p:txBody>
          <a:bodyPr/>
          <a:lstStyle/>
          <a:p>
            <a:fld id="{1DDF9962-FD02-4A13-8252-904F09A0ADA3}" type="datetimeFigureOut">
              <a:rPr lang="en-US" smtClean="0"/>
              <a:t>12/20/2023</a:t>
            </a:fld>
            <a:endParaRPr lang="en-US"/>
          </a:p>
        </p:txBody>
      </p:sp>
      <p:sp>
        <p:nvSpPr>
          <p:cNvPr id="5" name="Footer Placeholder 4">
            <a:extLst>
              <a:ext uri="{FF2B5EF4-FFF2-40B4-BE49-F238E27FC236}">
                <a16:creationId xmlns:a16="http://schemas.microsoft.com/office/drawing/2014/main" id="{9586F3ED-1BB7-406A-7927-C6D2F31882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291BFD-EBE0-1BE5-9FD4-C428022E5043}"/>
              </a:ext>
            </a:extLst>
          </p:cNvPr>
          <p:cNvSpPr>
            <a:spLocks noGrp="1"/>
          </p:cNvSpPr>
          <p:nvPr>
            <p:ph type="sldNum" sz="quarter" idx="12"/>
          </p:nvPr>
        </p:nvSpPr>
        <p:spPr/>
        <p:txBody>
          <a:bodyPr/>
          <a:lstStyle/>
          <a:p>
            <a:fld id="{9B9AF42F-520C-433F-B2B5-A25006698D7A}" type="slidenum">
              <a:rPr lang="en-US" smtClean="0"/>
              <a:t>‹#›</a:t>
            </a:fld>
            <a:endParaRPr lang="en-US"/>
          </a:p>
        </p:txBody>
      </p:sp>
    </p:spTree>
    <p:extLst>
      <p:ext uri="{BB962C8B-B14F-4D97-AF65-F5344CB8AC3E}">
        <p14:creationId xmlns:p14="http://schemas.microsoft.com/office/powerpoint/2010/main" val="557684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DC846-581E-67CD-25E4-01DA82E79D8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9245EC-6727-6173-CC1B-349750D1E9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6D2FB3-F9A9-CBE5-E468-3CA1876E316E}"/>
              </a:ext>
            </a:extLst>
          </p:cNvPr>
          <p:cNvSpPr>
            <a:spLocks noGrp="1"/>
          </p:cNvSpPr>
          <p:nvPr>
            <p:ph type="dt" sz="half" idx="10"/>
          </p:nvPr>
        </p:nvSpPr>
        <p:spPr/>
        <p:txBody>
          <a:bodyPr/>
          <a:lstStyle/>
          <a:p>
            <a:fld id="{1DDF9962-FD02-4A13-8252-904F09A0ADA3}" type="datetimeFigureOut">
              <a:rPr lang="en-US" smtClean="0"/>
              <a:t>12/20/2023</a:t>
            </a:fld>
            <a:endParaRPr lang="en-US"/>
          </a:p>
        </p:txBody>
      </p:sp>
      <p:sp>
        <p:nvSpPr>
          <p:cNvPr id="5" name="Footer Placeholder 4">
            <a:extLst>
              <a:ext uri="{FF2B5EF4-FFF2-40B4-BE49-F238E27FC236}">
                <a16:creationId xmlns:a16="http://schemas.microsoft.com/office/drawing/2014/main" id="{5C21C2A6-555E-7613-3356-97BC8625B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7DB888-3261-2EC9-851B-F46753E5B484}"/>
              </a:ext>
            </a:extLst>
          </p:cNvPr>
          <p:cNvSpPr>
            <a:spLocks noGrp="1"/>
          </p:cNvSpPr>
          <p:nvPr>
            <p:ph type="sldNum" sz="quarter" idx="12"/>
          </p:nvPr>
        </p:nvSpPr>
        <p:spPr/>
        <p:txBody>
          <a:bodyPr/>
          <a:lstStyle/>
          <a:p>
            <a:fld id="{9B9AF42F-520C-433F-B2B5-A25006698D7A}" type="slidenum">
              <a:rPr lang="en-US" smtClean="0"/>
              <a:t>‹#›</a:t>
            </a:fld>
            <a:endParaRPr lang="en-US"/>
          </a:p>
        </p:txBody>
      </p:sp>
    </p:spTree>
    <p:extLst>
      <p:ext uri="{BB962C8B-B14F-4D97-AF65-F5344CB8AC3E}">
        <p14:creationId xmlns:p14="http://schemas.microsoft.com/office/powerpoint/2010/main" val="2093425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4A3BDA-2D07-CA4F-D181-1259C3E92F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3AC7B08-CC80-D211-D4E5-E2CF7D6BD2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DF8CA0-0A2F-8A4A-8E64-2A6653C101D6}"/>
              </a:ext>
            </a:extLst>
          </p:cNvPr>
          <p:cNvSpPr>
            <a:spLocks noGrp="1"/>
          </p:cNvSpPr>
          <p:nvPr>
            <p:ph type="dt" sz="half" idx="10"/>
          </p:nvPr>
        </p:nvSpPr>
        <p:spPr/>
        <p:txBody>
          <a:bodyPr/>
          <a:lstStyle/>
          <a:p>
            <a:fld id="{1DDF9962-FD02-4A13-8252-904F09A0ADA3}" type="datetimeFigureOut">
              <a:rPr lang="en-US" smtClean="0"/>
              <a:t>12/20/2023</a:t>
            </a:fld>
            <a:endParaRPr lang="en-US"/>
          </a:p>
        </p:txBody>
      </p:sp>
      <p:sp>
        <p:nvSpPr>
          <p:cNvPr id="5" name="Footer Placeholder 4">
            <a:extLst>
              <a:ext uri="{FF2B5EF4-FFF2-40B4-BE49-F238E27FC236}">
                <a16:creationId xmlns:a16="http://schemas.microsoft.com/office/drawing/2014/main" id="{62811F85-3D35-ADE8-7451-0E3D7E1A83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084CBD-71CF-ED1A-19BB-A182F0516336}"/>
              </a:ext>
            </a:extLst>
          </p:cNvPr>
          <p:cNvSpPr>
            <a:spLocks noGrp="1"/>
          </p:cNvSpPr>
          <p:nvPr>
            <p:ph type="sldNum" sz="quarter" idx="12"/>
          </p:nvPr>
        </p:nvSpPr>
        <p:spPr/>
        <p:txBody>
          <a:bodyPr/>
          <a:lstStyle/>
          <a:p>
            <a:fld id="{9B9AF42F-520C-433F-B2B5-A25006698D7A}" type="slidenum">
              <a:rPr lang="en-US" smtClean="0"/>
              <a:t>‹#›</a:t>
            </a:fld>
            <a:endParaRPr lang="en-US"/>
          </a:p>
        </p:txBody>
      </p:sp>
    </p:spTree>
    <p:extLst>
      <p:ext uri="{BB962C8B-B14F-4D97-AF65-F5344CB8AC3E}">
        <p14:creationId xmlns:p14="http://schemas.microsoft.com/office/powerpoint/2010/main" val="2031218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F4B4F-DD26-BB48-C2E8-A2648A7BFB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076F91-B399-9E9A-FC44-7CF75ACB43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13B354-718C-F1F4-4BC9-2A7A3436179A}"/>
              </a:ext>
            </a:extLst>
          </p:cNvPr>
          <p:cNvSpPr>
            <a:spLocks noGrp="1"/>
          </p:cNvSpPr>
          <p:nvPr>
            <p:ph type="dt" sz="half" idx="10"/>
          </p:nvPr>
        </p:nvSpPr>
        <p:spPr/>
        <p:txBody>
          <a:bodyPr/>
          <a:lstStyle/>
          <a:p>
            <a:fld id="{1DDF9962-FD02-4A13-8252-904F09A0ADA3}" type="datetimeFigureOut">
              <a:rPr lang="en-US" smtClean="0"/>
              <a:t>12/20/2023</a:t>
            </a:fld>
            <a:endParaRPr lang="en-US"/>
          </a:p>
        </p:txBody>
      </p:sp>
      <p:sp>
        <p:nvSpPr>
          <p:cNvPr id="5" name="Footer Placeholder 4">
            <a:extLst>
              <a:ext uri="{FF2B5EF4-FFF2-40B4-BE49-F238E27FC236}">
                <a16:creationId xmlns:a16="http://schemas.microsoft.com/office/drawing/2014/main" id="{B00FBDBB-0334-A604-C8BA-4A32634BDA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8A4F7D-08B6-C0C2-3753-D7E211FA1829}"/>
              </a:ext>
            </a:extLst>
          </p:cNvPr>
          <p:cNvSpPr>
            <a:spLocks noGrp="1"/>
          </p:cNvSpPr>
          <p:nvPr>
            <p:ph type="sldNum" sz="quarter" idx="12"/>
          </p:nvPr>
        </p:nvSpPr>
        <p:spPr/>
        <p:txBody>
          <a:bodyPr/>
          <a:lstStyle/>
          <a:p>
            <a:fld id="{9B9AF42F-520C-433F-B2B5-A25006698D7A}" type="slidenum">
              <a:rPr lang="en-US" smtClean="0"/>
              <a:t>‹#›</a:t>
            </a:fld>
            <a:endParaRPr lang="en-US"/>
          </a:p>
        </p:txBody>
      </p:sp>
    </p:spTree>
    <p:extLst>
      <p:ext uri="{BB962C8B-B14F-4D97-AF65-F5344CB8AC3E}">
        <p14:creationId xmlns:p14="http://schemas.microsoft.com/office/powerpoint/2010/main" val="7695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38F1F-43D3-F4AE-CDE3-79DC3F0B50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CDCAE1-352C-5441-2CDC-3375D3B64B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791519-B7D8-375F-E1EB-C5BC180DE02C}"/>
              </a:ext>
            </a:extLst>
          </p:cNvPr>
          <p:cNvSpPr>
            <a:spLocks noGrp="1"/>
          </p:cNvSpPr>
          <p:nvPr>
            <p:ph type="dt" sz="half" idx="10"/>
          </p:nvPr>
        </p:nvSpPr>
        <p:spPr/>
        <p:txBody>
          <a:bodyPr/>
          <a:lstStyle/>
          <a:p>
            <a:fld id="{1DDF9962-FD02-4A13-8252-904F09A0ADA3}" type="datetimeFigureOut">
              <a:rPr lang="en-US" smtClean="0"/>
              <a:t>12/20/2023</a:t>
            </a:fld>
            <a:endParaRPr lang="en-US"/>
          </a:p>
        </p:txBody>
      </p:sp>
      <p:sp>
        <p:nvSpPr>
          <p:cNvPr id="5" name="Footer Placeholder 4">
            <a:extLst>
              <a:ext uri="{FF2B5EF4-FFF2-40B4-BE49-F238E27FC236}">
                <a16:creationId xmlns:a16="http://schemas.microsoft.com/office/drawing/2014/main" id="{1B5AD6E4-CB19-1790-0D73-C6875A8978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76A6AA-5DF9-8F0E-4414-C1E2323B57C0}"/>
              </a:ext>
            </a:extLst>
          </p:cNvPr>
          <p:cNvSpPr>
            <a:spLocks noGrp="1"/>
          </p:cNvSpPr>
          <p:nvPr>
            <p:ph type="sldNum" sz="quarter" idx="12"/>
          </p:nvPr>
        </p:nvSpPr>
        <p:spPr/>
        <p:txBody>
          <a:bodyPr/>
          <a:lstStyle/>
          <a:p>
            <a:fld id="{9B9AF42F-520C-433F-B2B5-A25006698D7A}" type="slidenum">
              <a:rPr lang="en-US" smtClean="0"/>
              <a:t>‹#›</a:t>
            </a:fld>
            <a:endParaRPr lang="en-US"/>
          </a:p>
        </p:txBody>
      </p:sp>
    </p:spTree>
    <p:extLst>
      <p:ext uri="{BB962C8B-B14F-4D97-AF65-F5344CB8AC3E}">
        <p14:creationId xmlns:p14="http://schemas.microsoft.com/office/powerpoint/2010/main" val="623313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0EE29-ABAB-F844-F58F-21627484A0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A438AA-E13E-1521-9F34-E6029BCC31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93D384-EA88-B399-2593-8F939B980B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320E6A-2A83-756D-551E-F28E8C6483A9}"/>
              </a:ext>
            </a:extLst>
          </p:cNvPr>
          <p:cNvSpPr>
            <a:spLocks noGrp="1"/>
          </p:cNvSpPr>
          <p:nvPr>
            <p:ph type="dt" sz="half" idx="10"/>
          </p:nvPr>
        </p:nvSpPr>
        <p:spPr/>
        <p:txBody>
          <a:bodyPr/>
          <a:lstStyle/>
          <a:p>
            <a:fld id="{1DDF9962-FD02-4A13-8252-904F09A0ADA3}" type="datetimeFigureOut">
              <a:rPr lang="en-US" smtClean="0"/>
              <a:t>12/20/2023</a:t>
            </a:fld>
            <a:endParaRPr lang="en-US"/>
          </a:p>
        </p:txBody>
      </p:sp>
      <p:sp>
        <p:nvSpPr>
          <p:cNvPr id="6" name="Footer Placeholder 5">
            <a:extLst>
              <a:ext uri="{FF2B5EF4-FFF2-40B4-BE49-F238E27FC236}">
                <a16:creationId xmlns:a16="http://schemas.microsoft.com/office/drawing/2014/main" id="{C49D3A78-7DC6-74F4-9CEF-E29726C45E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11B6CD-F784-1E57-99CF-EA2BD5778AC7}"/>
              </a:ext>
            </a:extLst>
          </p:cNvPr>
          <p:cNvSpPr>
            <a:spLocks noGrp="1"/>
          </p:cNvSpPr>
          <p:nvPr>
            <p:ph type="sldNum" sz="quarter" idx="12"/>
          </p:nvPr>
        </p:nvSpPr>
        <p:spPr/>
        <p:txBody>
          <a:bodyPr/>
          <a:lstStyle/>
          <a:p>
            <a:fld id="{9B9AF42F-520C-433F-B2B5-A25006698D7A}" type="slidenum">
              <a:rPr lang="en-US" smtClean="0"/>
              <a:t>‹#›</a:t>
            </a:fld>
            <a:endParaRPr lang="en-US"/>
          </a:p>
        </p:txBody>
      </p:sp>
    </p:spTree>
    <p:extLst>
      <p:ext uri="{BB962C8B-B14F-4D97-AF65-F5344CB8AC3E}">
        <p14:creationId xmlns:p14="http://schemas.microsoft.com/office/powerpoint/2010/main" val="2791191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A1CFE-F521-3DD1-C019-AE1FB6A947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2EBF1F-FD2D-2DCB-6718-52D5162166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D2A8C0-6A09-0F8F-80BB-C77073C7E4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260A7F-E3C1-8BA7-6C26-DD7F988C44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9C12E0-5A52-A657-1ED2-787E4B8EF1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3504A2B-0C52-A87E-7D2A-0C932A10C198}"/>
              </a:ext>
            </a:extLst>
          </p:cNvPr>
          <p:cNvSpPr>
            <a:spLocks noGrp="1"/>
          </p:cNvSpPr>
          <p:nvPr>
            <p:ph type="dt" sz="half" idx="10"/>
          </p:nvPr>
        </p:nvSpPr>
        <p:spPr/>
        <p:txBody>
          <a:bodyPr/>
          <a:lstStyle/>
          <a:p>
            <a:fld id="{1DDF9962-FD02-4A13-8252-904F09A0ADA3}" type="datetimeFigureOut">
              <a:rPr lang="en-US" smtClean="0"/>
              <a:t>12/20/2023</a:t>
            </a:fld>
            <a:endParaRPr lang="en-US"/>
          </a:p>
        </p:txBody>
      </p:sp>
      <p:sp>
        <p:nvSpPr>
          <p:cNvPr id="8" name="Footer Placeholder 7">
            <a:extLst>
              <a:ext uri="{FF2B5EF4-FFF2-40B4-BE49-F238E27FC236}">
                <a16:creationId xmlns:a16="http://schemas.microsoft.com/office/drawing/2014/main" id="{738B7ADA-0D30-D762-0A39-002B04B58C7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FD56CE3-CA4F-96F7-8D4D-4FA7D8DBA4B1}"/>
              </a:ext>
            </a:extLst>
          </p:cNvPr>
          <p:cNvSpPr>
            <a:spLocks noGrp="1"/>
          </p:cNvSpPr>
          <p:nvPr>
            <p:ph type="sldNum" sz="quarter" idx="12"/>
          </p:nvPr>
        </p:nvSpPr>
        <p:spPr/>
        <p:txBody>
          <a:bodyPr/>
          <a:lstStyle/>
          <a:p>
            <a:fld id="{9B9AF42F-520C-433F-B2B5-A25006698D7A}" type="slidenum">
              <a:rPr lang="en-US" smtClean="0"/>
              <a:t>‹#›</a:t>
            </a:fld>
            <a:endParaRPr lang="en-US"/>
          </a:p>
        </p:txBody>
      </p:sp>
    </p:spTree>
    <p:extLst>
      <p:ext uri="{BB962C8B-B14F-4D97-AF65-F5344CB8AC3E}">
        <p14:creationId xmlns:p14="http://schemas.microsoft.com/office/powerpoint/2010/main" val="2967330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81F81-4D78-2AB5-3034-F4A1CD3690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51B68C2-CDC2-3973-775E-09A625B20ACE}"/>
              </a:ext>
            </a:extLst>
          </p:cNvPr>
          <p:cNvSpPr>
            <a:spLocks noGrp="1"/>
          </p:cNvSpPr>
          <p:nvPr>
            <p:ph type="dt" sz="half" idx="10"/>
          </p:nvPr>
        </p:nvSpPr>
        <p:spPr/>
        <p:txBody>
          <a:bodyPr/>
          <a:lstStyle/>
          <a:p>
            <a:fld id="{1DDF9962-FD02-4A13-8252-904F09A0ADA3}" type="datetimeFigureOut">
              <a:rPr lang="en-US" smtClean="0"/>
              <a:t>12/20/2023</a:t>
            </a:fld>
            <a:endParaRPr lang="en-US"/>
          </a:p>
        </p:txBody>
      </p:sp>
      <p:sp>
        <p:nvSpPr>
          <p:cNvPr id="4" name="Footer Placeholder 3">
            <a:extLst>
              <a:ext uri="{FF2B5EF4-FFF2-40B4-BE49-F238E27FC236}">
                <a16:creationId xmlns:a16="http://schemas.microsoft.com/office/drawing/2014/main" id="{700281B9-40A6-A023-50B6-2F0B58FF95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2938D68-42FA-F87B-A59C-3734EA4E5336}"/>
              </a:ext>
            </a:extLst>
          </p:cNvPr>
          <p:cNvSpPr>
            <a:spLocks noGrp="1"/>
          </p:cNvSpPr>
          <p:nvPr>
            <p:ph type="sldNum" sz="quarter" idx="12"/>
          </p:nvPr>
        </p:nvSpPr>
        <p:spPr/>
        <p:txBody>
          <a:bodyPr/>
          <a:lstStyle/>
          <a:p>
            <a:fld id="{9B9AF42F-520C-433F-B2B5-A25006698D7A}" type="slidenum">
              <a:rPr lang="en-US" smtClean="0"/>
              <a:t>‹#›</a:t>
            </a:fld>
            <a:endParaRPr lang="en-US"/>
          </a:p>
        </p:txBody>
      </p:sp>
    </p:spTree>
    <p:extLst>
      <p:ext uri="{BB962C8B-B14F-4D97-AF65-F5344CB8AC3E}">
        <p14:creationId xmlns:p14="http://schemas.microsoft.com/office/powerpoint/2010/main" val="924938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52371A-7CD5-F88E-64E1-1BDB6FCA9419}"/>
              </a:ext>
            </a:extLst>
          </p:cNvPr>
          <p:cNvSpPr>
            <a:spLocks noGrp="1"/>
          </p:cNvSpPr>
          <p:nvPr>
            <p:ph type="dt" sz="half" idx="10"/>
          </p:nvPr>
        </p:nvSpPr>
        <p:spPr/>
        <p:txBody>
          <a:bodyPr/>
          <a:lstStyle/>
          <a:p>
            <a:fld id="{1DDF9962-FD02-4A13-8252-904F09A0ADA3}" type="datetimeFigureOut">
              <a:rPr lang="en-US" smtClean="0"/>
              <a:t>12/20/2023</a:t>
            </a:fld>
            <a:endParaRPr lang="en-US"/>
          </a:p>
        </p:txBody>
      </p:sp>
      <p:sp>
        <p:nvSpPr>
          <p:cNvPr id="3" name="Footer Placeholder 2">
            <a:extLst>
              <a:ext uri="{FF2B5EF4-FFF2-40B4-BE49-F238E27FC236}">
                <a16:creationId xmlns:a16="http://schemas.microsoft.com/office/drawing/2014/main" id="{595053FC-9C40-4579-781C-E506AE7B5DD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704CC35-2B49-5CC8-377F-BBFFA0631687}"/>
              </a:ext>
            </a:extLst>
          </p:cNvPr>
          <p:cNvSpPr>
            <a:spLocks noGrp="1"/>
          </p:cNvSpPr>
          <p:nvPr>
            <p:ph type="sldNum" sz="quarter" idx="12"/>
          </p:nvPr>
        </p:nvSpPr>
        <p:spPr/>
        <p:txBody>
          <a:bodyPr/>
          <a:lstStyle/>
          <a:p>
            <a:fld id="{9B9AF42F-520C-433F-B2B5-A25006698D7A}" type="slidenum">
              <a:rPr lang="en-US" smtClean="0"/>
              <a:t>‹#›</a:t>
            </a:fld>
            <a:endParaRPr lang="en-US"/>
          </a:p>
        </p:txBody>
      </p:sp>
    </p:spTree>
    <p:extLst>
      <p:ext uri="{BB962C8B-B14F-4D97-AF65-F5344CB8AC3E}">
        <p14:creationId xmlns:p14="http://schemas.microsoft.com/office/powerpoint/2010/main" val="834092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F13F2-0A3F-17EB-6C33-C58251AF9A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44BC0F0-1DF9-0857-7E9F-1D797FA39A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9C2DB1-323C-CF20-5703-F9C775A965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F2B1A5-6D8B-7D99-462F-81E666CE08AD}"/>
              </a:ext>
            </a:extLst>
          </p:cNvPr>
          <p:cNvSpPr>
            <a:spLocks noGrp="1"/>
          </p:cNvSpPr>
          <p:nvPr>
            <p:ph type="dt" sz="half" idx="10"/>
          </p:nvPr>
        </p:nvSpPr>
        <p:spPr/>
        <p:txBody>
          <a:bodyPr/>
          <a:lstStyle/>
          <a:p>
            <a:fld id="{1DDF9962-FD02-4A13-8252-904F09A0ADA3}" type="datetimeFigureOut">
              <a:rPr lang="en-US" smtClean="0"/>
              <a:t>12/20/2023</a:t>
            </a:fld>
            <a:endParaRPr lang="en-US"/>
          </a:p>
        </p:txBody>
      </p:sp>
      <p:sp>
        <p:nvSpPr>
          <p:cNvPr id="6" name="Footer Placeholder 5">
            <a:extLst>
              <a:ext uri="{FF2B5EF4-FFF2-40B4-BE49-F238E27FC236}">
                <a16:creationId xmlns:a16="http://schemas.microsoft.com/office/drawing/2014/main" id="{6120B243-A77F-8160-8A99-83FECD5B9F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EBA99D-DCE1-2C40-B24D-8E8131C0256B}"/>
              </a:ext>
            </a:extLst>
          </p:cNvPr>
          <p:cNvSpPr>
            <a:spLocks noGrp="1"/>
          </p:cNvSpPr>
          <p:nvPr>
            <p:ph type="sldNum" sz="quarter" idx="12"/>
          </p:nvPr>
        </p:nvSpPr>
        <p:spPr/>
        <p:txBody>
          <a:bodyPr/>
          <a:lstStyle/>
          <a:p>
            <a:fld id="{9B9AF42F-520C-433F-B2B5-A25006698D7A}" type="slidenum">
              <a:rPr lang="en-US" smtClean="0"/>
              <a:t>‹#›</a:t>
            </a:fld>
            <a:endParaRPr lang="en-US"/>
          </a:p>
        </p:txBody>
      </p:sp>
    </p:spTree>
    <p:extLst>
      <p:ext uri="{BB962C8B-B14F-4D97-AF65-F5344CB8AC3E}">
        <p14:creationId xmlns:p14="http://schemas.microsoft.com/office/powerpoint/2010/main" val="360262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F611E-725E-D025-7689-BDF9CFD0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A6125D-B574-49E2-0AD3-270A1D0565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EFBE4E-EEF7-26E5-3495-EF2732C680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907732-8CC2-7F0C-CF42-2FC019199C82}"/>
              </a:ext>
            </a:extLst>
          </p:cNvPr>
          <p:cNvSpPr>
            <a:spLocks noGrp="1"/>
          </p:cNvSpPr>
          <p:nvPr>
            <p:ph type="dt" sz="half" idx="10"/>
          </p:nvPr>
        </p:nvSpPr>
        <p:spPr/>
        <p:txBody>
          <a:bodyPr/>
          <a:lstStyle/>
          <a:p>
            <a:fld id="{1DDF9962-FD02-4A13-8252-904F09A0ADA3}" type="datetimeFigureOut">
              <a:rPr lang="en-US" smtClean="0"/>
              <a:t>12/20/2023</a:t>
            </a:fld>
            <a:endParaRPr lang="en-US"/>
          </a:p>
        </p:txBody>
      </p:sp>
      <p:sp>
        <p:nvSpPr>
          <p:cNvPr id="6" name="Footer Placeholder 5">
            <a:extLst>
              <a:ext uri="{FF2B5EF4-FFF2-40B4-BE49-F238E27FC236}">
                <a16:creationId xmlns:a16="http://schemas.microsoft.com/office/drawing/2014/main" id="{1FD96CCE-5267-D0C3-63B5-E632AFD5E7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E223BF-6EFC-7B77-0B8E-26597DFA057C}"/>
              </a:ext>
            </a:extLst>
          </p:cNvPr>
          <p:cNvSpPr>
            <a:spLocks noGrp="1"/>
          </p:cNvSpPr>
          <p:nvPr>
            <p:ph type="sldNum" sz="quarter" idx="12"/>
          </p:nvPr>
        </p:nvSpPr>
        <p:spPr/>
        <p:txBody>
          <a:bodyPr/>
          <a:lstStyle/>
          <a:p>
            <a:fld id="{9B9AF42F-520C-433F-B2B5-A25006698D7A}" type="slidenum">
              <a:rPr lang="en-US" smtClean="0"/>
              <a:t>‹#›</a:t>
            </a:fld>
            <a:endParaRPr lang="en-US"/>
          </a:p>
        </p:txBody>
      </p:sp>
    </p:spTree>
    <p:extLst>
      <p:ext uri="{BB962C8B-B14F-4D97-AF65-F5344CB8AC3E}">
        <p14:creationId xmlns:p14="http://schemas.microsoft.com/office/powerpoint/2010/main" val="583271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DC8FFF-D86B-A4B9-7252-C1383F6336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C372B56-2020-71D5-C51F-7F94D8CE06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E04F0F-87A8-F335-A8F4-4480FC8B25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DF9962-FD02-4A13-8252-904F09A0ADA3}" type="datetimeFigureOut">
              <a:rPr lang="en-US" smtClean="0"/>
              <a:t>12/20/2023</a:t>
            </a:fld>
            <a:endParaRPr lang="en-US"/>
          </a:p>
        </p:txBody>
      </p:sp>
      <p:sp>
        <p:nvSpPr>
          <p:cNvPr id="5" name="Footer Placeholder 4">
            <a:extLst>
              <a:ext uri="{FF2B5EF4-FFF2-40B4-BE49-F238E27FC236}">
                <a16:creationId xmlns:a16="http://schemas.microsoft.com/office/drawing/2014/main" id="{E0C776B8-6B30-B873-2ACE-5538C53B4C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20AB5BC-E8F3-A2D3-D360-03479C391F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9AF42F-520C-433F-B2B5-A25006698D7A}" type="slidenum">
              <a:rPr lang="en-US" smtClean="0"/>
              <a:t>‹#›</a:t>
            </a:fld>
            <a:endParaRPr lang="en-US"/>
          </a:p>
        </p:txBody>
      </p:sp>
    </p:spTree>
    <p:extLst>
      <p:ext uri="{BB962C8B-B14F-4D97-AF65-F5344CB8AC3E}">
        <p14:creationId xmlns:p14="http://schemas.microsoft.com/office/powerpoint/2010/main" val="2614495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6A7046-8C4B-1E18-440B-C3E07F807858}"/>
              </a:ext>
            </a:extLst>
          </p:cNvPr>
          <p:cNvSpPr>
            <a:spLocks noGrp="1"/>
          </p:cNvSpPr>
          <p:nvPr>
            <p:ph type="title"/>
          </p:nvPr>
        </p:nvSpPr>
        <p:spPr/>
        <p:txBody>
          <a:bodyPr/>
          <a:lstStyle/>
          <a:p>
            <a:r>
              <a:rPr lang="en-IN" dirty="0"/>
              <a:t>Correlation</a:t>
            </a:r>
          </a:p>
        </p:txBody>
      </p:sp>
      <p:sp>
        <p:nvSpPr>
          <p:cNvPr id="5" name="Text Placeholder 4">
            <a:extLst>
              <a:ext uri="{FF2B5EF4-FFF2-40B4-BE49-F238E27FC236}">
                <a16:creationId xmlns:a16="http://schemas.microsoft.com/office/drawing/2014/main" id="{3B759A22-A16F-50F5-B0D2-95147429EFE5}"/>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829434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B4B2C-CE52-B349-459A-78ECD02B4158}"/>
              </a:ext>
            </a:extLst>
          </p:cNvPr>
          <p:cNvSpPr>
            <a:spLocks noGrp="1"/>
          </p:cNvSpPr>
          <p:nvPr>
            <p:ph type="title"/>
          </p:nvPr>
        </p:nvSpPr>
        <p:spPr/>
        <p:txBody>
          <a:bodyPr/>
          <a:lstStyle/>
          <a:p>
            <a:r>
              <a:rPr lang="en-IN" dirty="0"/>
              <a:t>Descriptive versus Predictive Modelling versus Prescriptive Modelling</a:t>
            </a:r>
          </a:p>
        </p:txBody>
      </p:sp>
      <p:sp>
        <p:nvSpPr>
          <p:cNvPr id="3" name="Content Placeholder 2">
            <a:extLst>
              <a:ext uri="{FF2B5EF4-FFF2-40B4-BE49-F238E27FC236}">
                <a16:creationId xmlns:a16="http://schemas.microsoft.com/office/drawing/2014/main" id="{60F4B5CB-D06C-8C90-E424-0E057425E48D}"/>
              </a:ext>
            </a:extLst>
          </p:cNvPr>
          <p:cNvSpPr>
            <a:spLocks noGrp="1"/>
          </p:cNvSpPr>
          <p:nvPr>
            <p:ph idx="1"/>
          </p:nvPr>
        </p:nvSpPr>
        <p:spPr/>
        <p:txBody>
          <a:bodyPr/>
          <a:lstStyle/>
          <a:p>
            <a:r>
              <a:rPr lang="en-IN" b="1" dirty="0"/>
              <a:t>Descriptive modelling/statistics</a:t>
            </a:r>
            <a:r>
              <a:rPr lang="en-IN" dirty="0"/>
              <a:t>: Summarize and describe data</a:t>
            </a:r>
          </a:p>
          <a:p>
            <a:pPr lvl="1"/>
            <a:r>
              <a:rPr lang="en-IN" dirty="0"/>
              <a:t>Examples: Mean, Mode, Median, Standard deviation, Range, Frequency distribution</a:t>
            </a:r>
            <a:endParaRPr lang="en-IN" b="1" dirty="0"/>
          </a:p>
          <a:p>
            <a:r>
              <a:rPr lang="en-IN" b="1" dirty="0"/>
              <a:t>Predictive modelling/statistics</a:t>
            </a:r>
            <a:r>
              <a:rPr lang="en-IN" dirty="0"/>
              <a:t>: Use data to make future predictions</a:t>
            </a:r>
          </a:p>
          <a:p>
            <a:pPr lvl="1"/>
            <a:r>
              <a:rPr lang="en-IN" dirty="0"/>
              <a:t>Examples: Linear/logistic regression, Time series analysis, Decision trees, Machine learning algorithms</a:t>
            </a:r>
          </a:p>
          <a:p>
            <a:r>
              <a:rPr lang="en-IN" b="1" dirty="0"/>
              <a:t>Prescriptive modelling/statistics</a:t>
            </a:r>
            <a:r>
              <a:rPr lang="en-IN" dirty="0"/>
              <a:t>: Use data and models to make most optimum decisions and recommendations</a:t>
            </a:r>
          </a:p>
          <a:p>
            <a:pPr lvl="1"/>
            <a:r>
              <a:rPr lang="en-IN" dirty="0"/>
              <a:t>Examples: Linear programming, Decision trees, Game theory</a:t>
            </a:r>
          </a:p>
        </p:txBody>
      </p:sp>
    </p:spTree>
    <p:extLst>
      <p:ext uri="{BB962C8B-B14F-4D97-AF65-F5344CB8AC3E}">
        <p14:creationId xmlns:p14="http://schemas.microsoft.com/office/powerpoint/2010/main" val="175656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9DF508-0DFD-CEEE-6247-112238B7AD08}"/>
              </a:ext>
            </a:extLst>
          </p:cNvPr>
          <p:cNvSpPr>
            <a:spLocks noGrp="1"/>
          </p:cNvSpPr>
          <p:nvPr>
            <p:ph type="title"/>
          </p:nvPr>
        </p:nvSpPr>
        <p:spPr/>
        <p:txBody>
          <a:bodyPr/>
          <a:lstStyle/>
          <a:p>
            <a:r>
              <a:rPr lang="en-IN" dirty="0"/>
              <a:t>Predictive Modelling</a:t>
            </a:r>
          </a:p>
        </p:txBody>
      </p:sp>
      <p:sp>
        <p:nvSpPr>
          <p:cNvPr id="5" name="Text Placeholder 4">
            <a:extLst>
              <a:ext uri="{FF2B5EF4-FFF2-40B4-BE49-F238E27FC236}">
                <a16:creationId xmlns:a16="http://schemas.microsoft.com/office/drawing/2014/main" id="{24E3E05D-E760-C8F3-C59F-BB5E5DBF1A90}"/>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293581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7E8C1-3ECE-5DEB-0077-7EBCE472AD0B}"/>
              </a:ext>
            </a:extLst>
          </p:cNvPr>
          <p:cNvSpPr>
            <a:spLocks noGrp="1"/>
          </p:cNvSpPr>
          <p:nvPr>
            <p:ph type="title"/>
          </p:nvPr>
        </p:nvSpPr>
        <p:spPr/>
        <p:txBody>
          <a:bodyPr/>
          <a:lstStyle/>
          <a:p>
            <a:r>
              <a:rPr lang="en-IN" dirty="0"/>
              <a:t>Predictive Modelling</a:t>
            </a:r>
          </a:p>
        </p:txBody>
      </p:sp>
      <p:sp>
        <p:nvSpPr>
          <p:cNvPr id="3" name="Content Placeholder 2">
            <a:extLst>
              <a:ext uri="{FF2B5EF4-FFF2-40B4-BE49-F238E27FC236}">
                <a16:creationId xmlns:a16="http://schemas.microsoft.com/office/drawing/2014/main" id="{DC1BAAED-BBBD-BFC8-1CB1-FECE8D9409B4}"/>
              </a:ext>
            </a:extLst>
          </p:cNvPr>
          <p:cNvSpPr>
            <a:spLocks noGrp="1"/>
          </p:cNvSpPr>
          <p:nvPr>
            <p:ph idx="1"/>
          </p:nvPr>
        </p:nvSpPr>
        <p:spPr/>
        <p:txBody>
          <a:bodyPr/>
          <a:lstStyle/>
          <a:p>
            <a:r>
              <a:rPr lang="en-US" b="1" dirty="0"/>
              <a:t>Predictive modeling</a:t>
            </a:r>
            <a:r>
              <a:rPr lang="en-US" dirty="0"/>
              <a:t> uses statistics and modeling techniques to make predictions about future outcomes</a:t>
            </a:r>
          </a:p>
          <a:p>
            <a:r>
              <a:rPr lang="en-US" dirty="0"/>
              <a:t>Looks at current and historical data patterns to see if the patterns are likely to emerge again</a:t>
            </a:r>
          </a:p>
          <a:p>
            <a:r>
              <a:rPr lang="en-US" dirty="0"/>
              <a:t>Generally classified into </a:t>
            </a:r>
            <a:r>
              <a:rPr lang="en-US" b="1" dirty="0"/>
              <a:t>regression</a:t>
            </a:r>
            <a:r>
              <a:rPr lang="en-US" dirty="0"/>
              <a:t> and </a:t>
            </a:r>
            <a:r>
              <a:rPr lang="en-US" b="1" dirty="0"/>
              <a:t>classification</a:t>
            </a:r>
            <a:r>
              <a:rPr lang="en-US" dirty="0"/>
              <a:t> (See next slide)</a:t>
            </a:r>
          </a:p>
          <a:p>
            <a:r>
              <a:rPr lang="en-US" dirty="0"/>
              <a:t>Common types: Linear regression, Logistic regression, Decision trees, Random forest, Neural networks, Time series forecasting, K Nearest Neighbors (KNN), Naïve Bayes, Clustering</a:t>
            </a:r>
          </a:p>
        </p:txBody>
      </p:sp>
    </p:spTree>
    <p:extLst>
      <p:ext uri="{BB962C8B-B14F-4D97-AF65-F5344CB8AC3E}">
        <p14:creationId xmlns:p14="http://schemas.microsoft.com/office/powerpoint/2010/main" val="2144982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2408C-1817-CC80-1957-203CE5271833}"/>
              </a:ext>
            </a:extLst>
          </p:cNvPr>
          <p:cNvSpPr>
            <a:spLocks noGrp="1"/>
          </p:cNvSpPr>
          <p:nvPr>
            <p:ph type="title"/>
          </p:nvPr>
        </p:nvSpPr>
        <p:spPr/>
        <p:txBody>
          <a:bodyPr/>
          <a:lstStyle/>
          <a:p>
            <a:r>
              <a:rPr lang="en-IN" dirty="0"/>
              <a:t>Regression and Classification</a:t>
            </a:r>
          </a:p>
        </p:txBody>
      </p:sp>
      <p:sp>
        <p:nvSpPr>
          <p:cNvPr id="3" name="Content Placeholder 2">
            <a:extLst>
              <a:ext uri="{FF2B5EF4-FFF2-40B4-BE49-F238E27FC236}">
                <a16:creationId xmlns:a16="http://schemas.microsoft.com/office/drawing/2014/main" id="{7C784169-BE8B-0A90-DBC0-753E812DF9F4}"/>
              </a:ext>
            </a:extLst>
          </p:cNvPr>
          <p:cNvSpPr>
            <a:spLocks noGrp="1"/>
          </p:cNvSpPr>
          <p:nvPr>
            <p:ph idx="1"/>
          </p:nvPr>
        </p:nvSpPr>
        <p:spPr/>
        <p:txBody>
          <a:bodyPr/>
          <a:lstStyle/>
          <a:p>
            <a:r>
              <a:rPr lang="en-US" b="1" dirty="0"/>
              <a:t>Regression</a:t>
            </a:r>
            <a:r>
              <a:rPr lang="en-US" dirty="0"/>
              <a:t> has a numeric target</a:t>
            </a:r>
          </a:p>
          <a:p>
            <a:r>
              <a:rPr lang="en-US" b="1" dirty="0"/>
              <a:t>Classification</a:t>
            </a:r>
            <a:r>
              <a:rPr lang="en-US" dirty="0"/>
              <a:t> has a class target</a:t>
            </a:r>
          </a:p>
          <a:p>
            <a:endParaRPr lang="en-US" dirty="0"/>
          </a:p>
          <a:p>
            <a:endParaRPr lang="en-US" dirty="0"/>
          </a:p>
          <a:p>
            <a:endParaRPr lang="en-IN" dirty="0"/>
          </a:p>
        </p:txBody>
      </p:sp>
      <p:graphicFrame>
        <p:nvGraphicFramePr>
          <p:cNvPr id="4" name="Table 4">
            <a:extLst>
              <a:ext uri="{FF2B5EF4-FFF2-40B4-BE49-F238E27FC236}">
                <a16:creationId xmlns:a16="http://schemas.microsoft.com/office/drawing/2014/main" id="{AF5F905E-B8E5-751C-375A-7AE3A4296F5F}"/>
              </a:ext>
            </a:extLst>
          </p:cNvPr>
          <p:cNvGraphicFramePr>
            <a:graphicFrameLocks noGrp="1"/>
          </p:cNvGraphicFramePr>
          <p:nvPr/>
        </p:nvGraphicFramePr>
        <p:xfrm>
          <a:off x="1125876" y="2969707"/>
          <a:ext cx="9980488" cy="3207257"/>
        </p:xfrm>
        <a:graphic>
          <a:graphicData uri="http://schemas.openxmlformats.org/drawingml/2006/table">
            <a:tbl>
              <a:tblPr firstRow="1" bandRow="1">
                <a:tableStyleId>{5C22544A-7EE6-4342-B048-85BDC9FD1C3A}</a:tableStyleId>
              </a:tblPr>
              <a:tblGrid>
                <a:gridCol w="4990244">
                  <a:extLst>
                    <a:ext uri="{9D8B030D-6E8A-4147-A177-3AD203B41FA5}">
                      <a16:colId xmlns:a16="http://schemas.microsoft.com/office/drawing/2014/main" val="1100559092"/>
                    </a:ext>
                  </a:extLst>
                </a:gridCol>
                <a:gridCol w="4990244">
                  <a:extLst>
                    <a:ext uri="{9D8B030D-6E8A-4147-A177-3AD203B41FA5}">
                      <a16:colId xmlns:a16="http://schemas.microsoft.com/office/drawing/2014/main" val="1231175852"/>
                    </a:ext>
                  </a:extLst>
                </a:gridCol>
              </a:tblGrid>
              <a:tr h="501134">
                <a:tc>
                  <a:txBody>
                    <a:bodyPr/>
                    <a:lstStyle/>
                    <a:p>
                      <a:r>
                        <a:rPr lang="en-IN" sz="2400" dirty="0"/>
                        <a:t>Regression examples</a:t>
                      </a:r>
                    </a:p>
                  </a:txBody>
                  <a:tcPr/>
                </a:tc>
                <a:tc>
                  <a:txBody>
                    <a:bodyPr/>
                    <a:lstStyle/>
                    <a:p>
                      <a:r>
                        <a:rPr lang="en-IN" sz="2400" dirty="0"/>
                        <a:t>Classification examples </a:t>
                      </a:r>
                    </a:p>
                  </a:txBody>
                  <a:tcPr/>
                </a:tc>
                <a:extLst>
                  <a:ext uri="{0D108BD9-81ED-4DB2-BD59-A6C34878D82A}">
                    <a16:rowId xmlns:a16="http://schemas.microsoft.com/office/drawing/2014/main" val="1776881185"/>
                  </a:ext>
                </a:extLst>
              </a:tr>
              <a:tr h="902041">
                <a:tc>
                  <a:txBody>
                    <a:bodyPr/>
                    <a:lstStyle/>
                    <a:p>
                      <a:r>
                        <a:rPr lang="en-IN" sz="2400" dirty="0"/>
                        <a:t>How many page views will we get?</a:t>
                      </a:r>
                    </a:p>
                  </a:txBody>
                  <a:tcPr/>
                </a:tc>
                <a:tc>
                  <a:txBody>
                    <a:bodyPr/>
                    <a:lstStyle/>
                    <a:p>
                      <a:r>
                        <a:rPr lang="en-IN" sz="2400" dirty="0"/>
                        <a:t>Is this a fraudulent transaction?</a:t>
                      </a:r>
                    </a:p>
                  </a:txBody>
                  <a:tcPr/>
                </a:tc>
                <a:extLst>
                  <a:ext uri="{0D108BD9-81ED-4DB2-BD59-A6C34878D82A}">
                    <a16:rowId xmlns:a16="http://schemas.microsoft.com/office/drawing/2014/main" val="2509128735"/>
                  </a:ext>
                </a:extLst>
              </a:tr>
              <a:tr h="902041">
                <a:tc>
                  <a:txBody>
                    <a:bodyPr/>
                    <a:lstStyle/>
                    <a:p>
                      <a:r>
                        <a:rPr lang="en-IN" sz="2400" dirty="0"/>
                        <a:t>What will be the amount of loss?</a:t>
                      </a:r>
                    </a:p>
                  </a:txBody>
                  <a:tcPr/>
                </a:tc>
                <a:tc>
                  <a:txBody>
                    <a:bodyPr/>
                    <a:lstStyle/>
                    <a:p>
                      <a:r>
                        <a:rPr lang="en-IN" sz="2400" dirty="0"/>
                        <a:t>Whose face is in this picture?</a:t>
                      </a:r>
                    </a:p>
                  </a:txBody>
                  <a:tcPr/>
                </a:tc>
                <a:extLst>
                  <a:ext uri="{0D108BD9-81ED-4DB2-BD59-A6C34878D82A}">
                    <a16:rowId xmlns:a16="http://schemas.microsoft.com/office/drawing/2014/main" val="518172372"/>
                  </a:ext>
                </a:extLst>
              </a:tr>
              <a:tr h="902041">
                <a:tc>
                  <a:txBody>
                    <a:bodyPr/>
                    <a:lstStyle/>
                    <a:p>
                      <a:r>
                        <a:rPr lang="en-IN" sz="2400" dirty="0"/>
                        <a:t>What will be the blood sugar level?</a:t>
                      </a:r>
                    </a:p>
                  </a:txBody>
                  <a:tcPr/>
                </a:tc>
                <a:tc>
                  <a:txBody>
                    <a:bodyPr/>
                    <a:lstStyle/>
                    <a:p>
                      <a:r>
                        <a:rPr lang="en-IN" sz="2400" dirty="0"/>
                        <a:t>Which product is best fit for the customer?</a:t>
                      </a:r>
                    </a:p>
                  </a:txBody>
                  <a:tcPr/>
                </a:tc>
                <a:extLst>
                  <a:ext uri="{0D108BD9-81ED-4DB2-BD59-A6C34878D82A}">
                    <a16:rowId xmlns:a16="http://schemas.microsoft.com/office/drawing/2014/main" val="2901777848"/>
                  </a:ext>
                </a:extLst>
              </a:tr>
            </a:tbl>
          </a:graphicData>
        </a:graphic>
      </p:graphicFrame>
    </p:spTree>
    <p:extLst>
      <p:ext uri="{BB962C8B-B14F-4D97-AF65-F5344CB8AC3E}">
        <p14:creationId xmlns:p14="http://schemas.microsoft.com/office/powerpoint/2010/main" val="2977428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1E0A1B-2820-5227-DF9D-757A8331B28F}"/>
              </a:ext>
            </a:extLst>
          </p:cNvPr>
          <p:cNvSpPr>
            <a:spLocks noGrp="1"/>
          </p:cNvSpPr>
          <p:nvPr>
            <p:ph type="title"/>
          </p:nvPr>
        </p:nvSpPr>
        <p:spPr/>
        <p:txBody>
          <a:bodyPr/>
          <a:lstStyle/>
          <a:p>
            <a:r>
              <a:rPr lang="en-IN" dirty="0"/>
              <a:t>Regression Analysis</a:t>
            </a:r>
          </a:p>
        </p:txBody>
      </p:sp>
      <p:sp>
        <p:nvSpPr>
          <p:cNvPr id="5" name="Text Placeholder 4">
            <a:extLst>
              <a:ext uri="{FF2B5EF4-FFF2-40B4-BE49-F238E27FC236}">
                <a16:creationId xmlns:a16="http://schemas.microsoft.com/office/drawing/2014/main" id="{640967F1-CA61-813F-089F-1CACF74AB103}"/>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670217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9C9D68B-FFB8-596F-47D9-159D701E7810}"/>
              </a:ext>
            </a:extLst>
          </p:cNvPr>
          <p:cNvSpPr>
            <a:spLocks noGrp="1"/>
          </p:cNvSpPr>
          <p:nvPr>
            <p:ph type="title"/>
          </p:nvPr>
        </p:nvSpPr>
        <p:spPr/>
        <p:txBody>
          <a:bodyPr/>
          <a:lstStyle/>
          <a:p>
            <a:r>
              <a:rPr lang="en-IN" dirty="0"/>
              <a:t>Regression</a:t>
            </a:r>
          </a:p>
        </p:txBody>
      </p:sp>
      <p:sp>
        <p:nvSpPr>
          <p:cNvPr id="5" name="Content Placeholder 4">
            <a:extLst>
              <a:ext uri="{FF2B5EF4-FFF2-40B4-BE49-F238E27FC236}">
                <a16:creationId xmlns:a16="http://schemas.microsoft.com/office/drawing/2014/main" id="{E7941148-016C-F730-CD55-A627A8C87CF7}"/>
              </a:ext>
            </a:extLst>
          </p:cNvPr>
          <p:cNvSpPr>
            <a:spLocks noGrp="1"/>
          </p:cNvSpPr>
          <p:nvPr>
            <p:ph idx="1"/>
          </p:nvPr>
        </p:nvSpPr>
        <p:spPr/>
        <p:txBody>
          <a:bodyPr>
            <a:normAutofit/>
          </a:bodyPr>
          <a:lstStyle/>
          <a:p>
            <a:r>
              <a:rPr lang="en-IN" dirty="0"/>
              <a:t>Goal of </a:t>
            </a:r>
            <a:r>
              <a:rPr lang="en-IN" b="1" dirty="0"/>
              <a:t>regression</a:t>
            </a:r>
            <a:r>
              <a:rPr lang="en-IN" dirty="0"/>
              <a:t> is to predict a </a:t>
            </a:r>
            <a:r>
              <a:rPr lang="en-IN" dirty="0">
                <a:solidFill>
                  <a:srgbClr val="FF0000"/>
                </a:solidFill>
              </a:rPr>
              <a:t>dependent variable</a:t>
            </a:r>
            <a:r>
              <a:rPr lang="en-IN" dirty="0"/>
              <a:t> using </a:t>
            </a:r>
            <a:r>
              <a:rPr lang="en-IN" dirty="0">
                <a:solidFill>
                  <a:srgbClr val="FF0000"/>
                </a:solidFill>
              </a:rPr>
              <a:t>independent variable(s)</a:t>
            </a:r>
          </a:p>
          <a:p>
            <a:r>
              <a:rPr lang="en-IN" b="1" dirty="0"/>
              <a:t>Y:</a:t>
            </a:r>
            <a:r>
              <a:rPr lang="en-IN" dirty="0"/>
              <a:t> Dependent numeric variable, also called predicted/output/target variable</a:t>
            </a:r>
          </a:p>
          <a:p>
            <a:r>
              <a:rPr lang="en-IN" b="1" dirty="0"/>
              <a:t>X</a:t>
            </a:r>
            <a:r>
              <a:rPr lang="en-IN" dirty="0"/>
              <a:t>: Independent variable(s), also called predictor/feature/explanatory/covariate</a:t>
            </a:r>
          </a:p>
          <a:p>
            <a:r>
              <a:rPr lang="en-IN" dirty="0"/>
              <a:t>Given </a:t>
            </a:r>
            <a:r>
              <a:rPr lang="en-IN" dirty="0">
                <a:solidFill>
                  <a:srgbClr val="FF0000"/>
                </a:solidFill>
              </a:rPr>
              <a:t>X</a:t>
            </a:r>
            <a:r>
              <a:rPr lang="en-IN" dirty="0"/>
              <a:t>, we want to find </a:t>
            </a:r>
            <a:r>
              <a:rPr lang="en-IN" dirty="0">
                <a:solidFill>
                  <a:srgbClr val="FF0000"/>
                </a:solidFill>
              </a:rPr>
              <a:t>Y</a:t>
            </a:r>
          </a:p>
          <a:p>
            <a:r>
              <a:rPr lang="en-IN" dirty="0"/>
              <a:t>Generally, Y is numeric</a:t>
            </a:r>
          </a:p>
          <a:p>
            <a:r>
              <a:rPr lang="en-IN" dirty="0"/>
              <a:t>When Y is True/False type, it is logistic regression (See next slide)</a:t>
            </a:r>
          </a:p>
        </p:txBody>
      </p:sp>
    </p:spTree>
    <p:extLst>
      <p:ext uri="{BB962C8B-B14F-4D97-AF65-F5344CB8AC3E}">
        <p14:creationId xmlns:p14="http://schemas.microsoft.com/office/powerpoint/2010/main" val="497702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10448-A3CD-E0CE-44E4-8D2FFA1F3DE0}"/>
              </a:ext>
            </a:extLst>
          </p:cNvPr>
          <p:cNvSpPr>
            <a:spLocks noGrp="1"/>
          </p:cNvSpPr>
          <p:nvPr>
            <p:ph type="title"/>
          </p:nvPr>
        </p:nvSpPr>
        <p:spPr/>
        <p:txBody>
          <a:bodyPr/>
          <a:lstStyle/>
          <a:p>
            <a:r>
              <a:rPr lang="en-IN" dirty="0"/>
              <a:t>Main Types of Regression</a:t>
            </a:r>
          </a:p>
        </p:txBody>
      </p:sp>
      <p:sp>
        <p:nvSpPr>
          <p:cNvPr id="3" name="Content Placeholder 2">
            <a:extLst>
              <a:ext uri="{FF2B5EF4-FFF2-40B4-BE49-F238E27FC236}">
                <a16:creationId xmlns:a16="http://schemas.microsoft.com/office/drawing/2014/main" id="{CCB7E22B-CBF9-BAB8-717D-3D3821BB0C68}"/>
              </a:ext>
            </a:extLst>
          </p:cNvPr>
          <p:cNvSpPr>
            <a:spLocks noGrp="1"/>
          </p:cNvSpPr>
          <p:nvPr>
            <p:ph idx="1"/>
          </p:nvPr>
        </p:nvSpPr>
        <p:spPr/>
        <p:txBody>
          <a:bodyPr/>
          <a:lstStyle/>
          <a:p>
            <a:r>
              <a:rPr lang="en-US" b="1" dirty="0"/>
              <a:t>Linear Regression</a:t>
            </a:r>
            <a:r>
              <a:rPr lang="en-US" dirty="0"/>
              <a:t>: Used when the relationship between the independent variable and the dependent variable is assumed to be linear (goal is to fit a straight line to the data)</a:t>
            </a:r>
          </a:p>
          <a:p>
            <a:r>
              <a:rPr lang="en-US" b="1" dirty="0"/>
              <a:t>Multiple Regression</a:t>
            </a:r>
            <a:r>
              <a:rPr lang="en-US" dirty="0"/>
              <a:t>: Extends </a:t>
            </a:r>
            <a:r>
              <a:rPr lang="en-US" i="1" dirty="0"/>
              <a:t>linear regression</a:t>
            </a:r>
            <a:r>
              <a:rPr lang="en-US" dirty="0"/>
              <a:t> to include more than one independent variable (i.e. multiple predictors that may influence the dependent variable) – Also called </a:t>
            </a:r>
            <a:r>
              <a:rPr lang="en-US" b="1" dirty="0"/>
              <a:t>multivariate analysis</a:t>
            </a:r>
            <a:endParaRPr lang="en-US" dirty="0"/>
          </a:p>
          <a:p>
            <a:r>
              <a:rPr lang="en-US" b="1" dirty="0"/>
              <a:t>Logistic Regression</a:t>
            </a:r>
            <a:r>
              <a:rPr lang="en-US" dirty="0"/>
              <a:t>: Used for binary classification problems (e.g., yes/no, 1/0)</a:t>
            </a:r>
            <a:endParaRPr lang="en-IN" dirty="0"/>
          </a:p>
        </p:txBody>
      </p:sp>
    </p:spTree>
    <p:extLst>
      <p:ext uri="{BB962C8B-B14F-4D97-AF65-F5344CB8AC3E}">
        <p14:creationId xmlns:p14="http://schemas.microsoft.com/office/powerpoint/2010/main" val="355615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72D68-324E-92CD-8816-862370B18B5C}"/>
              </a:ext>
            </a:extLst>
          </p:cNvPr>
          <p:cNvSpPr>
            <a:spLocks noGrp="1"/>
          </p:cNvSpPr>
          <p:nvPr>
            <p:ph type="title"/>
          </p:nvPr>
        </p:nvSpPr>
        <p:spPr/>
        <p:txBody>
          <a:bodyPr/>
          <a:lstStyle/>
          <a:p>
            <a:r>
              <a:rPr lang="en-IN" dirty="0"/>
              <a:t>Examples of Regression</a:t>
            </a:r>
          </a:p>
        </p:txBody>
      </p:sp>
      <p:sp>
        <p:nvSpPr>
          <p:cNvPr id="3" name="Content Placeholder 2">
            <a:extLst>
              <a:ext uri="{FF2B5EF4-FFF2-40B4-BE49-F238E27FC236}">
                <a16:creationId xmlns:a16="http://schemas.microsoft.com/office/drawing/2014/main" id="{54087D5E-AA4D-C8F4-2E72-C2B1D40CC90C}"/>
              </a:ext>
            </a:extLst>
          </p:cNvPr>
          <p:cNvSpPr>
            <a:spLocks noGrp="1"/>
          </p:cNvSpPr>
          <p:nvPr>
            <p:ph idx="1"/>
          </p:nvPr>
        </p:nvSpPr>
        <p:spPr/>
        <p:txBody>
          <a:bodyPr>
            <a:normAutofit fontScale="92500"/>
          </a:bodyPr>
          <a:lstStyle/>
          <a:p>
            <a:r>
              <a:rPr lang="en-IN" dirty="0"/>
              <a:t>Linear Regression: </a:t>
            </a:r>
            <a:r>
              <a:rPr lang="en-US" dirty="0"/>
              <a:t>Predicting House Prices</a:t>
            </a:r>
          </a:p>
          <a:p>
            <a:pPr lvl="1"/>
            <a:r>
              <a:rPr lang="en-US" dirty="0"/>
              <a:t>Independent Variable: Area of the House (Continuous)</a:t>
            </a:r>
          </a:p>
          <a:p>
            <a:pPr lvl="1"/>
            <a:r>
              <a:rPr lang="en-US" dirty="0"/>
              <a:t>Dependent Variable: House Price (Continuous)</a:t>
            </a:r>
          </a:p>
          <a:p>
            <a:r>
              <a:rPr lang="en-IN" dirty="0"/>
              <a:t>Multiple Regression: </a:t>
            </a:r>
            <a:r>
              <a:rPr lang="en-US" dirty="0"/>
              <a:t>Predicting Salary Based on Experience and Education</a:t>
            </a:r>
          </a:p>
          <a:p>
            <a:pPr lvl="1"/>
            <a:r>
              <a:rPr lang="en-US" dirty="0"/>
              <a:t>Independent Variables: Years of Experience (Continuous), Level of Education (Categorical: Bachelor's, Master's, PhD)</a:t>
            </a:r>
          </a:p>
          <a:p>
            <a:pPr lvl="1"/>
            <a:r>
              <a:rPr lang="en-US" dirty="0"/>
              <a:t>Dependent Variable: Salary (Continuous)</a:t>
            </a:r>
          </a:p>
          <a:p>
            <a:r>
              <a:rPr lang="en-US" dirty="0"/>
              <a:t>Logistic Regression: Predicting Customer Churn</a:t>
            </a:r>
          </a:p>
          <a:p>
            <a:pPr lvl="1"/>
            <a:r>
              <a:rPr lang="en-US" dirty="0"/>
              <a:t>Independent Variables: Customer Tenure (Continuous), Monthly Subscription Cost (Continuous), Customer Complaints (Count)</a:t>
            </a:r>
          </a:p>
          <a:p>
            <a:pPr lvl="1"/>
            <a:r>
              <a:rPr lang="en-US" dirty="0"/>
              <a:t>Dependent Variable: Churn (Binary: Yes or No)</a:t>
            </a:r>
            <a:endParaRPr lang="en-IN" dirty="0"/>
          </a:p>
        </p:txBody>
      </p:sp>
    </p:spTree>
    <p:extLst>
      <p:ext uri="{BB962C8B-B14F-4D97-AF65-F5344CB8AC3E}">
        <p14:creationId xmlns:p14="http://schemas.microsoft.com/office/powerpoint/2010/main" val="2395202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AF6C4-B615-3F8F-8E39-D147B27BB765}"/>
              </a:ext>
            </a:extLst>
          </p:cNvPr>
          <p:cNvSpPr>
            <a:spLocks noGrp="1"/>
          </p:cNvSpPr>
          <p:nvPr>
            <p:ph type="title"/>
          </p:nvPr>
        </p:nvSpPr>
        <p:spPr/>
        <p:txBody>
          <a:bodyPr>
            <a:normAutofit/>
          </a:bodyPr>
          <a:lstStyle/>
          <a:p>
            <a:r>
              <a:rPr lang="en-IN" dirty="0"/>
              <a:t>Regression Code Examples</a:t>
            </a:r>
          </a:p>
        </p:txBody>
      </p:sp>
      <p:sp>
        <p:nvSpPr>
          <p:cNvPr id="3" name="Content Placeholder 2">
            <a:extLst>
              <a:ext uri="{FF2B5EF4-FFF2-40B4-BE49-F238E27FC236}">
                <a16:creationId xmlns:a16="http://schemas.microsoft.com/office/drawing/2014/main" id="{9CFF1CFB-3C2E-BD4F-56B9-C288AAB400FD}"/>
              </a:ext>
            </a:extLst>
          </p:cNvPr>
          <p:cNvSpPr>
            <a:spLocks noGrp="1"/>
          </p:cNvSpPr>
          <p:nvPr>
            <p:ph idx="1"/>
          </p:nvPr>
        </p:nvSpPr>
        <p:spPr/>
        <p:txBody>
          <a:bodyPr>
            <a:normAutofit/>
          </a:bodyPr>
          <a:lstStyle/>
          <a:p>
            <a:r>
              <a:rPr lang="en-IN" dirty="0"/>
              <a:t>C:\code\Data Analytics\implementation\12_linear_regression.py</a:t>
            </a:r>
          </a:p>
          <a:p>
            <a:endParaRPr lang="en-IN" dirty="0"/>
          </a:p>
          <a:p>
            <a:r>
              <a:rPr lang="fr-FR" dirty="0"/>
              <a:t>C:\code\Data Analytics\</a:t>
            </a:r>
            <a:r>
              <a:rPr lang="fr-FR" dirty="0" err="1"/>
              <a:t>implementation</a:t>
            </a:r>
            <a:r>
              <a:rPr lang="en-IN" dirty="0"/>
              <a:t>\12_5_multiple_linear_regression.py</a:t>
            </a:r>
          </a:p>
          <a:p>
            <a:endParaRPr lang="en-IN" dirty="0"/>
          </a:p>
          <a:p>
            <a:r>
              <a:rPr lang="fr-FR" dirty="0"/>
              <a:t>C:\code\Data Analytics\</a:t>
            </a:r>
            <a:r>
              <a:rPr lang="fr-FR" dirty="0" err="1"/>
              <a:t>implementation</a:t>
            </a:r>
            <a:r>
              <a:rPr lang="en-IN" dirty="0"/>
              <a:t>\logistic_regression.py</a:t>
            </a:r>
          </a:p>
          <a:p>
            <a:endParaRPr lang="en-IN" dirty="0"/>
          </a:p>
          <a:p>
            <a:r>
              <a:rPr lang="fr-FR" dirty="0"/>
              <a:t>C:\code\Data Analytics\</a:t>
            </a:r>
            <a:r>
              <a:rPr lang="fr-FR" dirty="0" err="1"/>
              <a:t>implementation</a:t>
            </a:r>
            <a:r>
              <a:rPr lang="en-IN" dirty="0"/>
              <a:t>\logistic_regression_2.py</a:t>
            </a:r>
          </a:p>
          <a:p>
            <a:endParaRPr lang="en-IN" dirty="0"/>
          </a:p>
        </p:txBody>
      </p:sp>
    </p:spTree>
    <p:extLst>
      <p:ext uri="{BB962C8B-B14F-4D97-AF65-F5344CB8AC3E}">
        <p14:creationId xmlns:p14="http://schemas.microsoft.com/office/powerpoint/2010/main" val="4241516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99784D-2AA9-EF9C-C43A-83CAB5C2D337}"/>
              </a:ext>
            </a:extLst>
          </p:cNvPr>
          <p:cNvSpPr>
            <a:spLocks noGrp="1"/>
          </p:cNvSpPr>
          <p:nvPr>
            <p:ph type="title"/>
          </p:nvPr>
        </p:nvSpPr>
        <p:spPr/>
        <p:txBody>
          <a:bodyPr/>
          <a:lstStyle/>
          <a:p>
            <a:r>
              <a:rPr lang="en-IN" dirty="0"/>
              <a:t>Decision Trees</a:t>
            </a:r>
          </a:p>
        </p:txBody>
      </p:sp>
      <p:sp>
        <p:nvSpPr>
          <p:cNvPr id="5" name="Text Placeholder 4">
            <a:extLst>
              <a:ext uri="{FF2B5EF4-FFF2-40B4-BE49-F238E27FC236}">
                <a16:creationId xmlns:a16="http://schemas.microsoft.com/office/drawing/2014/main" id="{DDB97FC5-66E5-EDA3-67F1-D53F552326EE}"/>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502184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3EF37C-93D6-C56F-1B30-C3233BFF2EE4}"/>
              </a:ext>
            </a:extLst>
          </p:cNvPr>
          <p:cNvSpPr>
            <a:spLocks noGrp="1"/>
          </p:cNvSpPr>
          <p:nvPr>
            <p:ph type="title"/>
          </p:nvPr>
        </p:nvSpPr>
        <p:spPr/>
        <p:txBody>
          <a:bodyPr/>
          <a:lstStyle/>
          <a:p>
            <a:r>
              <a:rPr lang="en-IN" dirty="0"/>
              <a:t>Correlation</a:t>
            </a:r>
          </a:p>
        </p:txBody>
      </p:sp>
      <p:sp>
        <p:nvSpPr>
          <p:cNvPr id="5" name="Content Placeholder 4">
            <a:extLst>
              <a:ext uri="{FF2B5EF4-FFF2-40B4-BE49-F238E27FC236}">
                <a16:creationId xmlns:a16="http://schemas.microsoft.com/office/drawing/2014/main" id="{97F6427D-C8FF-550A-8039-DBA83099C15B}"/>
              </a:ext>
            </a:extLst>
          </p:cNvPr>
          <p:cNvSpPr>
            <a:spLocks noGrp="1"/>
          </p:cNvSpPr>
          <p:nvPr>
            <p:ph idx="1"/>
          </p:nvPr>
        </p:nvSpPr>
        <p:spPr/>
        <p:txBody>
          <a:bodyPr>
            <a:normAutofit/>
          </a:bodyPr>
          <a:lstStyle/>
          <a:p>
            <a:r>
              <a:rPr lang="en-US" b="1" dirty="0"/>
              <a:t>Correlation</a:t>
            </a:r>
            <a:r>
              <a:rPr lang="en-US" dirty="0"/>
              <a:t>: Are two variables related?</a:t>
            </a:r>
          </a:p>
          <a:p>
            <a:r>
              <a:rPr lang="en-US" dirty="0"/>
              <a:t>Examples: Exercise and Health, Study and Marks, Experience and Salary</a:t>
            </a:r>
          </a:p>
          <a:p>
            <a:r>
              <a:rPr lang="en-US" dirty="0"/>
              <a:t>Measured using </a:t>
            </a:r>
            <a:r>
              <a:rPr lang="en-US" b="1" dirty="0"/>
              <a:t>correlation coefficient (r)</a:t>
            </a:r>
            <a:endParaRPr lang="en-US" dirty="0"/>
          </a:p>
          <a:p>
            <a:r>
              <a:rPr lang="en-US" b="1" dirty="0"/>
              <a:t>Pearson Correlation Coefficient</a:t>
            </a:r>
            <a:r>
              <a:rPr lang="en-US" dirty="0"/>
              <a:t>: Measures linear relationships between continuous variables</a:t>
            </a:r>
          </a:p>
          <a:p>
            <a:r>
              <a:rPr lang="en-US" b="1" dirty="0"/>
              <a:t>Spearman Rank Correlation Coefficient</a:t>
            </a:r>
            <a:r>
              <a:rPr lang="en-US" dirty="0"/>
              <a:t>: Measures relationships, even if they are not strictly linear</a:t>
            </a:r>
            <a:endParaRPr lang="en-IN" dirty="0"/>
          </a:p>
        </p:txBody>
      </p:sp>
    </p:spTree>
    <p:extLst>
      <p:ext uri="{BB962C8B-B14F-4D97-AF65-F5344CB8AC3E}">
        <p14:creationId xmlns:p14="http://schemas.microsoft.com/office/powerpoint/2010/main" val="32828679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76684-FEDF-5D6A-9621-00C1401F4C97}"/>
              </a:ext>
            </a:extLst>
          </p:cNvPr>
          <p:cNvSpPr>
            <a:spLocks noGrp="1"/>
          </p:cNvSpPr>
          <p:nvPr>
            <p:ph type="title"/>
          </p:nvPr>
        </p:nvSpPr>
        <p:spPr/>
        <p:txBody>
          <a:bodyPr/>
          <a:lstStyle/>
          <a:p>
            <a:r>
              <a:rPr lang="en-IN" dirty="0"/>
              <a:t>Decision Tree Concept</a:t>
            </a:r>
          </a:p>
        </p:txBody>
      </p:sp>
      <p:sp>
        <p:nvSpPr>
          <p:cNvPr id="3" name="Content Placeholder 2">
            <a:extLst>
              <a:ext uri="{FF2B5EF4-FFF2-40B4-BE49-F238E27FC236}">
                <a16:creationId xmlns:a16="http://schemas.microsoft.com/office/drawing/2014/main" id="{2F52FA99-50DC-63A1-9F20-40258F7E4C57}"/>
              </a:ext>
            </a:extLst>
          </p:cNvPr>
          <p:cNvSpPr>
            <a:spLocks noGrp="1"/>
          </p:cNvSpPr>
          <p:nvPr>
            <p:ph idx="1"/>
          </p:nvPr>
        </p:nvSpPr>
        <p:spPr/>
        <p:txBody>
          <a:bodyPr>
            <a:normAutofit fontScale="92500" lnSpcReduction="20000"/>
          </a:bodyPr>
          <a:lstStyle/>
          <a:p>
            <a:r>
              <a:rPr lang="en-IN" b="1" dirty="0"/>
              <a:t>Decision tree </a:t>
            </a:r>
            <a:r>
              <a:rPr lang="en-IN" dirty="0"/>
              <a:t>is a flowchart for classification and regression (Hence: </a:t>
            </a:r>
            <a:r>
              <a:rPr lang="en-IN" b="1" dirty="0"/>
              <a:t>Classification And Regression Tree – CART</a:t>
            </a:r>
            <a:r>
              <a:rPr lang="en-IN" dirty="0"/>
              <a:t>)</a:t>
            </a:r>
          </a:p>
          <a:p>
            <a:r>
              <a:rPr lang="en-IN" dirty="0"/>
              <a:t>Falls under </a:t>
            </a:r>
            <a:r>
              <a:rPr lang="en-IN" b="1" dirty="0"/>
              <a:t>supervised machine learning</a:t>
            </a:r>
            <a:endParaRPr lang="en-IN" dirty="0"/>
          </a:p>
          <a:p>
            <a:r>
              <a:rPr lang="en-IN" dirty="0"/>
              <a:t>Classification example</a:t>
            </a:r>
          </a:p>
          <a:p>
            <a:pPr lvl="1"/>
            <a:r>
              <a:rPr lang="en-IN" dirty="0"/>
              <a:t>Check email is spam/not</a:t>
            </a:r>
          </a:p>
          <a:p>
            <a:pPr lvl="1"/>
            <a:r>
              <a:rPr lang="en-IN" dirty="0"/>
              <a:t>Root node of the tree checks if the email contains the word </a:t>
            </a:r>
            <a:r>
              <a:rPr lang="en-IN" i="1" dirty="0"/>
              <a:t>free</a:t>
            </a:r>
            <a:endParaRPr lang="en-IN" dirty="0"/>
          </a:p>
          <a:p>
            <a:pPr lvl="1"/>
            <a:r>
              <a:rPr lang="en-IN" dirty="0"/>
              <a:t>If yes, follow branch </a:t>
            </a:r>
            <a:r>
              <a:rPr lang="en-IN" i="1" dirty="0"/>
              <a:t>Spam</a:t>
            </a:r>
            <a:r>
              <a:rPr lang="en-IN" dirty="0"/>
              <a:t>, else follow a different branch </a:t>
            </a:r>
            <a:r>
              <a:rPr lang="en-IN" i="1" dirty="0"/>
              <a:t>Not spam</a:t>
            </a:r>
            <a:endParaRPr lang="en-IN" dirty="0"/>
          </a:p>
          <a:p>
            <a:pPr lvl="1"/>
            <a:r>
              <a:rPr lang="en-IN" dirty="0"/>
              <a:t>Further nodes will check features such as sender’s address etc</a:t>
            </a:r>
          </a:p>
          <a:p>
            <a:r>
              <a:rPr lang="en-IN" dirty="0"/>
              <a:t>Regression example</a:t>
            </a:r>
          </a:p>
          <a:p>
            <a:pPr lvl="1"/>
            <a:r>
              <a:rPr lang="en-IN" dirty="0"/>
              <a:t>Predict house price</a:t>
            </a:r>
          </a:p>
          <a:p>
            <a:pPr lvl="1"/>
            <a:r>
              <a:rPr lang="en-IN" dirty="0"/>
              <a:t>Root node will check area (&lt;= 1500 square feet or not)</a:t>
            </a:r>
          </a:p>
          <a:p>
            <a:pPr lvl="1"/>
            <a:r>
              <a:rPr lang="en-IN" dirty="0"/>
              <a:t>If yes, follow </a:t>
            </a:r>
            <a:r>
              <a:rPr lang="en-IN" i="1" dirty="0"/>
              <a:t>Lower price</a:t>
            </a:r>
            <a:r>
              <a:rPr lang="en-IN" dirty="0"/>
              <a:t> branch, else follow </a:t>
            </a:r>
            <a:r>
              <a:rPr lang="en-IN" i="1" dirty="0"/>
              <a:t>Higher price</a:t>
            </a:r>
            <a:r>
              <a:rPr lang="en-IN" dirty="0"/>
              <a:t> branch</a:t>
            </a:r>
          </a:p>
          <a:p>
            <a:pPr lvl="1"/>
            <a:r>
              <a:rPr lang="en-IN" dirty="0"/>
              <a:t>Further nodes will check features such as number of bedrooms etc</a:t>
            </a:r>
          </a:p>
        </p:txBody>
      </p:sp>
    </p:spTree>
    <p:extLst>
      <p:ext uri="{BB962C8B-B14F-4D97-AF65-F5344CB8AC3E}">
        <p14:creationId xmlns:p14="http://schemas.microsoft.com/office/powerpoint/2010/main" val="11810361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2D460-A283-33D6-0CF3-7725E385207D}"/>
              </a:ext>
            </a:extLst>
          </p:cNvPr>
          <p:cNvSpPr>
            <a:spLocks noGrp="1"/>
          </p:cNvSpPr>
          <p:nvPr>
            <p:ph type="title"/>
          </p:nvPr>
        </p:nvSpPr>
        <p:spPr/>
        <p:txBody>
          <a:bodyPr/>
          <a:lstStyle/>
          <a:p>
            <a:r>
              <a:rPr lang="en-IN" dirty="0"/>
              <a:t>Decision Tree Terminology</a:t>
            </a:r>
          </a:p>
        </p:txBody>
      </p:sp>
      <p:sp>
        <p:nvSpPr>
          <p:cNvPr id="3" name="Content Placeholder 2">
            <a:extLst>
              <a:ext uri="{FF2B5EF4-FFF2-40B4-BE49-F238E27FC236}">
                <a16:creationId xmlns:a16="http://schemas.microsoft.com/office/drawing/2014/main" id="{9573368E-C71F-ABD8-F4AF-CA8E641136D1}"/>
              </a:ext>
            </a:extLst>
          </p:cNvPr>
          <p:cNvSpPr>
            <a:spLocks noGrp="1"/>
          </p:cNvSpPr>
          <p:nvPr>
            <p:ph idx="1"/>
          </p:nvPr>
        </p:nvSpPr>
        <p:spPr/>
        <p:txBody>
          <a:bodyPr/>
          <a:lstStyle/>
          <a:p>
            <a:r>
              <a:rPr lang="en-US" b="1" dirty="0"/>
              <a:t>Decision tree induction</a:t>
            </a:r>
            <a:r>
              <a:rPr lang="en-US" dirty="0"/>
              <a:t>, also known </a:t>
            </a:r>
            <a:r>
              <a:rPr lang="en-US" b="1" dirty="0"/>
              <a:t>Decision tree learning </a:t>
            </a:r>
            <a:r>
              <a:rPr lang="en-US" dirty="0"/>
              <a:t>is used for classification and regression tasks - Supervised learning method that builds a tree-like structure to make predictions or decisions based on input data</a:t>
            </a:r>
          </a:p>
          <a:p>
            <a:r>
              <a:rPr lang="en-US" b="1" dirty="0"/>
              <a:t>Supervised segmentation</a:t>
            </a:r>
            <a:r>
              <a:rPr lang="en-US" dirty="0"/>
              <a:t> refers to a </a:t>
            </a:r>
            <a:r>
              <a:rPr lang="en-US" b="1" dirty="0"/>
              <a:t>computer vision </a:t>
            </a:r>
            <a:r>
              <a:rPr lang="en-US" dirty="0"/>
              <a:t>or </a:t>
            </a:r>
            <a:r>
              <a:rPr lang="en-US" b="1" dirty="0"/>
              <a:t>image processing </a:t>
            </a:r>
            <a:r>
              <a:rPr lang="en-US" dirty="0"/>
              <a:t>task where an algorithm is trained to segment or divide an image into different regions or objects based on labeled training data</a:t>
            </a:r>
          </a:p>
          <a:p>
            <a:endParaRPr lang="en-IN" dirty="0"/>
          </a:p>
        </p:txBody>
      </p:sp>
    </p:spTree>
    <p:extLst>
      <p:ext uri="{BB962C8B-B14F-4D97-AF65-F5344CB8AC3E}">
        <p14:creationId xmlns:p14="http://schemas.microsoft.com/office/powerpoint/2010/main" val="34879068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A543B-BAAB-E61B-F389-6F8EEF08524A}"/>
              </a:ext>
            </a:extLst>
          </p:cNvPr>
          <p:cNvSpPr>
            <a:spLocks noGrp="1"/>
          </p:cNvSpPr>
          <p:nvPr>
            <p:ph type="title"/>
          </p:nvPr>
        </p:nvSpPr>
        <p:spPr>
          <a:xfrm>
            <a:off x="838200" y="100940"/>
            <a:ext cx="10515600" cy="580097"/>
          </a:xfrm>
        </p:spPr>
        <p:txBody>
          <a:bodyPr>
            <a:normAutofit fontScale="90000"/>
          </a:bodyPr>
          <a:lstStyle/>
          <a:p>
            <a:r>
              <a:rPr lang="en-IN" dirty="0"/>
              <a:t>Entropy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F33467F-93C7-8924-9C7C-5EEA8E33D339}"/>
                  </a:ext>
                </a:extLst>
              </p:cNvPr>
              <p:cNvSpPr>
                <a:spLocks noGrp="1"/>
              </p:cNvSpPr>
              <p:nvPr>
                <p:ph idx="1"/>
              </p:nvPr>
            </p:nvSpPr>
            <p:spPr>
              <a:xfrm>
                <a:off x="838200" y="681037"/>
                <a:ext cx="10515600" cy="5495926"/>
              </a:xfrm>
            </p:spPr>
            <p:txBody>
              <a:bodyPr>
                <a:normAutofit fontScale="92500" lnSpcReduction="10000"/>
              </a:bodyPr>
              <a:lstStyle/>
              <a:p>
                <a:r>
                  <a:rPr lang="en-IN" b="1" dirty="0"/>
                  <a:t>Entropy</a:t>
                </a:r>
                <a:r>
                  <a:rPr lang="en-IN" dirty="0"/>
                  <a:t> is used to assess how homogeneous a dataset is</a:t>
                </a:r>
              </a:p>
              <a:p>
                <a:r>
                  <a:rPr lang="en-IN" dirty="0"/>
                  <a:t>Consider three data sets:</a:t>
                </a:r>
              </a:p>
              <a:p>
                <a:pPr lvl="1"/>
                <a:r>
                  <a:rPr lang="en-IN" dirty="0"/>
                  <a:t>D1: [</a:t>
                </a:r>
                <a:r>
                  <a:rPr lang="en-IN" dirty="0">
                    <a:solidFill>
                      <a:srgbClr val="FF0000"/>
                    </a:solidFill>
                  </a:rPr>
                  <a:t>A, A, A, A, A, A, A, A</a:t>
                </a:r>
                <a:r>
                  <a:rPr lang="en-IN" dirty="0"/>
                  <a:t>] -&gt; Completely homogeneous -&gt; Only 1 class -&gt; Entropy = 0</a:t>
                </a:r>
              </a:p>
              <a:p>
                <a:pPr lvl="1"/>
                <a:r>
                  <a:rPr lang="en-IN" dirty="0"/>
                  <a:t>D2: [</a:t>
                </a:r>
                <a:r>
                  <a:rPr lang="en-IN" dirty="0">
                    <a:solidFill>
                      <a:srgbClr val="FF0000"/>
                    </a:solidFill>
                  </a:rPr>
                  <a:t>A</a:t>
                </a:r>
                <a:r>
                  <a:rPr lang="en-IN" dirty="0"/>
                  <a:t>, </a:t>
                </a:r>
                <a:r>
                  <a:rPr lang="en-IN" dirty="0">
                    <a:solidFill>
                      <a:srgbClr val="7030A0"/>
                    </a:solidFill>
                  </a:rPr>
                  <a:t>B</a:t>
                </a:r>
                <a:r>
                  <a:rPr lang="en-IN" dirty="0"/>
                  <a:t>, </a:t>
                </a:r>
                <a:r>
                  <a:rPr lang="en-IN" dirty="0">
                    <a:solidFill>
                      <a:schemeClr val="accent5">
                        <a:lumMod val="60000"/>
                        <a:lumOff val="40000"/>
                      </a:schemeClr>
                    </a:solidFill>
                  </a:rPr>
                  <a:t>C</a:t>
                </a:r>
                <a:r>
                  <a:rPr lang="en-IN" dirty="0"/>
                  <a:t>, </a:t>
                </a:r>
                <a:r>
                  <a:rPr lang="en-IN" dirty="0">
                    <a:solidFill>
                      <a:srgbClr val="FFC000"/>
                    </a:solidFill>
                  </a:rPr>
                  <a:t>D</a:t>
                </a:r>
                <a:r>
                  <a:rPr lang="en-IN" dirty="0"/>
                  <a:t>, </a:t>
                </a:r>
                <a:r>
                  <a:rPr lang="en-IN" dirty="0">
                    <a:solidFill>
                      <a:srgbClr val="92D050"/>
                    </a:solidFill>
                  </a:rPr>
                  <a:t>E</a:t>
                </a:r>
                <a:r>
                  <a:rPr lang="en-IN" dirty="0"/>
                  <a:t>, </a:t>
                </a:r>
                <a:r>
                  <a:rPr lang="en-IN" dirty="0">
                    <a:solidFill>
                      <a:schemeClr val="accent2"/>
                    </a:solidFill>
                  </a:rPr>
                  <a:t>F</a:t>
                </a:r>
                <a:r>
                  <a:rPr lang="en-IN" dirty="0"/>
                  <a:t>, </a:t>
                </a:r>
                <a:r>
                  <a:rPr lang="en-IN" dirty="0">
                    <a:solidFill>
                      <a:schemeClr val="bg1">
                        <a:lumMod val="65000"/>
                      </a:schemeClr>
                    </a:solidFill>
                  </a:rPr>
                  <a:t>G</a:t>
                </a:r>
                <a:r>
                  <a:rPr lang="en-IN" dirty="0"/>
                  <a:t>, </a:t>
                </a:r>
                <a:r>
                  <a:rPr lang="en-IN" dirty="0">
                    <a:solidFill>
                      <a:schemeClr val="accent2"/>
                    </a:solidFill>
                  </a:rPr>
                  <a:t>H</a:t>
                </a:r>
                <a:r>
                  <a:rPr lang="en-IN" dirty="0"/>
                  <a:t>] -&gt; Not at all homogeneous -&gt; 8 classes -&gt; Entropy = 3</a:t>
                </a:r>
              </a:p>
              <a:p>
                <a:pPr lvl="1"/>
                <a:r>
                  <a:rPr lang="en-IN" dirty="0"/>
                  <a:t>D3: [</a:t>
                </a:r>
                <a:r>
                  <a:rPr lang="en-IN" dirty="0">
                    <a:solidFill>
                      <a:srgbClr val="FF0000"/>
                    </a:solidFill>
                  </a:rPr>
                  <a:t>A, A, A, A</a:t>
                </a:r>
                <a:r>
                  <a:rPr lang="en-IN" dirty="0"/>
                  <a:t>, </a:t>
                </a:r>
                <a:r>
                  <a:rPr lang="en-IN" dirty="0">
                    <a:solidFill>
                      <a:srgbClr val="7030A0"/>
                    </a:solidFill>
                  </a:rPr>
                  <a:t>B, B, B, B</a:t>
                </a:r>
                <a:r>
                  <a:rPr lang="en-IN" dirty="0"/>
                  <a:t>] -&gt; Partially homogeneous -&gt; 2 classes -&gt; Entropy = 1</a:t>
                </a:r>
              </a:p>
              <a:p>
                <a14:m>
                  <m:oMath xmlns:m="http://schemas.openxmlformats.org/officeDocument/2006/math">
                    <m:r>
                      <a:rPr lang="en-IN" b="0" i="1" smtClean="0">
                        <a:latin typeface="Cambria Math" panose="02040503050406030204" pitchFamily="18" charset="0"/>
                      </a:rPr>
                      <m:t>𝐸𝑛𝑡𝑟𝑜𝑝𝑦</m:t>
                    </m:r>
                    <m:r>
                      <a:rPr lang="en-IN" b="0" i="1" smtClean="0">
                        <a:latin typeface="Cambria Math" panose="02040503050406030204" pitchFamily="18" charset="0"/>
                      </a:rPr>
                      <m:t>=−Ʃ</m:t>
                    </m:r>
                    <m:r>
                      <m:rPr>
                        <m:sty m:val="p"/>
                      </m:rPr>
                      <a:rPr lang="en-IN" b="0" i="0" smtClean="0">
                        <a:latin typeface="Cambria Math" panose="02040503050406030204" pitchFamily="18" charset="0"/>
                      </a:rPr>
                      <m:t>pi</m:t>
                    </m:r>
                    <m:r>
                      <a:rPr lang="en-IN" b="0" i="0" smtClean="0">
                        <a:latin typeface="Cambria Math" panose="02040503050406030204" pitchFamily="18" charset="0"/>
                      </a:rPr>
                      <m:t>.</m:t>
                    </m:r>
                    <m:r>
                      <m:rPr>
                        <m:sty m:val="p"/>
                      </m:rPr>
                      <a:rPr lang="en-IN" b="0" i="0" smtClean="0">
                        <a:latin typeface="Cambria Math" panose="02040503050406030204" pitchFamily="18" charset="0"/>
                      </a:rPr>
                      <m:t>log</m:t>
                    </m:r>
                    <m:r>
                      <a:rPr lang="en-IN" b="0" i="0" baseline="-25000" smtClean="0">
                        <a:latin typeface="Cambria Math" panose="02040503050406030204" pitchFamily="18" charset="0"/>
                      </a:rPr>
                      <m:t>2</m:t>
                    </m:r>
                    <m:d>
                      <m:dPr>
                        <m:ctrlPr>
                          <a:rPr lang="en-IN" b="0" i="1" smtClean="0">
                            <a:latin typeface="Cambria Math" panose="02040503050406030204" pitchFamily="18" charset="0"/>
                          </a:rPr>
                        </m:ctrlPr>
                      </m:dPr>
                      <m:e>
                        <m:r>
                          <m:rPr>
                            <m:sty m:val="p"/>
                          </m:rPr>
                          <a:rPr lang="en-IN" b="0" i="0" smtClean="0">
                            <a:latin typeface="Cambria Math" panose="02040503050406030204" pitchFamily="18" charset="0"/>
                          </a:rPr>
                          <m:t>pi</m:t>
                        </m:r>
                      </m:e>
                    </m:d>
                    <m:r>
                      <a:rPr lang="en-IN" b="0" i="0" smtClean="0">
                        <a:latin typeface="Cambria Math" panose="02040503050406030204" pitchFamily="18" charset="0"/>
                      </a:rPr>
                      <m:t> </m:t>
                    </m:r>
                    <m:r>
                      <m:rPr>
                        <m:sty m:val="p"/>
                      </m:rPr>
                      <a:rPr lang="en-IN" b="0" i="0" smtClean="0">
                        <a:latin typeface="Cambria Math" panose="02040503050406030204" pitchFamily="18" charset="0"/>
                      </a:rPr>
                      <m:t>for</m:t>
                    </m:r>
                    <m:r>
                      <a:rPr lang="en-IN" b="0" i="0" smtClean="0">
                        <a:latin typeface="Cambria Math" panose="02040503050406030204" pitchFamily="18" charset="0"/>
                      </a:rPr>
                      <m:t> </m:t>
                    </m:r>
                    <m:r>
                      <m:rPr>
                        <m:sty m:val="p"/>
                      </m:rPr>
                      <a:rPr lang="en-IN" b="0" i="0" smtClean="0">
                        <a:latin typeface="Cambria Math" panose="02040503050406030204" pitchFamily="18" charset="0"/>
                      </a:rPr>
                      <m:t>i</m:t>
                    </m:r>
                    <m:r>
                      <a:rPr lang="en-IN" b="0" i="0" smtClean="0">
                        <a:latin typeface="Cambria Math" panose="02040503050406030204" pitchFamily="18" charset="0"/>
                      </a:rPr>
                      <m:t>=1 </m:t>
                    </m:r>
                    <m:r>
                      <m:rPr>
                        <m:sty m:val="p"/>
                      </m:rPr>
                      <a:rPr lang="en-IN" b="0" i="0" smtClean="0">
                        <a:latin typeface="Cambria Math" panose="02040503050406030204" pitchFamily="18" charset="0"/>
                      </a:rPr>
                      <m:t>to</m:t>
                    </m:r>
                    <m:r>
                      <a:rPr lang="en-IN" b="0" i="0" smtClean="0">
                        <a:latin typeface="Cambria Math" panose="02040503050406030204" pitchFamily="18" charset="0"/>
                      </a:rPr>
                      <m:t> </m:t>
                    </m:r>
                    <m:r>
                      <m:rPr>
                        <m:sty m:val="p"/>
                      </m:rPr>
                      <a:rPr lang="en-IN" b="0" i="0" smtClean="0">
                        <a:latin typeface="Cambria Math" panose="02040503050406030204" pitchFamily="18" charset="0"/>
                      </a:rPr>
                      <m:t>n</m:t>
                    </m:r>
                  </m:oMath>
                </a14:m>
                <a:r>
                  <a:rPr lang="en-IN" dirty="0"/>
                  <a:t> </a:t>
                </a:r>
              </a:p>
              <a:p>
                <a:pPr lvl="1"/>
                <a:r>
                  <a:rPr lang="en-IN" dirty="0"/>
                  <a:t>n=number of classes in data, p = proportion of data points belonging to that class</a:t>
                </a:r>
              </a:p>
              <a:p>
                <a:r>
                  <a:rPr lang="en-IN" dirty="0"/>
                  <a:t>Entropy(D1) = -(1/1 x </a:t>
                </a:r>
                <a14:m>
                  <m:oMath xmlns:m="http://schemas.openxmlformats.org/officeDocument/2006/math">
                    <m:r>
                      <m:rPr>
                        <m:sty m:val="p"/>
                      </m:rPr>
                      <a:rPr lang="en-IN" b="0" i="0" smtClean="0">
                        <a:latin typeface="Cambria Math" panose="02040503050406030204" pitchFamily="18" charset="0"/>
                      </a:rPr>
                      <m:t>log</m:t>
                    </m:r>
                    <m:r>
                      <a:rPr lang="en-IN" b="0" i="0" baseline="-25000" smtClean="0">
                        <a:latin typeface="Cambria Math" panose="02040503050406030204" pitchFamily="18" charset="0"/>
                      </a:rPr>
                      <m:t>2</m:t>
                    </m:r>
                    <m:r>
                      <a:rPr lang="en-IN" b="0" i="1" baseline="-25000" smtClean="0">
                        <a:latin typeface="Cambria Math" panose="02040503050406030204" pitchFamily="18" charset="0"/>
                      </a:rPr>
                      <m:t> </m:t>
                    </m:r>
                  </m:oMath>
                </a14:m>
                <a:r>
                  <a:rPr lang="en-IN" dirty="0"/>
                  <a:t>(1/1)) = -(1 x 0) = -0 ~ 0</a:t>
                </a:r>
              </a:p>
              <a:p>
                <a:r>
                  <a:rPr lang="en-IN" dirty="0"/>
                  <a:t>Entropy(D2) = -[(1/8 x </a:t>
                </a:r>
                <a14:m>
                  <m:oMath xmlns:m="http://schemas.openxmlformats.org/officeDocument/2006/math">
                    <m:r>
                      <m:rPr>
                        <m:sty m:val="p"/>
                      </m:rPr>
                      <a:rPr lang="en-IN" b="0" i="0" smtClean="0">
                        <a:latin typeface="Cambria Math" panose="02040503050406030204" pitchFamily="18" charset="0"/>
                      </a:rPr>
                      <m:t>log</m:t>
                    </m:r>
                    <m:r>
                      <a:rPr lang="en-IN" b="0" i="0" baseline="-25000" smtClean="0">
                        <a:latin typeface="Cambria Math" panose="02040503050406030204" pitchFamily="18" charset="0"/>
                      </a:rPr>
                      <m:t>2</m:t>
                    </m:r>
                    <m:r>
                      <a:rPr lang="en-IN" b="0" i="1" baseline="-25000" smtClean="0">
                        <a:latin typeface="Cambria Math" panose="02040503050406030204" pitchFamily="18" charset="0"/>
                      </a:rPr>
                      <m:t> </m:t>
                    </m:r>
                  </m:oMath>
                </a14:m>
                <a:r>
                  <a:rPr lang="en-IN" dirty="0"/>
                  <a:t>(1/8) + (1/8 x </a:t>
                </a:r>
                <a14:m>
                  <m:oMath xmlns:m="http://schemas.openxmlformats.org/officeDocument/2006/math">
                    <m:r>
                      <m:rPr>
                        <m:sty m:val="p"/>
                      </m:rPr>
                      <a:rPr lang="en-IN">
                        <a:latin typeface="Cambria Math" panose="02040503050406030204" pitchFamily="18" charset="0"/>
                      </a:rPr>
                      <m:t>log</m:t>
                    </m:r>
                    <m:r>
                      <a:rPr lang="en-IN" baseline="-25000">
                        <a:latin typeface="Cambria Math" panose="02040503050406030204" pitchFamily="18" charset="0"/>
                      </a:rPr>
                      <m:t>2</m:t>
                    </m:r>
                    <m:r>
                      <a:rPr lang="en-IN" i="1" baseline="-25000">
                        <a:latin typeface="Cambria Math" panose="02040503050406030204" pitchFamily="18" charset="0"/>
                      </a:rPr>
                      <m:t> </m:t>
                    </m:r>
                  </m:oMath>
                </a14:m>
                <a:r>
                  <a:rPr lang="en-IN" dirty="0"/>
                  <a:t>(1/8) …] 8 times </a:t>
                </a:r>
              </a:p>
              <a:p>
                <a:r>
                  <a:rPr lang="en-IN" dirty="0"/>
                  <a:t>                       = -[(1/8 x -3</a:t>
                </a:r>
                <a14:m>
                  <m:oMath xmlns:m="http://schemas.openxmlformats.org/officeDocument/2006/math">
                    <m:r>
                      <a:rPr lang="en-IN">
                        <a:latin typeface="Cambria Math" panose="02040503050406030204" pitchFamily="18" charset="0"/>
                      </a:rPr>
                      <m:t>)</m:t>
                    </m:r>
                  </m:oMath>
                </a14:m>
                <a:r>
                  <a:rPr lang="en-IN" dirty="0"/>
                  <a:t> + (1/8 x -3) …] 8 times</a:t>
                </a:r>
              </a:p>
              <a:p>
                <a:r>
                  <a:rPr lang="en-IN" dirty="0"/>
                  <a:t>                       = -[-3/8          + -3/8          …] 8 times = -[-24/8 ] = 3</a:t>
                </a:r>
              </a:p>
              <a:p>
                <a:r>
                  <a:rPr lang="en-IN" dirty="0"/>
                  <a:t>Entropy(D3) = -[(1/2 x </a:t>
                </a:r>
                <a14:m>
                  <m:oMath xmlns:m="http://schemas.openxmlformats.org/officeDocument/2006/math">
                    <m:r>
                      <m:rPr>
                        <m:sty m:val="p"/>
                      </m:rPr>
                      <a:rPr lang="en-IN" b="0" i="0" smtClean="0">
                        <a:latin typeface="Cambria Math" panose="02040503050406030204" pitchFamily="18" charset="0"/>
                      </a:rPr>
                      <m:t>log</m:t>
                    </m:r>
                    <m:r>
                      <a:rPr lang="en-IN" b="0" i="0" baseline="-25000" smtClean="0">
                        <a:latin typeface="Cambria Math" panose="02040503050406030204" pitchFamily="18" charset="0"/>
                      </a:rPr>
                      <m:t>2</m:t>
                    </m:r>
                    <m:r>
                      <a:rPr lang="en-IN" b="0" i="1" baseline="-25000" smtClean="0">
                        <a:latin typeface="Cambria Math" panose="02040503050406030204" pitchFamily="18" charset="0"/>
                      </a:rPr>
                      <m:t> </m:t>
                    </m:r>
                  </m:oMath>
                </a14:m>
                <a:r>
                  <a:rPr lang="en-IN" dirty="0"/>
                  <a:t>(1/2) + (1/2 x </a:t>
                </a:r>
                <a14:m>
                  <m:oMath xmlns:m="http://schemas.openxmlformats.org/officeDocument/2006/math">
                    <m:r>
                      <m:rPr>
                        <m:sty m:val="p"/>
                      </m:rPr>
                      <a:rPr lang="en-IN">
                        <a:latin typeface="Cambria Math" panose="02040503050406030204" pitchFamily="18" charset="0"/>
                      </a:rPr>
                      <m:t>log</m:t>
                    </m:r>
                    <m:r>
                      <a:rPr lang="en-IN" baseline="-25000">
                        <a:latin typeface="Cambria Math" panose="02040503050406030204" pitchFamily="18" charset="0"/>
                      </a:rPr>
                      <m:t>2</m:t>
                    </m:r>
                    <m:r>
                      <a:rPr lang="en-IN" i="1" baseline="-25000">
                        <a:latin typeface="Cambria Math" panose="02040503050406030204" pitchFamily="18" charset="0"/>
                      </a:rPr>
                      <m:t> </m:t>
                    </m:r>
                  </m:oMath>
                </a14:m>
                <a:r>
                  <a:rPr lang="en-IN" dirty="0"/>
                  <a:t>(1/2)]</a:t>
                </a:r>
              </a:p>
              <a:p>
                <a:r>
                  <a:rPr lang="en-IN" dirty="0"/>
                  <a:t>                       = -[(1/2 x -1)             + (1/2 x -1)]  = -[-1/2 – 1/2] = -[-2/2] = 1</a:t>
                </a:r>
              </a:p>
            </p:txBody>
          </p:sp>
        </mc:Choice>
        <mc:Fallback>
          <p:sp>
            <p:nvSpPr>
              <p:cNvPr id="3" name="Content Placeholder 2">
                <a:extLst>
                  <a:ext uri="{FF2B5EF4-FFF2-40B4-BE49-F238E27FC236}">
                    <a16:creationId xmlns:a16="http://schemas.microsoft.com/office/drawing/2014/main" id="{4F33467F-93C7-8924-9C7C-5EEA8E33D339}"/>
                  </a:ext>
                </a:extLst>
              </p:cNvPr>
              <p:cNvSpPr>
                <a:spLocks noGrp="1" noRot="1" noChangeAspect="1" noMove="1" noResize="1" noEditPoints="1" noAdjustHandles="1" noChangeArrowheads="1" noChangeShapeType="1" noTextEdit="1"/>
              </p:cNvSpPr>
              <p:nvPr>
                <p:ph idx="1"/>
              </p:nvPr>
            </p:nvSpPr>
            <p:spPr>
              <a:xfrm>
                <a:off x="838200" y="681037"/>
                <a:ext cx="10515600" cy="5495926"/>
              </a:xfrm>
              <a:blipFill>
                <a:blip r:embed="rId2"/>
                <a:stretch>
                  <a:fillRect l="-928" t="-2331"/>
                </a:stretch>
              </a:blipFill>
            </p:spPr>
            <p:txBody>
              <a:bodyPr/>
              <a:lstStyle/>
              <a:p>
                <a:r>
                  <a:rPr lang="en-US">
                    <a:noFill/>
                  </a:rPr>
                  <a:t> </a:t>
                </a:r>
              </a:p>
            </p:txBody>
          </p:sp>
        </mc:Fallback>
      </mc:AlternateContent>
    </p:spTree>
    <p:extLst>
      <p:ext uri="{BB962C8B-B14F-4D97-AF65-F5344CB8AC3E}">
        <p14:creationId xmlns:p14="http://schemas.microsoft.com/office/powerpoint/2010/main" val="18278551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3407A-DCC7-1E1D-561B-6AD68AEC5E9F}"/>
              </a:ext>
            </a:extLst>
          </p:cNvPr>
          <p:cNvSpPr>
            <a:spLocks noGrp="1"/>
          </p:cNvSpPr>
          <p:nvPr>
            <p:ph type="title"/>
          </p:nvPr>
        </p:nvSpPr>
        <p:spPr/>
        <p:txBody>
          <a:bodyPr/>
          <a:lstStyle/>
          <a:p>
            <a:r>
              <a:rPr lang="en-IN" dirty="0"/>
              <a:t>Entropy Example</a:t>
            </a:r>
          </a:p>
        </p:txBody>
      </p:sp>
      <p:sp>
        <p:nvSpPr>
          <p:cNvPr id="3" name="Content Placeholder 2">
            <a:extLst>
              <a:ext uri="{FF2B5EF4-FFF2-40B4-BE49-F238E27FC236}">
                <a16:creationId xmlns:a16="http://schemas.microsoft.com/office/drawing/2014/main" id="{B5A75FF6-5F19-6B2D-8698-0C55874CD634}"/>
              </a:ext>
            </a:extLst>
          </p:cNvPr>
          <p:cNvSpPr>
            <a:spLocks noGrp="1"/>
          </p:cNvSpPr>
          <p:nvPr>
            <p:ph idx="1"/>
          </p:nvPr>
        </p:nvSpPr>
        <p:spPr/>
        <p:txBody>
          <a:bodyPr/>
          <a:lstStyle/>
          <a:p>
            <a:r>
              <a:rPr lang="en-IN" dirty="0"/>
              <a:t>Consider this dataset and calculate entropy for </a:t>
            </a:r>
            <a:r>
              <a:rPr lang="en-IN" i="1" dirty="0" err="1"/>
              <a:t>apple_pie</a:t>
            </a:r>
            <a:r>
              <a:rPr lang="en-IN" i="1" dirty="0"/>
              <a:t>?</a:t>
            </a:r>
            <a:r>
              <a:rPr lang="en-IN" dirty="0"/>
              <a:t> column</a:t>
            </a:r>
          </a:p>
        </p:txBody>
      </p:sp>
      <p:pic>
        <p:nvPicPr>
          <p:cNvPr id="6" name="Picture 5">
            <a:extLst>
              <a:ext uri="{FF2B5EF4-FFF2-40B4-BE49-F238E27FC236}">
                <a16:creationId xmlns:a16="http://schemas.microsoft.com/office/drawing/2014/main" id="{1FDE483F-EC26-5F1F-A416-3748DC8C956C}"/>
              </a:ext>
            </a:extLst>
          </p:cNvPr>
          <p:cNvPicPr>
            <a:picLocks noChangeAspect="1"/>
          </p:cNvPicPr>
          <p:nvPr/>
        </p:nvPicPr>
        <p:blipFill>
          <a:blip r:embed="rId2"/>
          <a:stretch>
            <a:fillRect/>
          </a:stretch>
        </p:blipFill>
        <p:spPr>
          <a:xfrm>
            <a:off x="1592926" y="2369260"/>
            <a:ext cx="7461864" cy="4187116"/>
          </a:xfrm>
          <a:prstGeom prst="rect">
            <a:avLst/>
          </a:prstGeom>
        </p:spPr>
      </p:pic>
    </p:spTree>
    <p:extLst>
      <p:ext uri="{BB962C8B-B14F-4D97-AF65-F5344CB8AC3E}">
        <p14:creationId xmlns:p14="http://schemas.microsoft.com/office/powerpoint/2010/main" val="39514387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7248B-F2B8-AAE9-28DF-1F13FF825026}"/>
              </a:ext>
            </a:extLst>
          </p:cNvPr>
          <p:cNvSpPr>
            <a:spLocks noGrp="1"/>
          </p:cNvSpPr>
          <p:nvPr>
            <p:ph type="title"/>
          </p:nvPr>
        </p:nvSpPr>
        <p:spPr/>
        <p:txBody>
          <a:bodyPr/>
          <a:lstStyle/>
          <a:p>
            <a:r>
              <a:rPr lang="en-IN" dirty="0"/>
              <a:t>Entropy of </a:t>
            </a:r>
            <a:r>
              <a:rPr lang="en-IN" i="1" dirty="0"/>
              <a:t>Apple Pie?</a:t>
            </a:r>
            <a:r>
              <a:rPr lang="en-IN" dirty="0"/>
              <a:t> Column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1EE5CB5-351F-26E5-A150-CD2259CF0FB0}"/>
                  </a:ext>
                </a:extLst>
              </p:cNvPr>
              <p:cNvSpPr>
                <a:spLocks noGrp="1"/>
              </p:cNvSpPr>
              <p:nvPr>
                <p:ph idx="1"/>
              </p:nvPr>
            </p:nvSpPr>
            <p:spPr/>
            <p:txBody>
              <a:bodyPr/>
              <a:lstStyle/>
              <a:p>
                <a:r>
                  <a:rPr lang="en-IN" dirty="0"/>
                  <a:t>Apple Pie? Yes = 11, No = 4</a:t>
                </a:r>
              </a:p>
              <a:p>
                <a14:m>
                  <m:oMath xmlns:m="http://schemas.openxmlformats.org/officeDocument/2006/math">
                    <m:r>
                      <a:rPr lang="en-IN" b="0" i="1" smtClean="0">
                        <a:latin typeface="Cambria Math" panose="02040503050406030204" pitchFamily="18" charset="0"/>
                      </a:rPr>
                      <m:t>𝐸𝑛𝑡𝑟𝑜𝑝𝑦</m:t>
                    </m:r>
                    <m:r>
                      <a:rPr lang="en-IN" b="0" i="1" smtClean="0">
                        <a:latin typeface="Cambria Math" panose="02040503050406030204" pitchFamily="18" charset="0"/>
                      </a:rPr>
                      <m:t>=−Ʃ</m:t>
                    </m:r>
                    <m:r>
                      <m:rPr>
                        <m:sty m:val="p"/>
                      </m:rPr>
                      <a:rPr lang="en-IN" b="0" i="0" smtClean="0">
                        <a:latin typeface="Cambria Math" panose="02040503050406030204" pitchFamily="18" charset="0"/>
                      </a:rPr>
                      <m:t>pi</m:t>
                    </m:r>
                    <m:r>
                      <a:rPr lang="en-IN" b="0" i="0" smtClean="0">
                        <a:latin typeface="Cambria Math" panose="02040503050406030204" pitchFamily="18" charset="0"/>
                      </a:rPr>
                      <m:t>.</m:t>
                    </m:r>
                    <m:r>
                      <m:rPr>
                        <m:sty m:val="p"/>
                      </m:rPr>
                      <a:rPr lang="en-IN" b="0" i="0" smtClean="0">
                        <a:latin typeface="Cambria Math" panose="02040503050406030204" pitchFamily="18" charset="0"/>
                      </a:rPr>
                      <m:t>log</m:t>
                    </m:r>
                    <m:r>
                      <a:rPr lang="en-IN" b="0" i="0" baseline="-25000" smtClean="0">
                        <a:latin typeface="Cambria Math" panose="02040503050406030204" pitchFamily="18" charset="0"/>
                      </a:rPr>
                      <m:t>2</m:t>
                    </m:r>
                    <m:d>
                      <m:dPr>
                        <m:ctrlPr>
                          <a:rPr lang="en-IN" b="0" i="1" smtClean="0">
                            <a:latin typeface="Cambria Math" panose="02040503050406030204" pitchFamily="18" charset="0"/>
                          </a:rPr>
                        </m:ctrlPr>
                      </m:dPr>
                      <m:e>
                        <m:r>
                          <m:rPr>
                            <m:sty m:val="p"/>
                          </m:rPr>
                          <a:rPr lang="en-IN" b="0" i="0" smtClean="0">
                            <a:latin typeface="Cambria Math" panose="02040503050406030204" pitchFamily="18" charset="0"/>
                          </a:rPr>
                          <m:t>pi</m:t>
                        </m:r>
                      </m:e>
                    </m:d>
                    <m:r>
                      <a:rPr lang="en-IN" b="0" i="0" smtClean="0">
                        <a:latin typeface="Cambria Math" panose="02040503050406030204" pitchFamily="18" charset="0"/>
                      </a:rPr>
                      <m:t> </m:t>
                    </m:r>
                    <m:r>
                      <m:rPr>
                        <m:sty m:val="p"/>
                      </m:rPr>
                      <a:rPr lang="en-IN" b="0" i="0" smtClean="0">
                        <a:latin typeface="Cambria Math" panose="02040503050406030204" pitchFamily="18" charset="0"/>
                      </a:rPr>
                      <m:t>for</m:t>
                    </m:r>
                    <m:r>
                      <a:rPr lang="en-IN" b="0" i="0" smtClean="0">
                        <a:latin typeface="Cambria Math" panose="02040503050406030204" pitchFamily="18" charset="0"/>
                      </a:rPr>
                      <m:t> </m:t>
                    </m:r>
                    <m:r>
                      <m:rPr>
                        <m:sty m:val="p"/>
                      </m:rPr>
                      <a:rPr lang="en-IN" b="0" i="0" smtClean="0">
                        <a:latin typeface="Cambria Math" panose="02040503050406030204" pitchFamily="18" charset="0"/>
                      </a:rPr>
                      <m:t>i</m:t>
                    </m:r>
                    <m:r>
                      <a:rPr lang="en-IN" b="0" i="0" smtClean="0">
                        <a:latin typeface="Cambria Math" panose="02040503050406030204" pitchFamily="18" charset="0"/>
                      </a:rPr>
                      <m:t>=1 </m:t>
                    </m:r>
                    <m:r>
                      <m:rPr>
                        <m:sty m:val="p"/>
                      </m:rPr>
                      <a:rPr lang="en-IN" b="0" i="0" smtClean="0">
                        <a:latin typeface="Cambria Math" panose="02040503050406030204" pitchFamily="18" charset="0"/>
                      </a:rPr>
                      <m:t>to</m:t>
                    </m:r>
                    <m:r>
                      <a:rPr lang="en-IN" b="0" i="0" smtClean="0">
                        <a:latin typeface="Cambria Math" panose="02040503050406030204" pitchFamily="18" charset="0"/>
                      </a:rPr>
                      <m:t> </m:t>
                    </m:r>
                    <m:r>
                      <m:rPr>
                        <m:sty m:val="p"/>
                      </m:rPr>
                      <a:rPr lang="en-IN" b="0" i="0" smtClean="0">
                        <a:latin typeface="Cambria Math" panose="02040503050406030204" pitchFamily="18" charset="0"/>
                      </a:rPr>
                      <m:t>n</m:t>
                    </m:r>
                  </m:oMath>
                </a14:m>
                <a:r>
                  <a:rPr lang="en-IN" dirty="0"/>
                  <a:t> </a:t>
                </a:r>
              </a:p>
              <a:p>
                <a:r>
                  <a:rPr lang="en-IN" dirty="0"/>
                  <a:t>=-[(11/15 x log</a:t>
                </a:r>
                <a:r>
                  <a:rPr lang="en-IN" baseline="-25000" dirty="0"/>
                  <a:t>2</a:t>
                </a:r>
                <a:r>
                  <a:rPr lang="en-IN" dirty="0"/>
                  <a:t>(11/15) + (4/15 x log</a:t>
                </a:r>
                <a:r>
                  <a:rPr lang="en-IN" baseline="-25000" dirty="0"/>
                  <a:t>2</a:t>
                </a:r>
                <a:r>
                  <a:rPr lang="en-IN" dirty="0"/>
                  <a:t>(4/15)]</a:t>
                </a:r>
              </a:p>
              <a:p>
                <a:r>
                  <a:rPr lang="en-IN" dirty="0"/>
                  <a:t>=-[-.32 + -.50] </a:t>
                </a:r>
              </a:p>
              <a:p>
                <a:r>
                  <a:rPr lang="en-IN" dirty="0"/>
                  <a:t>=-[-.82]</a:t>
                </a:r>
              </a:p>
              <a:p>
                <a:r>
                  <a:rPr lang="en-IN" dirty="0"/>
                  <a:t>= 0.82</a:t>
                </a:r>
              </a:p>
              <a:p>
                <a:endParaRPr lang="en-IN" dirty="0"/>
              </a:p>
            </p:txBody>
          </p:sp>
        </mc:Choice>
        <mc:Fallback>
          <p:sp>
            <p:nvSpPr>
              <p:cNvPr id="3" name="Content Placeholder 2">
                <a:extLst>
                  <a:ext uri="{FF2B5EF4-FFF2-40B4-BE49-F238E27FC236}">
                    <a16:creationId xmlns:a16="http://schemas.microsoft.com/office/drawing/2014/main" id="{E1EE5CB5-351F-26E5-A150-CD2259CF0FB0}"/>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E798C650-146A-8C56-87B4-DF058F40855C}"/>
              </a:ext>
            </a:extLst>
          </p:cNvPr>
          <p:cNvPicPr>
            <a:picLocks noChangeAspect="1"/>
          </p:cNvPicPr>
          <p:nvPr/>
        </p:nvPicPr>
        <p:blipFill>
          <a:blip r:embed="rId3"/>
          <a:stretch>
            <a:fillRect/>
          </a:stretch>
        </p:blipFill>
        <p:spPr>
          <a:xfrm>
            <a:off x="8838391" y="236054"/>
            <a:ext cx="2061111" cy="6183331"/>
          </a:xfrm>
          <a:prstGeom prst="rect">
            <a:avLst/>
          </a:prstGeom>
        </p:spPr>
      </p:pic>
    </p:spTree>
    <p:extLst>
      <p:ext uri="{BB962C8B-B14F-4D97-AF65-F5344CB8AC3E}">
        <p14:creationId xmlns:p14="http://schemas.microsoft.com/office/powerpoint/2010/main" val="148350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E6D14-DA99-6048-4320-A2CBAA7E8311}"/>
              </a:ext>
            </a:extLst>
          </p:cNvPr>
          <p:cNvSpPr>
            <a:spLocks noGrp="1"/>
          </p:cNvSpPr>
          <p:nvPr>
            <p:ph type="title"/>
          </p:nvPr>
        </p:nvSpPr>
        <p:spPr/>
        <p:txBody>
          <a:bodyPr/>
          <a:lstStyle/>
          <a:p>
            <a:r>
              <a:rPr lang="en-IN" dirty="0"/>
              <a:t>Entropy and Decision Trees</a:t>
            </a:r>
          </a:p>
        </p:txBody>
      </p:sp>
      <p:sp>
        <p:nvSpPr>
          <p:cNvPr id="3" name="Content Placeholder 2">
            <a:extLst>
              <a:ext uri="{FF2B5EF4-FFF2-40B4-BE49-F238E27FC236}">
                <a16:creationId xmlns:a16="http://schemas.microsoft.com/office/drawing/2014/main" id="{B3AF758F-C280-24C8-51A3-AADDC16308D8}"/>
              </a:ext>
            </a:extLst>
          </p:cNvPr>
          <p:cNvSpPr>
            <a:spLocks noGrp="1"/>
          </p:cNvSpPr>
          <p:nvPr>
            <p:ph idx="1"/>
          </p:nvPr>
        </p:nvSpPr>
        <p:spPr/>
        <p:txBody>
          <a:bodyPr/>
          <a:lstStyle/>
          <a:p>
            <a:r>
              <a:rPr lang="en-US" dirty="0"/>
              <a:t>Suppose we are building a decision tree to predict whether a loan given to a person would result in a write-off or not</a:t>
            </a:r>
          </a:p>
          <a:p>
            <a:r>
              <a:rPr lang="en-US" dirty="0"/>
              <a:t>Features (Independent variables): Balance (&lt; 50k or &gt; 50k) and Residence (Own, Rented, Other)</a:t>
            </a:r>
          </a:p>
          <a:p>
            <a:r>
              <a:rPr lang="en-US" dirty="0"/>
              <a:t>Target variable: Write-off or No write-off</a:t>
            </a:r>
          </a:p>
          <a:p>
            <a:r>
              <a:rPr lang="en-US" dirty="0"/>
              <a:t>Current dataset has 30 records: 16 write-offs, 14 non-write-offs</a:t>
            </a:r>
          </a:p>
        </p:txBody>
      </p:sp>
    </p:spTree>
    <p:extLst>
      <p:ext uri="{BB962C8B-B14F-4D97-AF65-F5344CB8AC3E}">
        <p14:creationId xmlns:p14="http://schemas.microsoft.com/office/powerpoint/2010/main" val="7544087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E4DB5-4E96-DA35-0B29-E99FBADC59D8}"/>
              </a:ext>
            </a:extLst>
          </p:cNvPr>
          <p:cNvSpPr>
            <a:spLocks noGrp="1"/>
          </p:cNvSpPr>
          <p:nvPr>
            <p:ph type="title"/>
          </p:nvPr>
        </p:nvSpPr>
        <p:spPr/>
        <p:txBody>
          <a:bodyPr/>
          <a:lstStyle/>
          <a:p>
            <a:r>
              <a:rPr lang="en-IN" dirty="0"/>
              <a:t>Decision Tree using Balance as the Split</a:t>
            </a:r>
          </a:p>
        </p:txBody>
      </p:sp>
      <p:sp>
        <p:nvSpPr>
          <p:cNvPr id="4" name="Content Placeholder 3">
            <a:extLst>
              <a:ext uri="{FF2B5EF4-FFF2-40B4-BE49-F238E27FC236}">
                <a16:creationId xmlns:a16="http://schemas.microsoft.com/office/drawing/2014/main" id="{2E73668A-F437-D76D-8671-02D45A94F471}"/>
              </a:ext>
            </a:extLst>
          </p:cNvPr>
          <p:cNvSpPr>
            <a:spLocks noGrp="1"/>
          </p:cNvSpPr>
          <p:nvPr>
            <p:ph sz="half" idx="1"/>
          </p:nvPr>
        </p:nvSpPr>
        <p:spPr/>
        <p:txBody>
          <a:bodyPr>
            <a:normAutofit fontScale="92500" lnSpcReduction="10000"/>
          </a:bodyPr>
          <a:lstStyle/>
          <a:p>
            <a:endParaRPr lang="en-IN"/>
          </a:p>
        </p:txBody>
      </p:sp>
      <p:sp>
        <p:nvSpPr>
          <p:cNvPr id="5" name="Content Placeholder 4">
            <a:extLst>
              <a:ext uri="{FF2B5EF4-FFF2-40B4-BE49-F238E27FC236}">
                <a16:creationId xmlns:a16="http://schemas.microsoft.com/office/drawing/2014/main" id="{316CFE1A-32C8-2832-8014-AC28364A0252}"/>
              </a:ext>
            </a:extLst>
          </p:cNvPr>
          <p:cNvSpPr>
            <a:spLocks noGrp="1"/>
          </p:cNvSpPr>
          <p:nvPr>
            <p:ph sz="half" idx="2"/>
          </p:nvPr>
        </p:nvSpPr>
        <p:spPr>
          <a:xfrm>
            <a:off x="6096000" y="1455755"/>
            <a:ext cx="5786919" cy="5191374"/>
          </a:xfrm>
        </p:spPr>
        <p:txBody>
          <a:bodyPr>
            <a:normAutofit fontScale="92500" lnSpcReduction="10000"/>
          </a:bodyPr>
          <a:lstStyle/>
          <a:p>
            <a:r>
              <a:rPr lang="en-US" sz="3200" dirty="0"/>
              <a:t>Dots: Right-off, Stars: Non-write-offs</a:t>
            </a:r>
          </a:p>
          <a:p>
            <a:r>
              <a:rPr lang="en-US" sz="3200" dirty="0"/>
              <a:t>We first split the tree on </a:t>
            </a:r>
            <a:r>
              <a:rPr lang="en-US" sz="3200" i="1" dirty="0"/>
              <a:t>Balance</a:t>
            </a:r>
            <a:endParaRPr lang="en-US" sz="3200" dirty="0"/>
          </a:p>
          <a:p>
            <a:r>
              <a:rPr lang="en-US" sz="3200" dirty="0"/>
              <a:t>Left node: 13 records </a:t>
            </a:r>
          </a:p>
          <a:p>
            <a:pPr lvl="1"/>
            <a:r>
              <a:rPr lang="en-US" sz="2800" dirty="0"/>
              <a:t>Write offs = 12 (Probability = 12/13 = 0.92) </a:t>
            </a:r>
          </a:p>
          <a:p>
            <a:pPr lvl="1"/>
            <a:r>
              <a:rPr lang="en-US" sz="2800" dirty="0"/>
              <a:t>Non-write-offs: 1 (Probability = 1/13 = 0.08)</a:t>
            </a:r>
          </a:p>
          <a:p>
            <a:r>
              <a:rPr lang="en-US" sz="3200" dirty="0"/>
              <a:t>Right node: 17 records </a:t>
            </a:r>
          </a:p>
          <a:p>
            <a:pPr lvl="1"/>
            <a:r>
              <a:rPr lang="en-US" sz="2800" dirty="0"/>
              <a:t>Write-offs: 4 (Probability = 4/17 = 0.24) </a:t>
            </a:r>
          </a:p>
          <a:p>
            <a:pPr lvl="1"/>
            <a:r>
              <a:rPr lang="en-US" sz="2800" dirty="0"/>
              <a:t>Non-write-offs: 13 (Probability = 13/17 = 0.76)</a:t>
            </a:r>
            <a:endParaRPr lang="en-IN" sz="2800" dirty="0"/>
          </a:p>
        </p:txBody>
      </p:sp>
      <p:pic>
        <p:nvPicPr>
          <p:cNvPr id="1026" name="Picture 2">
            <a:extLst>
              <a:ext uri="{FF2B5EF4-FFF2-40B4-BE49-F238E27FC236}">
                <a16:creationId xmlns:a16="http://schemas.microsoft.com/office/drawing/2014/main" id="{70560082-2724-7712-BF97-4BF30F550E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50" y="1355459"/>
            <a:ext cx="5374965" cy="5291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95287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FB6A6-74FF-861E-89FC-F6C5BD634BD3}"/>
              </a:ext>
            </a:extLst>
          </p:cNvPr>
          <p:cNvSpPr>
            <a:spLocks noGrp="1"/>
          </p:cNvSpPr>
          <p:nvPr>
            <p:ph type="title"/>
          </p:nvPr>
        </p:nvSpPr>
        <p:spPr/>
        <p:txBody>
          <a:bodyPr/>
          <a:lstStyle/>
          <a:p>
            <a:r>
              <a:rPr lang="en-IN" dirty="0"/>
              <a:t>Entropy for the Parent and then After Splitting on the Balance Column</a:t>
            </a:r>
          </a:p>
        </p:txBody>
      </p:sp>
      <p:sp>
        <p:nvSpPr>
          <p:cNvPr id="3" name="Content Placeholder 2">
            <a:extLst>
              <a:ext uri="{FF2B5EF4-FFF2-40B4-BE49-F238E27FC236}">
                <a16:creationId xmlns:a16="http://schemas.microsoft.com/office/drawing/2014/main" id="{9B1D8527-3574-B191-E298-5E46A9FF8773}"/>
              </a:ext>
            </a:extLst>
          </p:cNvPr>
          <p:cNvSpPr>
            <a:spLocks noGrp="1"/>
          </p:cNvSpPr>
          <p:nvPr>
            <p:ph sz="half" idx="1"/>
          </p:nvPr>
        </p:nvSpPr>
        <p:spPr/>
        <p:txBody>
          <a:bodyPr/>
          <a:lstStyle/>
          <a:p>
            <a:endParaRPr lang="en-IN"/>
          </a:p>
        </p:txBody>
      </p:sp>
      <p:sp>
        <p:nvSpPr>
          <p:cNvPr id="4" name="Content Placeholder 3">
            <a:extLst>
              <a:ext uri="{FF2B5EF4-FFF2-40B4-BE49-F238E27FC236}">
                <a16:creationId xmlns:a16="http://schemas.microsoft.com/office/drawing/2014/main" id="{C5DE03DF-5AF9-C430-8558-9C5417E7D412}"/>
              </a:ext>
            </a:extLst>
          </p:cNvPr>
          <p:cNvSpPr>
            <a:spLocks noGrp="1"/>
          </p:cNvSpPr>
          <p:nvPr>
            <p:ph sz="half" idx="2"/>
          </p:nvPr>
        </p:nvSpPr>
        <p:spPr/>
        <p:txBody>
          <a:bodyPr/>
          <a:lstStyle/>
          <a:p>
            <a:endParaRPr lang="en-IN"/>
          </a:p>
        </p:txBody>
      </p:sp>
      <p:pic>
        <p:nvPicPr>
          <p:cNvPr id="6" name="Picture 5">
            <a:extLst>
              <a:ext uri="{FF2B5EF4-FFF2-40B4-BE49-F238E27FC236}">
                <a16:creationId xmlns:a16="http://schemas.microsoft.com/office/drawing/2014/main" id="{4194FCD1-9264-8669-C549-D6763B5D2A6F}"/>
              </a:ext>
            </a:extLst>
          </p:cNvPr>
          <p:cNvPicPr>
            <a:picLocks noChangeAspect="1"/>
          </p:cNvPicPr>
          <p:nvPr/>
        </p:nvPicPr>
        <p:blipFill>
          <a:blip r:embed="rId2"/>
          <a:stretch>
            <a:fillRect/>
          </a:stretch>
        </p:blipFill>
        <p:spPr>
          <a:xfrm>
            <a:off x="470210" y="2693914"/>
            <a:ext cx="5334000" cy="918101"/>
          </a:xfrm>
          <a:prstGeom prst="rect">
            <a:avLst/>
          </a:prstGeom>
        </p:spPr>
      </p:pic>
      <p:pic>
        <p:nvPicPr>
          <p:cNvPr id="8" name="Picture 7">
            <a:extLst>
              <a:ext uri="{FF2B5EF4-FFF2-40B4-BE49-F238E27FC236}">
                <a16:creationId xmlns:a16="http://schemas.microsoft.com/office/drawing/2014/main" id="{BD3AF5A6-6C98-B842-75AA-030D454A31EB}"/>
              </a:ext>
            </a:extLst>
          </p:cNvPr>
          <p:cNvPicPr>
            <a:picLocks noChangeAspect="1"/>
          </p:cNvPicPr>
          <p:nvPr/>
        </p:nvPicPr>
        <p:blipFill>
          <a:blip r:embed="rId3"/>
          <a:stretch>
            <a:fillRect/>
          </a:stretch>
        </p:blipFill>
        <p:spPr>
          <a:xfrm>
            <a:off x="5804210" y="2198223"/>
            <a:ext cx="5955348" cy="3606141"/>
          </a:xfrm>
          <a:prstGeom prst="rect">
            <a:avLst/>
          </a:prstGeom>
        </p:spPr>
      </p:pic>
    </p:spTree>
    <p:extLst>
      <p:ext uri="{BB962C8B-B14F-4D97-AF65-F5344CB8AC3E}">
        <p14:creationId xmlns:p14="http://schemas.microsoft.com/office/powerpoint/2010/main" val="18999331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513B4-A85C-C926-6893-A4F3FE2ACBB2}"/>
              </a:ext>
            </a:extLst>
          </p:cNvPr>
          <p:cNvSpPr>
            <a:spLocks noGrp="1"/>
          </p:cNvSpPr>
          <p:nvPr>
            <p:ph type="title"/>
          </p:nvPr>
        </p:nvSpPr>
        <p:spPr/>
        <p:txBody>
          <a:bodyPr/>
          <a:lstStyle/>
          <a:p>
            <a:r>
              <a:rPr lang="en-IN" dirty="0"/>
              <a:t>Information Gain</a:t>
            </a:r>
          </a:p>
        </p:txBody>
      </p:sp>
      <p:sp>
        <p:nvSpPr>
          <p:cNvPr id="3" name="Content Placeholder 2">
            <a:extLst>
              <a:ext uri="{FF2B5EF4-FFF2-40B4-BE49-F238E27FC236}">
                <a16:creationId xmlns:a16="http://schemas.microsoft.com/office/drawing/2014/main" id="{36FF3B0D-0C66-22B5-7893-D1E1B9D391B5}"/>
              </a:ext>
            </a:extLst>
          </p:cNvPr>
          <p:cNvSpPr>
            <a:spLocks noGrp="1"/>
          </p:cNvSpPr>
          <p:nvPr>
            <p:ph idx="1"/>
          </p:nvPr>
        </p:nvSpPr>
        <p:spPr/>
        <p:txBody>
          <a:bodyPr/>
          <a:lstStyle/>
          <a:p>
            <a:r>
              <a:rPr lang="en-US" b="1" dirty="0"/>
              <a:t>Information gain</a:t>
            </a:r>
            <a:r>
              <a:rPr lang="en-US" dirty="0"/>
              <a:t> is the difference in entropy before and after a split in a decision tree</a:t>
            </a:r>
            <a:endParaRPr lang="en-IN" dirty="0"/>
          </a:p>
        </p:txBody>
      </p:sp>
      <p:pic>
        <p:nvPicPr>
          <p:cNvPr id="5" name="Picture 4">
            <a:extLst>
              <a:ext uri="{FF2B5EF4-FFF2-40B4-BE49-F238E27FC236}">
                <a16:creationId xmlns:a16="http://schemas.microsoft.com/office/drawing/2014/main" id="{14FEC1CC-0D9C-77BE-1C34-1E51D6EF4FAC}"/>
              </a:ext>
            </a:extLst>
          </p:cNvPr>
          <p:cNvPicPr>
            <a:picLocks noChangeAspect="1"/>
          </p:cNvPicPr>
          <p:nvPr/>
        </p:nvPicPr>
        <p:blipFill>
          <a:blip r:embed="rId2"/>
          <a:stretch>
            <a:fillRect/>
          </a:stretch>
        </p:blipFill>
        <p:spPr>
          <a:xfrm>
            <a:off x="1737706" y="2683440"/>
            <a:ext cx="7948330" cy="2124889"/>
          </a:xfrm>
          <a:prstGeom prst="rect">
            <a:avLst/>
          </a:prstGeom>
        </p:spPr>
      </p:pic>
      <p:sp>
        <p:nvSpPr>
          <p:cNvPr id="6" name="TextBox 5">
            <a:extLst>
              <a:ext uri="{FF2B5EF4-FFF2-40B4-BE49-F238E27FC236}">
                <a16:creationId xmlns:a16="http://schemas.microsoft.com/office/drawing/2014/main" id="{9F6AF092-1A81-493A-376A-E8A8B57F23FE}"/>
              </a:ext>
            </a:extLst>
          </p:cNvPr>
          <p:cNvSpPr txBox="1"/>
          <p:nvPr/>
        </p:nvSpPr>
        <p:spPr>
          <a:xfrm>
            <a:off x="1211844" y="5050535"/>
            <a:ext cx="9768312" cy="1200329"/>
          </a:xfrm>
          <a:prstGeom prst="rect">
            <a:avLst/>
          </a:prstGeom>
          <a:solidFill>
            <a:srgbClr val="7030A0"/>
          </a:solidFill>
          <a:ln>
            <a:solidFill>
              <a:schemeClr val="tx1"/>
            </a:solidFill>
          </a:ln>
        </p:spPr>
        <p:txBody>
          <a:bodyPr wrap="square" rtlCol="0">
            <a:spAutoFit/>
          </a:bodyPr>
          <a:lstStyle/>
          <a:p>
            <a:r>
              <a:rPr lang="en-IN" sz="2400" dirty="0">
                <a:solidFill>
                  <a:schemeClr val="bg1"/>
                </a:solidFill>
              </a:rPr>
              <a:t>Conclusion: </a:t>
            </a:r>
            <a:r>
              <a:rPr lang="en-US" sz="2400" dirty="0">
                <a:solidFill>
                  <a:schemeClr val="bg1"/>
                </a:solidFill>
              </a:rPr>
              <a:t>Splitting on feature ,“Balance” leads to an information gain of 0.37 on our target variable. Let’s do the same thing for feature, “Residence” to see how it compares.</a:t>
            </a:r>
            <a:endParaRPr lang="en-IN" sz="2400" dirty="0">
              <a:solidFill>
                <a:schemeClr val="bg1"/>
              </a:solidFill>
            </a:endParaRPr>
          </a:p>
        </p:txBody>
      </p:sp>
    </p:spTree>
    <p:extLst>
      <p:ext uri="{BB962C8B-B14F-4D97-AF65-F5344CB8AC3E}">
        <p14:creationId xmlns:p14="http://schemas.microsoft.com/office/powerpoint/2010/main" val="19495513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A5488-4CD2-D0E9-92FB-0E448712A73C}"/>
              </a:ext>
            </a:extLst>
          </p:cNvPr>
          <p:cNvSpPr>
            <a:spLocks noGrp="1"/>
          </p:cNvSpPr>
          <p:nvPr>
            <p:ph type="title"/>
          </p:nvPr>
        </p:nvSpPr>
        <p:spPr/>
        <p:txBody>
          <a:bodyPr/>
          <a:lstStyle/>
          <a:p>
            <a:r>
              <a:rPr lang="en-IN" dirty="0"/>
              <a:t>What if we split the Tree on Residence?</a:t>
            </a:r>
          </a:p>
        </p:txBody>
      </p:sp>
      <p:sp>
        <p:nvSpPr>
          <p:cNvPr id="4" name="Content Placeholder 3">
            <a:extLst>
              <a:ext uri="{FF2B5EF4-FFF2-40B4-BE49-F238E27FC236}">
                <a16:creationId xmlns:a16="http://schemas.microsoft.com/office/drawing/2014/main" id="{1D442908-ABEF-03CE-D435-8858F74F7EDC}"/>
              </a:ext>
            </a:extLst>
          </p:cNvPr>
          <p:cNvSpPr>
            <a:spLocks noGrp="1"/>
          </p:cNvSpPr>
          <p:nvPr>
            <p:ph sz="half" idx="1"/>
          </p:nvPr>
        </p:nvSpPr>
        <p:spPr/>
        <p:txBody>
          <a:bodyPr>
            <a:normAutofit fontScale="92500" lnSpcReduction="10000"/>
          </a:bodyPr>
          <a:lstStyle/>
          <a:p>
            <a:endParaRPr lang="en-IN"/>
          </a:p>
        </p:txBody>
      </p:sp>
      <p:sp>
        <p:nvSpPr>
          <p:cNvPr id="5" name="Content Placeholder 4">
            <a:extLst>
              <a:ext uri="{FF2B5EF4-FFF2-40B4-BE49-F238E27FC236}">
                <a16:creationId xmlns:a16="http://schemas.microsoft.com/office/drawing/2014/main" id="{38D0E757-FE9E-00D1-A5D2-BD2890869A13}"/>
              </a:ext>
            </a:extLst>
          </p:cNvPr>
          <p:cNvSpPr>
            <a:spLocks noGrp="1"/>
          </p:cNvSpPr>
          <p:nvPr>
            <p:ph sz="half" idx="2"/>
          </p:nvPr>
        </p:nvSpPr>
        <p:spPr/>
        <p:txBody>
          <a:bodyPr>
            <a:normAutofit fontScale="92500" lnSpcReduction="10000"/>
          </a:bodyPr>
          <a:lstStyle/>
          <a:p>
            <a:r>
              <a:rPr lang="en-US" dirty="0"/>
              <a:t>Splitting the tree on Residence gives us 3 child nodes. </a:t>
            </a:r>
          </a:p>
          <a:p>
            <a:r>
              <a:rPr lang="en-US" dirty="0"/>
              <a:t>Left child node: 8 nodes </a:t>
            </a:r>
          </a:p>
          <a:p>
            <a:pPr lvl="1"/>
            <a:r>
              <a:rPr lang="en-US" dirty="0"/>
              <a:t>Write-off: 7/8 (Probability 0.88) </a:t>
            </a:r>
          </a:p>
          <a:p>
            <a:pPr lvl="1"/>
            <a:r>
              <a:rPr lang="en-US" dirty="0"/>
              <a:t>Non-write-off: 1/8 (Probability 0.12)</a:t>
            </a:r>
          </a:p>
          <a:p>
            <a:r>
              <a:rPr lang="en-US" dirty="0"/>
              <a:t>Middle child nodes: 10  nodes</a:t>
            </a:r>
          </a:p>
          <a:p>
            <a:pPr lvl="1"/>
            <a:r>
              <a:rPr lang="en-US" dirty="0"/>
              <a:t>Write-off: 4/10 (Probability 0.40) </a:t>
            </a:r>
          </a:p>
          <a:p>
            <a:pPr lvl="1"/>
            <a:r>
              <a:rPr lang="en-US" dirty="0"/>
              <a:t>Non-write-off: 6/8 (Probability 0.60) </a:t>
            </a:r>
          </a:p>
          <a:p>
            <a:r>
              <a:rPr lang="en-US" dirty="0"/>
              <a:t>Right child node: 12 nodes</a:t>
            </a:r>
          </a:p>
          <a:p>
            <a:pPr lvl="1"/>
            <a:r>
              <a:rPr lang="en-US" dirty="0"/>
              <a:t>Write-off: 5/12 (Probability 0.42) </a:t>
            </a:r>
          </a:p>
          <a:p>
            <a:pPr lvl="1"/>
            <a:r>
              <a:rPr lang="en-US" dirty="0"/>
              <a:t>Non-write-off: 7/12 (Probability 0.58)</a:t>
            </a:r>
          </a:p>
        </p:txBody>
      </p:sp>
      <p:pic>
        <p:nvPicPr>
          <p:cNvPr id="2050" name="Picture 2">
            <a:extLst>
              <a:ext uri="{FF2B5EF4-FFF2-40B4-BE49-F238E27FC236}">
                <a16:creationId xmlns:a16="http://schemas.microsoft.com/office/drawing/2014/main" id="{94AFEECC-68C8-9549-3C89-BE2D4E9BD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798" y="1690688"/>
            <a:ext cx="5490237" cy="4251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1481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3F8FD-5B88-BEC0-0B5F-1F69C0AF06F6}"/>
              </a:ext>
            </a:extLst>
          </p:cNvPr>
          <p:cNvSpPr>
            <a:spLocks noGrp="1"/>
          </p:cNvSpPr>
          <p:nvPr>
            <p:ph type="title"/>
          </p:nvPr>
        </p:nvSpPr>
        <p:spPr/>
        <p:txBody>
          <a:bodyPr/>
          <a:lstStyle/>
          <a:p>
            <a:r>
              <a:rPr lang="en-IN" dirty="0"/>
              <a:t>Correlation Interpretation</a:t>
            </a:r>
          </a:p>
        </p:txBody>
      </p:sp>
      <p:sp>
        <p:nvSpPr>
          <p:cNvPr id="3" name="Content Placeholder 2">
            <a:extLst>
              <a:ext uri="{FF2B5EF4-FFF2-40B4-BE49-F238E27FC236}">
                <a16:creationId xmlns:a16="http://schemas.microsoft.com/office/drawing/2014/main" id="{01DBFA54-E53A-0E53-6631-21410698B989}"/>
              </a:ext>
            </a:extLst>
          </p:cNvPr>
          <p:cNvSpPr>
            <a:spLocks noGrp="1"/>
          </p:cNvSpPr>
          <p:nvPr>
            <p:ph idx="1"/>
          </p:nvPr>
        </p:nvSpPr>
        <p:spPr/>
        <p:txBody>
          <a:bodyPr>
            <a:normAutofit/>
          </a:bodyPr>
          <a:lstStyle/>
          <a:p>
            <a:r>
              <a:rPr lang="en-IN" dirty="0"/>
              <a:t>Range is -1 to +1</a:t>
            </a:r>
          </a:p>
          <a:p>
            <a:r>
              <a:rPr lang="en-IN" dirty="0"/>
              <a:t>Positive correlation: Variables move up together</a:t>
            </a:r>
          </a:p>
          <a:p>
            <a:pPr lvl="1"/>
            <a:r>
              <a:rPr lang="en-IN" dirty="0"/>
              <a:t>Example: Correlation of 0.80 between Hours spent studying and test scores</a:t>
            </a:r>
          </a:p>
          <a:p>
            <a:r>
              <a:rPr lang="en-IN" dirty="0"/>
              <a:t>Negative correlation: As one variable moves up, the other moves down</a:t>
            </a:r>
          </a:p>
          <a:p>
            <a:pPr lvl="1"/>
            <a:r>
              <a:rPr lang="en-IN" dirty="0"/>
              <a:t>Example: Correlation of -0.70 between Hours spent watching TV and physical fitness</a:t>
            </a:r>
          </a:p>
          <a:p>
            <a:r>
              <a:rPr lang="en-IN" dirty="0"/>
              <a:t>Zero correlation: Variables are unrelated</a:t>
            </a:r>
          </a:p>
          <a:p>
            <a:pPr lvl="1"/>
            <a:r>
              <a:rPr lang="en-IN" dirty="0"/>
              <a:t>Example: Correlation of 0.02 between Shoe size and IQ score</a:t>
            </a:r>
          </a:p>
        </p:txBody>
      </p:sp>
    </p:spTree>
    <p:extLst>
      <p:ext uri="{BB962C8B-B14F-4D97-AF65-F5344CB8AC3E}">
        <p14:creationId xmlns:p14="http://schemas.microsoft.com/office/powerpoint/2010/main" val="21943794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5E6D6-80A5-F04A-98AF-BF16D1778259}"/>
              </a:ext>
            </a:extLst>
          </p:cNvPr>
          <p:cNvSpPr>
            <a:spLocks noGrp="1"/>
          </p:cNvSpPr>
          <p:nvPr>
            <p:ph type="title"/>
          </p:nvPr>
        </p:nvSpPr>
        <p:spPr/>
        <p:txBody>
          <a:bodyPr/>
          <a:lstStyle/>
          <a:p>
            <a:r>
              <a:rPr lang="en-IN" dirty="0"/>
              <a:t>Entropy After Splitting on the Residence Column</a:t>
            </a:r>
          </a:p>
        </p:txBody>
      </p:sp>
      <p:pic>
        <p:nvPicPr>
          <p:cNvPr id="5" name="Content Placeholder 4">
            <a:extLst>
              <a:ext uri="{FF2B5EF4-FFF2-40B4-BE49-F238E27FC236}">
                <a16:creationId xmlns:a16="http://schemas.microsoft.com/office/drawing/2014/main" id="{7DCD0A77-EAB8-8B67-9887-0509B0BB45B6}"/>
              </a:ext>
            </a:extLst>
          </p:cNvPr>
          <p:cNvPicPr>
            <a:picLocks noGrp="1" noChangeAspect="1"/>
          </p:cNvPicPr>
          <p:nvPr>
            <p:ph idx="1"/>
          </p:nvPr>
        </p:nvPicPr>
        <p:blipFill>
          <a:blip r:embed="rId2"/>
          <a:stretch>
            <a:fillRect/>
          </a:stretch>
        </p:blipFill>
        <p:spPr>
          <a:xfrm>
            <a:off x="1971554" y="1565784"/>
            <a:ext cx="7208280" cy="4501038"/>
          </a:xfrm>
        </p:spPr>
      </p:pic>
    </p:spTree>
    <p:extLst>
      <p:ext uri="{BB962C8B-B14F-4D97-AF65-F5344CB8AC3E}">
        <p14:creationId xmlns:p14="http://schemas.microsoft.com/office/powerpoint/2010/main" val="39278803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9F395-0CA1-4F38-97E8-9BFAA09B9CDA}"/>
              </a:ext>
            </a:extLst>
          </p:cNvPr>
          <p:cNvSpPr>
            <a:spLocks noGrp="1"/>
          </p:cNvSpPr>
          <p:nvPr>
            <p:ph type="title"/>
          </p:nvPr>
        </p:nvSpPr>
        <p:spPr/>
        <p:txBody>
          <a:bodyPr/>
          <a:lstStyle/>
          <a:p>
            <a:r>
              <a:rPr lang="en-IN" dirty="0"/>
              <a:t>Information Gain if Split is on the Residence Column</a:t>
            </a:r>
          </a:p>
        </p:txBody>
      </p:sp>
      <p:sp>
        <p:nvSpPr>
          <p:cNvPr id="3" name="Content Placeholder 2">
            <a:extLst>
              <a:ext uri="{FF2B5EF4-FFF2-40B4-BE49-F238E27FC236}">
                <a16:creationId xmlns:a16="http://schemas.microsoft.com/office/drawing/2014/main" id="{4625C021-DD29-6D8E-B8D4-D7B258886130}"/>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BED258B1-A0E6-14D2-D6DE-37F7F137AC15}"/>
              </a:ext>
            </a:extLst>
          </p:cNvPr>
          <p:cNvPicPr>
            <a:picLocks noChangeAspect="1"/>
          </p:cNvPicPr>
          <p:nvPr/>
        </p:nvPicPr>
        <p:blipFill>
          <a:blip r:embed="rId2"/>
          <a:stretch>
            <a:fillRect/>
          </a:stretch>
        </p:blipFill>
        <p:spPr>
          <a:xfrm>
            <a:off x="1513013" y="2216851"/>
            <a:ext cx="9175240" cy="2890407"/>
          </a:xfrm>
          <a:prstGeom prst="rect">
            <a:avLst/>
          </a:prstGeom>
        </p:spPr>
      </p:pic>
    </p:spTree>
    <p:extLst>
      <p:ext uri="{BB962C8B-B14F-4D97-AF65-F5344CB8AC3E}">
        <p14:creationId xmlns:p14="http://schemas.microsoft.com/office/powerpoint/2010/main" val="25195025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07F4B-3E53-F4E5-2559-A336C98605FE}"/>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BC2497C4-EA8D-84DA-48B1-47C06E9F7081}"/>
              </a:ext>
            </a:extLst>
          </p:cNvPr>
          <p:cNvSpPr>
            <a:spLocks noGrp="1"/>
          </p:cNvSpPr>
          <p:nvPr>
            <p:ph idx="1"/>
          </p:nvPr>
        </p:nvSpPr>
        <p:spPr/>
        <p:txBody>
          <a:bodyPr>
            <a:normAutofit/>
          </a:bodyPr>
          <a:lstStyle/>
          <a:p>
            <a:r>
              <a:rPr lang="en-US" dirty="0"/>
              <a:t>Information Gain if split on Balance = 0.37</a:t>
            </a:r>
          </a:p>
          <a:p>
            <a:r>
              <a:rPr lang="en-US" dirty="0"/>
              <a:t>Information Gain if split on Residence = 0.13</a:t>
            </a:r>
          </a:p>
          <a:p>
            <a:endParaRPr lang="en-US" dirty="0"/>
          </a:p>
          <a:p>
            <a:r>
              <a:rPr lang="en-US" dirty="0"/>
              <a:t>Balance predicts our target variable better than residence</a:t>
            </a:r>
          </a:p>
          <a:p>
            <a:r>
              <a:rPr lang="en-US" dirty="0"/>
              <a:t>First split of the tree should happen on Balance</a:t>
            </a:r>
          </a:p>
          <a:p>
            <a:endParaRPr lang="en-IN" dirty="0"/>
          </a:p>
        </p:txBody>
      </p:sp>
    </p:spTree>
    <p:extLst>
      <p:ext uri="{BB962C8B-B14F-4D97-AF65-F5344CB8AC3E}">
        <p14:creationId xmlns:p14="http://schemas.microsoft.com/office/powerpoint/2010/main" val="1855723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7C80C-1172-B754-588E-6B9066449C6A}"/>
              </a:ext>
            </a:extLst>
          </p:cNvPr>
          <p:cNvSpPr>
            <a:spLocks noGrp="1"/>
          </p:cNvSpPr>
          <p:nvPr>
            <p:ph type="title"/>
          </p:nvPr>
        </p:nvSpPr>
        <p:spPr/>
        <p:txBody>
          <a:bodyPr/>
          <a:lstStyle/>
          <a:p>
            <a:r>
              <a:rPr lang="en-IN" dirty="0"/>
              <a:t>Positive, Negative, No Correlation</a:t>
            </a:r>
          </a:p>
        </p:txBody>
      </p:sp>
      <p:sp>
        <p:nvSpPr>
          <p:cNvPr id="3" name="Content Placeholder 2">
            <a:extLst>
              <a:ext uri="{FF2B5EF4-FFF2-40B4-BE49-F238E27FC236}">
                <a16:creationId xmlns:a16="http://schemas.microsoft.com/office/drawing/2014/main" id="{2B38D242-1619-4190-98A3-90FF360489DC}"/>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825E315F-B3A1-E330-C2BF-74E0D56808F8}"/>
              </a:ext>
            </a:extLst>
          </p:cNvPr>
          <p:cNvPicPr>
            <a:picLocks noChangeAspect="1"/>
          </p:cNvPicPr>
          <p:nvPr/>
        </p:nvPicPr>
        <p:blipFill>
          <a:blip r:embed="rId2"/>
          <a:stretch>
            <a:fillRect/>
          </a:stretch>
        </p:blipFill>
        <p:spPr>
          <a:xfrm>
            <a:off x="1372407" y="1939641"/>
            <a:ext cx="8860653" cy="3953499"/>
          </a:xfrm>
          <a:prstGeom prst="rect">
            <a:avLst/>
          </a:prstGeom>
        </p:spPr>
      </p:pic>
    </p:spTree>
    <p:extLst>
      <p:ext uri="{BB962C8B-B14F-4D97-AF65-F5344CB8AC3E}">
        <p14:creationId xmlns:p14="http://schemas.microsoft.com/office/powerpoint/2010/main" val="2678833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BE422-EE93-1A51-F6BA-ABE03F44D12C}"/>
              </a:ext>
            </a:extLst>
          </p:cNvPr>
          <p:cNvSpPr>
            <a:spLocks noGrp="1"/>
          </p:cNvSpPr>
          <p:nvPr>
            <p:ph type="title"/>
          </p:nvPr>
        </p:nvSpPr>
        <p:spPr/>
        <p:txBody>
          <a:bodyPr/>
          <a:lstStyle/>
          <a:p>
            <a:r>
              <a:rPr lang="en-IN" dirty="0"/>
              <a:t>Key Point about Correlation</a:t>
            </a:r>
          </a:p>
        </p:txBody>
      </p:sp>
      <p:sp>
        <p:nvSpPr>
          <p:cNvPr id="3" name="Content Placeholder 2">
            <a:extLst>
              <a:ext uri="{FF2B5EF4-FFF2-40B4-BE49-F238E27FC236}">
                <a16:creationId xmlns:a16="http://schemas.microsoft.com/office/drawing/2014/main" id="{DF6B48CA-B435-AD90-25D5-B5640407C055}"/>
              </a:ext>
            </a:extLst>
          </p:cNvPr>
          <p:cNvSpPr>
            <a:spLocks noGrp="1"/>
          </p:cNvSpPr>
          <p:nvPr>
            <p:ph idx="1"/>
          </p:nvPr>
        </p:nvSpPr>
        <p:spPr/>
        <p:txBody>
          <a:bodyPr>
            <a:normAutofit fontScale="92500" lnSpcReduction="10000"/>
          </a:bodyPr>
          <a:lstStyle/>
          <a:p>
            <a:r>
              <a:rPr lang="en-US" dirty="0"/>
              <a:t>Plotting the correlation between two completely different variables, such as age and income, may not provide meaningful insights because correlation is typically used to measure the strength and direction of the linear relationship between two continuous variables</a:t>
            </a:r>
          </a:p>
          <a:p>
            <a:r>
              <a:rPr lang="en-US" dirty="0"/>
              <a:t>In the case of age and income, these variables serve different purposes, their scales are different (Years, Dollars) and may not have a straightforward linear relationship</a:t>
            </a:r>
          </a:p>
          <a:p>
            <a:r>
              <a:rPr lang="en-US" dirty="0"/>
              <a:t>But if we plot correlation between say Marks in Science and Marks in </a:t>
            </a:r>
            <a:r>
              <a:rPr lang="en-US" dirty="0" err="1"/>
              <a:t>Maths</a:t>
            </a:r>
            <a:r>
              <a:rPr lang="en-US" dirty="0"/>
              <a:t>, it makes a lot of sense, because we are talking about a similar scale and purpose</a:t>
            </a:r>
          </a:p>
          <a:p>
            <a:r>
              <a:rPr lang="en-US" dirty="0"/>
              <a:t>(See C:\code\Data Analytics\correlation-outliers-bad-example.py later)</a:t>
            </a:r>
            <a:endParaRPr lang="en-IN" dirty="0"/>
          </a:p>
        </p:txBody>
      </p:sp>
    </p:spTree>
    <p:extLst>
      <p:ext uri="{BB962C8B-B14F-4D97-AF65-F5344CB8AC3E}">
        <p14:creationId xmlns:p14="http://schemas.microsoft.com/office/powerpoint/2010/main" val="338157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DFC49-E7DC-89DC-916B-9E75FDB03B29}"/>
              </a:ext>
            </a:extLst>
          </p:cNvPr>
          <p:cNvSpPr>
            <a:spLocks noGrp="1"/>
          </p:cNvSpPr>
          <p:nvPr>
            <p:ph type="title"/>
          </p:nvPr>
        </p:nvSpPr>
        <p:spPr/>
        <p:txBody>
          <a:bodyPr/>
          <a:lstStyle/>
          <a:p>
            <a:r>
              <a:rPr lang="en-IN" dirty="0"/>
              <a:t>Correlation Examples</a:t>
            </a:r>
          </a:p>
        </p:txBody>
      </p:sp>
      <p:sp>
        <p:nvSpPr>
          <p:cNvPr id="3" name="Content Placeholder 2">
            <a:extLst>
              <a:ext uri="{FF2B5EF4-FFF2-40B4-BE49-F238E27FC236}">
                <a16:creationId xmlns:a16="http://schemas.microsoft.com/office/drawing/2014/main" id="{8C9F3FEB-F34D-EBB9-AF18-B83B04D11AFE}"/>
              </a:ext>
            </a:extLst>
          </p:cNvPr>
          <p:cNvSpPr>
            <a:spLocks noGrp="1"/>
          </p:cNvSpPr>
          <p:nvPr>
            <p:ph idx="1"/>
          </p:nvPr>
        </p:nvSpPr>
        <p:spPr/>
        <p:txBody>
          <a:bodyPr>
            <a:normAutofit fontScale="85000" lnSpcReduction="20000"/>
          </a:bodyPr>
          <a:lstStyle/>
          <a:p>
            <a:r>
              <a:rPr lang="fr-FR" dirty="0"/>
              <a:t>C:\code\Data Analytics\correlation.py</a:t>
            </a:r>
          </a:p>
          <a:p>
            <a:endParaRPr lang="fr-FR" dirty="0"/>
          </a:p>
          <a:p>
            <a:r>
              <a:rPr lang="fr-FR" dirty="0"/>
              <a:t>C:\code\Data Analytics\correlation-2.py</a:t>
            </a:r>
          </a:p>
          <a:p>
            <a:endParaRPr lang="fr-FR" dirty="0"/>
          </a:p>
          <a:p>
            <a:r>
              <a:rPr lang="fr-FR" dirty="0"/>
              <a:t>C:\code\Data Analytics\implementation\6_correlation.py</a:t>
            </a:r>
          </a:p>
          <a:p>
            <a:endParaRPr lang="fr-FR" dirty="0"/>
          </a:p>
          <a:p>
            <a:r>
              <a:rPr lang="fr-FR" dirty="0"/>
              <a:t>C:\code\Data Analytics\correlation-outliers.py</a:t>
            </a:r>
          </a:p>
          <a:p>
            <a:endParaRPr lang="fr-FR" dirty="0"/>
          </a:p>
          <a:p>
            <a:r>
              <a:rPr lang="fr-FR" dirty="0"/>
              <a:t>C:\code\Data Analytics\correlation-outliers-dataset.py</a:t>
            </a:r>
          </a:p>
          <a:p>
            <a:endParaRPr lang="fr-FR" dirty="0"/>
          </a:p>
          <a:p>
            <a:r>
              <a:rPr lang="en-US" dirty="0"/>
              <a:t>C:\code\Data Analytics\correlation-outliers-bad-example.py</a:t>
            </a:r>
            <a:endParaRPr lang="fr-FR" dirty="0"/>
          </a:p>
          <a:p>
            <a:endParaRPr lang="fr-FR" dirty="0"/>
          </a:p>
          <a:p>
            <a:endParaRPr lang="en-IN" dirty="0"/>
          </a:p>
        </p:txBody>
      </p:sp>
    </p:spTree>
    <p:extLst>
      <p:ext uri="{BB962C8B-B14F-4D97-AF65-F5344CB8AC3E}">
        <p14:creationId xmlns:p14="http://schemas.microsoft.com/office/powerpoint/2010/main" val="884796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6506F2-350C-0953-09B7-C5223DAC60E1}"/>
              </a:ext>
            </a:extLst>
          </p:cNvPr>
          <p:cNvSpPr>
            <a:spLocks noGrp="1"/>
          </p:cNvSpPr>
          <p:nvPr>
            <p:ph type="title"/>
          </p:nvPr>
        </p:nvSpPr>
        <p:spPr/>
        <p:txBody>
          <a:bodyPr/>
          <a:lstStyle/>
          <a:p>
            <a:r>
              <a:rPr lang="en-IN" dirty="0"/>
              <a:t>Covariance</a:t>
            </a:r>
          </a:p>
        </p:txBody>
      </p:sp>
      <p:sp>
        <p:nvSpPr>
          <p:cNvPr id="5" name="Text Placeholder 4">
            <a:extLst>
              <a:ext uri="{FF2B5EF4-FFF2-40B4-BE49-F238E27FC236}">
                <a16:creationId xmlns:a16="http://schemas.microsoft.com/office/drawing/2014/main" id="{E7EF1189-3F31-73E3-6E4D-91BDF725BC6E}"/>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588316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86D19-E3B5-1062-578F-371E3E6CDBCA}"/>
              </a:ext>
            </a:extLst>
          </p:cNvPr>
          <p:cNvSpPr>
            <a:spLocks noGrp="1"/>
          </p:cNvSpPr>
          <p:nvPr>
            <p:ph type="title"/>
          </p:nvPr>
        </p:nvSpPr>
        <p:spPr/>
        <p:txBody>
          <a:bodyPr/>
          <a:lstStyle/>
          <a:p>
            <a:r>
              <a:rPr lang="en-IN" dirty="0"/>
              <a:t>Covariance</a:t>
            </a:r>
          </a:p>
        </p:txBody>
      </p:sp>
      <p:sp>
        <p:nvSpPr>
          <p:cNvPr id="3" name="Content Placeholder 2">
            <a:extLst>
              <a:ext uri="{FF2B5EF4-FFF2-40B4-BE49-F238E27FC236}">
                <a16:creationId xmlns:a16="http://schemas.microsoft.com/office/drawing/2014/main" id="{7DECA0C8-ADED-75EC-4B22-8AC94B48B5EF}"/>
              </a:ext>
            </a:extLst>
          </p:cNvPr>
          <p:cNvSpPr>
            <a:spLocks noGrp="1"/>
          </p:cNvSpPr>
          <p:nvPr>
            <p:ph idx="1"/>
          </p:nvPr>
        </p:nvSpPr>
        <p:spPr/>
        <p:txBody>
          <a:bodyPr>
            <a:normAutofit lnSpcReduction="10000"/>
          </a:bodyPr>
          <a:lstStyle/>
          <a:p>
            <a:r>
              <a:rPr lang="en-US" b="1" dirty="0"/>
              <a:t>Covariance</a:t>
            </a:r>
            <a:r>
              <a:rPr lang="en-US" dirty="0"/>
              <a:t> quantifies how changes in one variable relate to changes in another</a:t>
            </a:r>
          </a:p>
          <a:p>
            <a:r>
              <a:rPr lang="en-US" dirty="0"/>
              <a:t>Scale of covariance is in the units of what we are measuring (difficult to interpret), whereas correlation is always between -1 and +1 (easy)</a:t>
            </a:r>
          </a:p>
          <a:p>
            <a:r>
              <a:rPr lang="en-US" dirty="0"/>
              <a:t>Useful when units of measurement and scale are important</a:t>
            </a:r>
          </a:p>
          <a:p>
            <a:r>
              <a:rPr lang="en-US" dirty="0"/>
              <a:t>Example: Are temperature and rainfall related?</a:t>
            </a:r>
          </a:p>
          <a:p>
            <a:r>
              <a:rPr lang="en-US" dirty="0"/>
              <a:t>Correlation: Will give a value between -1 and +1, say 0.5 (Says </a:t>
            </a:r>
            <a:r>
              <a:rPr lang="en-US" i="1" dirty="0"/>
              <a:t>Moderate</a:t>
            </a:r>
            <a:r>
              <a:rPr lang="en-US" dirty="0"/>
              <a:t>)</a:t>
            </a:r>
          </a:p>
          <a:p>
            <a:r>
              <a:rPr lang="en-US" dirty="0"/>
              <a:t>Covariance: For every 1 degree increase in temperature, rainfall decreases by 5 mm (Says </a:t>
            </a:r>
            <a:r>
              <a:rPr lang="en-US" i="1" dirty="0"/>
              <a:t>How much?</a:t>
            </a:r>
            <a:r>
              <a:rPr lang="en-US" dirty="0"/>
              <a:t>)</a:t>
            </a:r>
          </a:p>
        </p:txBody>
      </p:sp>
    </p:spTree>
    <p:extLst>
      <p:ext uri="{BB962C8B-B14F-4D97-AF65-F5344CB8AC3E}">
        <p14:creationId xmlns:p14="http://schemas.microsoft.com/office/powerpoint/2010/main" val="10170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86D19-E3B5-1062-578F-371E3E6CDBCA}"/>
              </a:ext>
            </a:extLst>
          </p:cNvPr>
          <p:cNvSpPr>
            <a:spLocks noGrp="1"/>
          </p:cNvSpPr>
          <p:nvPr>
            <p:ph type="title"/>
          </p:nvPr>
        </p:nvSpPr>
        <p:spPr/>
        <p:txBody>
          <a:bodyPr/>
          <a:lstStyle/>
          <a:p>
            <a:r>
              <a:rPr lang="en-IN" dirty="0"/>
              <a:t>Covariance Examples</a:t>
            </a:r>
          </a:p>
        </p:txBody>
      </p:sp>
      <p:sp>
        <p:nvSpPr>
          <p:cNvPr id="3" name="Content Placeholder 2">
            <a:extLst>
              <a:ext uri="{FF2B5EF4-FFF2-40B4-BE49-F238E27FC236}">
                <a16:creationId xmlns:a16="http://schemas.microsoft.com/office/drawing/2014/main" id="{7DECA0C8-ADED-75EC-4B22-8AC94B48B5EF}"/>
              </a:ext>
            </a:extLst>
          </p:cNvPr>
          <p:cNvSpPr>
            <a:spLocks noGrp="1"/>
          </p:cNvSpPr>
          <p:nvPr>
            <p:ph idx="1"/>
          </p:nvPr>
        </p:nvSpPr>
        <p:spPr/>
        <p:txBody>
          <a:bodyPr>
            <a:normAutofit/>
          </a:bodyPr>
          <a:lstStyle/>
          <a:p>
            <a:r>
              <a:rPr lang="fr-FR" dirty="0"/>
              <a:t>C:\code\Data Analytics\implementation\7_covariance.py</a:t>
            </a:r>
          </a:p>
          <a:p>
            <a:endParaRPr lang="fr-FR" dirty="0"/>
          </a:p>
          <a:p>
            <a:r>
              <a:rPr lang="fr-FR" dirty="0"/>
              <a:t>C:\code\Data Analytics\implementation\7_covariance_2.py</a:t>
            </a:r>
          </a:p>
          <a:p>
            <a:endParaRPr lang="fr-FR" dirty="0"/>
          </a:p>
          <a:p>
            <a:endParaRPr lang="en-IN" dirty="0"/>
          </a:p>
        </p:txBody>
      </p:sp>
    </p:spTree>
    <p:extLst>
      <p:ext uri="{BB962C8B-B14F-4D97-AF65-F5344CB8AC3E}">
        <p14:creationId xmlns:p14="http://schemas.microsoft.com/office/powerpoint/2010/main" val="15863941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1856</Words>
  <Application>Microsoft Office PowerPoint</Application>
  <PresentationFormat>Widescreen</PresentationFormat>
  <Paragraphs>177</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Cambria Math</vt:lpstr>
      <vt:lpstr>Office Theme</vt:lpstr>
      <vt:lpstr>Correlation</vt:lpstr>
      <vt:lpstr>Correlation</vt:lpstr>
      <vt:lpstr>Correlation Interpretation</vt:lpstr>
      <vt:lpstr>Positive, Negative, No Correlation</vt:lpstr>
      <vt:lpstr>Key Point about Correlation</vt:lpstr>
      <vt:lpstr>Correlation Examples</vt:lpstr>
      <vt:lpstr>Covariance</vt:lpstr>
      <vt:lpstr>Covariance</vt:lpstr>
      <vt:lpstr>Covariance Examples</vt:lpstr>
      <vt:lpstr>Descriptive versus Predictive Modelling versus Prescriptive Modelling</vt:lpstr>
      <vt:lpstr>Predictive Modelling</vt:lpstr>
      <vt:lpstr>Predictive Modelling</vt:lpstr>
      <vt:lpstr>Regression and Classification</vt:lpstr>
      <vt:lpstr>Regression Analysis</vt:lpstr>
      <vt:lpstr>Regression</vt:lpstr>
      <vt:lpstr>Main Types of Regression</vt:lpstr>
      <vt:lpstr>Examples of Regression</vt:lpstr>
      <vt:lpstr>Regression Code Examples</vt:lpstr>
      <vt:lpstr>Decision Trees</vt:lpstr>
      <vt:lpstr>Decision Tree Concept</vt:lpstr>
      <vt:lpstr>Decision Tree Terminology</vt:lpstr>
      <vt:lpstr>Entropy</vt:lpstr>
      <vt:lpstr>Entropy Example</vt:lpstr>
      <vt:lpstr>Entropy of Apple Pie? Column</vt:lpstr>
      <vt:lpstr>Entropy and Decision Trees</vt:lpstr>
      <vt:lpstr>Decision Tree using Balance as the Split</vt:lpstr>
      <vt:lpstr>Entropy for the Parent and then After Splitting on the Balance Column</vt:lpstr>
      <vt:lpstr>Information Gain</vt:lpstr>
      <vt:lpstr>What if we split the Tree on Residence?</vt:lpstr>
      <vt:lpstr>Entropy After Splitting on the Residence Column</vt:lpstr>
      <vt:lpstr>Information Gain if Split is on the Residence Column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Correlation</dc:title>
  <dc:creator>Atul Kahate</dc:creator>
  <cp:lastModifiedBy>Atul Kahate</cp:lastModifiedBy>
  <cp:revision>1</cp:revision>
  <dcterms:created xsi:type="dcterms:W3CDTF">2023-12-20T13:21:25Z</dcterms:created>
  <dcterms:modified xsi:type="dcterms:W3CDTF">2023-12-20T13:21:35Z</dcterms:modified>
</cp:coreProperties>
</file>