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3" r:id="rId2"/>
    <p:sldId id="2140" r:id="rId3"/>
    <p:sldId id="923" r:id="rId4"/>
    <p:sldId id="1269" r:id="rId5"/>
    <p:sldId id="1724" r:id="rId6"/>
    <p:sldId id="1725" r:id="rId7"/>
    <p:sldId id="1274" r:id="rId8"/>
    <p:sldId id="2064" r:id="rId9"/>
    <p:sldId id="1920" r:id="rId10"/>
    <p:sldId id="20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F12A-6340-76AA-E602-4380FF71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BA78F-7798-77DA-507C-2C9C36EFF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495F-6210-6E0A-0206-1BC862F0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1B57-DCA9-79E1-CC13-0630F860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75AA-7ED8-10F2-9468-A0F590B8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6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5E92-BB84-06AD-A289-8D2FEB51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06630-095E-8B17-1838-C495BE570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FDA4-2291-8E2A-9B7F-7C41AF4A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56C2-58B8-71C5-59CF-CB03ED12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4033-F6FA-E60A-FDAE-0020B324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F9996-68B7-AE14-089C-2533E89E5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ABD3E-5C81-7136-0F1F-9C7318DEC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E395-CA84-EBD5-6E95-5BC89BE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C32A-BBDA-8B70-A9ED-18318774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19D4-2FCF-1F52-E72B-C4D64FED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FA9A-D6F4-8C98-2308-975C198B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3CA2-02D9-528B-EF68-09E83217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5C21-36CB-024F-9BC2-5000C15E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DA10-2C1A-3E24-A7F6-40BE2B7D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DFF7-51E6-4326-613E-C9FFE4E7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DD9E-1CE2-6161-1459-EB261D50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9F40-2EA3-5542-7FF0-EE90E630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25B4-3D5C-13C9-2BA6-6C0EDBB8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28456-3975-B3BE-A11D-ABFBAF61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562F-71CB-280B-0F0F-13EB79BF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F72D-F660-B049-1397-7E970A60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2F65-48D9-4B1E-51B4-FA316E945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58BD7-1DA5-535F-05DD-A3CF6B00F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7E8E5-6AA5-AE84-F85D-3A33CDF2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7E313-BA5B-063F-1821-6B4EAE27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08BA-1E65-B9A4-A5D6-EE73890F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5C7A-67DA-17AB-F415-280CE7E4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0DA4-2B8F-AEEF-21C9-C800DFB9C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4D20-BC54-5C9D-D7A6-2F7E2F60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AD835-9443-ABCB-60FA-B5145B2A9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438F4-89FB-C643-4C36-F8F77E5F3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6C66B-6EB8-9DFF-5011-B2E11939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DFB51-0A19-8912-CD0A-21B88E3C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81B0B-431E-FA24-0059-F96C5389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1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CBE5-621A-7453-7C2B-5D48FED5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0995D-5C46-5D7C-2888-FDD4A9D8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D643F-77B8-EE0F-1B41-69921E7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A97D3-6364-A30B-9CFB-8127D92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E1830-F2CF-5795-3A20-17E5F56F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7BA3D-7704-4DA1-BCDF-E2753E6E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2C485-0713-0BED-30A7-8EC5721D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45A0-67A6-925F-F794-E95EF7B9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E5E7-15CB-ACA9-2D62-09A775E6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3DC42-318B-9EB4-55A7-05A11DB3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B1D83-5EAC-36B7-5FB3-310B8ADB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A072B-00E0-E182-A5DA-17A103DE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2D63A-9424-D7C4-86ED-B9B78E10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608F-84DD-CFF6-BCF1-22357906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DFC71-087D-5C19-412F-62D92D502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F038D-F91B-55F9-5FB2-B154B06CE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C77B7-9E2F-4B5B-AC39-817E0DE5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9D8E9-7718-6A3E-CBBC-0681EDFD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78C21-1325-5D31-5912-AF4247C0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00055-EFCD-C2AA-9BC6-4D9B64DF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3DAE5-25C1-EEFC-EE0B-472B9FAB3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6CDE4-E23A-435A-E273-1270F48EF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5954-3CAF-436D-9C23-6BF512DFB87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68C6-462C-453D-0B12-B51F124CF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FB1D4-DC62-E9F3-9510-EA3471A16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7783-2471-4096-ABCD-AB55C86F1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1826-C325-A9AB-41C9-AF58E417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Gini Index/Coefficient/Impurity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DDD4-3093-7AE3-5F20-2C0C6841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Gini impurity </a:t>
            </a:r>
            <a:r>
              <a:rPr lang="en-IN" dirty="0"/>
              <a:t>is sometimes used instead of entropy (Lower the better, 0 is the best)</a:t>
            </a:r>
          </a:p>
          <a:p>
            <a:r>
              <a:rPr lang="en-IN" dirty="0"/>
              <a:t>Example: Predict fruit (A=Apple, B=Banana)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3DCC1-9D57-FC89-9CAF-AA007562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82" y="3206601"/>
            <a:ext cx="1765391" cy="3479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BEA97-B983-3902-9CDC-D6638A7D5A29}"/>
              </a:ext>
            </a:extLst>
          </p:cNvPr>
          <p:cNvSpPr txBox="1"/>
          <p:nvPr/>
        </p:nvSpPr>
        <p:spPr>
          <a:xfrm>
            <a:off x="8496730" y="673963"/>
            <a:ext cx="308224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</a:rPr>
              <a:t>P(Apple) = 10/20 = 0.5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</a:rPr>
              <a:t>P(Banana) = 10/20 = 0.5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467B5-2E1C-80B1-7B45-9CE8E5451617}"/>
                  </a:ext>
                </a:extLst>
              </p:cNvPr>
              <p:cNvSpPr txBox="1"/>
              <p:nvPr/>
            </p:nvSpPr>
            <p:spPr>
              <a:xfrm>
                <a:off x="5301466" y="3499214"/>
                <a:ext cx="5938461" cy="12311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=−Ʃ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pi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pi</m:t>
                        </m:r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IN" sz="2000" b="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b="0" dirty="0"/>
                  <a:t>-[(-0.5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nor/>
                      </m:rPr>
                      <a:rPr lang="en-IN" sz="2000" dirty="0"/>
                      <m:t>(−0.5 </m:t>
                    </m:r>
                    <m:r>
                      <m:rPr>
                        <m:nor/>
                      </m:rPr>
                      <a:rPr lang="en-IN" sz="2000" dirty="0"/>
                      <m:t>x</m:t>
                    </m:r>
                    <m:r>
                      <m:rPr>
                        <m:nor/>
                      </m:rPr>
                      <a:rPr lang="en-IN" sz="2000" dirty="0"/>
                      <m:t> 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/>
                  <a:t>]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b="0" dirty="0"/>
                  <a:t> -(-1 + -1) = 1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IN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467B5-2E1C-80B1-7B45-9CE8E545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66" y="3499214"/>
                <a:ext cx="5938461" cy="1231106"/>
              </a:xfrm>
              <a:prstGeom prst="rect">
                <a:avLst/>
              </a:prstGeom>
              <a:blipFill>
                <a:blip r:embed="rId3"/>
                <a:stretch>
                  <a:fillRect l="-924" t="-1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518FBF-CC1F-BDE9-D074-46DD8810CED8}"/>
                  </a:ext>
                </a:extLst>
              </p:cNvPr>
              <p:cNvSpPr txBox="1"/>
              <p:nvPr/>
            </p:nvSpPr>
            <p:spPr>
              <a:xfrm>
                <a:off x="5301465" y="4946591"/>
                <a:ext cx="5938461" cy="13234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=1 −[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𝐴𝑝𝑝𝑙𝑒</m:t>
                        </m:r>
                      </m:e>
                    </m:d>
                    <m:r>
                      <a:rPr lang="en-IN" sz="20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𝐵𝑎𝑛𝑎𝑛𝑎</m:t>
                        </m:r>
                      </m:e>
                    </m:d>
                    <m:r>
                      <a:rPr lang="en-IN" sz="20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000" b="0" dirty="0"/>
                  <a:t>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=1 −[(0.5)2+0.5)2</m:t>
                    </m:r>
                  </m:oMath>
                </a14:m>
                <a:r>
                  <a:rPr lang="en-IN" sz="2000" b="0" dirty="0"/>
                  <a:t>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=1 −[0.25+0.25</m:t>
                    </m:r>
                  </m:oMath>
                </a14:m>
                <a:r>
                  <a:rPr lang="en-IN" sz="2000" b="0" dirty="0"/>
                  <a:t>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518FBF-CC1F-BDE9-D074-46DD8810C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65" y="4946591"/>
                <a:ext cx="5938461" cy="1323439"/>
              </a:xfrm>
              <a:prstGeom prst="rect">
                <a:avLst/>
              </a:prstGeom>
              <a:blipFill>
                <a:blip r:embed="rId4"/>
                <a:stretch>
                  <a:fillRect l="-924" t="-2294"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7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BF13-E2A8-A08E-A2FF-DFC6AA54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LPP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90BEE-39F9-1DB5-40BF-D23237EE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Objective Function</a:t>
            </a:r>
            <a:r>
              <a:rPr lang="en-IN" dirty="0"/>
              <a:t>: Profit = 40*x1+30*x2+45*x3</a:t>
            </a:r>
            <a:endParaRPr lang="en-US" dirty="0"/>
          </a:p>
          <a:p>
            <a:endParaRPr lang="en-US" dirty="0"/>
          </a:p>
          <a:p>
            <a:r>
              <a:rPr lang="en-US" dirty="0"/>
              <a:t>x1, x2, x3 &gt;=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20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18F8-856B-A963-2727-98DE9F8B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Have More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027A-6418-4198-31DA-2794DC09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we have three classes with probabilities of 0.4, 0.4, and 0.2 respectively</a:t>
            </a:r>
          </a:p>
          <a:p>
            <a:r>
              <a:rPr lang="it-IT" dirty="0"/>
              <a:t>Gini impurity = 1 - (p1^2 + p2^2 + p3^2)</a:t>
            </a:r>
            <a:endParaRPr lang="en-US" dirty="0"/>
          </a:p>
          <a:p>
            <a:r>
              <a:rPr lang="it-IT" dirty="0"/>
              <a:t>Gini impurity = 1 - (0.4^2 + 0.4^2 + 0.2^2)</a:t>
            </a:r>
            <a:endParaRPr lang="en-US" dirty="0"/>
          </a:p>
          <a:p>
            <a:r>
              <a:rPr lang="it-IT" dirty="0"/>
              <a:t>Gini impurity = 1 - (0.16 + 0.16 + 0.04)</a:t>
            </a:r>
          </a:p>
          <a:p>
            <a:r>
              <a:rPr lang="it-IT" dirty="0"/>
              <a:t>Gini impurity = 1 - 0.36</a:t>
            </a:r>
            <a:endParaRPr lang="en-US" dirty="0"/>
          </a:p>
          <a:p>
            <a:r>
              <a:rPr lang="en-US" dirty="0"/>
              <a:t>Gini impurity = 0.64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Conclusion: More classes, higher Gini impurity</a:t>
            </a:r>
          </a:p>
        </p:txBody>
      </p:sp>
    </p:spTree>
    <p:extLst>
      <p:ext uri="{BB962C8B-B14F-4D97-AF65-F5344CB8AC3E}">
        <p14:creationId xmlns:p14="http://schemas.microsoft.com/office/powerpoint/2010/main" val="128562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8B2E3-8F90-82EC-1750-56895E2D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and Risk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A9553-726B-E9A3-56F2-14F52F5AB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2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743B-5E40-F4C1-6435-6D40D96C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Monte Carlo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4822-BDAD-A627-066D-0E5E46E1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Monte Carlo Simulation</a:t>
            </a:r>
            <a:r>
              <a:rPr lang="en-IN" dirty="0"/>
              <a:t> is a statistical technique, which is used to estimate the possible outcomes of an uncertain event</a:t>
            </a:r>
          </a:p>
          <a:p>
            <a:r>
              <a:rPr lang="en-US" dirty="0"/>
              <a:t>Named after the Monte Carlo Casino in Monaco (an independent country next to a city called Nice in the south of France) because of the element of chance involved</a:t>
            </a:r>
          </a:p>
          <a:p>
            <a:r>
              <a:rPr lang="en-US" dirty="0"/>
              <a:t>Used when it is impractical or impossible to compute the exact solutions to a problem analytically</a:t>
            </a:r>
          </a:p>
          <a:p>
            <a:r>
              <a:rPr lang="en-US" dirty="0">
                <a:solidFill>
                  <a:srgbClr val="FF0000"/>
                </a:solidFill>
              </a:rPr>
              <a:t>What-If</a:t>
            </a:r>
            <a:r>
              <a:rPr lang="en-US" dirty="0"/>
              <a:t> analysis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00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D1879-E3EC-B51B-542A-0DDFB675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Programming Problem (LPP)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B9011-718B-C980-04DF-F388717CA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6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C77F1-87CF-BEED-A875-CB7C368F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Linear Programming Problem (LPP)?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B7B1CA-3B8D-D448-7C37-1667C688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Linear Programming Problem (LPP)</a:t>
            </a:r>
            <a:r>
              <a:rPr lang="en-US" dirty="0"/>
              <a:t> is concerned with finding the optimal value of the given linear function </a:t>
            </a:r>
          </a:p>
          <a:p>
            <a:r>
              <a:rPr lang="en-US" dirty="0"/>
              <a:t>The optimal value can be either </a:t>
            </a:r>
            <a:r>
              <a:rPr lang="en-US" i="1" dirty="0"/>
              <a:t>maximum value </a:t>
            </a:r>
            <a:r>
              <a:rPr lang="en-US" dirty="0"/>
              <a:t>or </a:t>
            </a:r>
            <a:r>
              <a:rPr lang="en-US" i="1" dirty="0"/>
              <a:t>minimum value</a:t>
            </a:r>
            <a:endParaRPr lang="en-US" dirty="0"/>
          </a:p>
          <a:p>
            <a:r>
              <a:rPr lang="en-US" dirty="0"/>
              <a:t>Also called </a:t>
            </a:r>
            <a:r>
              <a:rPr lang="en-US" b="1" dirty="0"/>
              <a:t>optimization problem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28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AB58-40B9-9854-2035-BAD5B586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Programming Problem (LPP)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D9C5-9D6A-1156-ED88-DF03236F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any business, the aim is to maximize profit or minimize cost		</a:t>
            </a:r>
          </a:p>
          <a:p>
            <a:pPr lvl="1"/>
            <a:r>
              <a:rPr lang="en-IN" dirty="0"/>
              <a:t>Written as Max z or Min z</a:t>
            </a:r>
          </a:p>
          <a:p>
            <a:r>
              <a:rPr lang="en-IN" dirty="0"/>
              <a:t>Example: z = x + 2y will be called as an </a:t>
            </a:r>
            <a:r>
              <a:rPr lang="en-IN" b="1" dirty="0"/>
              <a:t>objective function</a:t>
            </a:r>
          </a:p>
          <a:p>
            <a:r>
              <a:rPr lang="en-IN" dirty="0"/>
              <a:t>Every business has </a:t>
            </a:r>
            <a:r>
              <a:rPr lang="en-IN" b="1" dirty="0"/>
              <a:t>constraints</a:t>
            </a:r>
          </a:p>
          <a:p>
            <a:pPr lvl="1"/>
            <a:r>
              <a:rPr lang="en-IN" dirty="0"/>
              <a:t>Example: 2x + 3y &gt;= 5</a:t>
            </a:r>
          </a:p>
          <a:p>
            <a:r>
              <a:rPr lang="en-IN" dirty="0"/>
              <a:t>All resources are positive</a:t>
            </a:r>
          </a:p>
          <a:p>
            <a:pPr lvl="1"/>
            <a:r>
              <a:rPr lang="en-IN" dirty="0"/>
              <a:t>x, y &gt;= 0 (e.g. time, money)</a:t>
            </a:r>
          </a:p>
          <a:p>
            <a:r>
              <a:rPr lang="en-IN" dirty="0"/>
              <a:t>This is called </a:t>
            </a:r>
            <a:r>
              <a:rPr lang="en-IN" b="1" dirty="0"/>
              <a:t>Linear Programming Problem (LPP)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3C8A2-6178-76D7-4EC4-CA3A49DCA786}"/>
              </a:ext>
            </a:extLst>
          </p:cNvPr>
          <p:cNvSpPr txBox="1"/>
          <p:nvPr/>
        </p:nvSpPr>
        <p:spPr>
          <a:xfrm>
            <a:off x="8363164" y="3575407"/>
            <a:ext cx="3328827" cy="267765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Objective function</a:t>
            </a:r>
          </a:p>
          <a:p>
            <a:pPr algn="ctr"/>
            <a:r>
              <a:rPr lang="en-IN" sz="2800" b="1" dirty="0">
                <a:solidFill>
                  <a:schemeClr val="bg2"/>
                </a:solidFill>
              </a:rPr>
              <a:t>+</a:t>
            </a:r>
          </a:p>
          <a:p>
            <a:pPr algn="ctr"/>
            <a:r>
              <a:rPr lang="en-IN" sz="2800" b="1" dirty="0">
                <a:solidFill>
                  <a:schemeClr val="bg2"/>
                </a:solidFill>
              </a:rPr>
              <a:t>Constraints</a:t>
            </a:r>
          </a:p>
          <a:p>
            <a:pPr algn="ctr"/>
            <a:r>
              <a:rPr lang="en-IN" sz="2800" b="1" dirty="0">
                <a:solidFill>
                  <a:schemeClr val="bg2"/>
                </a:solidFill>
              </a:rPr>
              <a:t>= </a:t>
            </a:r>
          </a:p>
          <a:p>
            <a:pPr algn="ctr"/>
            <a:r>
              <a:rPr lang="en-IN" sz="2800" b="1" dirty="0">
                <a:solidFill>
                  <a:schemeClr val="bg2"/>
                </a:solidFill>
              </a:rPr>
              <a:t>Linear Programming Problem</a:t>
            </a:r>
          </a:p>
        </p:txBody>
      </p:sp>
    </p:spTree>
    <p:extLst>
      <p:ext uri="{BB962C8B-B14F-4D97-AF65-F5344CB8AC3E}">
        <p14:creationId xmlns:p14="http://schemas.microsoft.com/office/powerpoint/2010/main" val="264039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DF63-064A-E7D1-44AF-8D077CB0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LPP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FA94-8A53-68D8-F953-18B5111BB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can use the </a:t>
            </a:r>
            <a:r>
              <a:rPr lang="en-IN" dirty="0" err="1"/>
              <a:t>PuLP</a:t>
            </a:r>
            <a:r>
              <a:rPr lang="en-IN" dirty="0"/>
              <a:t> library (pip install pulp)</a:t>
            </a:r>
          </a:p>
          <a:p>
            <a:endParaRPr lang="en-IN" dirty="0"/>
          </a:p>
          <a:p>
            <a:r>
              <a:rPr lang="en-IN" b="1" dirty="0"/>
              <a:t>Problem statement</a:t>
            </a:r>
            <a:r>
              <a:rPr lang="en-IN" dirty="0"/>
              <a:t>: </a:t>
            </a:r>
            <a:r>
              <a:rPr lang="en-US" dirty="0"/>
              <a:t>A furniture company produces a variety of products. One department specializes in wood tables, chairs, and bookcases. These are made using three resources: labor, wood, and machine time. The department has 60 hours of labor available each day, 16 hours of machine time, and 400 board feet of wood. Each table contributes $40 profit, chair $30 and bookcase $45. Each table takes 2 hours of labor, 50 minutes of machine time and 30 board feet of wood. For chair these are: 1 hour, 40 minutes, and 20 board feet. For a bookcase these are: 2.5 hours, 60 minutes, and 30 boards feet.</a:t>
            </a:r>
          </a:p>
          <a:p>
            <a:r>
              <a:rPr lang="en-US" dirty="0"/>
              <a:t>Develop a linear programming model for the department.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67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9759-D7B2-D4EA-A2F6-EFEB0800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LPP Formulation – Part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75BBE-9F5C-2132-A1C3-4FC80C949A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8499" y="2935840"/>
          <a:ext cx="1143513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027">
                  <a:extLst>
                    <a:ext uri="{9D8B030D-6E8A-4147-A177-3AD203B41FA5}">
                      <a16:colId xmlns:a16="http://schemas.microsoft.com/office/drawing/2014/main" val="2586874919"/>
                    </a:ext>
                  </a:extLst>
                </a:gridCol>
                <a:gridCol w="2287027">
                  <a:extLst>
                    <a:ext uri="{9D8B030D-6E8A-4147-A177-3AD203B41FA5}">
                      <a16:colId xmlns:a16="http://schemas.microsoft.com/office/drawing/2014/main" val="3064186410"/>
                    </a:ext>
                  </a:extLst>
                </a:gridCol>
                <a:gridCol w="2287027">
                  <a:extLst>
                    <a:ext uri="{9D8B030D-6E8A-4147-A177-3AD203B41FA5}">
                      <a16:colId xmlns:a16="http://schemas.microsoft.com/office/drawing/2014/main" val="948951692"/>
                    </a:ext>
                  </a:extLst>
                </a:gridCol>
                <a:gridCol w="2287027">
                  <a:extLst>
                    <a:ext uri="{9D8B030D-6E8A-4147-A177-3AD203B41FA5}">
                      <a16:colId xmlns:a16="http://schemas.microsoft.com/office/drawing/2014/main" val="3106634927"/>
                    </a:ext>
                  </a:extLst>
                </a:gridCol>
                <a:gridCol w="2287027">
                  <a:extLst>
                    <a:ext uri="{9D8B030D-6E8A-4147-A177-3AD203B41FA5}">
                      <a16:colId xmlns:a16="http://schemas.microsoft.com/office/drawing/2014/main" val="332179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To manufacture one unit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Table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Chair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Bookcase (x3)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Total availability for the day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/>
                        <a:t>Labor</a:t>
                      </a:r>
                      <a:r>
                        <a:rPr lang="en-IN" sz="2000" dirty="0"/>
                        <a:t> time in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5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Machine time in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50 minutes = 0.80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40 minutes = 0.6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06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Wood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87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44E87E-E1EE-7BC6-E06A-B5B14DFCDE06}"/>
              </a:ext>
            </a:extLst>
          </p:cNvPr>
          <p:cNvSpPr txBox="1"/>
          <p:nvPr/>
        </p:nvSpPr>
        <p:spPr>
          <a:xfrm>
            <a:off x="678095" y="1282867"/>
            <a:ext cx="4890499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Variables: </a:t>
            </a:r>
          </a:p>
          <a:p>
            <a:r>
              <a:rPr lang="en-US" sz="2400" b="1" dirty="0"/>
              <a:t>x1= quantity of tables</a:t>
            </a:r>
          </a:p>
          <a:p>
            <a:r>
              <a:rPr lang="en-US" sz="2400" b="1" dirty="0"/>
              <a:t>x2= quantity of chairs</a:t>
            </a:r>
          </a:p>
          <a:p>
            <a:r>
              <a:rPr lang="en-US" sz="2400" b="1" dirty="0"/>
              <a:t>x3= quantity of bookcases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06B97-E1C1-C3C7-B46D-CF59A44641B1}"/>
              </a:ext>
            </a:extLst>
          </p:cNvPr>
          <p:cNvSpPr txBox="1"/>
          <p:nvPr/>
        </p:nvSpPr>
        <p:spPr>
          <a:xfrm>
            <a:off x="318498" y="5213713"/>
            <a:ext cx="7921376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Hence, Constraints</a:t>
            </a:r>
          </a:p>
          <a:p>
            <a:r>
              <a:rPr lang="en-US" sz="2400" dirty="0"/>
              <a:t>labor: 2 * x1 + 1 * x2 + 2.5 * x3 &lt;= 60 Hours</a:t>
            </a:r>
          </a:p>
          <a:p>
            <a:r>
              <a:rPr lang="en-US" sz="2400" dirty="0"/>
              <a:t>Machine: 0.8 * x1 + 0.6 * x2 + 1.0 * x3 &lt;= 16 Hours</a:t>
            </a:r>
          </a:p>
          <a:p>
            <a:r>
              <a:rPr lang="en-US" sz="2400" dirty="0"/>
              <a:t>Wood: 30 * x1 + 20 * x2 + 30 * x3 &lt;= 400 board-feet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471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Gini Index/Coefficient/Impurity</vt:lpstr>
      <vt:lpstr>When We Have More Classes</vt:lpstr>
      <vt:lpstr>Simulation and Risk Analysis</vt:lpstr>
      <vt:lpstr>Monte Carlo Simulation</vt:lpstr>
      <vt:lpstr>Linear Programming Problem (LPP)</vt:lpstr>
      <vt:lpstr>What is Linear Programming Problem (LPP)?</vt:lpstr>
      <vt:lpstr>Linear Programming Problem (LPP)</vt:lpstr>
      <vt:lpstr>LPP in Python</vt:lpstr>
      <vt:lpstr>LPP Formulation – Part 1</vt:lpstr>
      <vt:lpstr>LPP Formulation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Gini Index/Coefficient/Impurity</dc:title>
  <dc:creator>Atul Kahate</dc:creator>
  <cp:lastModifiedBy>Atul Kahate</cp:lastModifiedBy>
  <cp:revision>1</cp:revision>
  <dcterms:created xsi:type="dcterms:W3CDTF">2023-12-21T13:04:46Z</dcterms:created>
  <dcterms:modified xsi:type="dcterms:W3CDTF">2023-12-21T13:05:36Z</dcterms:modified>
</cp:coreProperties>
</file>