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E74-4079-8DB1-1345-85A1CC732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7805-50FB-C32E-9658-896EBB53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1038-C242-9576-7524-6FCCCEEF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E8A5-7CC2-4166-1C91-88A34B65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98F9-1B7A-4477-0911-8C6A13DD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5C9A-3C6E-25F3-0FF1-52666B12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F83C-1947-BFCE-539F-C120AAC6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3FE0-28FD-5011-8528-3CACAE0C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AB86-47F9-1B8B-26C0-9C128E21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04B1-4B36-8765-AB8F-B6C96A2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8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9B83A-86DF-1299-4F45-ABAC0D850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C04D2-2E9D-2B53-91A0-DDD8FF2D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2666-B2EC-A095-AED1-84D30461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885C-C510-83B2-98F0-78D4055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3624-E49E-8CC0-1D6F-9FFE4BC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10C-58FA-9DE7-F292-DD3020DA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98F6-167C-56D3-4437-B781EBFD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930E-F91C-24E0-D6E2-DEF4911A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FCB8E-29CA-1DFA-A648-B6D12E4F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BEC1-2252-4D52-1F99-AEAAB45C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1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98BF-7E82-01D3-C4E0-9164087E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A228-40E5-D583-DBE9-30254640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AA55-CC36-C736-EC91-B2158E70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95D6-9AD3-814C-EF37-401744C2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8A2B-E115-73FD-8AFE-17305CCD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3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8ADF-0C61-C718-BCA5-B6E33920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9E15-3440-AC66-E0F2-168F6328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36003-8522-691F-CAD4-70C2E90F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8BCE-145B-2BED-2B3D-9F18466B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0D04-C9C6-20F1-17FF-09344B74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817A-CE5D-651C-1757-C81297FD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69E-B2D0-5E48-9260-2A4D8D83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501C-B38F-2908-6D02-9E851FB1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22DD7-CFFE-A714-2D25-6BAA50D1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5A95A-CEBA-0F4C-92D7-CD59A668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7F4F-4D55-D770-678E-001E9F839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050FF-CE6C-CC76-466E-277402E3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E3747-4E12-AAA3-B1EF-C9934A0E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E0657-C254-DB4F-E4AE-CBFA9567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F5F7-1970-2702-5186-F9D5A36A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6447-AC17-7CB8-2FA0-A1BADF3B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20484-657E-D7F5-4DD0-699D832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682F0-D32E-221C-B006-4CDF8A4D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7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B8831-A0DD-8BB1-C8C2-10A5574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08A8E-3A6E-2384-F105-30025A95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A3601-39D1-9D75-A70C-FA1A0ADE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EA3B-E607-76BE-7128-0B0A169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6C37-4545-7E4F-D81B-1ED3140B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5A05-0009-DF40-44F2-12FF0A69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03BA-B2EE-412A-A6C5-928A18ED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D614-B5D8-968D-9084-FC6D4E74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661A-D142-3960-F6F4-77C6ACD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A3DE-236D-C178-03B1-8FE86FFE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F741A-7E43-3B88-09D2-EC71CF3DC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AB79-55DA-4EA8-DFCD-F6D253E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BCA1-2E29-8031-1064-87F94BF2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7B99-13B4-C218-D877-6D6E1210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7F6E-7E25-884D-A50B-7200DF33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5885-E935-64B9-1BD0-8F698CCA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AD63-1E88-9CD7-7BEB-D896DD79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7D36-DFD5-9348-8EB1-1AD1E36D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E07F-7C26-4971-BED7-E7A06A1D78E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4593-46C4-3D21-5200-BE46A01C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B4EA-E611-BE8B-038A-0045DF2E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D524-EFC7-4806-B2A3-7896EF133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032E-1C45-110C-5D80-13EB45C24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E24EE-FBFE-6307-E8CE-E2B15259B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5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A66A-7F7D-F39D-4180-C40C88A4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1BF7-FFD4-DC38-4690-33DB1B07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Analytics\implementation\time_series\time-series-basics\7_visualize_time_series.py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66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92E-E631-321C-4620-B241D3C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statsmodels</a:t>
            </a:r>
            <a:r>
              <a:rPr lang="en-IN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0F65-50C5-EFF9-261C-F76A350D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Provides classes and functions for estimation of various statistical models</a:t>
            </a:r>
          </a:p>
          <a:p>
            <a:r>
              <a:rPr lang="en-IN" dirty="0"/>
              <a:t>Also useful in statistical tests and statistical data exploration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5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3A4-B235-B20A-9958-C3101B08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04DC-C214-7C4E-D4DF-045670BE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2C22-3711-9257-E989-C19F9AA5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3" y="1735080"/>
            <a:ext cx="9834293" cy="47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2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3A4-B235-B20A-9958-C3101B08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Seasonality – Repeating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04DC-C214-7C4E-D4DF-045670BE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FDBC4-274A-1433-6325-BD945E2A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320"/>
            <a:ext cx="10230376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3A4-B235-B20A-9958-C3101B08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Cyclical Component – Trends with No Set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04DC-C214-7C4E-D4DF-045670BE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8857-1CDC-7C27-ACF5-9DD35200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64" y="2063278"/>
            <a:ext cx="10042133" cy="38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E21-0F9E-4C27-290F-8171F3F6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8A56-FF71-0BCC-6572-402A7D97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time series is called </a:t>
            </a:r>
            <a:r>
              <a:rPr lang="en-IN" b="1" dirty="0"/>
              <a:t>stationary</a:t>
            </a:r>
            <a:r>
              <a:rPr lang="en-IN" dirty="0"/>
              <a:t> if it </a:t>
            </a:r>
            <a:r>
              <a:rPr lang="en-IN" dirty="0">
                <a:solidFill>
                  <a:srgbClr val="FF0000"/>
                </a:solidFill>
              </a:rPr>
              <a:t>does not show trends or seasonality</a:t>
            </a:r>
          </a:p>
          <a:p>
            <a:r>
              <a:rPr lang="en-IN" dirty="0"/>
              <a:t>That is, fluctuations in data are entirely due to outside factors and noise</a:t>
            </a:r>
          </a:p>
          <a:p>
            <a:r>
              <a:rPr lang="en-IN" b="1" dirty="0"/>
              <a:t>Non-stationary</a:t>
            </a:r>
            <a:r>
              <a:rPr lang="en-IN" dirty="0"/>
              <a:t> data can be made to look like </a:t>
            </a:r>
            <a:r>
              <a:rPr lang="en-IN" b="1" dirty="0"/>
              <a:t>stationary </a:t>
            </a:r>
            <a:r>
              <a:rPr lang="en-IN" dirty="0"/>
              <a:t>data using the technique of </a:t>
            </a:r>
            <a:r>
              <a:rPr lang="en-IN" b="1" dirty="0"/>
              <a:t>differencing</a:t>
            </a:r>
          </a:p>
        </p:txBody>
      </p:sp>
    </p:spTree>
    <p:extLst>
      <p:ext uri="{BB962C8B-B14F-4D97-AF65-F5344CB8AC3E}">
        <p14:creationId xmlns:p14="http://schemas.microsoft.com/office/powerpoint/2010/main" val="350291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B306-0DC5-03F6-44AF-FD22F207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 and 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9EA3-7516-190C-A125-420E5059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 Correlation Function (ACF)</a:t>
            </a:r>
            <a:r>
              <a:rPr lang="en-IN" dirty="0"/>
              <a:t> and </a:t>
            </a:r>
            <a:r>
              <a:rPr lang="en-IN" b="1" dirty="0"/>
              <a:t>Partial Auto Correlation Function (PACF) </a:t>
            </a:r>
            <a:r>
              <a:rPr lang="en-IN" dirty="0"/>
              <a:t>are based on the idea of </a:t>
            </a:r>
            <a:r>
              <a:rPr lang="en-IN" b="1" dirty="0"/>
              <a:t>correlation</a:t>
            </a:r>
          </a:p>
          <a:p>
            <a:r>
              <a:rPr lang="en-IN" dirty="0"/>
              <a:t>Correlation: Linear relationship between two variables</a:t>
            </a:r>
          </a:p>
          <a:p>
            <a:pPr marL="457200" lvl="1" indent="0">
              <a:buNone/>
            </a:pPr>
            <a:r>
              <a:rPr lang="en-IN" dirty="0"/>
              <a:t>(a) The closer the correlation to +1, stronger is the relationship </a:t>
            </a:r>
          </a:p>
          <a:p>
            <a:pPr marL="457200" lvl="1" indent="0">
              <a:buNone/>
            </a:pPr>
            <a:r>
              <a:rPr lang="en-IN" dirty="0"/>
              <a:t>(b) The closer to -1, stronger is the negative (opposite) relationship </a:t>
            </a:r>
          </a:p>
          <a:p>
            <a:pPr marL="457200" lvl="1" indent="0">
              <a:buNone/>
            </a:pPr>
            <a:r>
              <a:rPr lang="en-IN" dirty="0"/>
              <a:t>(c) The closer to 0, weaker is the relationship</a:t>
            </a:r>
          </a:p>
          <a:p>
            <a:r>
              <a:rPr lang="en-IN" dirty="0"/>
              <a:t>Autocorrelation: Correlation of a time series with itself, lagged by </a:t>
            </a:r>
            <a:r>
              <a:rPr lang="en-IN" i="1" dirty="0"/>
              <a:t>x</a:t>
            </a:r>
            <a:r>
              <a:rPr lang="en-IN" dirty="0"/>
              <a:t> time units: y-axis: Correlation, x-axis: Number of time units of lag</a:t>
            </a:r>
          </a:p>
          <a:p>
            <a:r>
              <a:rPr lang="en-IN" dirty="0"/>
              <a:t>Example: Sales data shifted by one time step: How are today’s sales correlated to yesterday’s sales?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89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DF60-0DC1-6633-2242-DC85C33B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Autocorrelation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08E3-997E-6663-9CE5-045319D61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Sales on Day </a:t>
            </a:r>
            <a:r>
              <a:rPr lang="en-IN" dirty="0" err="1"/>
              <a:t>i</a:t>
            </a:r>
            <a:r>
              <a:rPr lang="en-IN" dirty="0"/>
              <a:t> and i-1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33893-0194-3DA0-9EE0-836CFF667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ACF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FB9FB-F40A-A989-F2BD-94E0C315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4" y="2952035"/>
            <a:ext cx="5181600" cy="2391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82ED9-A187-F97B-3801-5F30C892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33" y="2382288"/>
            <a:ext cx="5108067" cy="29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DF60-0DC1-6633-2242-DC85C33B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Autocorrelation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08E3-997E-6663-9CE5-045319D61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Sales on Day </a:t>
            </a:r>
            <a:r>
              <a:rPr lang="en-IN" dirty="0" err="1"/>
              <a:t>i</a:t>
            </a:r>
            <a:r>
              <a:rPr lang="en-IN" dirty="0"/>
              <a:t> and i-2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33893-0194-3DA0-9EE0-836CFF667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ACF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1029F-0E5E-BFCC-DEDB-7748E629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49" y="2718405"/>
            <a:ext cx="5432051" cy="2565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53736-D732-02B1-18D3-4B2C3B22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01" y="2501180"/>
            <a:ext cx="5181600" cy="31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D2D408-7FDF-F2AD-D1D3-6700B21C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Autocorrelation Example: Gradual Decline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DE27-F2E9-9C6F-536D-181A8A57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F2401-A7BF-642D-065A-D39DF42F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63" y="1583093"/>
            <a:ext cx="6780501" cy="47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B8B5-6B01-D6DA-0EE3-490F737E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BA9C-01F2-C9AA-3684-EC1FA5191D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Time series</a:t>
            </a:r>
            <a:r>
              <a:rPr lang="en-US" dirty="0"/>
              <a:t>: Data arranged in the chronological order of time</a:t>
            </a:r>
          </a:p>
          <a:p>
            <a:r>
              <a:rPr lang="en-US" dirty="0"/>
              <a:t>Example: Profits of a company over the last few years, Price of Indian Rupee versus Euro over the last decade, Number of monthly railway passengers from 1960 to 1980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3E01E-2EC6-B32C-479B-BABEE26E7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lete Guide) Time Series Analysis: Types &amp; Examples | Simplilearn">
            <a:extLst>
              <a:ext uri="{FF2B5EF4-FFF2-40B4-BE49-F238E27FC236}">
                <a16:creationId xmlns:a16="http://schemas.microsoft.com/office/drawing/2014/main" id="{1D17FE30-65A0-4CDF-6935-59E7C93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86" y="1825625"/>
            <a:ext cx="5746594" cy="42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1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D2D408-7FDF-F2AD-D1D3-6700B21C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Autocorrelation Example: Sharp Drop-off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DE27-F2E9-9C6F-536D-181A8A57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CD3DC-B3E9-F3B0-2BF8-F203B32E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24" y="1606067"/>
            <a:ext cx="6684678" cy="4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9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C4F-4BCE-3BFD-8FA1-2501A84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Autocorrelation 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84BA-34BB-7874-EA5F-AE78457E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further we move away from the beginning, there is some sort of decline, either gradual or sharp</a:t>
            </a:r>
          </a:p>
        </p:txBody>
      </p:sp>
    </p:spTree>
    <p:extLst>
      <p:ext uri="{BB962C8B-B14F-4D97-AF65-F5344CB8AC3E}">
        <p14:creationId xmlns:p14="http://schemas.microsoft.com/office/powerpoint/2010/main" val="293425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AF9A-C2DF-E58F-59FF-8E7ADCBD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C5F7-2454-4CAC-540C-ECB3E047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110"/>
            <a:ext cx="10515600" cy="4351338"/>
          </a:xfrm>
        </p:spPr>
        <p:txBody>
          <a:bodyPr/>
          <a:lstStyle/>
          <a:p>
            <a:r>
              <a:rPr lang="en-IN" dirty="0"/>
              <a:t>Here, we measure the residuals or errors (difference between actual values and that estimated by the line of regression)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EC84B-211D-50C6-DF8F-7045A020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5" y="2621500"/>
            <a:ext cx="3932533" cy="2017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8931D-7982-8909-A5B5-23FA74DB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04" y="2486563"/>
            <a:ext cx="4007438" cy="202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2DBF1-F2E6-CCB2-4351-B0AECEBE9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44" y="2183330"/>
            <a:ext cx="3824856" cy="245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21B0-99DD-DB8C-77E5-2400FE4FD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33" y="4514668"/>
            <a:ext cx="3663826" cy="2461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7822FF-FA0C-0DCE-D39B-70C429823663}"/>
              </a:ext>
            </a:extLst>
          </p:cNvPr>
          <p:cNvSpPr txBox="1"/>
          <p:nvPr/>
        </p:nvSpPr>
        <p:spPr>
          <a:xfrm>
            <a:off x="2379701" y="5022962"/>
            <a:ext cx="16746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Similarly, for day 2, etc …</a:t>
            </a:r>
          </a:p>
        </p:txBody>
      </p:sp>
    </p:spTree>
    <p:extLst>
      <p:ext uri="{BB962C8B-B14F-4D97-AF65-F5344CB8AC3E}">
        <p14:creationId xmlns:p14="http://schemas.microsoft.com/office/powerpoint/2010/main" val="335405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10C5-7EBC-EAAA-62CD-865DDD1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 Autocorrelation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F4BA-92B7-3F82-158B-AFC76477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 of the relationship between the previous day’s residuals versus the real values of the current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F928-2753-7783-7AD1-27131518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5512"/>
            <a:ext cx="5965487" cy="40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5741-EAD7-9DF9-E0E0-88A10DE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 and PACF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084-08E7-C711-3CCD-185C5F4E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ACF: Autocorrelation between an observation and another past observation (lag) that includes the direct and indirect dependence</a:t>
            </a:r>
          </a:p>
          <a:p>
            <a:r>
              <a:rPr lang="en-IN" dirty="0"/>
              <a:t>PACF: Direct relationship between an observation and its lag</a:t>
            </a:r>
          </a:p>
          <a:p>
            <a:endParaRPr lang="en-IN" dirty="0"/>
          </a:p>
          <a:p>
            <a:r>
              <a:rPr lang="en-US" dirty="0"/>
              <a:t>C:\code\Data Analytics\implementation\time_series\time-series-basics\9_acf_pacf_start.py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5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5741-EAD7-9DF9-E0E0-88A10DE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084-08E7-C711-3CCD-185C5F4E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AutoRegressive</a:t>
            </a:r>
            <a:r>
              <a:rPr lang="en-IN" b="1" dirty="0"/>
              <a:t> Integrated Moving Average (ARIMA)</a:t>
            </a:r>
            <a:r>
              <a:rPr lang="en-IN" dirty="0"/>
              <a:t> is used for making time series prediction</a:t>
            </a:r>
          </a:p>
          <a:p>
            <a:r>
              <a:rPr lang="en-IN" dirty="0"/>
              <a:t>Note: It may not be appropriate in some cases (e.g. Future stock price prediction) when the data is not directly a function of time</a:t>
            </a:r>
          </a:p>
          <a:p>
            <a:r>
              <a:rPr lang="en-IN" dirty="0"/>
              <a:t>ARIMA works well when data is directly related to timestamp, e.g. airlines passenger data</a:t>
            </a:r>
          </a:p>
          <a:p>
            <a:r>
              <a:rPr lang="en-IN" dirty="0"/>
              <a:t>ARIMA is a generalization of the </a:t>
            </a:r>
            <a:r>
              <a:rPr lang="en-IN" b="1" dirty="0" err="1"/>
              <a:t>AutoRegressive</a:t>
            </a:r>
            <a:r>
              <a:rPr lang="en-IN" b="1" dirty="0"/>
              <a:t> Moving Average (ARMA)</a:t>
            </a:r>
            <a:r>
              <a:rPr lang="en-IN" dirty="0"/>
              <a:t>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87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5741-EAD7-9DF9-E0E0-88A10DE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084-08E7-C711-3CCD-185C5F4E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non-seasonal ARIMA model is generally of the form: </a:t>
            </a:r>
            <a:r>
              <a:rPr lang="en-IN" dirty="0">
                <a:solidFill>
                  <a:srgbClr val="FF0000"/>
                </a:solidFill>
              </a:rPr>
              <a:t>ARIMA(</a:t>
            </a:r>
            <a:r>
              <a:rPr lang="en-IN" dirty="0" err="1">
                <a:solidFill>
                  <a:srgbClr val="FF0000"/>
                </a:solidFill>
              </a:rPr>
              <a:t>p,d,q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Where</a:t>
            </a:r>
          </a:p>
          <a:p>
            <a:r>
              <a:rPr lang="en-IN" dirty="0"/>
              <a:t>Auto regression (p): A regression model that utilizes the dependent relationship between a current observation and observations over a past period</a:t>
            </a:r>
          </a:p>
          <a:p>
            <a:r>
              <a:rPr lang="en-IN" dirty="0"/>
              <a:t>Integrated (d): Value of </a:t>
            </a:r>
            <a:r>
              <a:rPr lang="en-IN" i="1" dirty="0"/>
              <a:t>diff</a:t>
            </a:r>
            <a:r>
              <a:rPr lang="en-IN" dirty="0"/>
              <a:t> used to make time series stationary</a:t>
            </a:r>
          </a:p>
          <a:p>
            <a:r>
              <a:rPr lang="en-IN" dirty="0"/>
              <a:t>Moving Average (q): Plot the moving average and find the residual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30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5741-EAD7-9DF9-E0E0-88A10DE7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Stationary versus Non-Stationary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3084-08E7-C711-3CCD-185C5F4E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Stationary data has constant mean and variance over time</a:t>
            </a:r>
          </a:p>
          <a:p>
            <a:r>
              <a:rPr lang="en-IN" dirty="0"/>
              <a:t>It will allow our model to predict that the mean and variance will be the same in the future time periods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67DB-72B4-B735-7DFE-46F5D621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" y="3429000"/>
            <a:ext cx="4756383" cy="2076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B74AC-CDDE-9F5F-7D1A-50E9898D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83" y="3348861"/>
            <a:ext cx="5116366" cy="23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8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F2C5-281D-E72E-6E22-EDA1E65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 Time Series Stationary Statistically?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3912-B05D-7DFC-28AB-D1FA0722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Sometimes, visually we cannot make a precise guess</a:t>
            </a:r>
          </a:p>
          <a:p>
            <a:r>
              <a:rPr lang="en-IN" dirty="0"/>
              <a:t>Here, we need to use the Augmented Dickey-Fuller Test (ADF) to check</a:t>
            </a:r>
          </a:p>
          <a:p>
            <a:r>
              <a:rPr lang="en-IN" dirty="0"/>
              <a:t>If we conclude that the time series is not stationary, we may have to try differencing techniques to make it stationary</a:t>
            </a:r>
          </a:p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C14DE-C1A5-E2A1-4FC4-8FDBE5C4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4149605"/>
            <a:ext cx="6204269" cy="234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131C-BCE8-B3CA-AAF5-F2D754B72084}"/>
              </a:ext>
            </a:extLst>
          </p:cNvPr>
          <p:cNvSpPr txBox="1"/>
          <p:nvPr/>
        </p:nvSpPr>
        <p:spPr>
          <a:xfrm>
            <a:off x="8871305" y="5411589"/>
            <a:ext cx="156595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-4 - (2) = -6</a:t>
            </a:r>
          </a:p>
          <a:p>
            <a:r>
              <a:rPr lang="en-IN" dirty="0"/>
              <a:t>6 - (-4) = 10</a:t>
            </a:r>
          </a:p>
          <a:p>
            <a:r>
              <a:rPr lang="en-IN" dirty="0"/>
              <a:t>-7 - (6) = -13</a:t>
            </a: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C6C02E2B-BE01-C594-6E74-47AABCF0E0BE}"/>
              </a:ext>
            </a:extLst>
          </p:cNvPr>
          <p:cNvSpPr/>
          <p:nvPr/>
        </p:nvSpPr>
        <p:spPr>
          <a:xfrm>
            <a:off x="838200" y="4798031"/>
            <a:ext cx="1966645" cy="105823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5293"/>
              <a:gd name="adj8" fmla="val 109212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Continue doing this till we reach stationarity</a:t>
            </a:r>
          </a:p>
        </p:txBody>
      </p:sp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D5F485DA-D461-417D-5692-B060BC88F287}"/>
              </a:ext>
            </a:extLst>
          </p:cNvPr>
          <p:cNvSpPr/>
          <p:nvPr/>
        </p:nvSpPr>
        <p:spPr>
          <a:xfrm>
            <a:off x="9826375" y="3756762"/>
            <a:ext cx="2163567" cy="105823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06167"/>
              <a:gd name="adj8" fmla="val -3967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Each differencing comes at the cost of losing a row of data</a:t>
            </a:r>
          </a:p>
        </p:txBody>
      </p:sp>
    </p:spTree>
    <p:extLst>
      <p:ext uri="{BB962C8B-B14F-4D97-AF65-F5344CB8AC3E}">
        <p14:creationId xmlns:p14="http://schemas.microsoft.com/office/powerpoint/2010/main" val="25573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7216-2832-F723-93F9-5EF9CFB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Differencing for Seasonal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647E-3773-DF5E-63BE-9D48B40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seasonal data, we can also difference by a season</a:t>
            </a:r>
          </a:p>
          <a:p>
            <a:r>
              <a:rPr lang="en-IN" dirty="0"/>
              <a:t>Example: If we have monthly data with yearly seasonality, we could consider a time unit of 12, instead of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3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FD0E-63DD-37FE-C16A-AAC5E632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and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638E-EBF3-8D89-D2D2-5C55EC43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DateTime</a:t>
            </a:r>
            <a:r>
              <a:rPr lang="en-IN" dirty="0"/>
              <a:t> Index</a:t>
            </a:r>
          </a:p>
          <a:p>
            <a:r>
              <a:rPr lang="en-IN" dirty="0"/>
              <a:t>Time Resampling</a:t>
            </a:r>
          </a:p>
          <a:p>
            <a:r>
              <a:rPr lang="en-IN" dirty="0"/>
              <a:t>Time Shifting</a:t>
            </a:r>
          </a:p>
          <a:p>
            <a:r>
              <a:rPr lang="en-IN" dirty="0"/>
              <a:t>Rolling and Expanding</a:t>
            </a:r>
          </a:p>
          <a:p>
            <a:r>
              <a:rPr lang="en-IN" dirty="0"/>
              <a:t>Time Series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691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E89E-AF0E-EE2C-0C6B-51C6F1B7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p, d,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59E5-85EE-7269-0641-A5CE5116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data is stationary, we need to choose p, d, q – two methods</a:t>
            </a:r>
          </a:p>
          <a:p>
            <a:r>
              <a:rPr lang="en-IN" dirty="0"/>
              <a:t>Use ACF and PCF plots – View them and observe the decay – Difficult</a:t>
            </a:r>
          </a:p>
          <a:p>
            <a:r>
              <a:rPr lang="en-IN" dirty="0"/>
              <a:t>Grid search – Run ARIMA based on different combinations of p, d, q and compare the models for some evaluation metric – Easy but slower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58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6589-F72D-49AF-98A9-E2E94E82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DateTime</a:t>
            </a:r>
            <a:r>
              <a:rPr lang="en-IN" dirty="0"/>
              <a:t> Index: Creating a datetime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0DD-932D-5BA0-0DAC-931C0F3D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C:\code\Data Analytics\implementation\time_series\time-series-basics\1_create_date_time_object.py 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1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6589-F72D-49AF-98A9-E2E94E82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DateTime</a:t>
            </a:r>
            <a:r>
              <a:rPr lang="en-IN" dirty="0"/>
              <a:t> Index: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0DD-932D-5BA0-0DAC-931C0F3D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C:\code\Data Analytics\implementation\time_series\time-series-basics\2_datetime_index_numpy.py</a:t>
            </a:r>
          </a:p>
        </p:txBody>
      </p:sp>
    </p:spTree>
    <p:extLst>
      <p:ext uri="{BB962C8B-B14F-4D97-AF65-F5344CB8AC3E}">
        <p14:creationId xmlns:p14="http://schemas.microsoft.com/office/powerpoint/2010/main" val="18172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9AC3-38C2-3668-937B-CFDB14D0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DateTime</a:t>
            </a:r>
            <a:r>
              <a:rPr lang="en-IN" dirty="0"/>
              <a:t>: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0051-3FDC-96FB-86AE-1416165B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C:\code\Data Analytics\implementation\time_series\time-series-basics\3_datetime_pandas.py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4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DE8-143C-E01E-1DCA-E6682F17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BE87-005B-B848-3C08-D3B6DCCB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US" dirty="0"/>
              <a:t>C:\code\Data Analytics\implementation\time_series\time-series-basics\4_time_resampling.py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0751-2EF3-E083-1621-B203660C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605F-5614-472F-2205-251C0CE6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C:\code\Data Analytics\implementation\time_series\time-series-basics\5_time_shifting.py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3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A66A-7F7D-F39D-4180-C40C88A4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Rolling and Expanding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1BF7-FFD4-DC38-4690-33DB1B07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Analytics\implementation\time_series\time-series-basics\6_rolling_and_expanding.py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56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1014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Time Series Analysis</vt:lpstr>
      <vt:lpstr>What is a Time Series?</vt:lpstr>
      <vt:lpstr>Pandas and Time Series</vt:lpstr>
      <vt:lpstr>DateTime Index: Creating a datetime Object</vt:lpstr>
      <vt:lpstr>DateTime Index: NumPy</vt:lpstr>
      <vt:lpstr>DateTime: Pandas</vt:lpstr>
      <vt:lpstr>Time Resampling</vt:lpstr>
      <vt:lpstr>Time Shifting</vt:lpstr>
      <vt:lpstr>Rolling and Expanding</vt:lpstr>
      <vt:lpstr>Visualizing Time Series</vt:lpstr>
      <vt:lpstr>The statsmodels Library</vt:lpstr>
      <vt:lpstr>Time Series Trends</vt:lpstr>
      <vt:lpstr>Time Series Seasonality – Repeating Trends</vt:lpstr>
      <vt:lpstr>Time Series Cyclical Component – Trends with No Set Repetition</vt:lpstr>
      <vt:lpstr>Time Series Forecasting</vt:lpstr>
      <vt:lpstr>ACF and PACF</vt:lpstr>
      <vt:lpstr>Autocorrelation Concept</vt:lpstr>
      <vt:lpstr>Autocorrelation Concept</vt:lpstr>
      <vt:lpstr>Autocorrelation Example: Gradual Decline</vt:lpstr>
      <vt:lpstr>Autocorrelation Example: Sharp Drop-off</vt:lpstr>
      <vt:lpstr>Autocorrelation General Principle</vt:lpstr>
      <vt:lpstr>Partial Autocorrelation</vt:lpstr>
      <vt:lpstr>Partial Autocorrelation Example</vt:lpstr>
      <vt:lpstr>ACF and PACF Summary</vt:lpstr>
      <vt:lpstr>ARIMA</vt:lpstr>
      <vt:lpstr>ARIMA</vt:lpstr>
      <vt:lpstr>Stationary versus Non-Stationary Data</vt:lpstr>
      <vt:lpstr>Is the Time Series Stationary Statistically?</vt:lpstr>
      <vt:lpstr>Differencing for Seasonal Data</vt:lpstr>
      <vt:lpstr>Choosing p, d,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Atul Kahate</dc:creator>
  <cp:lastModifiedBy>Atul Kahate</cp:lastModifiedBy>
  <cp:revision>8</cp:revision>
  <dcterms:created xsi:type="dcterms:W3CDTF">2023-11-01T23:39:32Z</dcterms:created>
  <dcterms:modified xsi:type="dcterms:W3CDTF">2023-12-21T11:29:44Z</dcterms:modified>
</cp:coreProperties>
</file>