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42C78C-E323-43FE-BCBA-37E0AC98D50C}">
          <p14:sldIdLst>
            <p14:sldId id="256"/>
            <p14:sldId id="258"/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11E"/>
    <a:srgbClr val="EB8B00"/>
    <a:srgbClr val="D93955"/>
    <a:srgbClr val="D04A02"/>
    <a:srgbClr val="FF9900"/>
    <a:srgbClr val="FFA500"/>
    <a:srgbClr val="DE3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268F-BBE5-4CBB-AE46-8C699ADFD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4768A-2A49-4D51-B570-D4F14E229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0312-3E90-43C8-ABDC-56F6F3B1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C2FA-4562-4910-994D-7F9CEF6F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B0F5-1156-4D26-BA81-3C8621E9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6A8E-D8F3-40F5-A101-3230599B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AAA05-780F-4F68-8203-1B8A39B18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CF65-7CEF-43AB-BBFF-B566DCF7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4368-B375-45A1-AD69-B8AF0567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BC3A-60C7-42B4-8F66-4C50CD0F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47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541F5-4332-41EB-8C1E-68EB3DC7D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E85EE-B214-4A5A-811B-2E41D7593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7773-80BE-4A00-A3D2-8FED2ADD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CB01-6755-467E-8198-6C4806C2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A5C1-296E-4E9E-9862-94F656AC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45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65D4-9E79-453D-B1E7-81FB5A8C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8897-189C-4810-95FD-84C228C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CD1C-95E8-4CA5-ABF4-9D791517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8FEF-73EA-4829-8BEE-B927B446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27D0-348A-49F8-AC48-F0874708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DE8A-A3A0-4580-B079-453892B7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59C0C-ECAA-4FB7-9A57-08916F8A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83AEA-CC84-4688-9963-6B73F958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09A0A-214C-4161-A2D9-ABA84219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4F040-6BDC-4903-AAA9-E44716AB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2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B9C3-7116-4F1D-BC75-B8388D81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C7E1-A260-44BF-9EC4-BD74DD941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E10E-086A-4449-A6CA-82EA82D9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870C0-A2E7-430A-BA62-B437868A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F35F-BAE2-46BE-97BB-FD6BC95E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E9B3B-DF1E-4842-8E3C-900BE0D4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2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5D1D-BDE5-4607-8360-48B4DE39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8D6B-874C-481A-9429-706456F5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5E856-13C3-4BCE-96A3-37CCFBBF5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841A-5CB9-4E27-9563-597B154CB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27618-EBB2-4833-96EB-3E05E8CEC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E95CB-A9B4-4898-870E-01741599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655F6-E59E-49F8-B79E-6656FCFE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8D247-FE8C-4FB2-AA77-02C7A0A6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1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A651-CC98-4550-B420-EB663B89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5B695-6B5A-40B4-BC76-7A1AC17B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B977-16B9-422E-82B1-8C39D52D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5482D-4B64-496D-859D-EC299ACD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50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10FDB-9328-461B-8402-E89BC5F0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9CCBF-31E0-4405-8309-4055D239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05F50-E34F-4E85-B029-E005CD0A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08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EA28-BD5C-4D97-AAC8-EDBCC97B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A3BB-39DA-407F-AD34-425833F4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53C72-1A4C-4645-931B-5FEF1CE66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704AC-D6C8-494B-831B-DEF1527F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D925-D39F-4D53-B2B5-27FA6502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1AE2E-51E8-4752-A51A-CF9403F0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DAD7-108B-48E3-96AB-4F3BFE93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BABB3-4C20-4A73-9CD0-6C766AF2C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14C9F-3503-4C02-B89C-F6942DDF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395E2-8435-4B6C-B18A-43EE29E7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37CB8-1E27-43A2-9DDB-AEC8330B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513FD-C44D-4D6A-8ED8-3652BE5F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7624-8582-4E04-AD1D-5DB5C867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B0458-63EC-440C-A324-6810BE32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3FA8-B1FD-41B6-9955-6FB15A892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79BE-963F-413C-8D35-6B5610CE5D73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A2B5-E69F-4B7D-A246-5D9E8DE2F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2868-F9E6-4532-A3A3-10FCAF731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7847-B2FF-4672-A1AC-BE4E5CDE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99CA6E-F29F-449E-B69D-85E487714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866"/>
            <a:ext cx="2716823" cy="2330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C58B2-31C7-45EB-A2B4-12FAD0C03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8" y="-1"/>
            <a:ext cx="6687312" cy="1791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7D929F-30ED-4452-B2C6-3A64B05F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03" y="1171574"/>
            <a:ext cx="4543997" cy="21687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E117A9-7384-4F52-BBC5-CB7737D7E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3135357"/>
            <a:ext cx="3596640" cy="19637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840F6D-748A-485C-BCBC-9C3C46F19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5099138"/>
            <a:ext cx="2857500" cy="1758861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AD016291-0AA1-490C-BAB3-852872D2B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77" y="2666198"/>
            <a:ext cx="7437120" cy="137649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 &amp; Recommendation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489EE5-7919-405F-908E-A5658B37CC4A}"/>
              </a:ext>
            </a:extLst>
          </p:cNvPr>
          <p:cNvSpPr/>
          <p:nvPr/>
        </p:nvSpPr>
        <p:spPr>
          <a:xfrm>
            <a:off x="940022" y="3730752"/>
            <a:ext cx="4727448" cy="503124"/>
          </a:xfrm>
          <a:prstGeom prst="rect">
            <a:avLst/>
          </a:prstGeom>
          <a:solidFill>
            <a:srgbClr val="DE30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SheildGruppe</a:t>
            </a:r>
            <a:r>
              <a:rPr lang="en-US" b="1" dirty="0">
                <a:solidFill>
                  <a:schemeClr val="bg1"/>
                </a:solidFill>
              </a:rPr>
              <a:t> Controls &amp; Systems Audit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E46D9-2C30-409E-973B-D30235C8AC87}"/>
              </a:ext>
            </a:extLst>
          </p:cNvPr>
          <p:cNvSpPr/>
          <p:nvPr/>
        </p:nvSpPr>
        <p:spPr>
          <a:xfrm>
            <a:off x="5701783" y="3730752"/>
            <a:ext cx="1537097" cy="503124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By Sayam Ray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686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99CA6E-F29F-449E-B69D-85E487714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866"/>
            <a:ext cx="2708031" cy="2323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C58B2-31C7-45EB-A2B4-12FAD0C03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8" y="-1"/>
            <a:ext cx="6687312" cy="1791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7D929F-30ED-4452-B2C6-3A64B05F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03" y="1171574"/>
            <a:ext cx="4543997" cy="21687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E117A9-7384-4F52-BBC5-CB7737D7E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3135357"/>
            <a:ext cx="3596640" cy="19637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840F6D-748A-485C-BCBC-9C3C46F19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5099138"/>
            <a:ext cx="2857500" cy="1758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B7A13-503D-4094-BD29-F3461B57FD6F}"/>
              </a:ext>
            </a:extLst>
          </p:cNvPr>
          <p:cNvSpPr txBox="1"/>
          <p:nvPr/>
        </p:nvSpPr>
        <p:spPr>
          <a:xfrm>
            <a:off x="186441" y="1932759"/>
            <a:ext cx="616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Summary: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51641-CD53-48E6-8629-26D144AA819B}"/>
              </a:ext>
            </a:extLst>
          </p:cNvPr>
          <p:cNvSpPr/>
          <p:nvPr/>
        </p:nvSpPr>
        <p:spPr>
          <a:xfrm>
            <a:off x="265836" y="2681849"/>
            <a:ext cx="7012597" cy="3549148"/>
          </a:xfrm>
          <a:prstGeom prst="rect">
            <a:avLst/>
          </a:prstGeom>
          <a:solidFill>
            <a:srgbClr val="E031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5033D9-F457-45BE-9043-B0F347CC8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1" y="2821198"/>
            <a:ext cx="290798" cy="2907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7AAEB9-B027-4DDF-BF13-A1BCF1405B52}"/>
              </a:ext>
            </a:extLst>
          </p:cNvPr>
          <p:cNvSpPr txBox="1"/>
          <p:nvPr/>
        </p:nvSpPr>
        <p:spPr>
          <a:xfrm>
            <a:off x="667852" y="2786135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AE7B2-5F86-45AC-8BC4-07AC1CC690AA}"/>
              </a:ext>
            </a:extLst>
          </p:cNvPr>
          <p:cNvSpPr txBox="1"/>
          <p:nvPr/>
        </p:nvSpPr>
        <p:spPr>
          <a:xfrm>
            <a:off x="468271" y="3279178"/>
            <a:ext cx="562772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</a:rPr>
              <a:t>Analyses of the Contract validation in Both Retail &amp; Corporate sector in terms of Involvement, Transactions and Policies.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bg1"/>
                </a:solidFill>
              </a:rPr>
              <a:t>Evaluation of the Information systems matrix for the further preparation of the controls audit.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15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bg1"/>
                </a:solidFill>
              </a:rPr>
              <a:t>Preparation of the Risk Assessment Matrix.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15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bg1"/>
                </a:solidFill>
              </a:rPr>
              <a:t>Recommendations</a:t>
            </a:r>
          </a:p>
          <a:p>
            <a:pPr>
              <a:buClr>
                <a:schemeClr val="bg1"/>
              </a:buClr>
            </a:pP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99CA6E-F29F-449E-B69D-85E487714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866"/>
            <a:ext cx="3038377" cy="2606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C58B2-31C7-45EB-A2B4-12FAD0C03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8" y="-1"/>
            <a:ext cx="6687312" cy="1791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7D929F-30ED-4452-B2C6-3A64B05F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03" y="1171574"/>
            <a:ext cx="4543997" cy="2168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CF8186-04CE-49EB-B60C-17CA9887E06C}"/>
              </a:ext>
            </a:extLst>
          </p:cNvPr>
          <p:cNvSpPr txBox="1"/>
          <p:nvPr/>
        </p:nvSpPr>
        <p:spPr>
          <a:xfrm>
            <a:off x="161412" y="2036029"/>
            <a:ext cx="7342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Data Analysis(Corporate Segment):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8B7C9-538D-468A-A40E-911338C6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00" y="2502171"/>
            <a:ext cx="7507003" cy="41799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05ABFC-074C-4D3F-9E7C-C7B3DCAA5900}"/>
              </a:ext>
            </a:extLst>
          </p:cNvPr>
          <p:cNvSpPr/>
          <p:nvPr/>
        </p:nvSpPr>
        <p:spPr>
          <a:xfrm>
            <a:off x="7733124" y="3517724"/>
            <a:ext cx="4229099" cy="1933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177DE-D484-4817-877E-594A6CA97F51}"/>
              </a:ext>
            </a:extLst>
          </p:cNvPr>
          <p:cNvSpPr txBox="1"/>
          <p:nvPr/>
        </p:nvSpPr>
        <p:spPr>
          <a:xfrm>
            <a:off x="7821048" y="3619510"/>
            <a:ext cx="37894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IN" sz="1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EDD8B-8EC2-4BA0-896C-9EAA213A7D87}"/>
              </a:ext>
            </a:extLst>
          </p:cNvPr>
          <p:cNvSpPr txBox="1"/>
          <p:nvPr/>
        </p:nvSpPr>
        <p:spPr>
          <a:xfrm>
            <a:off x="7935348" y="4044460"/>
            <a:ext cx="3789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 analyzing the percentages of the policies in which the companies were involved by End Year Contract 2018 has shown almost 23.33%.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Inclination of Higher payment trend along with almost 30 policies and 4923 Claims overall both the segments included.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7867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99CA6E-F29F-449E-B69D-85E487714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866"/>
            <a:ext cx="3038377" cy="2606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C58B2-31C7-45EB-A2B4-12FAD0C03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8" y="-1"/>
            <a:ext cx="6687312" cy="1791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7D929F-30ED-4452-B2C6-3A64B05F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03" y="1171574"/>
            <a:ext cx="4543997" cy="2168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CF8186-04CE-49EB-B60C-17CA9887E06C}"/>
              </a:ext>
            </a:extLst>
          </p:cNvPr>
          <p:cNvSpPr txBox="1"/>
          <p:nvPr/>
        </p:nvSpPr>
        <p:spPr>
          <a:xfrm>
            <a:off x="161412" y="2036029"/>
            <a:ext cx="7342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Data Analysis(Retail Segment):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ABFC-074C-4D3F-9E7C-C7B3DCAA5900}"/>
              </a:ext>
            </a:extLst>
          </p:cNvPr>
          <p:cNvSpPr/>
          <p:nvPr/>
        </p:nvSpPr>
        <p:spPr>
          <a:xfrm>
            <a:off x="7733124" y="3517724"/>
            <a:ext cx="4229099" cy="1933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177DE-D484-4817-877E-594A6CA97F51}"/>
              </a:ext>
            </a:extLst>
          </p:cNvPr>
          <p:cNvSpPr txBox="1"/>
          <p:nvPr/>
        </p:nvSpPr>
        <p:spPr>
          <a:xfrm>
            <a:off x="7821048" y="3619510"/>
            <a:ext cx="37894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IN" sz="1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EDD8B-8EC2-4BA0-896C-9EAA213A7D87}"/>
              </a:ext>
            </a:extLst>
          </p:cNvPr>
          <p:cNvSpPr txBox="1"/>
          <p:nvPr/>
        </p:nvSpPr>
        <p:spPr>
          <a:xfrm>
            <a:off x="7935348" y="4044460"/>
            <a:ext cx="3789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 analyzing the percentages of the policies in which the companies were involved by End Year Contract 2015 has shown almost 50%.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Involvement of almost 4 Polices in 4 major cities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1DDE5A-FA83-43A0-98B6-4CEB709A8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8" y="2535784"/>
            <a:ext cx="7342153" cy="41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99CA6E-F29F-449E-B69D-85E487714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866"/>
            <a:ext cx="3038377" cy="2606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C58B2-31C7-45EB-A2B4-12FAD0C03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8" y="-1"/>
            <a:ext cx="6687312" cy="1791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7D929F-30ED-4452-B2C6-3A64B05F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03" y="1171574"/>
            <a:ext cx="4543997" cy="2168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CF8186-04CE-49EB-B60C-17CA9887E06C}"/>
              </a:ext>
            </a:extLst>
          </p:cNvPr>
          <p:cNvSpPr txBox="1"/>
          <p:nvPr/>
        </p:nvSpPr>
        <p:spPr>
          <a:xfrm>
            <a:off x="161412" y="2036029"/>
            <a:ext cx="7342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Assessment: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ABFC-074C-4D3F-9E7C-C7B3DCAA5900}"/>
              </a:ext>
            </a:extLst>
          </p:cNvPr>
          <p:cNvSpPr/>
          <p:nvPr/>
        </p:nvSpPr>
        <p:spPr>
          <a:xfrm>
            <a:off x="7733124" y="3517724"/>
            <a:ext cx="4229099" cy="1933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177DE-D484-4817-877E-594A6CA97F51}"/>
              </a:ext>
            </a:extLst>
          </p:cNvPr>
          <p:cNvSpPr txBox="1"/>
          <p:nvPr/>
        </p:nvSpPr>
        <p:spPr>
          <a:xfrm>
            <a:off x="7821048" y="3619510"/>
            <a:ext cx="37894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IN" sz="1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EDD8B-8EC2-4BA0-896C-9EAA213A7D87}"/>
              </a:ext>
            </a:extLst>
          </p:cNvPr>
          <p:cNvSpPr txBox="1"/>
          <p:nvPr/>
        </p:nvSpPr>
        <p:spPr>
          <a:xfrm>
            <a:off x="7935348" y="4044460"/>
            <a:ext cx="378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analyzing the Risk Bandwidth of the Risk Inventory present it was found to in between Minimal to Low Risk. </a:t>
            </a:r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65DD4-7C9D-4C16-97F9-F9129AB86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9" y="2497694"/>
            <a:ext cx="7524636" cy="30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99CA6E-F29F-449E-B69D-85E487714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866"/>
            <a:ext cx="3038377" cy="2606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C58B2-31C7-45EB-A2B4-12FAD0C03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8" y="-1"/>
            <a:ext cx="6687312" cy="1791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7D929F-30ED-4452-B2C6-3A64B05F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03" y="1171574"/>
            <a:ext cx="4543997" cy="2168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CF8186-04CE-49EB-B60C-17CA9887E06C}"/>
              </a:ext>
            </a:extLst>
          </p:cNvPr>
          <p:cNvSpPr txBox="1"/>
          <p:nvPr/>
        </p:nvSpPr>
        <p:spPr>
          <a:xfrm>
            <a:off x="161412" y="2036029"/>
            <a:ext cx="7342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ABFC-074C-4D3F-9E7C-C7B3DCAA5900}"/>
              </a:ext>
            </a:extLst>
          </p:cNvPr>
          <p:cNvSpPr/>
          <p:nvPr/>
        </p:nvSpPr>
        <p:spPr>
          <a:xfrm>
            <a:off x="161412" y="2441820"/>
            <a:ext cx="6045957" cy="2015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EDD8B-8EC2-4BA0-896C-9EAA213A7D87}"/>
              </a:ext>
            </a:extLst>
          </p:cNvPr>
          <p:cNvSpPr txBox="1"/>
          <p:nvPr/>
        </p:nvSpPr>
        <p:spPr>
          <a:xfrm>
            <a:off x="278403" y="2639410"/>
            <a:ext cx="5519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Periodic Review of the policies and </a:t>
            </a:r>
            <a:r>
              <a:rPr lang="en-US" sz="2000" dirty="0" err="1">
                <a:solidFill>
                  <a:schemeClr val="bg1"/>
                </a:solidFill>
              </a:rPr>
              <a:t>Prrocess</a:t>
            </a:r>
            <a:endParaRPr lang="en-US" sz="20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Reconciliation of the accesses, approval and user defined values.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Authenticity checking.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Timeframe activity.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FB6D18-4488-4058-B841-B8A4977CF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3135357"/>
            <a:ext cx="3596640" cy="1963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01F646-3922-44D5-9B8B-E5B816A74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5099138"/>
            <a:ext cx="2857500" cy="17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204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Recap &amp; Recommendation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&amp; Strategic Compliance </dc:title>
  <dc:creator>Sayam Ray</dc:creator>
  <cp:lastModifiedBy>Sayam Ray</cp:lastModifiedBy>
  <cp:revision>7</cp:revision>
  <dcterms:created xsi:type="dcterms:W3CDTF">2021-10-29T16:10:59Z</dcterms:created>
  <dcterms:modified xsi:type="dcterms:W3CDTF">2021-11-20T18:38:34Z</dcterms:modified>
</cp:coreProperties>
</file>