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13"/>
  </p:notesMasterIdLst>
  <p:sldIdLst>
    <p:sldId id="258" r:id="rId2"/>
    <p:sldId id="263" r:id="rId3"/>
    <p:sldId id="262" r:id="rId4"/>
    <p:sldId id="260" r:id="rId5"/>
    <p:sldId id="256" r:id="rId6"/>
    <p:sldId id="261" r:id="rId7"/>
    <p:sldId id="259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E2"/>
    <a:srgbClr val="FBB3B5"/>
    <a:srgbClr val="FBC2C7"/>
    <a:srgbClr val="AF2031"/>
    <a:srgbClr val="F23C60"/>
    <a:srgbClr val="0019FF"/>
    <a:srgbClr val="FB9EA7"/>
    <a:srgbClr val="FF7588"/>
    <a:srgbClr val="8B66FB"/>
    <a:srgbClr val="12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37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3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7991F-EC68-D940-A4E4-C0929903BCD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56246-0BD6-CF47-8D36-6B828578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56246-0BD6-CF47-8D36-6B8285786C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56246-0BD6-CF47-8D36-6B8285786C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56246-0BD6-CF47-8D36-6B8285786C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3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6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4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7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nlineg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86" y="868680"/>
            <a:ext cx="11504611" cy="2011680"/>
          </a:xfr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  <a:effectLst>
            <a:glow rad="266700">
              <a:schemeClr val="accent1"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pPr algn="ctr"/>
            <a:r>
              <a:rPr lang="en-US" sz="8000" u="sng" dirty="0" smtClean="0">
                <a:solidFill>
                  <a:srgbClr val="F23C60"/>
                </a:solidFill>
                <a:effectLst>
                  <a:glow>
                    <a:schemeClr val="bg1">
                      <a:alpha val="40000"/>
                    </a:schemeClr>
                  </a:glow>
                </a:effectLst>
              </a:rPr>
              <a:t>BONUS TASK - 1</a:t>
            </a:r>
            <a:endParaRPr lang="en-US" sz="8000" u="sng" dirty="0">
              <a:solidFill>
                <a:srgbClr val="F23C60"/>
              </a:solidFill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406" y="3474720"/>
            <a:ext cx="8915399" cy="2575560"/>
          </a:xfrm>
          <a:effectLst>
            <a:glow rad="127000">
              <a:srgbClr val="FBE8E2"/>
            </a:glow>
          </a:effectLst>
        </p:spPr>
        <p:txBody>
          <a:bodyPr lIns="270000" tIns="46800" anchor="ctr" anchorCtr="0">
            <a:noAutofit/>
          </a:bodyPr>
          <a:lstStyle/>
          <a:p>
            <a:pPr algn="l"/>
            <a:r>
              <a:rPr lang="en-US" sz="3000" b="1" u="sng" dirty="0" smtClean="0">
                <a:solidFill>
                  <a:schemeClr val="tx1"/>
                </a:solidFill>
                <a:effectLst>
                  <a:glow>
                    <a:schemeClr val="bg1"/>
                  </a:glow>
                </a:effectLst>
              </a:rPr>
              <a:t>Prepared by-</a:t>
            </a:r>
          </a:p>
          <a:p>
            <a:pPr algn="l"/>
            <a:r>
              <a:rPr lang="en-US" sz="3000" dirty="0" smtClean="0">
                <a:effectLst>
                  <a:glow>
                    <a:schemeClr val="bg1"/>
                  </a:glow>
                </a:effectLst>
              </a:rPr>
              <a:t>Sayam Kumar</a:t>
            </a:r>
          </a:p>
          <a:p>
            <a:pPr algn="l"/>
            <a:r>
              <a:rPr lang="en-US" sz="3000" dirty="0" smtClean="0">
                <a:effectLst>
                  <a:glow>
                    <a:schemeClr val="bg1"/>
                  </a:glow>
                </a:effectLst>
              </a:rPr>
              <a:t>Section - A</a:t>
            </a:r>
          </a:p>
          <a:p>
            <a:pPr algn="l"/>
            <a:r>
              <a:rPr lang="en-US" sz="3000" dirty="0" smtClean="0">
                <a:effectLst>
                  <a:glow>
                    <a:schemeClr val="bg1"/>
                  </a:glow>
                </a:effectLst>
              </a:rPr>
              <a:t>Roll No -  S20180010158</a:t>
            </a:r>
            <a:endParaRPr lang="en-US" sz="3000" dirty="0">
              <a:effectLst>
                <a:glow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6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7452" y="143907"/>
            <a:ext cx="11504611" cy="13191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u="sng" dirty="0" smtClean="0">
                <a:solidFill>
                  <a:srgbClr val="F23C60"/>
                </a:solidFill>
                <a:effectLst>
                  <a:glow rad="368300">
                    <a:schemeClr val="bg1">
                      <a:alpha val="40000"/>
                    </a:schemeClr>
                  </a:glow>
                </a:effectLst>
              </a:rPr>
              <a:t>Features of My Favorite Compiler</a:t>
            </a:r>
            <a:endParaRPr lang="en-US" sz="8000" u="sng" dirty="0">
              <a:solidFill>
                <a:srgbClr val="F23C60"/>
              </a:solidFill>
              <a:effectLst>
                <a:glow rad="3683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479" y="1710778"/>
            <a:ext cx="11504611" cy="4761733"/>
          </a:xfrm>
          <a:prstGeom prst="rect">
            <a:avLst/>
          </a:prstGeom>
          <a:gradFill>
            <a:gsLst>
              <a:gs pos="0">
                <a:srgbClr val="FB9EA7"/>
              </a:gs>
              <a:gs pos="100000">
                <a:srgbClr val="FBC2C7"/>
              </a:gs>
              <a:gs pos="2000">
                <a:schemeClr val="bg1"/>
              </a:gs>
            </a:gsLst>
            <a:lin ang="5400000" scaled="0"/>
          </a:gradFill>
          <a:effectLst>
            <a:glow rad="88900">
              <a:schemeClr val="accent1">
                <a:alpha val="2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2262" y="2044931"/>
            <a:ext cx="108730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Easy to use </a:t>
            </a:r>
            <a:r>
              <a:rPr lang="mr-IN" sz="2600" dirty="0" smtClean="0"/>
              <a:t>–</a:t>
            </a:r>
            <a:r>
              <a:rPr lang="en-US" sz="2600" dirty="0" smtClean="0"/>
              <a:t> Only 6 Options Run, Debug, Stop, Save, Beautify and Download.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Can execute any programming language.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Provides an option to create and edit projects.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Save my projects and source code online.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No need to install different softwares for  different languages.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Helps me to build logic and write syntax accordingly.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I also practice programming questions on this platform.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I will recommend everyone to use this awesome website and enjoy programming.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Link- </a:t>
            </a:r>
            <a:r>
              <a:rPr lang="en-US" sz="2600" dirty="0" smtClean="0">
                <a:hlinkClick r:id="rId2"/>
              </a:rPr>
              <a:t>www.onlinegdb.com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9684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633" y="1446414"/>
            <a:ext cx="11388437" cy="16312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000" dirty="0" smtClean="0">
                <a:solidFill>
                  <a:srgbClr val="FF0000"/>
                </a:solidFill>
                <a:latin typeface="Lucida Calligraphy" charset="0"/>
                <a:ea typeface="Lucida Calligraphy" charset="0"/>
                <a:cs typeface="Lucida Calligraphy" charset="0"/>
              </a:rPr>
              <a:t>THANK YOU !!</a:t>
            </a:r>
            <a:endParaRPr lang="en-US" sz="10000" dirty="0">
              <a:solidFill>
                <a:srgbClr val="FF0000"/>
              </a:solidFill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02920" y="441960"/>
            <a:ext cx="2971800" cy="2606040"/>
          </a:xfrm>
          <a:prstGeom prst="ellipse">
            <a:avLst/>
          </a:prstGeom>
          <a:gradFill flip="none" rotWithShape="1">
            <a:gsLst>
              <a:gs pos="0">
                <a:srgbClr val="FB9EA7"/>
              </a:gs>
              <a:gs pos="100000">
                <a:srgbClr val="FB9EA7"/>
              </a:gs>
              <a:gs pos="50000">
                <a:srgbClr val="FF7588">
                  <a:alpha val="21000"/>
                  <a:lumMod val="66000"/>
                  <a:lumOff val="34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140" y="1421814"/>
            <a:ext cx="2499360" cy="646331"/>
          </a:xfrm>
          <a:prstGeom prst="rect">
            <a:avLst/>
          </a:prstGeom>
          <a:noFill/>
          <a:effectLst>
            <a:glow rad="1854200">
              <a:srgbClr val="FBE8E2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glow rad="444500">
                    <a:srgbClr val="FBE8E2">
                      <a:alpha val="40000"/>
                    </a:srgbClr>
                  </a:glow>
                </a:effectLst>
              </a:rPr>
              <a:t>COMPILERS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ffectLst>
                <a:glow rad="444500">
                  <a:srgbClr val="FBE8E2">
                    <a:alpha val="40000"/>
                  </a:srgbClr>
                </a:glo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02920" y="3642360"/>
            <a:ext cx="2971800" cy="2606040"/>
          </a:xfrm>
          <a:prstGeom prst="ellipse">
            <a:avLst/>
          </a:prstGeom>
          <a:gradFill flip="none" rotWithShape="1">
            <a:gsLst>
              <a:gs pos="0">
                <a:srgbClr val="FB9EA7"/>
              </a:gs>
              <a:gs pos="100000">
                <a:srgbClr val="FB9EA7"/>
              </a:gs>
              <a:gs pos="50000">
                <a:srgbClr val="FF7588">
                  <a:alpha val="21000"/>
                  <a:lumMod val="66000"/>
                  <a:lumOff val="34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9140" y="4345215"/>
            <a:ext cx="2499360" cy="1200329"/>
          </a:xfrm>
          <a:prstGeom prst="rect">
            <a:avLst/>
          </a:prstGeom>
          <a:noFill/>
          <a:effectLst>
            <a:glow rad="1257300">
              <a:schemeClr val="bg1">
                <a:lumMod val="85000"/>
                <a:alpha val="53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glow rad="736600">
                    <a:schemeClr val="bg1">
                      <a:alpha val="40000"/>
                    </a:schemeClr>
                  </a:glow>
                </a:effectLst>
              </a:rPr>
              <a:t>Need of </a:t>
            </a:r>
          </a:p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glow rad="736600">
                    <a:schemeClr val="bg1">
                      <a:alpha val="40000"/>
                    </a:schemeClr>
                  </a:glow>
                </a:effectLst>
              </a:rPr>
              <a:t>compilers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ffectLst>
                <a:glow rad="736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038600" y="1712422"/>
            <a:ext cx="1203960" cy="1750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Arrow 10"/>
          <p:cNvSpPr/>
          <p:nvPr/>
        </p:nvSpPr>
        <p:spPr>
          <a:xfrm>
            <a:off x="4038600" y="4921135"/>
            <a:ext cx="1203960" cy="1667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>
            <a:off x="5684520" y="441960"/>
            <a:ext cx="6050280" cy="2446018"/>
          </a:xfrm>
          <a:prstGeom prst="rect">
            <a:avLst/>
          </a:prstGeom>
          <a:blipFill>
            <a:blip r:embed="rId2">
              <a:alphaModFix amt="35000"/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84520" y="3642361"/>
            <a:ext cx="6050280" cy="2606039"/>
          </a:xfrm>
          <a:prstGeom prst="rect">
            <a:avLst/>
          </a:prstGeom>
          <a:blipFill>
            <a:blip r:embed="rId2">
              <a:alphaModFix amt="35000"/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28360" y="880139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 compiler is a computer program that converts the program written in high-level language into computer understandable machine-level language.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28360" y="4160548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/>
              <a:t>To instruct the dumb computer.</a:t>
            </a:r>
          </a:p>
          <a:p>
            <a:pPr marL="457200" indent="-457200" algn="just">
              <a:buAutoNum type="arabicPeriod"/>
            </a:pPr>
            <a:r>
              <a:rPr lang="en-US" sz="2400" dirty="0" smtClean="0"/>
              <a:t>Impossible for us to code using only binary language i.e. 0’s and 1’s.</a:t>
            </a:r>
          </a:p>
          <a:p>
            <a:pPr marL="457200" indent="-457200" algn="just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4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86833" y="4693865"/>
            <a:ext cx="2273803" cy="15661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3707" y="326787"/>
            <a:ext cx="11504611" cy="13331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  <a:effectLst>
            <a:glow>
              <a:schemeClr val="accent6">
                <a:lumMod val="40000"/>
                <a:lumOff val="60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u="sng" dirty="0" smtClean="0">
                <a:solidFill>
                  <a:srgbClr val="F23C60"/>
                </a:solidFill>
                <a:effectLst>
                  <a:glow>
                    <a:schemeClr val="accent1">
                      <a:lumMod val="20000"/>
                      <a:lumOff val="80000"/>
                      <a:alpha val="40000"/>
                    </a:schemeClr>
                  </a:glow>
                </a:effectLst>
              </a:rPr>
              <a:t>Variety of C Compilers</a:t>
            </a:r>
            <a:endParaRPr lang="en-US" sz="8000" u="sng" dirty="0">
              <a:solidFill>
                <a:srgbClr val="F23C60"/>
              </a:solidFill>
              <a:effectLst>
                <a:glow>
                  <a:schemeClr val="accent1">
                    <a:lumMod val="20000"/>
                    <a:lumOff val="80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877" y="5215318"/>
            <a:ext cx="173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Turbo C</a:t>
            </a:r>
            <a:endParaRPr lang="en-US" sz="2800" dirty="0"/>
          </a:p>
        </p:txBody>
      </p:sp>
      <p:sp>
        <p:nvSpPr>
          <p:cNvPr id="15" name="Oval 14"/>
          <p:cNvSpPr/>
          <p:nvPr/>
        </p:nvSpPr>
        <p:spPr>
          <a:xfrm>
            <a:off x="6302512" y="4693865"/>
            <a:ext cx="2273803" cy="15661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02512" y="2252337"/>
            <a:ext cx="2273803" cy="15661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6833" y="2252337"/>
            <a:ext cx="2273803" cy="15661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7000">
                <a:schemeClr val="accent1">
                  <a:lumMod val="60000"/>
                  <a:lumOff val="40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6833" y="2773790"/>
            <a:ext cx="231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Code::Blocks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70556" y="2773790"/>
            <a:ext cx="173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Eclipse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570556" y="5215318"/>
            <a:ext cx="173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NetBeans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3120884" y="1896252"/>
            <a:ext cx="2921380" cy="2226861"/>
          </a:xfrm>
          <a:prstGeom prst="rect">
            <a:avLst/>
          </a:prstGeom>
          <a:gradFill flip="none" rotWithShape="1">
            <a:gsLst>
              <a:gs pos="0">
                <a:srgbClr val="FB9EA7"/>
              </a:gs>
              <a:gs pos="100000">
                <a:srgbClr val="FB9EA7"/>
              </a:gs>
              <a:gs pos="2000">
                <a:schemeClr val="bg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4358" y="4591697"/>
            <a:ext cx="2865793" cy="2124987"/>
          </a:xfrm>
          <a:prstGeom prst="rect">
            <a:avLst/>
          </a:prstGeom>
          <a:gradFill>
            <a:gsLst>
              <a:gs pos="0">
                <a:srgbClr val="FB9EA7"/>
              </a:gs>
              <a:gs pos="100000">
                <a:srgbClr val="FB9EA7"/>
              </a:gs>
              <a:gs pos="2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844359" y="2011680"/>
            <a:ext cx="2865793" cy="2111433"/>
          </a:xfrm>
          <a:prstGeom prst="rect">
            <a:avLst/>
          </a:prstGeom>
          <a:gradFill>
            <a:gsLst>
              <a:gs pos="0">
                <a:srgbClr val="FB9EA7"/>
              </a:gs>
              <a:gs pos="100000">
                <a:srgbClr val="FB9EA7"/>
              </a:gs>
              <a:gs pos="2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64992" y="4693863"/>
            <a:ext cx="2865793" cy="2022821"/>
          </a:xfrm>
          <a:prstGeom prst="rect">
            <a:avLst/>
          </a:prstGeom>
          <a:gradFill>
            <a:gsLst>
              <a:gs pos="0">
                <a:srgbClr val="FB9EA7"/>
              </a:gs>
              <a:gs pos="100000">
                <a:srgbClr val="FB9EA7"/>
              </a:gs>
              <a:gs pos="2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8680" y="2161251"/>
            <a:ext cx="2877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is an </a:t>
            </a:r>
            <a:r>
              <a:rPr lang="en-US" dirty="0"/>
              <a:t>open source, cross platform and extensible IDE for </a:t>
            </a:r>
            <a:r>
              <a:rPr lang="en-US" dirty="0" smtClean="0"/>
              <a:t>C. It is used by most of the C programming students now a days.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855837" y="4999874"/>
            <a:ext cx="2877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NetBeans is another </a:t>
            </a:r>
            <a:r>
              <a:rPr lang="en-US" dirty="0" smtClean="0"/>
              <a:t>open source compiler with </a:t>
            </a:r>
            <a:r>
              <a:rPr lang="en-US" dirty="0"/>
              <a:t>features such as </a:t>
            </a:r>
            <a:r>
              <a:rPr lang="en-US" dirty="0" smtClean="0"/>
              <a:t>good </a:t>
            </a:r>
            <a:r>
              <a:rPr lang="en-US" dirty="0"/>
              <a:t>highlighting</a:t>
            </a:r>
            <a:r>
              <a:rPr lang="en-US" dirty="0" smtClean="0"/>
              <a:t>, unit testing etc.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44358" y="2438249"/>
            <a:ext cx="2877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is also an open source compiler built for Linux users with some extra in built features.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64992" y="4861375"/>
            <a:ext cx="2877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Turbo C </a:t>
            </a:r>
            <a:r>
              <a:rPr lang="en-US" dirty="0" smtClean="0"/>
              <a:t>is </a:t>
            </a:r>
            <a:r>
              <a:rPr lang="en-US" dirty="0"/>
              <a:t>an integrated development environment (IDE) for </a:t>
            </a:r>
            <a:r>
              <a:rPr lang="en-US" dirty="0" smtClean="0"/>
              <a:t>C programming. Remembered for </a:t>
            </a:r>
            <a:r>
              <a:rPr lang="en-US" dirty="0"/>
              <a:t>compact </a:t>
            </a:r>
            <a:r>
              <a:rPr lang="en-US" dirty="0" smtClean="0"/>
              <a:t>size and fast </a:t>
            </a:r>
            <a:r>
              <a:rPr lang="en-US" dirty="0"/>
              <a:t>compile speed </a:t>
            </a:r>
          </a:p>
        </p:txBody>
      </p:sp>
    </p:spTree>
    <p:extLst>
      <p:ext uri="{BB962C8B-B14F-4D97-AF65-F5344CB8AC3E}">
        <p14:creationId xmlns:p14="http://schemas.microsoft.com/office/powerpoint/2010/main" val="16711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7479" y="526061"/>
            <a:ext cx="2273803" cy="17471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7000">
                <a:schemeClr val="accent1">
                  <a:lumMod val="60000"/>
                  <a:lumOff val="40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20151" y="3902231"/>
            <a:ext cx="2273803" cy="183539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7000">
                <a:schemeClr val="accent1">
                  <a:lumMod val="60000"/>
                  <a:lumOff val="40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71900" y="571422"/>
            <a:ext cx="2273803" cy="18940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7000">
                <a:schemeClr val="accent1">
                  <a:lumMod val="60000"/>
                  <a:lumOff val="40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7479" y="1138046"/>
            <a:ext cx="231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MinGW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0151" y="4558318"/>
            <a:ext cx="231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Xcode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788558" y="474527"/>
            <a:ext cx="3181769" cy="2226861"/>
          </a:xfrm>
          <a:prstGeom prst="rect">
            <a:avLst/>
          </a:prstGeom>
          <a:gradFill>
            <a:gsLst>
              <a:gs pos="0">
                <a:srgbClr val="FB9EA7"/>
              </a:gs>
              <a:gs pos="100000">
                <a:srgbClr val="FB9EA7"/>
              </a:gs>
              <a:gs pos="2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41531" y="3706497"/>
            <a:ext cx="3991718" cy="2226861"/>
          </a:xfrm>
          <a:prstGeom prst="rect">
            <a:avLst/>
          </a:prstGeom>
          <a:gradFill>
            <a:gsLst>
              <a:gs pos="0">
                <a:srgbClr val="FB9EA7"/>
              </a:gs>
              <a:gs pos="100000">
                <a:srgbClr val="FB9EA7"/>
              </a:gs>
              <a:gs pos="2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0151" y="442034"/>
            <a:ext cx="2921380" cy="2226861"/>
          </a:xfrm>
          <a:prstGeom prst="rect">
            <a:avLst/>
          </a:prstGeom>
          <a:gradFill>
            <a:gsLst>
              <a:gs pos="0">
                <a:srgbClr val="FB9EA7"/>
              </a:gs>
              <a:gs pos="100000">
                <a:srgbClr val="FB9EA7"/>
              </a:gs>
              <a:gs pos="2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34643" y="1056797"/>
            <a:ext cx="287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MinGW compilers provide </a:t>
            </a:r>
            <a:r>
              <a:rPr lang="en-US" dirty="0" smtClean="0"/>
              <a:t>an open source compiler suitable </a:t>
            </a:r>
            <a:r>
              <a:rPr lang="en-US" dirty="0"/>
              <a:t>for </a:t>
            </a:r>
            <a:r>
              <a:rPr lang="en-US" dirty="0" smtClean="0"/>
              <a:t>windows.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38552" y="571422"/>
            <a:ext cx="2877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classic open source C compiler for Linux and many other operating systems (and Windows under Cygwin or Ming), a project that has been around </a:t>
            </a:r>
            <a:r>
              <a:rPr lang="en-US" dirty="0" smtClean="0"/>
              <a:t>forever and supports all in-built features.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63585" y="4161854"/>
            <a:ext cx="3947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is used for Mac operating system and iPhone and is owned by Apple. It also uses standard GCC compilers for C programs.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1902" y="1256851"/>
            <a:ext cx="231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GCC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98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/>
          <p:cNvSpPr/>
          <p:nvPr/>
        </p:nvSpPr>
        <p:spPr>
          <a:xfrm>
            <a:off x="2626889" y="2386492"/>
            <a:ext cx="6395169" cy="43558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3707" y="326788"/>
            <a:ext cx="11504611" cy="15352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  <a:effectLst>
            <a:glow>
              <a:schemeClr val="accent6">
                <a:lumMod val="20000"/>
                <a:lumOff val="80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u="sng" dirty="0" smtClean="0">
                <a:solidFill>
                  <a:srgbClr val="F23C60"/>
                </a:solidFill>
                <a:effectLst>
                  <a:glow>
                    <a:schemeClr val="accent1">
                      <a:lumMod val="20000"/>
                      <a:lumOff val="80000"/>
                      <a:alpha val="40000"/>
                    </a:schemeClr>
                  </a:glow>
                </a:effectLst>
              </a:rPr>
              <a:t>Compiler Mountain</a:t>
            </a:r>
            <a:endParaRPr lang="en-US" sz="8000" u="sng" dirty="0">
              <a:solidFill>
                <a:srgbClr val="F23C60"/>
              </a:solidFill>
              <a:effectLst>
                <a:glow>
                  <a:schemeClr val="accent1">
                    <a:lumMod val="20000"/>
                    <a:lumOff val="80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0493" y="5888463"/>
            <a:ext cx="2437849" cy="721874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12" y="3571033"/>
            <a:ext cx="3181769" cy="785483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91139" y="4741461"/>
            <a:ext cx="3181769" cy="762057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20326" y="5888463"/>
            <a:ext cx="3181769" cy="709685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7165" y="3571033"/>
            <a:ext cx="3181769" cy="813324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52231" y="4769302"/>
            <a:ext cx="2869645" cy="73421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32379" y="2246997"/>
            <a:ext cx="3465454" cy="944981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 Arrow 26"/>
          <p:cNvSpPr/>
          <p:nvPr/>
        </p:nvSpPr>
        <p:spPr>
          <a:xfrm>
            <a:off x="1435421" y="5154884"/>
            <a:ext cx="571824" cy="753401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2151253" y="4045051"/>
            <a:ext cx="571824" cy="753401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>
            <a:off x="3816350" y="2827543"/>
            <a:ext cx="571824" cy="753401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5400000">
            <a:off x="7299672" y="2931858"/>
            <a:ext cx="610817" cy="687355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5400000">
            <a:off x="9091153" y="4092375"/>
            <a:ext cx="610817" cy="687355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5400000">
            <a:off x="9853009" y="5259199"/>
            <a:ext cx="610817" cy="687355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0973" y="6010506"/>
            <a:ext cx="223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Lexing</a:t>
            </a:r>
            <a:endParaRPr lang="en-US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4215037" y="2335537"/>
            <a:ext cx="3687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Instruction Selection</a:t>
            </a:r>
            <a:endParaRPr lang="en-US" sz="3000" dirty="0"/>
          </a:p>
        </p:txBody>
      </p:sp>
      <p:sp>
        <p:nvSpPr>
          <p:cNvPr id="36" name="TextBox 35"/>
          <p:cNvSpPr txBox="1"/>
          <p:nvPr/>
        </p:nvSpPr>
        <p:spPr>
          <a:xfrm>
            <a:off x="2759522" y="3721440"/>
            <a:ext cx="3097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Type Checking</a:t>
            </a:r>
            <a:endParaRPr lang="en-US" sz="3000" dirty="0"/>
          </a:p>
        </p:txBody>
      </p:sp>
      <p:sp>
        <p:nvSpPr>
          <p:cNvPr id="37" name="TextBox 36"/>
          <p:cNvSpPr txBox="1"/>
          <p:nvPr/>
        </p:nvSpPr>
        <p:spPr>
          <a:xfrm>
            <a:off x="6153955" y="3691731"/>
            <a:ext cx="3293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Register allocation</a:t>
            </a:r>
            <a:endParaRPr lang="en-US" sz="3000" dirty="0"/>
          </a:p>
        </p:txBody>
      </p:sp>
      <p:sp>
        <p:nvSpPr>
          <p:cNvPr id="38" name="TextBox 37"/>
          <p:cNvSpPr txBox="1"/>
          <p:nvPr/>
        </p:nvSpPr>
        <p:spPr>
          <a:xfrm>
            <a:off x="6884186" y="4845490"/>
            <a:ext cx="3064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Code generation</a:t>
            </a:r>
            <a:endParaRPr lang="en-US" sz="3000" dirty="0"/>
          </a:p>
        </p:txBody>
      </p:sp>
      <p:sp>
        <p:nvSpPr>
          <p:cNvPr id="39" name="TextBox 38"/>
          <p:cNvSpPr txBox="1"/>
          <p:nvPr/>
        </p:nvSpPr>
        <p:spPr>
          <a:xfrm>
            <a:off x="7415357" y="5987972"/>
            <a:ext cx="308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Assembler Linker</a:t>
            </a:r>
            <a:endParaRPr lang="en-US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2161585" y="4887006"/>
            <a:ext cx="223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Parsing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33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3707" y="326788"/>
            <a:ext cx="11504611" cy="140404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2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u="sng" dirty="0" smtClean="0">
                <a:solidFill>
                  <a:srgbClr val="F23C60"/>
                </a:solidFill>
                <a:effectLst>
                  <a:glow>
                    <a:schemeClr val="accent1">
                      <a:lumMod val="20000"/>
                      <a:lumOff val="80000"/>
                      <a:alpha val="40000"/>
                    </a:schemeClr>
                  </a:glow>
                </a:effectLst>
              </a:rPr>
              <a:t>What Does a C Compiler DO?</a:t>
            </a:r>
            <a:endParaRPr lang="en-US" sz="8000" u="sng" dirty="0">
              <a:solidFill>
                <a:srgbClr val="F23C60"/>
              </a:solidFill>
              <a:effectLst>
                <a:glow>
                  <a:schemeClr val="accent1">
                    <a:lumMod val="20000"/>
                    <a:lumOff val="80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207" y="2010519"/>
            <a:ext cx="11227609" cy="4693593"/>
          </a:xfrm>
          <a:prstGeom prst="rect">
            <a:avLst/>
          </a:prstGeom>
          <a:gradFill>
            <a:gsLst>
              <a:gs pos="0">
                <a:srgbClr val="FBE8E2"/>
              </a:gs>
              <a:gs pos="100000">
                <a:srgbClr val="FBB3B5"/>
              </a:gs>
              <a:gs pos="2000">
                <a:schemeClr val="bg1">
                  <a:lumMod val="95000"/>
                </a:schemeClr>
              </a:gs>
            </a:gsLst>
            <a:lin ang="2700000" scaled="1"/>
          </a:gradFill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After generating the machine code, CPU understands it and then execution takes place. As it is clear from  the above mountain, the various parts of  a compilation process are-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300" u="sng" dirty="0"/>
              <a:t>Lexing </a:t>
            </a:r>
            <a:r>
              <a:rPr lang="en-US" sz="2300" dirty="0"/>
              <a:t>- </a:t>
            </a:r>
            <a:r>
              <a:rPr lang="en-US" sz="2300" dirty="0" smtClean="0"/>
              <a:t>It breaks </a:t>
            </a:r>
            <a:r>
              <a:rPr lang="en-US" sz="2300" dirty="0"/>
              <a:t>up the text of the program into "tokens". The tokens are the "words" of the programming language, such as </a:t>
            </a:r>
            <a:r>
              <a:rPr lang="en-US" sz="2300" dirty="0" smtClean="0"/>
              <a:t>identifiers </a:t>
            </a:r>
            <a:r>
              <a:rPr lang="en-US" sz="2300" dirty="0"/>
              <a:t>or </a:t>
            </a:r>
            <a:r>
              <a:rPr lang="en-US" sz="2300" dirty="0" smtClean="0"/>
              <a:t>operators. </a:t>
            </a:r>
          </a:p>
          <a:p>
            <a:pPr marL="285750" indent="-285750" fontAlgn="base">
              <a:buFont typeface="Arial" charset="0"/>
              <a:buChar char="•"/>
            </a:pPr>
            <a:endParaRPr lang="en-US" sz="2300" dirty="0" smtClean="0"/>
          </a:p>
          <a:p>
            <a:pPr marL="285750" indent="-285750" fontAlgn="base">
              <a:buFont typeface="Arial" charset="0"/>
              <a:buChar char="•"/>
            </a:pPr>
            <a:r>
              <a:rPr lang="en-US" sz="2300" u="sng" dirty="0" smtClean="0"/>
              <a:t>Parsing</a:t>
            </a:r>
            <a:r>
              <a:rPr lang="en-US" sz="2300" dirty="0" smtClean="0"/>
              <a:t> </a:t>
            </a:r>
            <a:r>
              <a:rPr lang="mr-IN" sz="2300" dirty="0" smtClean="0"/>
              <a:t>–</a:t>
            </a:r>
            <a:r>
              <a:rPr lang="en-US" sz="2300" dirty="0" smtClean="0"/>
              <a:t> It converts </a:t>
            </a:r>
            <a:r>
              <a:rPr lang="en-US" sz="2300" dirty="0"/>
              <a:t>the sequence of tokens into a parse </a:t>
            </a:r>
            <a:r>
              <a:rPr lang="en-US" sz="2300" dirty="0" smtClean="0"/>
              <a:t>tree called AST(Abstract Syntax Tree), </a:t>
            </a:r>
            <a:r>
              <a:rPr lang="en-US" sz="2300" dirty="0"/>
              <a:t>which is a data structure representing various language constructs: type </a:t>
            </a:r>
            <a:r>
              <a:rPr lang="en-US" sz="2300" dirty="0" smtClean="0"/>
              <a:t>declarations, expressions, </a:t>
            </a:r>
            <a:r>
              <a:rPr lang="en-US" sz="2300" dirty="0"/>
              <a:t>etc</a:t>
            </a:r>
            <a:r>
              <a:rPr lang="en-US" sz="2300" dirty="0" smtClean="0"/>
              <a:t>.</a:t>
            </a:r>
          </a:p>
          <a:p>
            <a:pPr marL="285750" indent="-285750" fontAlgn="base">
              <a:buFont typeface="Arial" charset="0"/>
              <a:buChar char="•"/>
            </a:pPr>
            <a:endParaRPr lang="en-US" sz="2300" dirty="0"/>
          </a:p>
          <a:p>
            <a:pPr marL="285750" indent="-285750" fontAlgn="base">
              <a:buFont typeface="Arial" charset="0"/>
              <a:buChar char="•"/>
            </a:pPr>
            <a:r>
              <a:rPr lang="en-US" sz="2300" u="sng" dirty="0"/>
              <a:t>Optimization</a:t>
            </a:r>
            <a:r>
              <a:rPr lang="en-US" sz="2300" dirty="0"/>
              <a:t> </a:t>
            </a:r>
            <a:r>
              <a:rPr lang="mr-IN" sz="2300" dirty="0" smtClean="0"/>
              <a:t>–</a:t>
            </a:r>
            <a:r>
              <a:rPr lang="en-US" sz="2300" dirty="0" smtClean="0"/>
              <a:t> It evaluates </a:t>
            </a:r>
            <a:r>
              <a:rPr lang="en-US" sz="2300" dirty="0"/>
              <a:t>constant expressions, </a:t>
            </a:r>
            <a:r>
              <a:rPr lang="en-US" sz="2300" dirty="0" smtClean="0"/>
              <a:t>optimizes </a:t>
            </a:r>
            <a:r>
              <a:rPr lang="en-US" sz="2300" dirty="0"/>
              <a:t>away unused variables or unreachable code, unroll loops if possible, etc</a:t>
            </a:r>
            <a:r>
              <a:rPr lang="en-US" sz="2300" dirty="0" smtClean="0"/>
              <a:t>. and then after register allocation and linking the standard library files, execution takes place.</a:t>
            </a: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059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43707" y="326788"/>
            <a:ext cx="11504611" cy="17680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u="sng" dirty="0" smtClean="0">
                <a:solidFill>
                  <a:srgbClr val="F23C60"/>
                </a:solidFill>
                <a:effectLst>
                  <a:glow rad="1651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</a:rPr>
              <a:t>History of C Compilers</a:t>
            </a:r>
            <a:endParaRPr lang="en-US" sz="8000" u="sng" dirty="0">
              <a:solidFill>
                <a:srgbClr val="F23C60"/>
              </a:solidFill>
              <a:effectLst>
                <a:glow rad="165100">
                  <a:schemeClr val="accent6">
                    <a:lumMod val="40000"/>
                    <a:lumOff val="60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4" y="2576945"/>
            <a:ext cx="11222181" cy="409342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 smtClean="0"/>
              <a:t>The first compiler was created by Carrodo, in 1951. The term </a:t>
            </a:r>
            <a:r>
              <a:rPr lang="en-US" sz="2600" i="1" dirty="0" smtClean="0"/>
              <a:t>compiler</a:t>
            </a:r>
            <a:r>
              <a:rPr lang="en-US" sz="2600" dirty="0" smtClean="0"/>
              <a:t> was coined by Grace Hopper., referring to her A-0 system which functioned as a loader or linker.</a:t>
            </a:r>
          </a:p>
          <a:p>
            <a:pPr marL="457200" indent="-457200">
              <a:buFont typeface="Arial" charset="0"/>
              <a:buChar char="•"/>
            </a:pPr>
            <a:endParaRPr lang="en-US" sz="26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/>
              <a:t>The FORTRAN team led by John at IBM introduced the first commercially available   C compiler, in 1957, which took 18 person-years to create.</a:t>
            </a:r>
          </a:p>
          <a:p>
            <a:pPr marL="457200" indent="-457200">
              <a:buFont typeface="Arial" charset="0"/>
              <a:buChar char="•"/>
            </a:pPr>
            <a:endParaRPr lang="en-US" sz="26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/>
              <a:t>After years of evolution of C Compilers, today we are having multiple Compilers to choose one of them as our best partner! </a:t>
            </a:r>
            <a:br>
              <a:rPr lang="en-US" sz="2600" dirty="0" smtClean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717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3707" y="326788"/>
            <a:ext cx="11504611" cy="229788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u="sng" dirty="0" smtClean="0">
                <a:solidFill>
                  <a:srgbClr val="F23C60"/>
                </a:solidFill>
                <a:effectLst>
                  <a:glow rad="127000">
                    <a:schemeClr val="bg1">
                      <a:alpha val="28000"/>
                    </a:schemeClr>
                  </a:glow>
                </a:effectLst>
              </a:rPr>
              <a:t>Different Outputs in Different Compilers</a:t>
            </a:r>
            <a:endParaRPr lang="en-US" sz="8000" u="sng" dirty="0">
              <a:solidFill>
                <a:srgbClr val="F23C60"/>
              </a:solidFill>
              <a:effectLst>
                <a:glow rad="127000">
                  <a:schemeClr val="bg1">
                    <a:alpha val="28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706" y="3075160"/>
            <a:ext cx="4394549" cy="2893100"/>
          </a:xfrm>
          <a:prstGeom prst="rect">
            <a:avLst/>
          </a:prstGeom>
          <a:gradFill>
            <a:gsLst>
              <a:gs pos="0">
                <a:srgbClr val="FB9EA7"/>
              </a:gs>
              <a:gs pos="100000">
                <a:srgbClr val="FBE8E2"/>
              </a:gs>
              <a:gs pos="1000">
                <a:schemeClr val="bg1"/>
              </a:gs>
            </a:gsLst>
            <a:lin ang="5400000" scaled="0"/>
          </a:gradFill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2600" dirty="0" smtClean="0"/>
              <a:t>Different outputs occur in different compilers when a C programmer uses undefined behavior and the compiler has to guess on its own what to do!</a:t>
            </a:r>
          </a:p>
          <a:p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6771" y="2975956"/>
            <a:ext cx="6278791" cy="3908762"/>
          </a:xfrm>
          <a:prstGeom prst="rect">
            <a:avLst/>
          </a:prstGeom>
          <a:gradFill>
            <a:gsLst>
              <a:gs pos="0">
                <a:srgbClr val="FB9EA7"/>
              </a:gs>
              <a:gs pos="100000">
                <a:srgbClr val="FBE8E2"/>
              </a:gs>
              <a:gs pos="100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2200" b="1" u="sng" dirty="0" smtClean="0"/>
              <a:t>Example-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oid 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int a=2,b=3;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printf(“%d %d %d ”, a==b , a=b , a&lt;b);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200" b="1" u="sng" dirty="0" smtClean="0"/>
              <a:t>Outputs in-</a:t>
            </a:r>
          </a:p>
          <a:p>
            <a:r>
              <a:rPr lang="en-US" sz="2200" b="1" dirty="0" smtClean="0"/>
              <a:t>Xcode </a:t>
            </a:r>
            <a:r>
              <a:rPr lang="en-US" sz="2200" dirty="0" smtClean="0"/>
              <a:t>= 0 3 0</a:t>
            </a:r>
          </a:p>
          <a:p>
            <a:r>
              <a:rPr lang="en-US" sz="2200" b="1" dirty="0" smtClean="0"/>
              <a:t>Dev C++ = </a:t>
            </a:r>
            <a:r>
              <a:rPr lang="en-US" sz="2200" dirty="0" smtClean="0"/>
              <a:t>1 3 1</a:t>
            </a:r>
          </a:p>
          <a:p>
            <a:r>
              <a:rPr lang="en-US" sz="2200" b="1" dirty="0" smtClean="0"/>
              <a:t>Online compilers = </a:t>
            </a:r>
            <a:r>
              <a:rPr lang="en-US" sz="2200" dirty="0" smtClean="0"/>
              <a:t>1 3 0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E6F1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7452" y="143907"/>
            <a:ext cx="11504611" cy="13191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u="sng" dirty="0" smtClean="0">
                <a:solidFill>
                  <a:srgbClr val="F23C60"/>
                </a:solidFill>
                <a:effectLst>
                  <a:glow rad="127000">
                    <a:schemeClr val="accent6">
                      <a:lumMod val="20000"/>
                      <a:lumOff val="80000"/>
                      <a:alpha val="28000"/>
                    </a:schemeClr>
                  </a:glow>
                </a:effectLst>
              </a:rPr>
              <a:t>My Favorite C Compiler</a:t>
            </a:r>
            <a:endParaRPr lang="en-US" sz="8000" u="sng" dirty="0">
              <a:solidFill>
                <a:srgbClr val="F23C60"/>
              </a:solidFill>
              <a:effectLst>
                <a:glow rad="127000">
                  <a:schemeClr val="accent6">
                    <a:lumMod val="20000"/>
                    <a:lumOff val="80000"/>
                    <a:alpha val="28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" y="1579419"/>
            <a:ext cx="11039302" cy="5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610</Words>
  <Application>Microsoft Macintosh PowerPoint</Application>
  <PresentationFormat>Widescreen</PresentationFormat>
  <Paragraphs>74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Lucida Calligraphy</vt:lpstr>
      <vt:lpstr>Mangal</vt:lpstr>
      <vt:lpstr>Arial</vt:lpstr>
      <vt:lpstr>Office Theme</vt:lpstr>
      <vt:lpstr>BONUS TASK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2018-09-18T06:23:56Z</dcterms:created>
  <dcterms:modified xsi:type="dcterms:W3CDTF">2018-09-18T18:12:59Z</dcterms:modified>
</cp:coreProperties>
</file>