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3399" autoAdjust="0"/>
  </p:normalViewPr>
  <p:slideViewPr>
    <p:cSldViewPr>
      <p:cViewPr varScale="1">
        <p:scale>
          <a:sx n="97" d="100"/>
          <a:sy n="97" d="100"/>
        </p:scale>
        <p:origin x="9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1009" y="119379"/>
            <a:ext cx="126682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8720" y="2604770"/>
            <a:ext cx="7274559" cy="292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1981201"/>
            <a:ext cx="6248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0" u="none" dirty="0" smtClean="0">
                <a:latin typeface="Calibri"/>
                <a:cs typeface="Calibri"/>
              </a:rPr>
              <a:t>Welcome to EC Lab</a:t>
            </a:r>
            <a:endParaRPr sz="5400" b="0" u="none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5960" y="2136140"/>
            <a:ext cx="2559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G3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41" y="2136140"/>
            <a:ext cx="238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0" y="2908300"/>
            <a:ext cx="256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G2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4711" y="2908300"/>
            <a:ext cx="238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500" y="4019550"/>
            <a:ext cx="256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G1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4711" y="4019550"/>
            <a:ext cx="238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2779" y="5130800"/>
            <a:ext cx="256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G0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84711" y="5130800"/>
            <a:ext cx="238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8070" y="2115820"/>
            <a:ext cx="6753859" cy="0"/>
          </a:xfrm>
          <a:custGeom>
            <a:avLst/>
            <a:gdLst/>
            <a:ahLst/>
            <a:cxnLst/>
            <a:rect l="l" t="t" r="r" b="b"/>
            <a:pathLst>
              <a:path w="6753859">
                <a:moveTo>
                  <a:pt x="0" y="0"/>
                </a:moveTo>
                <a:lnTo>
                  <a:pt x="675385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2370" y="211582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2370" y="257302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1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8070" y="2821939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302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4750" y="2418079"/>
            <a:ext cx="121920" cy="562610"/>
          </a:xfrm>
          <a:custGeom>
            <a:avLst/>
            <a:gdLst/>
            <a:ahLst/>
            <a:cxnLst/>
            <a:rect l="l" t="t" r="r" b="b"/>
            <a:pathLst>
              <a:path w="121920" h="562610">
                <a:moveTo>
                  <a:pt x="0" y="0"/>
                </a:moveTo>
                <a:lnTo>
                  <a:pt x="13970" y="13970"/>
                </a:lnTo>
                <a:lnTo>
                  <a:pt x="29210" y="27940"/>
                </a:lnTo>
                <a:lnTo>
                  <a:pt x="40639" y="44450"/>
                </a:lnTo>
                <a:lnTo>
                  <a:pt x="53339" y="59690"/>
                </a:lnTo>
                <a:lnTo>
                  <a:pt x="64770" y="77470"/>
                </a:lnTo>
                <a:lnTo>
                  <a:pt x="83820" y="111760"/>
                </a:lnTo>
                <a:lnTo>
                  <a:pt x="100329" y="149860"/>
                </a:lnTo>
                <a:lnTo>
                  <a:pt x="105410" y="170180"/>
                </a:lnTo>
                <a:lnTo>
                  <a:pt x="111760" y="189230"/>
                </a:lnTo>
                <a:lnTo>
                  <a:pt x="115570" y="209550"/>
                </a:lnTo>
                <a:lnTo>
                  <a:pt x="118110" y="229870"/>
                </a:lnTo>
                <a:lnTo>
                  <a:pt x="120650" y="251460"/>
                </a:lnTo>
                <a:lnTo>
                  <a:pt x="121920" y="271780"/>
                </a:lnTo>
                <a:lnTo>
                  <a:pt x="121920" y="292100"/>
                </a:lnTo>
                <a:lnTo>
                  <a:pt x="118110" y="334010"/>
                </a:lnTo>
                <a:lnTo>
                  <a:pt x="110489" y="375920"/>
                </a:lnTo>
                <a:lnTo>
                  <a:pt x="97789" y="416560"/>
                </a:lnTo>
                <a:lnTo>
                  <a:pt x="81279" y="455930"/>
                </a:lnTo>
                <a:lnTo>
                  <a:pt x="72389" y="474980"/>
                </a:lnTo>
                <a:lnTo>
                  <a:pt x="60960" y="494030"/>
                </a:lnTo>
                <a:lnTo>
                  <a:pt x="50800" y="511810"/>
                </a:lnTo>
                <a:lnTo>
                  <a:pt x="38100" y="529590"/>
                </a:lnTo>
                <a:lnTo>
                  <a:pt x="24129" y="546100"/>
                </a:lnTo>
                <a:lnTo>
                  <a:pt x="10160" y="56261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9000" y="2160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9320" y="3286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4590" y="2386329"/>
            <a:ext cx="588010" cy="311150"/>
          </a:xfrm>
          <a:custGeom>
            <a:avLst/>
            <a:gdLst/>
            <a:ahLst/>
            <a:cxnLst/>
            <a:rect l="l" t="t" r="r" b="b"/>
            <a:pathLst>
              <a:path w="588010" h="311150">
                <a:moveTo>
                  <a:pt x="0" y="16510"/>
                </a:moveTo>
                <a:lnTo>
                  <a:pt x="26670" y="10160"/>
                </a:lnTo>
                <a:lnTo>
                  <a:pt x="52070" y="6350"/>
                </a:lnTo>
                <a:lnTo>
                  <a:pt x="77470" y="2540"/>
                </a:lnTo>
                <a:lnTo>
                  <a:pt x="104139" y="0"/>
                </a:lnTo>
                <a:lnTo>
                  <a:pt x="130810" y="0"/>
                </a:lnTo>
                <a:lnTo>
                  <a:pt x="156210" y="0"/>
                </a:lnTo>
                <a:lnTo>
                  <a:pt x="208280" y="3810"/>
                </a:lnTo>
                <a:lnTo>
                  <a:pt x="257810" y="12700"/>
                </a:lnTo>
                <a:lnTo>
                  <a:pt x="281939" y="19050"/>
                </a:lnTo>
                <a:lnTo>
                  <a:pt x="307339" y="25400"/>
                </a:lnTo>
                <a:lnTo>
                  <a:pt x="330200" y="34290"/>
                </a:lnTo>
                <a:lnTo>
                  <a:pt x="353060" y="43180"/>
                </a:lnTo>
                <a:lnTo>
                  <a:pt x="374650" y="53340"/>
                </a:lnTo>
                <a:lnTo>
                  <a:pt x="416560" y="77470"/>
                </a:lnTo>
                <a:lnTo>
                  <a:pt x="455930" y="105410"/>
                </a:lnTo>
                <a:lnTo>
                  <a:pt x="490220" y="137160"/>
                </a:lnTo>
                <a:lnTo>
                  <a:pt x="505460" y="153670"/>
                </a:lnTo>
                <a:lnTo>
                  <a:pt x="520700" y="170180"/>
                </a:lnTo>
                <a:lnTo>
                  <a:pt x="534670" y="189230"/>
                </a:lnTo>
                <a:lnTo>
                  <a:pt x="546100" y="208280"/>
                </a:lnTo>
                <a:lnTo>
                  <a:pt x="557530" y="227330"/>
                </a:lnTo>
                <a:lnTo>
                  <a:pt x="567689" y="247650"/>
                </a:lnTo>
                <a:lnTo>
                  <a:pt x="575310" y="267970"/>
                </a:lnTo>
                <a:lnTo>
                  <a:pt x="582930" y="289560"/>
                </a:lnTo>
                <a:lnTo>
                  <a:pt x="588010" y="31115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6909" y="251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2929" y="311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7609" y="2686050"/>
            <a:ext cx="575310" cy="317500"/>
          </a:xfrm>
          <a:custGeom>
            <a:avLst/>
            <a:gdLst/>
            <a:ahLst/>
            <a:cxnLst/>
            <a:rect l="l" t="t" r="r" b="b"/>
            <a:pathLst>
              <a:path w="575310" h="317500">
                <a:moveTo>
                  <a:pt x="575310" y="0"/>
                </a:moveTo>
                <a:lnTo>
                  <a:pt x="566419" y="22860"/>
                </a:lnTo>
                <a:lnTo>
                  <a:pt x="557529" y="45720"/>
                </a:lnTo>
                <a:lnTo>
                  <a:pt x="547369" y="66039"/>
                </a:lnTo>
                <a:lnTo>
                  <a:pt x="535939" y="87629"/>
                </a:lnTo>
                <a:lnTo>
                  <a:pt x="523239" y="107950"/>
                </a:lnTo>
                <a:lnTo>
                  <a:pt x="510539" y="128270"/>
                </a:lnTo>
                <a:lnTo>
                  <a:pt x="480060" y="165100"/>
                </a:lnTo>
                <a:lnTo>
                  <a:pt x="447039" y="199389"/>
                </a:lnTo>
                <a:lnTo>
                  <a:pt x="410210" y="228600"/>
                </a:lnTo>
                <a:lnTo>
                  <a:pt x="369569" y="255270"/>
                </a:lnTo>
                <a:lnTo>
                  <a:pt x="327660" y="276860"/>
                </a:lnTo>
                <a:lnTo>
                  <a:pt x="283210" y="294639"/>
                </a:lnTo>
                <a:lnTo>
                  <a:pt x="259079" y="300989"/>
                </a:lnTo>
                <a:lnTo>
                  <a:pt x="236219" y="307339"/>
                </a:lnTo>
                <a:lnTo>
                  <a:pt x="213360" y="311150"/>
                </a:lnTo>
                <a:lnTo>
                  <a:pt x="189229" y="314960"/>
                </a:lnTo>
                <a:lnTo>
                  <a:pt x="165100" y="316229"/>
                </a:lnTo>
                <a:lnTo>
                  <a:pt x="140969" y="317500"/>
                </a:lnTo>
                <a:lnTo>
                  <a:pt x="118110" y="317500"/>
                </a:lnTo>
                <a:lnTo>
                  <a:pt x="93979" y="314960"/>
                </a:lnTo>
                <a:lnTo>
                  <a:pt x="69850" y="312420"/>
                </a:lnTo>
                <a:lnTo>
                  <a:pt x="46989" y="308610"/>
                </a:lnTo>
                <a:lnTo>
                  <a:pt x="22860" y="302260"/>
                </a:lnTo>
                <a:lnTo>
                  <a:pt x="0" y="29591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1350" y="2251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0" y="2842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1650" y="2686050"/>
            <a:ext cx="3510279" cy="0"/>
          </a:xfrm>
          <a:custGeom>
            <a:avLst/>
            <a:gdLst/>
            <a:ahLst/>
            <a:cxnLst/>
            <a:rect l="l" t="t" r="r" b="b"/>
            <a:pathLst>
              <a:path w="3510279">
                <a:moveTo>
                  <a:pt x="0" y="0"/>
                </a:moveTo>
                <a:lnTo>
                  <a:pt x="35102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79670" y="3469640"/>
            <a:ext cx="115570" cy="586740"/>
          </a:xfrm>
          <a:custGeom>
            <a:avLst/>
            <a:gdLst/>
            <a:ahLst/>
            <a:cxnLst/>
            <a:rect l="l" t="t" r="r" b="b"/>
            <a:pathLst>
              <a:path w="115570" h="586739">
                <a:moveTo>
                  <a:pt x="0" y="0"/>
                </a:moveTo>
                <a:lnTo>
                  <a:pt x="15239" y="17780"/>
                </a:lnTo>
                <a:lnTo>
                  <a:pt x="29209" y="35560"/>
                </a:lnTo>
                <a:lnTo>
                  <a:pt x="43179" y="54610"/>
                </a:lnTo>
                <a:lnTo>
                  <a:pt x="54609" y="74930"/>
                </a:lnTo>
                <a:lnTo>
                  <a:pt x="66039" y="95250"/>
                </a:lnTo>
                <a:lnTo>
                  <a:pt x="76200" y="115570"/>
                </a:lnTo>
                <a:lnTo>
                  <a:pt x="85089" y="137160"/>
                </a:lnTo>
                <a:lnTo>
                  <a:pt x="93979" y="158750"/>
                </a:lnTo>
                <a:lnTo>
                  <a:pt x="100329" y="181610"/>
                </a:lnTo>
                <a:lnTo>
                  <a:pt x="106679" y="204470"/>
                </a:lnTo>
                <a:lnTo>
                  <a:pt x="110489" y="227330"/>
                </a:lnTo>
                <a:lnTo>
                  <a:pt x="113029" y="250190"/>
                </a:lnTo>
                <a:lnTo>
                  <a:pt x="115569" y="274320"/>
                </a:lnTo>
                <a:lnTo>
                  <a:pt x="115569" y="297180"/>
                </a:lnTo>
                <a:lnTo>
                  <a:pt x="115569" y="321310"/>
                </a:lnTo>
                <a:lnTo>
                  <a:pt x="114300" y="344170"/>
                </a:lnTo>
                <a:lnTo>
                  <a:pt x="110489" y="368300"/>
                </a:lnTo>
                <a:lnTo>
                  <a:pt x="107950" y="391160"/>
                </a:lnTo>
                <a:lnTo>
                  <a:pt x="101600" y="415290"/>
                </a:lnTo>
                <a:lnTo>
                  <a:pt x="95250" y="438150"/>
                </a:lnTo>
                <a:lnTo>
                  <a:pt x="87629" y="459740"/>
                </a:lnTo>
                <a:lnTo>
                  <a:pt x="80009" y="482600"/>
                </a:lnTo>
                <a:lnTo>
                  <a:pt x="69850" y="504190"/>
                </a:lnTo>
                <a:lnTo>
                  <a:pt x="58419" y="525780"/>
                </a:lnTo>
                <a:lnTo>
                  <a:pt x="46989" y="546100"/>
                </a:lnTo>
                <a:lnTo>
                  <a:pt x="34289" y="566420"/>
                </a:lnTo>
                <a:lnTo>
                  <a:pt x="20319" y="58674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2329" y="3135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93590" y="4439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52209" y="2686050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46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18559" y="360045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1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4260" y="390144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301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3940" y="2444750"/>
            <a:ext cx="115570" cy="532130"/>
          </a:xfrm>
          <a:custGeom>
            <a:avLst/>
            <a:gdLst/>
            <a:ahLst/>
            <a:cxnLst/>
            <a:rect l="l" t="t" r="r" b="b"/>
            <a:pathLst>
              <a:path w="115570" h="532130">
                <a:moveTo>
                  <a:pt x="0" y="0"/>
                </a:moveTo>
                <a:lnTo>
                  <a:pt x="13970" y="13970"/>
                </a:lnTo>
                <a:lnTo>
                  <a:pt x="26670" y="29210"/>
                </a:lnTo>
                <a:lnTo>
                  <a:pt x="39370" y="45720"/>
                </a:lnTo>
                <a:lnTo>
                  <a:pt x="50800" y="60960"/>
                </a:lnTo>
                <a:lnTo>
                  <a:pt x="60960" y="78739"/>
                </a:lnTo>
                <a:lnTo>
                  <a:pt x="71120" y="95250"/>
                </a:lnTo>
                <a:lnTo>
                  <a:pt x="87630" y="130810"/>
                </a:lnTo>
                <a:lnTo>
                  <a:pt x="100330" y="168910"/>
                </a:lnTo>
                <a:lnTo>
                  <a:pt x="109220" y="207010"/>
                </a:lnTo>
                <a:lnTo>
                  <a:pt x="111760" y="227329"/>
                </a:lnTo>
                <a:lnTo>
                  <a:pt x="114300" y="246379"/>
                </a:lnTo>
                <a:lnTo>
                  <a:pt x="115570" y="265429"/>
                </a:lnTo>
                <a:lnTo>
                  <a:pt x="114300" y="285750"/>
                </a:lnTo>
                <a:lnTo>
                  <a:pt x="114300" y="306070"/>
                </a:lnTo>
                <a:lnTo>
                  <a:pt x="111760" y="325120"/>
                </a:lnTo>
                <a:lnTo>
                  <a:pt x="107950" y="344170"/>
                </a:lnTo>
                <a:lnTo>
                  <a:pt x="104139" y="363220"/>
                </a:lnTo>
                <a:lnTo>
                  <a:pt x="99060" y="382270"/>
                </a:lnTo>
                <a:lnTo>
                  <a:pt x="92710" y="401320"/>
                </a:lnTo>
                <a:lnTo>
                  <a:pt x="85089" y="419100"/>
                </a:lnTo>
                <a:lnTo>
                  <a:pt x="77470" y="436879"/>
                </a:lnTo>
                <a:lnTo>
                  <a:pt x="68580" y="453389"/>
                </a:lnTo>
                <a:lnTo>
                  <a:pt x="58420" y="471170"/>
                </a:lnTo>
                <a:lnTo>
                  <a:pt x="46989" y="486410"/>
                </a:lnTo>
                <a:lnTo>
                  <a:pt x="35560" y="502920"/>
                </a:lnTo>
                <a:lnTo>
                  <a:pt x="22860" y="518160"/>
                </a:lnTo>
                <a:lnTo>
                  <a:pt x="10160" y="53212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3429" y="2178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02479" y="3242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01259" y="3474720"/>
            <a:ext cx="521970" cy="358140"/>
          </a:xfrm>
          <a:custGeom>
            <a:avLst/>
            <a:gdLst/>
            <a:ahLst/>
            <a:cxnLst/>
            <a:rect l="l" t="t" r="r" b="b"/>
            <a:pathLst>
              <a:path w="521970" h="358139">
                <a:moveTo>
                  <a:pt x="0" y="0"/>
                </a:moveTo>
                <a:lnTo>
                  <a:pt x="27939" y="0"/>
                </a:lnTo>
                <a:lnTo>
                  <a:pt x="54610" y="1269"/>
                </a:lnTo>
                <a:lnTo>
                  <a:pt x="81279" y="3809"/>
                </a:lnTo>
                <a:lnTo>
                  <a:pt x="107950" y="7619"/>
                </a:lnTo>
                <a:lnTo>
                  <a:pt x="134619" y="11429"/>
                </a:lnTo>
                <a:lnTo>
                  <a:pt x="161289" y="17779"/>
                </a:lnTo>
                <a:lnTo>
                  <a:pt x="186689" y="22859"/>
                </a:lnTo>
                <a:lnTo>
                  <a:pt x="212089" y="30479"/>
                </a:lnTo>
                <a:lnTo>
                  <a:pt x="236219" y="39369"/>
                </a:lnTo>
                <a:lnTo>
                  <a:pt x="260350" y="48259"/>
                </a:lnTo>
                <a:lnTo>
                  <a:pt x="284479" y="57150"/>
                </a:lnTo>
                <a:lnTo>
                  <a:pt x="306069" y="68579"/>
                </a:lnTo>
                <a:lnTo>
                  <a:pt x="327660" y="80009"/>
                </a:lnTo>
                <a:lnTo>
                  <a:pt x="368300" y="104139"/>
                </a:lnTo>
                <a:lnTo>
                  <a:pt x="405129" y="132079"/>
                </a:lnTo>
                <a:lnTo>
                  <a:pt x="436879" y="162559"/>
                </a:lnTo>
                <a:lnTo>
                  <a:pt x="464819" y="195579"/>
                </a:lnTo>
                <a:lnTo>
                  <a:pt x="486410" y="229869"/>
                </a:lnTo>
                <a:lnTo>
                  <a:pt x="502919" y="265429"/>
                </a:lnTo>
                <a:lnTo>
                  <a:pt x="510539" y="284479"/>
                </a:lnTo>
                <a:lnTo>
                  <a:pt x="515619" y="302259"/>
                </a:lnTo>
                <a:lnTo>
                  <a:pt x="518160" y="321309"/>
                </a:lnTo>
                <a:lnTo>
                  <a:pt x="520700" y="340359"/>
                </a:lnTo>
                <a:lnTo>
                  <a:pt x="521969" y="35813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0559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3229" y="4193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8879" y="3810000"/>
            <a:ext cx="521970" cy="274320"/>
          </a:xfrm>
          <a:custGeom>
            <a:avLst/>
            <a:gdLst/>
            <a:ahLst/>
            <a:cxnLst/>
            <a:rect l="l" t="t" r="r" b="b"/>
            <a:pathLst>
              <a:path w="521970" h="274320">
                <a:moveTo>
                  <a:pt x="521970" y="0"/>
                </a:moveTo>
                <a:lnTo>
                  <a:pt x="505460" y="25400"/>
                </a:lnTo>
                <a:lnTo>
                  <a:pt x="487680" y="49530"/>
                </a:lnTo>
                <a:lnTo>
                  <a:pt x="468630" y="72389"/>
                </a:lnTo>
                <a:lnTo>
                  <a:pt x="450850" y="93980"/>
                </a:lnTo>
                <a:lnTo>
                  <a:pt x="430530" y="115569"/>
                </a:lnTo>
                <a:lnTo>
                  <a:pt x="410210" y="135889"/>
                </a:lnTo>
                <a:lnTo>
                  <a:pt x="389890" y="154939"/>
                </a:lnTo>
                <a:lnTo>
                  <a:pt x="368300" y="171450"/>
                </a:lnTo>
                <a:lnTo>
                  <a:pt x="346710" y="187960"/>
                </a:lnTo>
                <a:lnTo>
                  <a:pt x="303530" y="217169"/>
                </a:lnTo>
                <a:lnTo>
                  <a:pt x="259080" y="241300"/>
                </a:lnTo>
                <a:lnTo>
                  <a:pt x="213360" y="257810"/>
                </a:lnTo>
                <a:lnTo>
                  <a:pt x="168910" y="269239"/>
                </a:lnTo>
                <a:lnTo>
                  <a:pt x="124460" y="274319"/>
                </a:lnTo>
                <a:lnTo>
                  <a:pt x="102870" y="274319"/>
                </a:lnTo>
                <a:lnTo>
                  <a:pt x="81280" y="273050"/>
                </a:lnTo>
                <a:lnTo>
                  <a:pt x="59690" y="270510"/>
                </a:lnTo>
                <a:lnTo>
                  <a:pt x="39370" y="266700"/>
                </a:lnTo>
                <a:lnTo>
                  <a:pt x="19050" y="261619"/>
                </a:lnTo>
                <a:lnTo>
                  <a:pt x="0" y="25400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31840" y="3129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0579" y="3910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30850" y="3801109"/>
            <a:ext cx="3561079" cy="10160"/>
          </a:xfrm>
          <a:custGeom>
            <a:avLst/>
            <a:gdLst/>
            <a:ahLst/>
            <a:cxnLst/>
            <a:rect l="l" t="t" r="r" b="b"/>
            <a:pathLst>
              <a:path w="3561079" h="10160">
                <a:moveTo>
                  <a:pt x="0" y="10159"/>
                </a:moveTo>
                <a:lnTo>
                  <a:pt x="35610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23459" y="3455670"/>
            <a:ext cx="143510" cy="627380"/>
          </a:xfrm>
          <a:custGeom>
            <a:avLst/>
            <a:gdLst/>
            <a:ahLst/>
            <a:cxnLst/>
            <a:rect l="l" t="t" r="r" b="b"/>
            <a:pathLst>
              <a:path w="143510" h="627379">
                <a:moveTo>
                  <a:pt x="27939" y="0"/>
                </a:moveTo>
                <a:lnTo>
                  <a:pt x="43179" y="19050"/>
                </a:lnTo>
                <a:lnTo>
                  <a:pt x="57150" y="38100"/>
                </a:lnTo>
                <a:lnTo>
                  <a:pt x="71119" y="58419"/>
                </a:lnTo>
                <a:lnTo>
                  <a:pt x="82550" y="80009"/>
                </a:lnTo>
                <a:lnTo>
                  <a:pt x="93979" y="100329"/>
                </a:lnTo>
                <a:lnTo>
                  <a:pt x="113029" y="144779"/>
                </a:lnTo>
                <a:lnTo>
                  <a:pt x="127000" y="190499"/>
                </a:lnTo>
                <a:lnTo>
                  <a:pt x="137160" y="237489"/>
                </a:lnTo>
                <a:lnTo>
                  <a:pt x="142239" y="284479"/>
                </a:lnTo>
                <a:lnTo>
                  <a:pt x="143510" y="307339"/>
                </a:lnTo>
                <a:lnTo>
                  <a:pt x="143510" y="330199"/>
                </a:lnTo>
                <a:lnTo>
                  <a:pt x="142239" y="354329"/>
                </a:lnTo>
                <a:lnTo>
                  <a:pt x="134619" y="400049"/>
                </a:lnTo>
                <a:lnTo>
                  <a:pt x="123189" y="443229"/>
                </a:lnTo>
                <a:lnTo>
                  <a:pt x="106679" y="486409"/>
                </a:lnTo>
                <a:lnTo>
                  <a:pt x="86360" y="525779"/>
                </a:lnTo>
                <a:lnTo>
                  <a:pt x="73660" y="544829"/>
                </a:lnTo>
                <a:lnTo>
                  <a:pt x="60960" y="563879"/>
                </a:lnTo>
                <a:lnTo>
                  <a:pt x="46989" y="580389"/>
                </a:lnTo>
                <a:lnTo>
                  <a:pt x="33019" y="598169"/>
                </a:lnTo>
                <a:lnTo>
                  <a:pt x="16510" y="613409"/>
                </a:lnTo>
                <a:lnTo>
                  <a:pt x="0" y="62737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54220" y="310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98340" y="4357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7450" y="469392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29179" y="5007609"/>
            <a:ext cx="2574290" cy="0"/>
          </a:xfrm>
          <a:custGeom>
            <a:avLst/>
            <a:gdLst/>
            <a:ahLst/>
            <a:cxnLst/>
            <a:rect l="l" t="t" r="r" b="b"/>
            <a:pathLst>
              <a:path w="2574290">
                <a:moveTo>
                  <a:pt x="0" y="0"/>
                </a:moveTo>
                <a:lnTo>
                  <a:pt x="257429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28540" y="4542790"/>
            <a:ext cx="148590" cy="593090"/>
          </a:xfrm>
          <a:custGeom>
            <a:avLst/>
            <a:gdLst/>
            <a:ahLst/>
            <a:cxnLst/>
            <a:rect l="l" t="t" r="r" b="b"/>
            <a:pathLst>
              <a:path w="148589" h="593089">
                <a:moveTo>
                  <a:pt x="0" y="0"/>
                </a:moveTo>
                <a:lnTo>
                  <a:pt x="13970" y="12700"/>
                </a:lnTo>
                <a:lnTo>
                  <a:pt x="29210" y="26670"/>
                </a:lnTo>
                <a:lnTo>
                  <a:pt x="43180" y="41910"/>
                </a:lnTo>
                <a:lnTo>
                  <a:pt x="54610" y="57150"/>
                </a:lnTo>
                <a:lnTo>
                  <a:pt x="67310" y="72390"/>
                </a:lnTo>
                <a:lnTo>
                  <a:pt x="78739" y="88900"/>
                </a:lnTo>
                <a:lnTo>
                  <a:pt x="90170" y="105410"/>
                </a:lnTo>
                <a:lnTo>
                  <a:pt x="99060" y="121920"/>
                </a:lnTo>
                <a:lnTo>
                  <a:pt x="109220" y="139700"/>
                </a:lnTo>
                <a:lnTo>
                  <a:pt x="116839" y="157480"/>
                </a:lnTo>
                <a:lnTo>
                  <a:pt x="124460" y="175260"/>
                </a:lnTo>
                <a:lnTo>
                  <a:pt x="130810" y="194310"/>
                </a:lnTo>
                <a:lnTo>
                  <a:pt x="135889" y="213360"/>
                </a:lnTo>
                <a:lnTo>
                  <a:pt x="139700" y="232410"/>
                </a:lnTo>
                <a:lnTo>
                  <a:pt x="143510" y="250190"/>
                </a:lnTo>
                <a:lnTo>
                  <a:pt x="146050" y="269240"/>
                </a:lnTo>
                <a:lnTo>
                  <a:pt x="147320" y="289560"/>
                </a:lnTo>
                <a:lnTo>
                  <a:pt x="148589" y="307340"/>
                </a:lnTo>
                <a:lnTo>
                  <a:pt x="146050" y="345440"/>
                </a:lnTo>
                <a:lnTo>
                  <a:pt x="137160" y="401320"/>
                </a:lnTo>
                <a:lnTo>
                  <a:pt x="118110" y="453390"/>
                </a:lnTo>
                <a:lnTo>
                  <a:pt x="91439" y="501650"/>
                </a:lnTo>
                <a:lnTo>
                  <a:pt x="81280" y="516890"/>
                </a:lnTo>
                <a:lnTo>
                  <a:pt x="69850" y="530860"/>
                </a:lnTo>
                <a:lnTo>
                  <a:pt x="57150" y="544830"/>
                </a:lnTo>
                <a:lnTo>
                  <a:pt x="44450" y="558800"/>
                </a:lnTo>
                <a:lnTo>
                  <a:pt x="30480" y="571500"/>
                </a:lnTo>
                <a:lnTo>
                  <a:pt x="16510" y="582930"/>
                </a:lnTo>
                <a:lnTo>
                  <a:pt x="2539" y="59309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25009" y="4290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64709" y="5354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77129" y="4532629"/>
            <a:ext cx="153670" cy="598170"/>
          </a:xfrm>
          <a:custGeom>
            <a:avLst/>
            <a:gdLst/>
            <a:ahLst/>
            <a:cxnLst/>
            <a:rect l="l" t="t" r="r" b="b"/>
            <a:pathLst>
              <a:path w="153670" h="598170">
                <a:moveTo>
                  <a:pt x="13970" y="0"/>
                </a:moveTo>
                <a:lnTo>
                  <a:pt x="29210" y="16510"/>
                </a:lnTo>
                <a:lnTo>
                  <a:pt x="43180" y="31750"/>
                </a:lnTo>
                <a:lnTo>
                  <a:pt x="55880" y="48260"/>
                </a:lnTo>
                <a:lnTo>
                  <a:pt x="69850" y="64770"/>
                </a:lnTo>
                <a:lnTo>
                  <a:pt x="81280" y="82550"/>
                </a:lnTo>
                <a:lnTo>
                  <a:pt x="92710" y="100330"/>
                </a:lnTo>
                <a:lnTo>
                  <a:pt x="102870" y="119380"/>
                </a:lnTo>
                <a:lnTo>
                  <a:pt x="111760" y="138430"/>
                </a:lnTo>
                <a:lnTo>
                  <a:pt x="120650" y="157480"/>
                </a:lnTo>
                <a:lnTo>
                  <a:pt x="134620" y="195580"/>
                </a:lnTo>
                <a:lnTo>
                  <a:pt x="144780" y="234950"/>
                </a:lnTo>
                <a:lnTo>
                  <a:pt x="152400" y="275590"/>
                </a:lnTo>
                <a:lnTo>
                  <a:pt x="153670" y="295910"/>
                </a:lnTo>
                <a:lnTo>
                  <a:pt x="153670" y="314960"/>
                </a:lnTo>
                <a:lnTo>
                  <a:pt x="153670" y="334010"/>
                </a:lnTo>
                <a:lnTo>
                  <a:pt x="152400" y="354330"/>
                </a:lnTo>
                <a:lnTo>
                  <a:pt x="149860" y="373380"/>
                </a:lnTo>
                <a:lnTo>
                  <a:pt x="146050" y="392430"/>
                </a:lnTo>
                <a:lnTo>
                  <a:pt x="140970" y="410210"/>
                </a:lnTo>
                <a:lnTo>
                  <a:pt x="135890" y="427990"/>
                </a:lnTo>
                <a:lnTo>
                  <a:pt x="129540" y="445770"/>
                </a:lnTo>
                <a:lnTo>
                  <a:pt x="121920" y="463550"/>
                </a:lnTo>
                <a:lnTo>
                  <a:pt x="114300" y="480060"/>
                </a:lnTo>
                <a:lnTo>
                  <a:pt x="104140" y="495300"/>
                </a:lnTo>
                <a:lnTo>
                  <a:pt x="93980" y="511810"/>
                </a:lnTo>
                <a:lnTo>
                  <a:pt x="83820" y="525780"/>
                </a:lnTo>
                <a:lnTo>
                  <a:pt x="71120" y="539750"/>
                </a:lnTo>
                <a:lnTo>
                  <a:pt x="58420" y="553720"/>
                </a:lnTo>
                <a:lnTo>
                  <a:pt x="45720" y="565150"/>
                </a:lnTo>
                <a:lnTo>
                  <a:pt x="30480" y="576580"/>
                </a:lnTo>
                <a:lnTo>
                  <a:pt x="15240" y="588010"/>
                </a:lnTo>
                <a:lnTo>
                  <a:pt x="0" y="59817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91379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92979" y="5336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5229" y="4532629"/>
            <a:ext cx="509270" cy="365760"/>
          </a:xfrm>
          <a:custGeom>
            <a:avLst/>
            <a:gdLst/>
            <a:ahLst/>
            <a:cxnLst/>
            <a:rect l="l" t="t" r="r" b="b"/>
            <a:pathLst>
              <a:path w="509270" h="365760">
                <a:moveTo>
                  <a:pt x="0" y="0"/>
                </a:moveTo>
                <a:lnTo>
                  <a:pt x="26670" y="0"/>
                </a:lnTo>
                <a:lnTo>
                  <a:pt x="53340" y="2540"/>
                </a:lnTo>
                <a:lnTo>
                  <a:pt x="80010" y="3810"/>
                </a:lnTo>
                <a:lnTo>
                  <a:pt x="106680" y="7620"/>
                </a:lnTo>
                <a:lnTo>
                  <a:pt x="132080" y="12700"/>
                </a:lnTo>
                <a:lnTo>
                  <a:pt x="157480" y="17780"/>
                </a:lnTo>
                <a:lnTo>
                  <a:pt x="182880" y="24130"/>
                </a:lnTo>
                <a:lnTo>
                  <a:pt x="207010" y="31750"/>
                </a:lnTo>
                <a:lnTo>
                  <a:pt x="231140" y="39370"/>
                </a:lnTo>
                <a:lnTo>
                  <a:pt x="276860" y="58420"/>
                </a:lnTo>
                <a:lnTo>
                  <a:pt x="320040" y="81280"/>
                </a:lnTo>
                <a:lnTo>
                  <a:pt x="359410" y="106680"/>
                </a:lnTo>
                <a:lnTo>
                  <a:pt x="394970" y="134620"/>
                </a:lnTo>
                <a:lnTo>
                  <a:pt x="426720" y="166370"/>
                </a:lnTo>
                <a:lnTo>
                  <a:pt x="453390" y="199390"/>
                </a:lnTo>
                <a:lnTo>
                  <a:pt x="474980" y="233680"/>
                </a:lnTo>
                <a:lnTo>
                  <a:pt x="491490" y="270510"/>
                </a:lnTo>
                <a:lnTo>
                  <a:pt x="502920" y="307340"/>
                </a:lnTo>
                <a:lnTo>
                  <a:pt x="508000" y="346710"/>
                </a:lnTo>
                <a:lnTo>
                  <a:pt x="509270" y="36576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05959" y="4532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25770" y="5264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80940" y="4890770"/>
            <a:ext cx="568960" cy="281940"/>
          </a:xfrm>
          <a:custGeom>
            <a:avLst/>
            <a:gdLst/>
            <a:ahLst/>
            <a:cxnLst/>
            <a:rect l="l" t="t" r="r" b="b"/>
            <a:pathLst>
              <a:path w="568960" h="281939">
                <a:moveTo>
                  <a:pt x="568960" y="0"/>
                </a:moveTo>
                <a:lnTo>
                  <a:pt x="551180" y="22859"/>
                </a:lnTo>
                <a:lnTo>
                  <a:pt x="532130" y="44449"/>
                </a:lnTo>
                <a:lnTo>
                  <a:pt x="514350" y="64769"/>
                </a:lnTo>
                <a:lnTo>
                  <a:pt x="494030" y="85089"/>
                </a:lnTo>
                <a:lnTo>
                  <a:pt x="473710" y="105409"/>
                </a:lnTo>
                <a:lnTo>
                  <a:pt x="453389" y="123189"/>
                </a:lnTo>
                <a:lnTo>
                  <a:pt x="433070" y="142239"/>
                </a:lnTo>
                <a:lnTo>
                  <a:pt x="412750" y="158749"/>
                </a:lnTo>
                <a:lnTo>
                  <a:pt x="391160" y="175259"/>
                </a:lnTo>
                <a:lnTo>
                  <a:pt x="370839" y="189229"/>
                </a:lnTo>
                <a:lnTo>
                  <a:pt x="349250" y="203199"/>
                </a:lnTo>
                <a:lnTo>
                  <a:pt x="327660" y="217169"/>
                </a:lnTo>
                <a:lnTo>
                  <a:pt x="306070" y="228599"/>
                </a:lnTo>
                <a:lnTo>
                  <a:pt x="285750" y="240029"/>
                </a:lnTo>
                <a:lnTo>
                  <a:pt x="264160" y="248919"/>
                </a:lnTo>
                <a:lnTo>
                  <a:pt x="242570" y="257809"/>
                </a:lnTo>
                <a:lnTo>
                  <a:pt x="222250" y="264159"/>
                </a:lnTo>
                <a:lnTo>
                  <a:pt x="201930" y="270509"/>
                </a:lnTo>
                <a:lnTo>
                  <a:pt x="181610" y="275589"/>
                </a:lnTo>
                <a:lnTo>
                  <a:pt x="162560" y="279399"/>
                </a:lnTo>
                <a:lnTo>
                  <a:pt x="143510" y="281939"/>
                </a:lnTo>
                <a:lnTo>
                  <a:pt x="125730" y="281939"/>
                </a:lnTo>
                <a:lnTo>
                  <a:pt x="106680" y="281939"/>
                </a:lnTo>
                <a:lnTo>
                  <a:pt x="90170" y="280669"/>
                </a:lnTo>
                <a:lnTo>
                  <a:pt x="72389" y="278129"/>
                </a:lnTo>
                <a:lnTo>
                  <a:pt x="57150" y="273049"/>
                </a:lnTo>
                <a:lnTo>
                  <a:pt x="41910" y="267969"/>
                </a:lnTo>
                <a:lnTo>
                  <a:pt x="26670" y="261619"/>
                </a:lnTo>
                <a:lnTo>
                  <a:pt x="13970" y="253999"/>
                </a:lnTo>
                <a:lnTo>
                  <a:pt x="0" y="24510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88990" y="4451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43450" y="4953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49900" y="4885690"/>
            <a:ext cx="3542029" cy="6350"/>
          </a:xfrm>
          <a:custGeom>
            <a:avLst/>
            <a:gdLst/>
            <a:ahLst/>
            <a:cxnLst/>
            <a:rect l="l" t="t" r="r" b="b"/>
            <a:pathLst>
              <a:path w="3542029" h="6350">
                <a:moveTo>
                  <a:pt x="0" y="6350"/>
                </a:moveTo>
                <a:lnTo>
                  <a:pt x="354202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27450" y="3191510"/>
            <a:ext cx="0" cy="411480"/>
          </a:xfrm>
          <a:custGeom>
            <a:avLst/>
            <a:gdLst/>
            <a:ahLst/>
            <a:cxnLst/>
            <a:rect l="l" t="t" r="r" b="b"/>
            <a:pathLst>
              <a:path h="411479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27450" y="3191510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76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61100" y="3806190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419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36340" y="4297679"/>
            <a:ext cx="2524760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76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22370" y="4284979"/>
            <a:ext cx="0" cy="411480"/>
          </a:xfrm>
          <a:custGeom>
            <a:avLst/>
            <a:gdLst/>
            <a:ahLst/>
            <a:cxnLst/>
            <a:rect l="l" t="t" r="r" b="b"/>
            <a:pathLst>
              <a:path h="411479">
                <a:moveTo>
                  <a:pt x="0" y="0"/>
                </a:moveTo>
                <a:lnTo>
                  <a:pt x="0" y="41148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19379"/>
            <a:ext cx="6857999" cy="642621"/>
          </a:xfrm>
        </p:spPr>
        <p:txBody>
          <a:bodyPr/>
          <a:lstStyle/>
          <a:p>
            <a:r>
              <a:rPr lang="en-US" dirty="0" smtClean="0"/>
              <a:t>BCD to Seven Segment Display</a:t>
            </a:r>
            <a:endParaRPr lang="en-US" dirty="0"/>
          </a:p>
        </p:txBody>
      </p:sp>
      <p:pic>
        <p:nvPicPr>
          <p:cNvPr id="1026" name="Picture 2" descr="C:\Users\GURU\Desktop\bcd to 7 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2401" y="1828800"/>
            <a:ext cx="9042399" cy="3277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8839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IC 7447 (BCD to 7 Segment Decoder)</a:t>
            </a:r>
            <a:endParaRPr lang="en-US" dirty="0"/>
          </a:p>
        </p:txBody>
      </p:sp>
      <p:pic>
        <p:nvPicPr>
          <p:cNvPr id="2050" name="Picture 2" descr="C:\Users\GURU\Desktop\7447_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1"/>
            <a:ext cx="6172200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57200"/>
            <a:ext cx="8000999" cy="492443"/>
          </a:xfrm>
        </p:spPr>
        <p:txBody>
          <a:bodyPr/>
          <a:lstStyle/>
          <a:p>
            <a:r>
              <a:rPr lang="en-US" b="0" u="none" dirty="0" smtClean="0">
                <a:solidFill>
                  <a:srgbClr val="FF0000"/>
                </a:solidFill>
              </a:rPr>
              <a:t>7 Segment Display</a:t>
            </a:r>
            <a:endParaRPr lang="en-US" b="0" u="none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GURU\Desktop\frame_0_delay-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98552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28600"/>
            <a:ext cx="5486399" cy="492443"/>
          </a:xfrm>
        </p:spPr>
        <p:txBody>
          <a:bodyPr/>
          <a:lstStyle/>
          <a:p>
            <a:r>
              <a:rPr lang="en-US" b="0" u="none" dirty="0" smtClean="0">
                <a:solidFill>
                  <a:srgbClr val="FF0000"/>
                </a:solidFill>
              </a:rPr>
              <a:t>Common Anode Display</a:t>
            </a:r>
            <a:endParaRPr lang="en-US" b="0" u="none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GURU\Desktop\seven-segment_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2400" y="1524000"/>
            <a:ext cx="9144000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6400799" cy="609600"/>
          </a:xfrm>
        </p:spPr>
        <p:txBody>
          <a:bodyPr/>
          <a:lstStyle/>
          <a:p>
            <a:r>
              <a:rPr lang="en-US" b="0" u="none" dirty="0" smtClean="0">
                <a:solidFill>
                  <a:srgbClr val="FF0000"/>
                </a:solidFill>
              </a:rPr>
              <a:t>Dual Digit 7 Segment Display</a:t>
            </a:r>
            <a:endParaRPr lang="en-US" b="0" u="none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GURU\Desktop\276-078-Two-Digit-7-Segment-Display-pin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5600" y="1853406"/>
            <a:ext cx="9652000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19379"/>
            <a:ext cx="6400799" cy="492443"/>
          </a:xfrm>
        </p:spPr>
        <p:txBody>
          <a:bodyPr/>
          <a:lstStyle/>
          <a:p>
            <a:endParaRPr lang="en-US" b="0" u="none" dirty="0"/>
          </a:p>
        </p:txBody>
      </p:sp>
      <p:pic>
        <p:nvPicPr>
          <p:cNvPr id="4098" name="Picture 2" descr="C:\Users\GURU\Desktop\NV_0501_Marston_Figure0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8781" y="1600201"/>
            <a:ext cx="941561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1" y="304801"/>
            <a:ext cx="2209800" cy="492443"/>
          </a:xfrm>
        </p:spPr>
        <p:txBody>
          <a:bodyPr/>
          <a:lstStyle/>
          <a:p>
            <a:r>
              <a:rPr lang="en-US" b="0" u="sng" dirty="0" smtClean="0">
                <a:solidFill>
                  <a:srgbClr val="FF0000"/>
                </a:solidFill>
              </a:rPr>
              <a:t>Gray Code</a:t>
            </a:r>
            <a:endParaRPr lang="en-US" b="0" u="sng" dirty="0">
              <a:solidFill>
                <a:srgbClr val="FF0000"/>
              </a:solidFill>
            </a:endParaRPr>
          </a:p>
        </p:txBody>
      </p:sp>
      <p:sp>
        <p:nvSpPr>
          <p:cNvPr id="25" name="Rectangle 82"/>
          <p:cNvSpPr>
            <a:spLocks noChangeArrowheads="1"/>
          </p:cNvSpPr>
          <p:nvPr/>
        </p:nvSpPr>
        <p:spPr bwMode="auto">
          <a:xfrm>
            <a:off x="498475" y="944563"/>
            <a:ext cx="824865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/>
              <a:t> In a Gray code only one bit changes between each pair of successive code words.  </a:t>
            </a:r>
            <a:endParaRPr lang="en-US" altLang="zh-CN" sz="3200" dirty="0" smtClean="0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3200" dirty="0" smtClean="0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3200" dirty="0" smtClean="0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3200" dirty="0" smtClean="0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 smtClean="0"/>
              <a:t>Gray Code also called as Cyclic Code.</a:t>
            </a:r>
          </a:p>
        </p:txBody>
      </p:sp>
      <p:sp>
        <p:nvSpPr>
          <p:cNvPr id="26" name="Rectangle 83"/>
          <p:cNvSpPr>
            <a:spLocks noChangeArrowheads="1"/>
          </p:cNvSpPr>
          <p:nvPr/>
        </p:nvSpPr>
        <p:spPr bwMode="auto">
          <a:xfrm>
            <a:off x="457200" y="2286000"/>
            <a:ext cx="82486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 smtClean="0"/>
              <a:t>Gray </a:t>
            </a:r>
            <a:r>
              <a:rPr lang="en-US" altLang="zh-CN" sz="3200" dirty="0"/>
              <a:t>code </a:t>
            </a:r>
            <a:r>
              <a:rPr lang="en-US" altLang="zh-CN" sz="3200" dirty="0" smtClean="0"/>
              <a:t>also called as </a:t>
            </a:r>
            <a:r>
              <a:rPr lang="en-US" altLang="zh-CN" sz="3200" b="1" i="1" dirty="0">
                <a:solidFill>
                  <a:srgbClr val="3333FF"/>
                </a:solidFill>
                <a:latin typeface="Times New Roman" pitchFamily="18" charset="0"/>
              </a:rPr>
              <a:t>reflected </a:t>
            </a:r>
            <a:r>
              <a:rPr lang="en-US" altLang="zh-CN" sz="3200" b="1" i="1" dirty="0" smtClean="0">
                <a:solidFill>
                  <a:srgbClr val="3333FF"/>
                </a:solidFill>
                <a:latin typeface="Times New Roman" pitchFamily="18" charset="0"/>
              </a:rPr>
              <a:t>Binary code</a:t>
            </a:r>
            <a:r>
              <a:rPr lang="en-US" altLang="zh-CN" sz="3200" dirty="0"/>
              <a:t>. </a:t>
            </a:r>
          </a:p>
        </p:txBody>
      </p:sp>
      <p:sp>
        <p:nvSpPr>
          <p:cNvPr id="27" name="Rectangle 84"/>
          <p:cNvSpPr>
            <a:spLocks noChangeArrowheads="1"/>
          </p:cNvSpPr>
          <p:nvPr/>
        </p:nvSpPr>
        <p:spPr bwMode="auto">
          <a:xfrm>
            <a:off x="685800" y="3657600"/>
            <a:ext cx="8089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zh-CN" sz="3200" dirty="0"/>
          </a:p>
        </p:txBody>
      </p:sp>
      <p:sp>
        <p:nvSpPr>
          <p:cNvPr id="28" name="Rectangle 87"/>
          <p:cNvSpPr>
            <a:spLocks noChangeArrowheads="1"/>
          </p:cNvSpPr>
          <p:nvPr/>
        </p:nvSpPr>
        <p:spPr bwMode="auto">
          <a:xfrm>
            <a:off x="552450" y="4191000"/>
            <a:ext cx="82486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42999"/>
            <a:ext cx="5943601" cy="228601"/>
          </a:xfrm>
        </p:spPr>
        <p:txBody>
          <a:bodyPr/>
          <a:lstStyle/>
          <a:p>
            <a:r>
              <a:rPr lang="en-US" b="0" u="none" dirty="0" smtClean="0"/>
              <a:t>3 Bit Gray Code as RBC</a:t>
            </a:r>
            <a:endParaRPr lang="en-US" b="0" u="none" dirty="0"/>
          </a:p>
        </p:txBody>
      </p:sp>
      <p:sp>
        <p:nvSpPr>
          <p:cNvPr id="3" name="Text Box 28"/>
          <p:cNvSpPr txBox="1">
            <a:spLocks noChangeArrowheads="1"/>
          </p:cNvSpPr>
          <p:nvPr/>
        </p:nvSpPr>
        <p:spPr bwMode="auto">
          <a:xfrm>
            <a:off x="4286250" y="4095750"/>
            <a:ext cx="436563" cy="204152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/>
              <a:t>1111</a:t>
            </a: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5602288" y="2330450"/>
            <a:ext cx="0" cy="163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H="1" flipV="1">
            <a:off x="5602288" y="4216400"/>
            <a:ext cx="19050" cy="19081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84350" y="3254375"/>
            <a:ext cx="714375" cy="2041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/>
              <a:t>00011110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5175" y="2251075"/>
            <a:ext cx="32019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/>
              <a:t>2-bit Gray code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4737100" y="2078038"/>
            <a:ext cx="714375" cy="2041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/>
              <a:t>00011110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735513" y="4105275"/>
            <a:ext cx="714375" cy="2041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/>
              <a:t>10110100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4286250" y="2085975"/>
            <a:ext cx="436563" cy="20415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/>
              <a:t>0000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6359525" y="2097088"/>
            <a:ext cx="954088" cy="39909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/>
              <a:t>000001011010110111101100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5" grpId="0" animBg="1"/>
      <p:bldP spid="6" grpId="0" animBg="1" autoUpdateAnimBg="0"/>
      <p:bldP spid="7" grpId="0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119379"/>
            <a:ext cx="5486400" cy="492443"/>
          </a:xfrm>
        </p:spPr>
        <p:txBody>
          <a:bodyPr/>
          <a:lstStyle/>
          <a:p>
            <a:r>
              <a:rPr lang="en-US" b="0" u="sng" dirty="0" smtClean="0">
                <a:solidFill>
                  <a:srgbClr val="FF0000"/>
                </a:solidFill>
              </a:rPr>
              <a:t>Applications of Gray code</a:t>
            </a:r>
            <a:endParaRPr lang="en-US" b="0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371600"/>
            <a:ext cx="8361679" cy="3323987"/>
          </a:xfrm>
        </p:spPr>
        <p:txBody>
          <a:bodyPr/>
          <a:lstStyle/>
          <a:p>
            <a:r>
              <a:rPr lang="en-US" sz="3600" dirty="0" smtClean="0"/>
              <a:t>1.K-Maps(one bit change)</a:t>
            </a:r>
          </a:p>
          <a:p>
            <a:endParaRPr lang="en-US" sz="3600" dirty="0" smtClean="0"/>
          </a:p>
          <a:p>
            <a:r>
              <a:rPr lang="en-US" sz="3600" dirty="0" smtClean="0"/>
              <a:t>2.To Prevent Spurious output from    </a:t>
            </a:r>
          </a:p>
          <a:p>
            <a:r>
              <a:rPr lang="en-US" sz="3600" dirty="0" smtClean="0"/>
              <a:t>    Electromechanical Switches</a:t>
            </a:r>
          </a:p>
          <a:p>
            <a:endParaRPr lang="en-US" sz="3600" dirty="0" smtClean="0"/>
          </a:p>
          <a:p>
            <a:r>
              <a:rPr lang="en-US" sz="3600" dirty="0" smtClean="0"/>
              <a:t>3.Error Correction Codes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120" y="24129"/>
            <a:ext cx="42976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u="none" spc="-5" dirty="0">
                <a:latin typeface="Arial"/>
                <a:cs typeface="Arial"/>
              </a:rPr>
              <a:t>Binary </a:t>
            </a:r>
            <a:r>
              <a:rPr sz="2000" b="0" u="none" spc="-180" dirty="0">
                <a:latin typeface="Arial"/>
                <a:cs typeface="Arial"/>
              </a:rPr>
              <a:t>To </a:t>
            </a:r>
            <a:r>
              <a:rPr sz="2000" b="0" u="none" spc="-5" dirty="0">
                <a:latin typeface="Arial"/>
                <a:cs typeface="Arial"/>
              </a:rPr>
              <a:t>Gray</a:t>
            </a:r>
            <a:r>
              <a:rPr sz="2000" b="0" u="none" spc="60" dirty="0">
                <a:latin typeface="Arial"/>
                <a:cs typeface="Arial"/>
              </a:rPr>
              <a:t> </a:t>
            </a:r>
            <a:r>
              <a:rPr sz="2000" b="0" u="none" dirty="0" smtClean="0">
                <a:latin typeface="Arial"/>
                <a:cs typeface="Arial"/>
              </a:rPr>
              <a:t>C</a:t>
            </a:r>
            <a:r>
              <a:rPr lang="en-US" sz="2000" b="0" u="none" dirty="0" smtClean="0">
                <a:latin typeface="Arial"/>
                <a:cs typeface="Arial"/>
              </a:rPr>
              <a:t>ode</a:t>
            </a:r>
            <a:endParaRPr sz="2000" b="0" u="none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23044"/>
              </p:ext>
            </p:extLst>
          </p:nvPr>
        </p:nvGraphicFramePr>
        <p:xfrm>
          <a:off x="990600" y="344730"/>
          <a:ext cx="6324601" cy="5746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457"/>
                <a:gridCol w="687457"/>
                <a:gridCol w="756202"/>
                <a:gridCol w="893693"/>
                <a:gridCol w="1031185"/>
                <a:gridCol w="824948"/>
                <a:gridCol w="756202"/>
                <a:gridCol w="687457"/>
              </a:tblGrid>
              <a:tr h="2800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</a:tr>
              <a:tr h="339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mtClean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39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39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39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39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39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39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39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39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39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39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39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39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39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39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</a:tr>
              <a:tr h="339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rot="5400000">
            <a:off x="761207" y="3545130"/>
            <a:ext cx="64015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05601" y="609077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 bit refection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832714" y="60884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dirty="0" smtClean="0"/>
              <a:t> bit refection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974837" y="6086033"/>
            <a:ext cx="99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 bit refection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1" y="608366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16 bit refection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8020" y="627379"/>
            <a:ext cx="4648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B1,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119" y="986790"/>
            <a:ext cx="4648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B3,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0168" y="986790"/>
            <a:ext cx="15570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2120" algn="l"/>
                <a:tab pos="929005" algn="l"/>
                <a:tab pos="1369695" algn="l"/>
              </a:tabLst>
            </a:pPr>
            <a:r>
              <a:rPr sz="1350" spc="-15" dirty="0">
                <a:latin typeface="Calibri"/>
                <a:cs typeface="Calibri"/>
              </a:rPr>
              <a:t>0</a:t>
            </a:r>
            <a:r>
              <a:rPr sz="1350" spc="-10" dirty="0">
                <a:latin typeface="Calibri"/>
                <a:cs typeface="Calibri"/>
              </a:rPr>
              <a:t>0</a:t>
            </a:r>
            <a:r>
              <a:rPr sz="1350" dirty="0">
                <a:latin typeface="Calibri"/>
                <a:cs typeface="Calibri"/>
              </a:rPr>
              <a:t>	</a:t>
            </a:r>
            <a:r>
              <a:rPr sz="1350" spc="-15" dirty="0">
                <a:latin typeface="Calibri"/>
                <a:cs typeface="Calibri"/>
              </a:rPr>
              <a:t>0</a:t>
            </a:r>
            <a:r>
              <a:rPr sz="1350" spc="-10" dirty="0">
                <a:latin typeface="Calibri"/>
                <a:cs typeface="Calibri"/>
              </a:rPr>
              <a:t>1</a:t>
            </a:r>
            <a:r>
              <a:rPr sz="1350" dirty="0">
                <a:latin typeface="Calibri"/>
                <a:cs typeface="Calibri"/>
              </a:rPr>
              <a:t>	</a:t>
            </a:r>
            <a:r>
              <a:rPr sz="1350" spc="-5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1</a:t>
            </a:r>
            <a:r>
              <a:rPr sz="1350" dirty="0">
                <a:latin typeface="Calibri"/>
                <a:cs typeface="Calibri"/>
              </a:rPr>
              <a:t>	</a:t>
            </a:r>
            <a:r>
              <a:rPr sz="1350" spc="-5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8172" y="627379"/>
            <a:ext cx="1019175" cy="589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Calibri"/>
                <a:cs typeface="Calibri"/>
              </a:rPr>
              <a:t>B1,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B0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33755" algn="l"/>
              </a:tabLst>
            </a:pP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-5" dirty="0">
                <a:latin typeface="Calibri"/>
                <a:cs typeface="Calibri"/>
              </a:rPr>
              <a:t>3,</a:t>
            </a:r>
            <a:r>
              <a:rPr sz="1350" spc="-10" dirty="0">
                <a:latin typeface="Calibri"/>
                <a:cs typeface="Calibri"/>
              </a:rPr>
              <a:t> B2</a:t>
            </a:r>
            <a:r>
              <a:rPr sz="1350" dirty="0">
                <a:latin typeface="Calibri"/>
                <a:cs typeface="Calibri"/>
              </a:rPr>
              <a:t>	</a:t>
            </a:r>
            <a:r>
              <a:rPr sz="1350" spc="-15" dirty="0">
                <a:latin typeface="Calibri"/>
                <a:cs typeface="Calibri"/>
              </a:rPr>
              <a:t>00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7667" y="986790"/>
            <a:ext cx="104013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0850" algn="l"/>
                <a:tab pos="853440" algn="l"/>
              </a:tabLst>
            </a:pPr>
            <a:r>
              <a:rPr sz="1350" spc="-15" dirty="0">
                <a:latin typeface="Calibri"/>
                <a:cs typeface="Calibri"/>
              </a:rPr>
              <a:t>0</a:t>
            </a:r>
            <a:r>
              <a:rPr sz="1350" spc="-10" dirty="0">
                <a:latin typeface="Calibri"/>
                <a:cs typeface="Calibri"/>
              </a:rPr>
              <a:t>1</a:t>
            </a:r>
            <a:r>
              <a:rPr sz="1350" dirty="0">
                <a:latin typeface="Calibri"/>
                <a:cs typeface="Calibri"/>
              </a:rPr>
              <a:t>	</a:t>
            </a:r>
            <a:r>
              <a:rPr sz="1350" spc="-5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1</a:t>
            </a:r>
            <a:r>
              <a:rPr sz="1350" dirty="0">
                <a:latin typeface="Calibri"/>
                <a:cs typeface="Calibri"/>
              </a:rPr>
              <a:t>	</a:t>
            </a:r>
            <a:r>
              <a:rPr sz="1350" spc="-5" dirty="0">
                <a:latin typeface="Calibri"/>
                <a:cs typeface="Calibri"/>
              </a:rPr>
              <a:t>1</a:t>
            </a:r>
            <a:r>
              <a:rPr sz="1350" spc="-10" dirty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120" y="1346199"/>
            <a:ext cx="1981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5" dirty="0">
                <a:latin typeface="Calibri"/>
                <a:cs typeface="Calibri"/>
              </a:rPr>
              <a:t>00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3615" y="1346199"/>
            <a:ext cx="1981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5" dirty="0">
                <a:latin typeface="Calibri"/>
                <a:cs typeface="Calibri"/>
              </a:rPr>
              <a:t>00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1719" y="1704339"/>
            <a:ext cx="3816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Calibri"/>
                <a:cs typeface="Calibri"/>
              </a:rPr>
              <a:t>G3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0394" y="1725929"/>
            <a:ext cx="1981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5" dirty="0">
                <a:latin typeface="Calibri"/>
                <a:cs typeface="Calibri"/>
              </a:rPr>
              <a:t>01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6120" y="2092960"/>
            <a:ext cx="198120" cy="589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5" dirty="0">
                <a:latin typeface="Calibri"/>
                <a:cs typeface="Calibri"/>
              </a:rPr>
              <a:t>11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2420" y="3172460"/>
            <a:ext cx="56070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Calibri"/>
                <a:cs typeface="Calibri"/>
              </a:rPr>
              <a:t>B3 </a:t>
            </a:r>
            <a:r>
              <a:rPr sz="1350" spc="-5" dirty="0">
                <a:latin typeface="Calibri"/>
                <a:cs typeface="Calibri"/>
              </a:rPr>
              <a:t>=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G3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3376" y="3172460"/>
            <a:ext cx="129794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G2= </a:t>
            </a:r>
            <a:r>
              <a:rPr sz="1350" spc="-10" dirty="0">
                <a:latin typeface="Calibri"/>
                <a:cs typeface="Calibri"/>
              </a:rPr>
              <a:t>B3 B2 </a:t>
            </a:r>
            <a:r>
              <a:rPr sz="1350" spc="-5" dirty="0">
                <a:latin typeface="Calibri"/>
                <a:cs typeface="Calibri"/>
              </a:rPr>
              <a:t>+ B3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4220" y="3533140"/>
            <a:ext cx="4648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B1,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8893" y="3533140"/>
            <a:ext cx="464184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Calibri"/>
                <a:cs typeface="Calibri"/>
              </a:rPr>
              <a:t>B1,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4540" y="3533140"/>
            <a:ext cx="7061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Calibri"/>
                <a:cs typeface="Calibri"/>
              </a:rPr>
              <a:t>=B3 </a:t>
            </a:r>
            <a:r>
              <a:rPr sz="1350" spc="-5" dirty="0">
                <a:latin typeface="Calibri"/>
                <a:cs typeface="Calibri"/>
              </a:rPr>
              <a:t>+</a:t>
            </a:r>
            <a:r>
              <a:rPr sz="1350" spc="2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B2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42669" y="3835400"/>
          <a:ext cx="5062855" cy="179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65"/>
                <a:gridCol w="797560"/>
                <a:gridCol w="1099820"/>
                <a:gridCol w="133350"/>
                <a:gridCol w="1069975"/>
                <a:gridCol w="838200"/>
                <a:gridCol w="514985"/>
              </a:tblGrid>
              <a:tr h="473075">
                <a:tc gridSpan="2"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540"/>
                        </a:spcBef>
                        <a:tabLst>
                          <a:tab pos="1310005" algn="l"/>
                        </a:tabLst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35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B2	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85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B3,</a:t>
                      </a:r>
                      <a:r>
                        <a:rPr sz="13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10" dirty="0">
                          <a:latin typeface="Calibri"/>
                          <a:cs typeface="Calibri"/>
                        </a:rPr>
                        <a:t>B2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85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2714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1350" spc="-10" dirty="0">
                          <a:latin typeface="Calibri"/>
                          <a:cs typeface="Calibri"/>
                        </a:rPr>
                        <a:t>G1=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944"/>
                        </a:lnSpc>
                      </a:pPr>
                      <a:r>
                        <a:rPr sz="1350" spc="-15" dirty="0">
                          <a:latin typeface="Calibri"/>
                          <a:cs typeface="Calibri"/>
                        </a:rPr>
                        <a:t>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4"/>
                        </a:lnSpc>
                      </a:pPr>
                      <a:r>
                        <a:rPr sz="135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8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1350" spc="-15" dirty="0">
                          <a:latin typeface="Calibri"/>
                          <a:cs typeface="Calibri"/>
                        </a:rPr>
                        <a:t>01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350" spc="-10" dirty="0">
                          <a:latin typeface="Calibri"/>
                          <a:cs typeface="Calibri"/>
                        </a:rPr>
                        <a:t>G0=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35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1300"/>
                        </a:lnSpc>
                      </a:pPr>
                      <a:r>
                        <a:rPr sz="1350" spc="-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300"/>
                        </a:lnSpc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7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50" spc="-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06680" marB="0"/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204720" y="6052820"/>
            <a:ext cx="129857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Calibri"/>
                <a:cs typeface="Calibri"/>
              </a:rPr>
              <a:t>G1= B2 B1 </a:t>
            </a:r>
            <a:r>
              <a:rPr sz="1350" spc="-5" dirty="0">
                <a:latin typeface="Calibri"/>
                <a:cs typeface="Calibri"/>
              </a:rPr>
              <a:t>+ </a:t>
            </a:r>
            <a:r>
              <a:rPr sz="1350" spc="-10" dirty="0">
                <a:latin typeface="Calibri"/>
                <a:cs typeface="Calibri"/>
              </a:rPr>
              <a:t>B2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5220" y="6412229"/>
            <a:ext cx="74485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= </a:t>
            </a:r>
            <a:r>
              <a:rPr sz="1350" spc="-10" dirty="0">
                <a:latin typeface="Calibri"/>
                <a:cs typeface="Calibri"/>
              </a:rPr>
              <a:t>B2 </a:t>
            </a:r>
            <a:r>
              <a:rPr sz="1350" spc="-5" dirty="0">
                <a:latin typeface="Calibri"/>
                <a:cs typeface="Calibri"/>
              </a:rPr>
              <a:t>+</a:t>
            </a:r>
            <a:r>
              <a:rPr sz="1350" spc="229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39499" y="6412229"/>
            <a:ext cx="7442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= </a:t>
            </a:r>
            <a:r>
              <a:rPr sz="1350" spc="-10" dirty="0">
                <a:latin typeface="Calibri"/>
                <a:cs typeface="Calibri"/>
              </a:rPr>
              <a:t>B1 </a:t>
            </a:r>
            <a:r>
              <a:rPr sz="1350" spc="-5" dirty="0">
                <a:latin typeface="Calibri"/>
                <a:cs typeface="Calibri"/>
              </a:rPr>
              <a:t>+</a:t>
            </a:r>
            <a:r>
              <a:rPr sz="1350" spc="2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74850" y="665480"/>
            <a:ext cx="618490" cy="589280"/>
          </a:xfrm>
          <a:custGeom>
            <a:avLst/>
            <a:gdLst/>
            <a:ahLst/>
            <a:cxnLst/>
            <a:rect l="l" t="t" r="r" b="b"/>
            <a:pathLst>
              <a:path w="618489" h="589280">
                <a:moveTo>
                  <a:pt x="618489" y="58928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528570" y="1527810"/>
          <a:ext cx="7098029" cy="1254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/>
                <a:gridCol w="533400"/>
                <a:gridCol w="534035"/>
                <a:gridCol w="599440"/>
                <a:gridCol w="2489200"/>
                <a:gridCol w="625475"/>
                <a:gridCol w="533400"/>
                <a:gridCol w="534035"/>
                <a:gridCol w="664209"/>
              </a:tblGrid>
              <a:tr h="102235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tabLst>
                          <a:tab pos="793115" algn="l"/>
                          <a:tab pos="1326515" algn="l"/>
                          <a:tab pos="18611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	1	1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9425">
                        <a:lnSpc>
                          <a:spcPct val="100000"/>
                        </a:lnSpc>
                        <a:tabLst>
                          <a:tab pos="1138555" algn="l"/>
                        </a:tabLst>
                      </a:pPr>
                      <a:r>
                        <a:rPr sz="1350" spc="-10" dirty="0">
                          <a:latin typeface="Calibri"/>
                          <a:cs typeface="Calibri"/>
                        </a:rPr>
                        <a:t>G2=	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01</a:t>
                      </a:r>
                      <a:endParaRPr sz="13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spc="-15" dirty="0">
                          <a:latin typeface="Calibri"/>
                          <a:cs typeface="Calibri"/>
                        </a:rPr>
                        <a:t>11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0" marB="0"/>
                </a:tc>
                <a:tc gridSpan="3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300"/>
                        </a:spcBef>
                        <a:tabLst>
                          <a:tab pos="741680" algn="l"/>
                          <a:tab pos="127635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	1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2410">
                <a:tc>
                  <a:txBody>
                    <a:bodyPr/>
                    <a:lstStyle/>
                    <a:p>
                      <a:pPr marL="5143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1350" spc="-1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6732269" y="665480"/>
            <a:ext cx="635000" cy="589280"/>
          </a:xfrm>
          <a:custGeom>
            <a:avLst/>
            <a:gdLst/>
            <a:ahLst/>
            <a:cxnLst/>
            <a:rect l="l" t="t" r="r" b="b"/>
            <a:pathLst>
              <a:path w="635000" h="589280">
                <a:moveTo>
                  <a:pt x="635000" y="58928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91930" y="309626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5219" y="309117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2509" y="585342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71809" y="87503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8000" y="71374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76890" y="60579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87700" y="583945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46130" y="115570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500" y="92710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1690" y="80518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63909" y="70993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8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72800" y="6007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279101" y="3933190"/>
          <a:ext cx="3265804" cy="2345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560"/>
                <a:gridCol w="648335"/>
                <a:gridCol w="365760"/>
                <a:gridCol w="692149"/>
              </a:tblGrid>
              <a:tr h="381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534352">
                <a:tc>
                  <a:txBody>
                    <a:bodyPr/>
                    <a:lstStyle/>
                    <a:p>
                      <a:pPr marL="26670">
                        <a:lnSpc>
                          <a:spcPts val="1090"/>
                        </a:lnSpc>
                        <a:tabLst>
                          <a:tab pos="466090" algn="l"/>
                          <a:tab pos="942975" algn="l"/>
                          <a:tab pos="1383030" algn="l"/>
                        </a:tabLst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135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135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35528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03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ts val="203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750" marR="3175">
                        <a:lnSpc>
                          <a:spcPts val="1585"/>
                        </a:lnSpc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G0 = </a:t>
                      </a:r>
                      <a:r>
                        <a:rPr sz="1350" spc="-10" dirty="0">
                          <a:latin typeface="Calibri"/>
                          <a:cs typeface="Calibri"/>
                        </a:rPr>
                        <a:t>B1 B0 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+ B1</a:t>
                      </a:r>
                      <a:r>
                        <a:rPr sz="13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10" dirty="0">
                          <a:latin typeface="Calibri"/>
                          <a:cs typeface="Calibri"/>
                        </a:rPr>
                        <a:t>B0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440305" y="3835400"/>
          <a:ext cx="2305049" cy="179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/>
                <a:gridCol w="133984"/>
                <a:gridCol w="1070610"/>
              </a:tblGrid>
              <a:tr h="501650"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540"/>
                        </a:spcBef>
                        <a:tabLst>
                          <a:tab pos="342900" algn="l"/>
                          <a:tab pos="781685" algn="l"/>
                        </a:tabLst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135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135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1285">
                        <a:lnSpc>
                          <a:spcPts val="1370"/>
                        </a:lnSpc>
                        <a:spcBef>
                          <a:spcPts val="540"/>
                        </a:spcBef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10</a:t>
                      </a:r>
                      <a:endParaRPr sz="1350">
                        <a:latin typeface="Calibri"/>
                        <a:cs typeface="Calibri"/>
                      </a:endParaRPr>
                    </a:p>
                    <a:p>
                      <a:pPr marL="274955">
                        <a:lnSpc>
                          <a:spcPts val="1910"/>
                        </a:lnSpc>
                        <a:tabLst>
                          <a:tab pos="81153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4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82930">
                <a:tc gridSpan="2"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83883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R="137160" algn="r">
                        <a:lnSpc>
                          <a:spcPts val="1210"/>
                        </a:lnSpc>
                        <a:tabLst>
                          <a:tab pos="53657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81153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9307889" y="3468430"/>
            <a:ext cx="168789" cy="168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37079" y="3474720"/>
            <a:ext cx="504190" cy="521970"/>
          </a:xfrm>
          <a:custGeom>
            <a:avLst/>
            <a:gdLst/>
            <a:ahLst/>
            <a:cxnLst/>
            <a:rect l="l" t="t" r="r" b="b"/>
            <a:pathLst>
              <a:path w="504189" h="521970">
                <a:moveTo>
                  <a:pt x="504189" y="521969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9480" y="2273300"/>
            <a:ext cx="2357120" cy="509270"/>
          </a:xfrm>
          <a:custGeom>
            <a:avLst/>
            <a:gdLst/>
            <a:ahLst/>
            <a:cxnLst/>
            <a:rect l="l" t="t" r="r" b="b"/>
            <a:pathLst>
              <a:path w="2357120" h="509269">
                <a:moveTo>
                  <a:pt x="0" y="0"/>
                </a:moveTo>
                <a:lnTo>
                  <a:pt x="2357120" y="0"/>
                </a:lnTo>
                <a:lnTo>
                  <a:pt x="2357120" y="509270"/>
                </a:lnTo>
                <a:lnTo>
                  <a:pt x="0" y="50927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69480" y="2273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26600" y="2782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69480" y="1527810"/>
            <a:ext cx="2357120" cy="496570"/>
          </a:xfrm>
          <a:custGeom>
            <a:avLst/>
            <a:gdLst/>
            <a:ahLst/>
            <a:cxnLst/>
            <a:rect l="l" t="t" r="r" b="b"/>
            <a:pathLst>
              <a:path w="2357120" h="496569">
                <a:moveTo>
                  <a:pt x="0" y="0"/>
                </a:moveTo>
                <a:lnTo>
                  <a:pt x="2357120" y="0"/>
                </a:lnTo>
                <a:lnTo>
                  <a:pt x="2357120" y="496569"/>
                </a:lnTo>
                <a:lnTo>
                  <a:pt x="0" y="496569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69480" y="1527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626600" y="2024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28570" y="1932939"/>
            <a:ext cx="2251710" cy="875030"/>
          </a:xfrm>
          <a:custGeom>
            <a:avLst/>
            <a:gdLst/>
            <a:ahLst/>
            <a:cxnLst/>
            <a:rect l="l" t="t" r="r" b="b"/>
            <a:pathLst>
              <a:path w="2251710" h="875030">
                <a:moveTo>
                  <a:pt x="0" y="0"/>
                </a:moveTo>
                <a:lnTo>
                  <a:pt x="2251710" y="0"/>
                </a:lnTo>
                <a:lnTo>
                  <a:pt x="2251710" y="875030"/>
                </a:lnTo>
                <a:lnTo>
                  <a:pt x="0" y="87503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28570" y="1932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80279" y="2807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66170" y="6224330"/>
            <a:ext cx="209429" cy="195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32269" y="3474720"/>
            <a:ext cx="590550" cy="575310"/>
          </a:xfrm>
          <a:custGeom>
            <a:avLst/>
            <a:gdLst/>
            <a:ahLst/>
            <a:cxnLst/>
            <a:rect l="l" t="t" r="r" b="b"/>
            <a:pathLst>
              <a:path w="590550" h="575310">
                <a:moveTo>
                  <a:pt x="590550" y="575309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82670" y="6224330"/>
            <a:ext cx="195459" cy="195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15580" y="3971290"/>
            <a:ext cx="661670" cy="1593850"/>
          </a:xfrm>
          <a:custGeom>
            <a:avLst/>
            <a:gdLst/>
            <a:ahLst/>
            <a:cxnLst/>
            <a:rect l="l" t="t" r="r" b="b"/>
            <a:pathLst>
              <a:path w="661670" h="1593850">
                <a:moveTo>
                  <a:pt x="0" y="0"/>
                </a:moveTo>
                <a:lnTo>
                  <a:pt x="661670" y="0"/>
                </a:lnTo>
                <a:lnTo>
                  <a:pt x="661670" y="1593850"/>
                </a:lnTo>
                <a:lnTo>
                  <a:pt x="0" y="159385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15580" y="3971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77250" y="5565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7229" y="2180590"/>
            <a:ext cx="238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4548" y="2180590"/>
            <a:ext cx="256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G3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0" y="3078479"/>
            <a:ext cx="238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6867" y="3078479"/>
            <a:ext cx="2559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500" y="4363720"/>
            <a:ext cx="238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6867" y="4363720"/>
            <a:ext cx="2559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2779" y="5648959"/>
            <a:ext cx="238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6868" y="5648959"/>
            <a:ext cx="2559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8070" y="2115820"/>
            <a:ext cx="6753859" cy="0"/>
          </a:xfrm>
          <a:custGeom>
            <a:avLst/>
            <a:gdLst/>
            <a:ahLst/>
            <a:cxnLst/>
            <a:rect l="l" t="t" r="r" b="b"/>
            <a:pathLst>
              <a:path w="6753859">
                <a:moveTo>
                  <a:pt x="0" y="0"/>
                </a:moveTo>
                <a:lnTo>
                  <a:pt x="675385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2370" y="211582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2370" y="257302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1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8070" y="2821939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302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4750" y="2418079"/>
            <a:ext cx="121920" cy="562610"/>
          </a:xfrm>
          <a:custGeom>
            <a:avLst/>
            <a:gdLst/>
            <a:ahLst/>
            <a:cxnLst/>
            <a:rect l="l" t="t" r="r" b="b"/>
            <a:pathLst>
              <a:path w="121920" h="562610">
                <a:moveTo>
                  <a:pt x="0" y="0"/>
                </a:moveTo>
                <a:lnTo>
                  <a:pt x="13970" y="13970"/>
                </a:lnTo>
                <a:lnTo>
                  <a:pt x="29210" y="27940"/>
                </a:lnTo>
                <a:lnTo>
                  <a:pt x="40639" y="44450"/>
                </a:lnTo>
                <a:lnTo>
                  <a:pt x="53339" y="59690"/>
                </a:lnTo>
                <a:lnTo>
                  <a:pt x="64770" y="77470"/>
                </a:lnTo>
                <a:lnTo>
                  <a:pt x="83820" y="111760"/>
                </a:lnTo>
                <a:lnTo>
                  <a:pt x="100329" y="149860"/>
                </a:lnTo>
                <a:lnTo>
                  <a:pt x="105410" y="170180"/>
                </a:lnTo>
                <a:lnTo>
                  <a:pt x="111760" y="189230"/>
                </a:lnTo>
                <a:lnTo>
                  <a:pt x="115570" y="209550"/>
                </a:lnTo>
                <a:lnTo>
                  <a:pt x="118110" y="229870"/>
                </a:lnTo>
                <a:lnTo>
                  <a:pt x="120650" y="251460"/>
                </a:lnTo>
                <a:lnTo>
                  <a:pt x="121920" y="271780"/>
                </a:lnTo>
                <a:lnTo>
                  <a:pt x="121920" y="292100"/>
                </a:lnTo>
                <a:lnTo>
                  <a:pt x="118110" y="334010"/>
                </a:lnTo>
                <a:lnTo>
                  <a:pt x="110489" y="375920"/>
                </a:lnTo>
                <a:lnTo>
                  <a:pt x="97789" y="416560"/>
                </a:lnTo>
                <a:lnTo>
                  <a:pt x="81279" y="455930"/>
                </a:lnTo>
                <a:lnTo>
                  <a:pt x="72389" y="474980"/>
                </a:lnTo>
                <a:lnTo>
                  <a:pt x="60960" y="494030"/>
                </a:lnTo>
                <a:lnTo>
                  <a:pt x="50800" y="511810"/>
                </a:lnTo>
                <a:lnTo>
                  <a:pt x="38100" y="529590"/>
                </a:lnTo>
                <a:lnTo>
                  <a:pt x="24129" y="546100"/>
                </a:lnTo>
                <a:lnTo>
                  <a:pt x="10160" y="56261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9000" y="2160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9320" y="3286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4590" y="2386329"/>
            <a:ext cx="588010" cy="311150"/>
          </a:xfrm>
          <a:custGeom>
            <a:avLst/>
            <a:gdLst/>
            <a:ahLst/>
            <a:cxnLst/>
            <a:rect l="l" t="t" r="r" b="b"/>
            <a:pathLst>
              <a:path w="588010" h="311150">
                <a:moveTo>
                  <a:pt x="0" y="16510"/>
                </a:moveTo>
                <a:lnTo>
                  <a:pt x="26670" y="10160"/>
                </a:lnTo>
                <a:lnTo>
                  <a:pt x="52070" y="6350"/>
                </a:lnTo>
                <a:lnTo>
                  <a:pt x="77470" y="2540"/>
                </a:lnTo>
                <a:lnTo>
                  <a:pt x="104139" y="0"/>
                </a:lnTo>
                <a:lnTo>
                  <a:pt x="130810" y="0"/>
                </a:lnTo>
                <a:lnTo>
                  <a:pt x="156210" y="0"/>
                </a:lnTo>
                <a:lnTo>
                  <a:pt x="208280" y="3810"/>
                </a:lnTo>
                <a:lnTo>
                  <a:pt x="257810" y="12700"/>
                </a:lnTo>
                <a:lnTo>
                  <a:pt x="281939" y="19050"/>
                </a:lnTo>
                <a:lnTo>
                  <a:pt x="307339" y="25400"/>
                </a:lnTo>
                <a:lnTo>
                  <a:pt x="330200" y="34290"/>
                </a:lnTo>
                <a:lnTo>
                  <a:pt x="353060" y="43180"/>
                </a:lnTo>
                <a:lnTo>
                  <a:pt x="374650" y="53340"/>
                </a:lnTo>
                <a:lnTo>
                  <a:pt x="416560" y="77470"/>
                </a:lnTo>
                <a:lnTo>
                  <a:pt x="455930" y="105410"/>
                </a:lnTo>
                <a:lnTo>
                  <a:pt x="490220" y="137160"/>
                </a:lnTo>
                <a:lnTo>
                  <a:pt x="505460" y="153670"/>
                </a:lnTo>
                <a:lnTo>
                  <a:pt x="520700" y="170180"/>
                </a:lnTo>
                <a:lnTo>
                  <a:pt x="534670" y="189230"/>
                </a:lnTo>
                <a:lnTo>
                  <a:pt x="546100" y="208280"/>
                </a:lnTo>
                <a:lnTo>
                  <a:pt x="557530" y="227330"/>
                </a:lnTo>
                <a:lnTo>
                  <a:pt x="567689" y="247650"/>
                </a:lnTo>
                <a:lnTo>
                  <a:pt x="575310" y="267970"/>
                </a:lnTo>
                <a:lnTo>
                  <a:pt x="582930" y="289560"/>
                </a:lnTo>
                <a:lnTo>
                  <a:pt x="588010" y="31115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6909" y="251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2929" y="311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7609" y="2686050"/>
            <a:ext cx="575310" cy="317500"/>
          </a:xfrm>
          <a:custGeom>
            <a:avLst/>
            <a:gdLst/>
            <a:ahLst/>
            <a:cxnLst/>
            <a:rect l="l" t="t" r="r" b="b"/>
            <a:pathLst>
              <a:path w="575310" h="317500">
                <a:moveTo>
                  <a:pt x="575310" y="0"/>
                </a:moveTo>
                <a:lnTo>
                  <a:pt x="566419" y="22860"/>
                </a:lnTo>
                <a:lnTo>
                  <a:pt x="557529" y="45720"/>
                </a:lnTo>
                <a:lnTo>
                  <a:pt x="547369" y="66039"/>
                </a:lnTo>
                <a:lnTo>
                  <a:pt x="535939" y="87629"/>
                </a:lnTo>
                <a:lnTo>
                  <a:pt x="523239" y="107950"/>
                </a:lnTo>
                <a:lnTo>
                  <a:pt x="510539" y="128270"/>
                </a:lnTo>
                <a:lnTo>
                  <a:pt x="480060" y="165100"/>
                </a:lnTo>
                <a:lnTo>
                  <a:pt x="447039" y="199389"/>
                </a:lnTo>
                <a:lnTo>
                  <a:pt x="410210" y="228600"/>
                </a:lnTo>
                <a:lnTo>
                  <a:pt x="369569" y="255270"/>
                </a:lnTo>
                <a:lnTo>
                  <a:pt x="327660" y="276860"/>
                </a:lnTo>
                <a:lnTo>
                  <a:pt x="283210" y="294639"/>
                </a:lnTo>
                <a:lnTo>
                  <a:pt x="259079" y="300989"/>
                </a:lnTo>
                <a:lnTo>
                  <a:pt x="236219" y="307339"/>
                </a:lnTo>
                <a:lnTo>
                  <a:pt x="213360" y="311150"/>
                </a:lnTo>
                <a:lnTo>
                  <a:pt x="189229" y="314960"/>
                </a:lnTo>
                <a:lnTo>
                  <a:pt x="165100" y="316229"/>
                </a:lnTo>
                <a:lnTo>
                  <a:pt x="140969" y="317500"/>
                </a:lnTo>
                <a:lnTo>
                  <a:pt x="118110" y="317500"/>
                </a:lnTo>
                <a:lnTo>
                  <a:pt x="93979" y="314960"/>
                </a:lnTo>
                <a:lnTo>
                  <a:pt x="69850" y="312420"/>
                </a:lnTo>
                <a:lnTo>
                  <a:pt x="46989" y="308610"/>
                </a:lnTo>
                <a:lnTo>
                  <a:pt x="22860" y="302260"/>
                </a:lnTo>
                <a:lnTo>
                  <a:pt x="0" y="29591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1350" y="2251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0" y="2842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1650" y="2686050"/>
            <a:ext cx="3510279" cy="0"/>
          </a:xfrm>
          <a:custGeom>
            <a:avLst/>
            <a:gdLst/>
            <a:ahLst/>
            <a:cxnLst/>
            <a:rect l="l" t="t" r="r" b="b"/>
            <a:pathLst>
              <a:path w="3510279">
                <a:moveTo>
                  <a:pt x="0" y="0"/>
                </a:moveTo>
                <a:lnTo>
                  <a:pt x="35102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79670" y="3469640"/>
            <a:ext cx="115570" cy="586740"/>
          </a:xfrm>
          <a:custGeom>
            <a:avLst/>
            <a:gdLst/>
            <a:ahLst/>
            <a:cxnLst/>
            <a:rect l="l" t="t" r="r" b="b"/>
            <a:pathLst>
              <a:path w="115570" h="586739">
                <a:moveTo>
                  <a:pt x="0" y="0"/>
                </a:moveTo>
                <a:lnTo>
                  <a:pt x="15239" y="17780"/>
                </a:lnTo>
                <a:lnTo>
                  <a:pt x="29209" y="35560"/>
                </a:lnTo>
                <a:lnTo>
                  <a:pt x="43179" y="54610"/>
                </a:lnTo>
                <a:lnTo>
                  <a:pt x="54609" y="74930"/>
                </a:lnTo>
                <a:lnTo>
                  <a:pt x="66039" y="95250"/>
                </a:lnTo>
                <a:lnTo>
                  <a:pt x="76200" y="115570"/>
                </a:lnTo>
                <a:lnTo>
                  <a:pt x="85089" y="137160"/>
                </a:lnTo>
                <a:lnTo>
                  <a:pt x="93979" y="158750"/>
                </a:lnTo>
                <a:lnTo>
                  <a:pt x="100329" y="181610"/>
                </a:lnTo>
                <a:lnTo>
                  <a:pt x="106679" y="204470"/>
                </a:lnTo>
                <a:lnTo>
                  <a:pt x="110489" y="227330"/>
                </a:lnTo>
                <a:lnTo>
                  <a:pt x="113029" y="250190"/>
                </a:lnTo>
                <a:lnTo>
                  <a:pt x="115569" y="274320"/>
                </a:lnTo>
                <a:lnTo>
                  <a:pt x="115569" y="297180"/>
                </a:lnTo>
                <a:lnTo>
                  <a:pt x="115569" y="321310"/>
                </a:lnTo>
                <a:lnTo>
                  <a:pt x="114300" y="344170"/>
                </a:lnTo>
                <a:lnTo>
                  <a:pt x="110489" y="368300"/>
                </a:lnTo>
                <a:lnTo>
                  <a:pt x="107950" y="391160"/>
                </a:lnTo>
                <a:lnTo>
                  <a:pt x="101600" y="415290"/>
                </a:lnTo>
                <a:lnTo>
                  <a:pt x="95250" y="438150"/>
                </a:lnTo>
                <a:lnTo>
                  <a:pt x="87629" y="459740"/>
                </a:lnTo>
                <a:lnTo>
                  <a:pt x="80009" y="482600"/>
                </a:lnTo>
                <a:lnTo>
                  <a:pt x="69850" y="504190"/>
                </a:lnTo>
                <a:lnTo>
                  <a:pt x="58419" y="525780"/>
                </a:lnTo>
                <a:lnTo>
                  <a:pt x="46989" y="546100"/>
                </a:lnTo>
                <a:lnTo>
                  <a:pt x="34289" y="566420"/>
                </a:lnTo>
                <a:lnTo>
                  <a:pt x="20319" y="58674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2329" y="3135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93590" y="4439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18559" y="2829560"/>
            <a:ext cx="0" cy="775970"/>
          </a:xfrm>
          <a:custGeom>
            <a:avLst/>
            <a:gdLst/>
            <a:ahLst/>
            <a:cxnLst/>
            <a:rect l="l" t="t" r="r" b="b"/>
            <a:pathLst>
              <a:path h="775970">
                <a:moveTo>
                  <a:pt x="0" y="0"/>
                </a:moveTo>
                <a:lnTo>
                  <a:pt x="0" y="77596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18559" y="360045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1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4260" y="3901440"/>
            <a:ext cx="2573020" cy="0"/>
          </a:xfrm>
          <a:custGeom>
            <a:avLst/>
            <a:gdLst/>
            <a:ahLst/>
            <a:cxnLst/>
            <a:rect l="l" t="t" r="r" b="b"/>
            <a:pathLst>
              <a:path w="2573020">
                <a:moveTo>
                  <a:pt x="0" y="0"/>
                </a:moveTo>
                <a:lnTo>
                  <a:pt x="257301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3940" y="2444750"/>
            <a:ext cx="115570" cy="532130"/>
          </a:xfrm>
          <a:custGeom>
            <a:avLst/>
            <a:gdLst/>
            <a:ahLst/>
            <a:cxnLst/>
            <a:rect l="l" t="t" r="r" b="b"/>
            <a:pathLst>
              <a:path w="115570" h="532130">
                <a:moveTo>
                  <a:pt x="0" y="0"/>
                </a:moveTo>
                <a:lnTo>
                  <a:pt x="13970" y="13970"/>
                </a:lnTo>
                <a:lnTo>
                  <a:pt x="26670" y="29210"/>
                </a:lnTo>
                <a:lnTo>
                  <a:pt x="39370" y="45720"/>
                </a:lnTo>
                <a:lnTo>
                  <a:pt x="50800" y="60960"/>
                </a:lnTo>
                <a:lnTo>
                  <a:pt x="60960" y="78739"/>
                </a:lnTo>
                <a:lnTo>
                  <a:pt x="71120" y="95250"/>
                </a:lnTo>
                <a:lnTo>
                  <a:pt x="87630" y="130810"/>
                </a:lnTo>
                <a:lnTo>
                  <a:pt x="100330" y="168910"/>
                </a:lnTo>
                <a:lnTo>
                  <a:pt x="109220" y="207010"/>
                </a:lnTo>
                <a:lnTo>
                  <a:pt x="111760" y="227329"/>
                </a:lnTo>
                <a:lnTo>
                  <a:pt x="114300" y="246379"/>
                </a:lnTo>
                <a:lnTo>
                  <a:pt x="115570" y="265429"/>
                </a:lnTo>
                <a:lnTo>
                  <a:pt x="114300" y="285750"/>
                </a:lnTo>
                <a:lnTo>
                  <a:pt x="114300" y="306070"/>
                </a:lnTo>
                <a:lnTo>
                  <a:pt x="111760" y="325120"/>
                </a:lnTo>
                <a:lnTo>
                  <a:pt x="107950" y="344170"/>
                </a:lnTo>
                <a:lnTo>
                  <a:pt x="104139" y="363220"/>
                </a:lnTo>
                <a:lnTo>
                  <a:pt x="99060" y="382270"/>
                </a:lnTo>
                <a:lnTo>
                  <a:pt x="92710" y="401320"/>
                </a:lnTo>
                <a:lnTo>
                  <a:pt x="85089" y="419100"/>
                </a:lnTo>
                <a:lnTo>
                  <a:pt x="77470" y="436879"/>
                </a:lnTo>
                <a:lnTo>
                  <a:pt x="68580" y="453389"/>
                </a:lnTo>
                <a:lnTo>
                  <a:pt x="58420" y="471170"/>
                </a:lnTo>
                <a:lnTo>
                  <a:pt x="46989" y="486410"/>
                </a:lnTo>
                <a:lnTo>
                  <a:pt x="35560" y="502920"/>
                </a:lnTo>
                <a:lnTo>
                  <a:pt x="22860" y="518160"/>
                </a:lnTo>
                <a:lnTo>
                  <a:pt x="10160" y="53212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3429" y="2178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02479" y="3242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01259" y="3474720"/>
            <a:ext cx="521970" cy="358140"/>
          </a:xfrm>
          <a:custGeom>
            <a:avLst/>
            <a:gdLst/>
            <a:ahLst/>
            <a:cxnLst/>
            <a:rect l="l" t="t" r="r" b="b"/>
            <a:pathLst>
              <a:path w="521970" h="358139">
                <a:moveTo>
                  <a:pt x="0" y="0"/>
                </a:moveTo>
                <a:lnTo>
                  <a:pt x="27939" y="0"/>
                </a:lnTo>
                <a:lnTo>
                  <a:pt x="54610" y="1269"/>
                </a:lnTo>
                <a:lnTo>
                  <a:pt x="81279" y="3809"/>
                </a:lnTo>
                <a:lnTo>
                  <a:pt x="107950" y="7619"/>
                </a:lnTo>
                <a:lnTo>
                  <a:pt x="134619" y="11429"/>
                </a:lnTo>
                <a:lnTo>
                  <a:pt x="161289" y="17779"/>
                </a:lnTo>
                <a:lnTo>
                  <a:pt x="186689" y="22859"/>
                </a:lnTo>
                <a:lnTo>
                  <a:pt x="212089" y="30479"/>
                </a:lnTo>
                <a:lnTo>
                  <a:pt x="236219" y="39369"/>
                </a:lnTo>
                <a:lnTo>
                  <a:pt x="260350" y="48259"/>
                </a:lnTo>
                <a:lnTo>
                  <a:pt x="284479" y="57150"/>
                </a:lnTo>
                <a:lnTo>
                  <a:pt x="306069" y="68579"/>
                </a:lnTo>
                <a:lnTo>
                  <a:pt x="327660" y="80009"/>
                </a:lnTo>
                <a:lnTo>
                  <a:pt x="368300" y="104139"/>
                </a:lnTo>
                <a:lnTo>
                  <a:pt x="405129" y="132079"/>
                </a:lnTo>
                <a:lnTo>
                  <a:pt x="436879" y="162559"/>
                </a:lnTo>
                <a:lnTo>
                  <a:pt x="464819" y="195579"/>
                </a:lnTo>
                <a:lnTo>
                  <a:pt x="486410" y="229869"/>
                </a:lnTo>
                <a:lnTo>
                  <a:pt x="502919" y="265429"/>
                </a:lnTo>
                <a:lnTo>
                  <a:pt x="510539" y="284479"/>
                </a:lnTo>
                <a:lnTo>
                  <a:pt x="515619" y="302259"/>
                </a:lnTo>
                <a:lnTo>
                  <a:pt x="518160" y="321309"/>
                </a:lnTo>
                <a:lnTo>
                  <a:pt x="520700" y="340359"/>
                </a:lnTo>
                <a:lnTo>
                  <a:pt x="521969" y="35813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0559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3229" y="4193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8879" y="3810000"/>
            <a:ext cx="521970" cy="274320"/>
          </a:xfrm>
          <a:custGeom>
            <a:avLst/>
            <a:gdLst/>
            <a:ahLst/>
            <a:cxnLst/>
            <a:rect l="l" t="t" r="r" b="b"/>
            <a:pathLst>
              <a:path w="521970" h="274320">
                <a:moveTo>
                  <a:pt x="521970" y="0"/>
                </a:moveTo>
                <a:lnTo>
                  <a:pt x="505460" y="25400"/>
                </a:lnTo>
                <a:lnTo>
                  <a:pt x="487680" y="49530"/>
                </a:lnTo>
                <a:lnTo>
                  <a:pt x="468630" y="72389"/>
                </a:lnTo>
                <a:lnTo>
                  <a:pt x="450850" y="93980"/>
                </a:lnTo>
                <a:lnTo>
                  <a:pt x="430530" y="115569"/>
                </a:lnTo>
                <a:lnTo>
                  <a:pt x="410210" y="135889"/>
                </a:lnTo>
                <a:lnTo>
                  <a:pt x="389890" y="154939"/>
                </a:lnTo>
                <a:lnTo>
                  <a:pt x="368300" y="171450"/>
                </a:lnTo>
                <a:lnTo>
                  <a:pt x="346710" y="187960"/>
                </a:lnTo>
                <a:lnTo>
                  <a:pt x="303530" y="217169"/>
                </a:lnTo>
                <a:lnTo>
                  <a:pt x="259080" y="241300"/>
                </a:lnTo>
                <a:lnTo>
                  <a:pt x="213360" y="257810"/>
                </a:lnTo>
                <a:lnTo>
                  <a:pt x="168910" y="269239"/>
                </a:lnTo>
                <a:lnTo>
                  <a:pt x="124460" y="274319"/>
                </a:lnTo>
                <a:lnTo>
                  <a:pt x="102870" y="274319"/>
                </a:lnTo>
                <a:lnTo>
                  <a:pt x="81280" y="273050"/>
                </a:lnTo>
                <a:lnTo>
                  <a:pt x="59690" y="270510"/>
                </a:lnTo>
                <a:lnTo>
                  <a:pt x="39370" y="266700"/>
                </a:lnTo>
                <a:lnTo>
                  <a:pt x="19050" y="261619"/>
                </a:lnTo>
                <a:lnTo>
                  <a:pt x="0" y="25400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31840" y="3129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0579" y="3910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30850" y="3801109"/>
            <a:ext cx="3561079" cy="10160"/>
          </a:xfrm>
          <a:custGeom>
            <a:avLst/>
            <a:gdLst/>
            <a:ahLst/>
            <a:cxnLst/>
            <a:rect l="l" t="t" r="r" b="b"/>
            <a:pathLst>
              <a:path w="3561079" h="10160">
                <a:moveTo>
                  <a:pt x="0" y="10159"/>
                </a:moveTo>
                <a:lnTo>
                  <a:pt x="35610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23459" y="3455670"/>
            <a:ext cx="143510" cy="627380"/>
          </a:xfrm>
          <a:custGeom>
            <a:avLst/>
            <a:gdLst/>
            <a:ahLst/>
            <a:cxnLst/>
            <a:rect l="l" t="t" r="r" b="b"/>
            <a:pathLst>
              <a:path w="143510" h="627379">
                <a:moveTo>
                  <a:pt x="27939" y="0"/>
                </a:moveTo>
                <a:lnTo>
                  <a:pt x="43179" y="19050"/>
                </a:lnTo>
                <a:lnTo>
                  <a:pt x="57150" y="38100"/>
                </a:lnTo>
                <a:lnTo>
                  <a:pt x="71119" y="58419"/>
                </a:lnTo>
                <a:lnTo>
                  <a:pt x="82550" y="80009"/>
                </a:lnTo>
                <a:lnTo>
                  <a:pt x="93979" y="100329"/>
                </a:lnTo>
                <a:lnTo>
                  <a:pt x="113029" y="144779"/>
                </a:lnTo>
                <a:lnTo>
                  <a:pt x="127000" y="190499"/>
                </a:lnTo>
                <a:lnTo>
                  <a:pt x="137160" y="237489"/>
                </a:lnTo>
                <a:lnTo>
                  <a:pt x="142239" y="284479"/>
                </a:lnTo>
                <a:lnTo>
                  <a:pt x="143510" y="307339"/>
                </a:lnTo>
                <a:lnTo>
                  <a:pt x="143510" y="330199"/>
                </a:lnTo>
                <a:lnTo>
                  <a:pt x="142239" y="354329"/>
                </a:lnTo>
                <a:lnTo>
                  <a:pt x="134619" y="400049"/>
                </a:lnTo>
                <a:lnTo>
                  <a:pt x="123189" y="443229"/>
                </a:lnTo>
                <a:lnTo>
                  <a:pt x="106679" y="486409"/>
                </a:lnTo>
                <a:lnTo>
                  <a:pt x="86360" y="525779"/>
                </a:lnTo>
                <a:lnTo>
                  <a:pt x="73660" y="544829"/>
                </a:lnTo>
                <a:lnTo>
                  <a:pt x="60960" y="563879"/>
                </a:lnTo>
                <a:lnTo>
                  <a:pt x="46989" y="580389"/>
                </a:lnTo>
                <a:lnTo>
                  <a:pt x="33019" y="598169"/>
                </a:lnTo>
                <a:lnTo>
                  <a:pt x="16510" y="613409"/>
                </a:lnTo>
                <a:lnTo>
                  <a:pt x="0" y="62737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54220" y="310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98340" y="4357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7450" y="3910329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70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27450" y="469392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29179" y="5007609"/>
            <a:ext cx="2574290" cy="0"/>
          </a:xfrm>
          <a:custGeom>
            <a:avLst/>
            <a:gdLst/>
            <a:ahLst/>
            <a:cxnLst/>
            <a:rect l="l" t="t" r="r" b="b"/>
            <a:pathLst>
              <a:path w="2574290">
                <a:moveTo>
                  <a:pt x="0" y="0"/>
                </a:moveTo>
                <a:lnTo>
                  <a:pt x="257429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28540" y="4542790"/>
            <a:ext cx="148590" cy="593090"/>
          </a:xfrm>
          <a:custGeom>
            <a:avLst/>
            <a:gdLst/>
            <a:ahLst/>
            <a:cxnLst/>
            <a:rect l="l" t="t" r="r" b="b"/>
            <a:pathLst>
              <a:path w="148589" h="593089">
                <a:moveTo>
                  <a:pt x="0" y="0"/>
                </a:moveTo>
                <a:lnTo>
                  <a:pt x="13970" y="12700"/>
                </a:lnTo>
                <a:lnTo>
                  <a:pt x="29210" y="26670"/>
                </a:lnTo>
                <a:lnTo>
                  <a:pt x="43180" y="41910"/>
                </a:lnTo>
                <a:lnTo>
                  <a:pt x="54610" y="57150"/>
                </a:lnTo>
                <a:lnTo>
                  <a:pt x="67310" y="72390"/>
                </a:lnTo>
                <a:lnTo>
                  <a:pt x="78739" y="88900"/>
                </a:lnTo>
                <a:lnTo>
                  <a:pt x="90170" y="105410"/>
                </a:lnTo>
                <a:lnTo>
                  <a:pt x="99060" y="121920"/>
                </a:lnTo>
                <a:lnTo>
                  <a:pt x="109220" y="139700"/>
                </a:lnTo>
                <a:lnTo>
                  <a:pt x="116839" y="157480"/>
                </a:lnTo>
                <a:lnTo>
                  <a:pt x="124460" y="175260"/>
                </a:lnTo>
                <a:lnTo>
                  <a:pt x="130810" y="194310"/>
                </a:lnTo>
                <a:lnTo>
                  <a:pt x="135889" y="213360"/>
                </a:lnTo>
                <a:lnTo>
                  <a:pt x="139700" y="232410"/>
                </a:lnTo>
                <a:lnTo>
                  <a:pt x="143510" y="250190"/>
                </a:lnTo>
                <a:lnTo>
                  <a:pt x="146050" y="269240"/>
                </a:lnTo>
                <a:lnTo>
                  <a:pt x="147320" y="289560"/>
                </a:lnTo>
                <a:lnTo>
                  <a:pt x="148589" y="307340"/>
                </a:lnTo>
                <a:lnTo>
                  <a:pt x="146050" y="345440"/>
                </a:lnTo>
                <a:lnTo>
                  <a:pt x="137160" y="401320"/>
                </a:lnTo>
                <a:lnTo>
                  <a:pt x="118110" y="453390"/>
                </a:lnTo>
                <a:lnTo>
                  <a:pt x="91439" y="501650"/>
                </a:lnTo>
                <a:lnTo>
                  <a:pt x="81280" y="516890"/>
                </a:lnTo>
                <a:lnTo>
                  <a:pt x="69850" y="530860"/>
                </a:lnTo>
                <a:lnTo>
                  <a:pt x="57150" y="544830"/>
                </a:lnTo>
                <a:lnTo>
                  <a:pt x="44450" y="558800"/>
                </a:lnTo>
                <a:lnTo>
                  <a:pt x="30480" y="571500"/>
                </a:lnTo>
                <a:lnTo>
                  <a:pt x="16510" y="582930"/>
                </a:lnTo>
                <a:lnTo>
                  <a:pt x="2539" y="59309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5009" y="4290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64709" y="5354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77129" y="4532629"/>
            <a:ext cx="153670" cy="598170"/>
          </a:xfrm>
          <a:custGeom>
            <a:avLst/>
            <a:gdLst/>
            <a:ahLst/>
            <a:cxnLst/>
            <a:rect l="l" t="t" r="r" b="b"/>
            <a:pathLst>
              <a:path w="153670" h="598170">
                <a:moveTo>
                  <a:pt x="13970" y="0"/>
                </a:moveTo>
                <a:lnTo>
                  <a:pt x="29210" y="16510"/>
                </a:lnTo>
                <a:lnTo>
                  <a:pt x="43180" y="31750"/>
                </a:lnTo>
                <a:lnTo>
                  <a:pt x="55880" y="48260"/>
                </a:lnTo>
                <a:lnTo>
                  <a:pt x="69850" y="64770"/>
                </a:lnTo>
                <a:lnTo>
                  <a:pt x="81280" y="82550"/>
                </a:lnTo>
                <a:lnTo>
                  <a:pt x="92710" y="100330"/>
                </a:lnTo>
                <a:lnTo>
                  <a:pt x="102870" y="119380"/>
                </a:lnTo>
                <a:lnTo>
                  <a:pt x="111760" y="138430"/>
                </a:lnTo>
                <a:lnTo>
                  <a:pt x="120650" y="157480"/>
                </a:lnTo>
                <a:lnTo>
                  <a:pt x="134620" y="195580"/>
                </a:lnTo>
                <a:lnTo>
                  <a:pt x="144780" y="234950"/>
                </a:lnTo>
                <a:lnTo>
                  <a:pt x="152400" y="275590"/>
                </a:lnTo>
                <a:lnTo>
                  <a:pt x="153670" y="295910"/>
                </a:lnTo>
                <a:lnTo>
                  <a:pt x="153670" y="314960"/>
                </a:lnTo>
                <a:lnTo>
                  <a:pt x="153670" y="334010"/>
                </a:lnTo>
                <a:lnTo>
                  <a:pt x="152400" y="354330"/>
                </a:lnTo>
                <a:lnTo>
                  <a:pt x="149860" y="373380"/>
                </a:lnTo>
                <a:lnTo>
                  <a:pt x="146050" y="392430"/>
                </a:lnTo>
                <a:lnTo>
                  <a:pt x="140970" y="410210"/>
                </a:lnTo>
                <a:lnTo>
                  <a:pt x="135890" y="427990"/>
                </a:lnTo>
                <a:lnTo>
                  <a:pt x="129540" y="445770"/>
                </a:lnTo>
                <a:lnTo>
                  <a:pt x="121920" y="463550"/>
                </a:lnTo>
                <a:lnTo>
                  <a:pt x="114300" y="480060"/>
                </a:lnTo>
                <a:lnTo>
                  <a:pt x="104140" y="495300"/>
                </a:lnTo>
                <a:lnTo>
                  <a:pt x="93980" y="511810"/>
                </a:lnTo>
                <a:lnTo>
                  <a:pt x="83820" y="525780"/>
                </a:lnTo>
                <a:lnTo>
                  <a:pt x="71120" y="539750"/>
                </a:lnTo>
                <a:lnTo>
                  <a:pt x="58420" y="553720"/>
                </a:lnTo>
                <a:lnTo>
                  <a:pt x="45720" y="565150"/>
                </a:lnTo>
                <a:lnTo>
                  <a:pt x="30480" y="576580"/>
                </a:lnTo>
                <a:lnTo>
                  <a:pt x="15240" y="588010"/>
                </a:lnTo>
                <a:lnTo>
                  <a:pt x="0" y="59817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91379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92979" y="5336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15229" y="4532629"/>
            <a:ext cx="509270" cy="365760"/>
          </a:xfrm>
          <a:custGeom>
            <a:avLst/>
            <a:gdLst/>
            <a:ahLst/>
            <a:cxnLst/>
            <a:rect l="l" t="t" r="r" b="b"/>
            <a:pathLst>
              <a:path w="509270" h="365760">
                <a:moveTo>
                  <a:pt x="0" y="0"/>
                </a:moveTo>
                <a:lnTo>
                  <a:pt x="26670" y="0"/>
                </a:lnTo>
                <a:lnTo>
                  <a:pt x="53340" y="2540"/>
                </a:lnTo>
                <a:lnTo>
                  <a:pt x="80010" y="3810"/>
                </a:lnTo>
                <a:lnTo>
                  <a:pt x="106680" y="7620"/>
                </a:lnTo>
                <a:lnTo>
                  <a:pt x="132080" y="12700"/>
                </a:lnTo>
                <a:lnTo>
                  <a:pt x="157480" y="17780"/>
                </a:lnTo>
                <a:lnTo>
                  <a:pt x="182880" y="24130"/>
                </a:lnTo>
                <a:lnTo>
                  <a:pt x="207010" y="31750"/>
                </a:lnTo>
                <a:lnTo>
                  <a:pt x="231140" y="39370"/>
                </a:lnTo>
                <a:lnTo>
                  <a:pt x="276860" y="58420"/>
                </a:lnTo>
                <a:lnTo>
                  <a:pt x="320040" y="81280"/>
                </a:lnTo>
                <a:lnTo>
                  <a:pt x="359410" y="106680"/>
                </a:lnTo>
                <a:lnTo>
                  <a:pt x="394970" y="134620"/>
                </a:lnTo>
                <a:lnTo>
                  <a:pt x="426720" y="166370"/>
                </a:lnTo>
                <a:lnTo>
                  <a:pt x="453390" y="199390"/>
                </a:lnTo>
                <a:lnTo>
                  <a:pt x="474980" y="233680"/>
                </a:lnTo>
                <a:lnTo>
                  <a:pt x="491490" y="270510"/>
                </a:lnTo>
                <a:lnTo>
                  <a:pt x="502920" y="307340"/>
                </a:lnTo>
                <a:lnTo>
                  <a:pt x="508000" y="346710"/>
                </a:lnTo>
                <a:lnTo>
                  <a:pt x="509270" y="36576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05959" y="4532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5770" y="5264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80940" y="4890770"/>
            <a:ext cx="568960" cy="281940"/>
          </a:xfrm>
          <a:custGeom>
            <a:avLst/>
            <a:gdLst/>
            <a:ahLst/>
            <a:cxnLst/>
            <a:rect l="l" t="t" r="r" b="b"/>
            <a:pathLst>
              <a:path w="568960" h="281939">
                <a:moveTo>
                  <a:pt x="568960" y="0"/>
                </a:moveTo>
                <a:lnTo>
                  <a:pt x="551180" y="22859"/>
                </a:lnTo>
                <a:lnTo>
                  <a:pt x="532130" y="44449"/>
                </a:lnTo>
                <a:lnTo>
                  <a:pt x="514350" y="64769"/>
                </a:lnTo>
                <a:lnTo>
                  <a:pt x="494030" y="85089"/>
                </a:lnTo>
                <a:lnTo>
                  <a:pt x="473710" y="105409"/>
                </a:lnTo>
                <a:lnTo>
                  <a:pt x="453389" y="123189"/>
                </a:lnTo>
                <a:lnTo>
                  <a:pt x="433070" y="142239"/>
                </a:lnTo>
                <a:lnTo>
                  <a:pt x="412750" y="158749"/>
                </a:lnTo>
                <a:lnTo>
                  <a:pt x="391160" y="175259"/>
                </a:lnTo>
                <a:lnTo>
                  <a:pt x="370839" y="189229"/>
                </a:lnTo>
                <a:lnTo>
                  <a:pt x="349250" y="203199"/>
                </a:lnTo>
                <a:lnTo>
                  <a:pt x="327660" y="217169"/>
                </a:lnTo>
                <a:lnTo>
                  <a:pt x="306070" y="228599"/>
                </a:lnTo>
                <a:lnTo>
                  <a:pt x="285750" y="240029"/>
                </a:lnTo>
                <a:lnTo>
                  <a:pt x="264160" y="248919"/>
                </a:lnTo>
                <a:lnTo>
                  <a:pt x="242570" y="257809"/>
                </a:lnTo>
                <a:lnTo>
                  <a:pt x="222250" y="264159"/>
                </a:lnTo>
                <a:lnTo>
                  <a:pt x="201930" y="270509"/>
                </a:lnTo>
                <a:lnTo>
                  <a:pt x="181610" y="275589"/>
                </a:lnTo>
                <a:lnTo>
                  <a:pt x="162560" y="279399"/>
                </a:lnTo>
                <a:lnTo>
                  <a:pt x="143510" y="281939"/>
                </a:lnTo>
                <a:lnTo>
                  <a:pt x="125730" y="281939"/>
                </a:lnTo>
                <a:lnTo>
                  <a:pt x="106680" y="281939"/>
                </a:lnTo>
                <a:lnTo>
                  <a:pt x="90170" y="280669"/>
                </a:lnTo>
                <a:lnTo>
                  <a:pt x="72389" y="278129"/>
                </a:lnTo>
                <a:lnTo>
                  <a:pt x="57150" y="273049"/>
                </a:lnTo>
                <a:lnTo>
                  <a:pt x="41910" y="267969"/>
                </a:lnTo>
                <a:lnTo>
                  <a:pt x="26670" y="261619"/>
                </a:lnTo>
                <a:lnTo>
                  <a:pt x="13970" y="253999"/>
                </a:lnTo>
                <a:lnTo>
                  <a:pt x="0" y="245109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88990" y="4451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43450" y="4953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49900" y="4885690"/>
            <a:ext cx="3542029" cy="6350"/>
          </a:xfrm>
          <a:custGeom>
            <a:avLst/>
            <a:gdLst/>
            <a:ahLst/>
            <a:cxnLst/>
            <a:rect l="l" t="t" r="r" b="b"/>
            <a:pathLst>
              <a:path w="3542029" h="6350">
                <a:moveTo>
                  <a:pt x="0" y="6350"/>
                </a:moveTo>
                <a:lnTo>
                  <a:pt x="354202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120" y="0"/>
            <a:ext cx="3407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dirty="0">
                <a:latin typeface="Arial"/>
                <a:cs typeface="Arial"/>
              </a:rPr>
              <a:t>Gray </a:t>
            </a:r>
            <a:r>
              <a:rPr b="0" u="none" spc="-185" dirty="0">
                <a:latin typeface="Arial"/>
                <a:cs typeface="Arial"/>
              </a:rPr>
              <a:t>To </a:t>
            </a:r>
            <a:r>
              <a:rPr b="0" u="none" spc="-5" dirty="0">
                <a:latin typeface="Arial"/>
                <a:cs typeface="Arial"/>
              </a:rPr>
              <a:t>Binary</a:t>
            </a:r>
            <a:r>
              <a:rPr b="0" u="none" spc="55" dirty="0">
                <a:latin typeface="Arial"/>
                <a:cs typeface="Arial"/>
              </a:rPr>
              <a:t> </a:t>
            </a:r>
            <a:r>
              <a:rPr b="0" u="none" dirty="0">
                <a:latin typeface="Arial"/>
                <a:cs typeface="Arial"/>
              </a:rPr>
              <a:t>CC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8200" y="544830"/>
          <a:ext cx="10515596" cy="6304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/>
                <a:gridCol w="1314449"/>
                <a:gridCol w="1314450"/>
                <a:gridCol w="1318894"/>
                <a:gridCol w="1310004"/>
                <a:gridCol w="1314450"/>
                <a:gridCol w="1314450"/>
                <a:gridCol w="131508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5A9AD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0DD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8EE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D0DD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8EE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0070" y="54609"/>
            <a:ext cx="1267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K</a:t>
            </a:r>
            <a:r>
              <a:rPr spc="-10" dirty="0"/>
              <a:t>-</a:t>
            </a:r>
            <a:r>
              <a:rPr dirty="0"/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8110" y="654050"/>
            <a:ext cx="582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G1,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9945" y="654050"/>
            <a:ext cx="582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G1,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1060450"/>
            <a:ext cx="582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G3,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2735" y="1035050"/>
            <a:ext cx="198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025" algn="l"/>
                <a:tab pos="1148715" algn="l"/>
                <a:tab pos="1741805" algn="l"/>
              </a:tabLst>
            </a:pP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dirty="0">
                <a:latin typeface="Calibri"/>
                <a:cs typeface="Calibri"/>
              </a:rPr>
              <a:t>0	</a:t>
            </a:r>
            <a:r>
              <a:rPr sz="1600" spc="-5" dirty="0">
                <a:latin typeface="Calibri"/>
                <a:cs typeface="Calibri"/>
              </a:rPr>
              <a:t>0</a:t>
            </a:r>
            <a:r>
              <a:rPr sz="1600" dirty="0">
                <a:latin typeface="Calibri"/>
                <a:cs typeface="Calibri"/>
              </a:rPr>
              <a:t>1	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1	</a:t>
            </a: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7200" y="1060450"/>
            <a:ext cx="581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G3,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4940" y="1035050"/>
            <a:ext cx="193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  <a:tab pos="1094740" algn="l"/>
                <a:tab pos="1687830" algn="l"/>
              </a:tabLst>
            </a:pPr>
            <a:r>
              <a:rPr sz="1800" spc="-5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0	</a:t>
            </a:r>
            <a:r>
              <a:rPr sz="1800" spc="-5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1	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1	</a:t>
            </a: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1846579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B3=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525" y="1846579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B3</a:t>
            </a:r>
            <a:r>
              <a:rPr sz="1800" dirty="0">
                <a:latin typeface="Calibri"/>
                <a:cs typeface="Calibri"/>
              </a:rPr>
              <a:t>=G3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8923" y="1846579"/>
            <a:ext cx="38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2=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0623" y="1310640"/>
            <a:ext cx="278765" cy="8356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latin typeface="Calibri"/>
                <a:cs typeface="Calibri"/>
              </a:rPr>
              <a:t>00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latin typeface="Calibri"/>
                <a:cs typeface="Calibri"/>
              </a:rPr>
              <a:t>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6386" y="1310640"/>
            <a:ext cx="267970" cy="16484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130"/>
              </a:spcBef>
            </a:pPr>
            <a:r>
              <a:rPr sz="1800" spc="5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latin typeface="Calibri"/>
                <a:cs typeface="Calibri"/>
              </a:rPr>
              <a:t>01</a:t>
            </a:r>
            <a:endParaRPr sz="1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1040"/>
              </a:spcBef>
            </a:pPr>
            <a:r>
              <a:rPr sz="1800" spc="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1040"/>
              </a:spcBef>
            </a:pPr>
            <a:r>
              <a:rPr sz="1800" spc="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6603" y="2120900"/>
            <a:ext cx="257175" cy="8382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0180" y="3496309"/>
            <a:ext cx="582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G1,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90776" y="3496309"/>
            <a:ext cx="1586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B2= </a:t>
            </a:r>
            <a:r>
              <a:rPr sz="1600" spc="-5" dirty="0">
                <a:latin typeface="Calibri"/>
                <a:cs typeface="Calibri"/>
              </a:rPr>
              <a:t>G3 G2 </a:t>
            </a:r>
            <a:r>
              <a:rPr sz="1600" dirty="0">
                <a:latin typeface="Calibri"/>
                <a:cs typeface="Calibri"/>
              </a:rPr>
              <a:t>+ </a:t>
            </a:r>
            <a:r>
              <a:rPr sz="1600" spc="-5" dirty="0">
                <a:latin typeface="Calibri"/>
                <a:cs typeface="Calibri"/>
              </a:rPr>
              <a:t>G3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5009" y="3902709"/>
            <a:ext cx="581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G3,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19181" y="3902709"/>
            <a:ext cx="91566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G3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5239" y="4283709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7699" y="4283709"/>
            <a:ext cx="4619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B1= G3 G2 G1 + G3 G2 G1 + G3 G2 G1 + G3 G2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8000" y="4968240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B1=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5637" y="4836159"/>
            <a:ext cx="266065" cy="12446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Calibri"/>
                <a:cs typeface="Calibri"/>
              </a:rPr>
              <a:t>01</a:t>
            </a:r>
            <a:endParaRPr sz="1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6414" y="4836159"/>
            <a:ext cx="4029710" cy="12446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(G3 </a:t>
            </a:r>
            <a:r>
              <a:rPr sz="1800" dirty="0">
                <a:latin typeface="Calibri"/>
                <a:cs typeface="Calibri"/>
              </a:rPr>
              <a:t>G2 + G3 </a:t>
            </a:r>
            <a:r>
              <a:rPr sz="1800" spc="-5" dirty="0">
                <a:latin typeface="Calibri"/>
                <a:cs typeface="Calibri"/>
              </a:rPr>
              <a:t>G2) 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trike="sngStrike" dirty="0">
                <a:latin typeface="Calibri"/>
                <a:cs typeface="Calibri"/>
              </a:rPr>
              <a:t>1 +</a:t>
            </a:r>
            <a:r>
              <a:rPr sz="1800" strike="noStrike" dirty="0">
                <a:latin typeface="Calibri"/>
                <a:cs typeface="Calibri"/>
              </a:rPr>
              <a:t> </a:t>
            </a:r>
            <a:r>
              <a:rPr sz="1800" strike="noStrike" spc="-5" dirty="0">
                <a:latin typeface="Calibri"/>
                <a:cs typeface="Calibri"/>
              </a:rPr>
              <a:t>(G3 </a:t>
            </a:r>
            <a:r>
              <a:rPr sz="1800" strike="noStrike" dirty="0">
                <a:latin typeface="Calibri"/>
                <a:cs typeface="Calibri"/>
              </a:rPr>
              <a:t>G2 + G3 </a:t>
            </a:r>
            <a:r>
              <a:rPr sz="1800" strike="noStrike" spc="-5" dirty="0">
                <a:latin typeface="Calibri"/>
                <a:cs typeface="Calibri"/>
              </a:rPr>
              <a:t>G2)</a:t>
            </a:r>
            <a:r>
              <a:rPr sz="1800" strike="noStrike" spc="-120" dirty="0">
                <a:latin typeface="Calibri"/>
                <a:cs typeface="Calibri"/>
              </a:rPr>
              <a:t> </a:t>
            </a:r>
            <a:r>
              <a:rPr sz="1800" strike="noStrike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(G3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G2) </a:t>
            </a:r>
            <a:r>
              <a:rPr sz="1800" dirty="0">
                <a:latin typeface="Calibri"/>
                <a:cs typeface="Calibri"/>
              </a:rPr>
              <a:t>G1 + </a:t>
            </a:r>
            <a:r>
              <a:rPr sz="1800" spc="-5" dirty="0">
                <a:latin typeface="Calibri"/>
                <a:cs typeface="Calibri"/>
              </a:rPr>
              <a:t>(G3 </a:t>
            </a:r>
            <a:r>
              <a:rPr sz="1800" dirty="0">
                <a:latin typeface="Calibri"/>
                <a:cs typeface="Calibri"/>
              </a:rPr>
              <a:t>+ G2)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(G3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G2) (G1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2889" y="6187440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= </a:t>
            </a:r>
            <a:r>
              <a:rPr sz="1800" spc="5" dirty="0">
                <a:latin typeface="Calibri"/>
                <a:cs typeface="Calibri"/>
              </a:rPr>
              <a:t>G3 </a:t>
            </a:r>
            <a:r>
              <a:rPr sz="1800" dirty="0">
                <a:latin typeface="Calibri"/>
                <a:cs typeface="Calibri"/>
              </a:rPr>
              <a:t>+ G2 +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4290" y="1579880"/>
            <a:ext cx="2481580" cy="562610"/>
          </a:xfrm>
          <a:prstGeom prst="rect">
            <a:avLst/>
          </a:prstGeom>
          <a:ln w="12579">
            <a:solidFill>
              <a:srgbClr val="FF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400"/>
              </a:spcBef>
              <a:tabLst>
                <a:tab pos="882015" algn="l"/>
                <a:tab pos="1453515" algn="l"/>
                <a:tab pos="2023745" algn="l"/>
              </a:tabLst>
            </a:pPr>
            <a:r>
              <a:rPr sz="1800" dirty="0">
                <a:latin typeface="Calibri"/>
                <a:cs typeface="Calibri"/>
              </a:rPr>
              <a:t>1	1	1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6509" y="2307589"/>
            <a:ext cx="2482850" cy="561340"/>
          </a:xfrm>
          <a:prstGeom prst="rect">
            <a:avLst/>
          </a:prstGeom>
          <a:ln w="12579">
            <a:solidFill>
              <a:srgbClr val="FF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tabLst>
                <a:tab pos="899794" algn="l"/>
                <a:tab pos="1471295" algn="l"/>
                <a:tab pos="2041525" algn="l"/>
              </a:tabLst>
            </a:pPr>
            <a:r>
              <a:rPr sz="1800" dirty="0">
                <a:latin typeface="Calibri"/>
                <a:cs typeface="Calibri"/>
              </a:rPr>
              <a:t>1	1	1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15160" y="2076450"/>
            <a:ext cx="128905" cy="7670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5389" y="2076450"/>
            <a:ext cx="128905" cy="7670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55620" y="2076450"/>
            <a:ext cx="128905" cy="7670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27120" y="2076450"/>
            <a:ext cx="128905" cy="7670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43330" y="770890"/>
            <a:ext cx="457200" cy="535940"/>
          </a:xfrm>
          <a:custGeom>
            <a:avLst/>
            <a:gdLst/>
            <a:ahLst/>
            <a:cxnLst/>
            <a:rect l="l" t="t" r="r" b="b"/>
            <a:pathLst>
              <a:path w="457200" h="535940">
                <a:moveTo>
                  <a:pt x="457200" y="535939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4919" y="3378200"/>
            <a:ext cx="457200" cy="537210"/>
          </a:xfrm>
          <a:custGeom>
            <a:avLst/>
            <a:gdLst/>
            <a:ahLst/>
            <a:cxnLst/>
            <a:rect l="l" t="t" r="r" b="b"/>
            <a:pathLst>
              <a:path w="457200" h="537210">
                <a:moveTo>
                  <a:pt x="457200" y="53721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69480" y="749300"/>
            <a:ext cx="457200" cy="535940"/>
          </a:xfrm>
          <a:custGeom>
            <a:avLst/>
            <a:gdLst/>
            <a:ahLst/>
            <a:cxnLst/>
            <a:rect l="l" t="t" r="r" b="b"/>
            <a:pathLst>
              <a:path w="457200" h="535940">
                <a:moveTo>
                  <a:pt x="457200" y="535939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93850" y="1972310"/>
            <a:ext cx="2463800" cy="857250"/>
          </a:xfrm>
          <a:custGeom>
            <a:avLst/>
            <a:gdLst/>
            <a:ahLst/>
            <a:cxnLst/>
            <a:rect l="l" t="t" r="r" b="b"/>
            <a:pathLst>
              <a:path w="2463800" h="857250">
                <a:moveTo>
                  <a:pt x="0" y="0"/>
                </a:moveTo>
                <a:lnTo>
                  <a:pt x="2463800" y="0"/>
                </a:lnTo>
                <a:lnTo>
                  <a:pt x="2463800" y="857250"/>
                </a:lnTo>
                <a:lnTo>
                  <a:pt x="0" y="85725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663760" y="3860860"/>
          <a:ext cx="2383153" cy="1606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/>
                <a:gridCol w="115569"/>
                <a:gridCol w="1133474"/>
              </a:tblGrid>
              <a:tr h="36068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73025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00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736600" algn="l"/>
                        </a:tabLst>
                      </a:pPr>
                      <a:r>
                        <a:rPr sz="1600" spc="-30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700" spc="-457" baseline="-18518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spc="-305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1600" spc="-229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2700" spc="-345" baseline="-18518" dirty="0">
                          <a:latin typeface="Calibri"/>
                          <a:cs typeface="Calibri"/>
                        </a:rPr>
                        <a:t>1</a:t>
                      </a:r>
                      <a:endParaRPr sz="2700" baseline="-18518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51460">
                <a:tc gridSpan="2">
                  <a:txBody>
                    <a:bodyPr/>
                    <a:lstStyle/>
                    <a:p>
                      <a:pPr marL="279400">
                        <a:lnSpc>
                          <a:spcPts val="1660"/>
                        </a:lnSpc>
                        <a:spcBef>
                          <a:spcPts val="220"/>
                        </a:spcBef>
                        <a:tabLst>
                          <a:tab pos="85026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09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4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930"/>
                        </a:lnSpc>
                        <a:tabLst>
                          <a:tab pos="7410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1950">
                <a:tc gridSpan="2">
                  <a:txBody>
                    <a:bodyPr/>
                    <a:lstStyle/>
                    <a:p>
                      <a:pPr marL="279400">
                        <a:lnSpc>
                          <a:spcPts val="1670"/>
                        </a:lnSpc>
                        <a:spcBef>
                          <a:spcPts val="1080"/>
                        </a:spcBef>
                        <a:tabLst>
                          <a:tab pos="85026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5956300" y="397764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08719" y="398145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91219" y="397764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33050" y="326770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48800" y="324992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38420" y="3677980"/>
            <a:ext cx="168789" cy="168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780" y="4796850"/>
            <a:ext cx="170059" cy="168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61670" y="5184200"/>
            <a:ext cx="170059" cy="168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2970" y="4800660"/>
            <a:ext cx="168789" cy="168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92569" y="398652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7790" y="39954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8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59020" y="399034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55259" y="4361179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74840" y="436880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81009" y="436499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55659" y="4361179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37759" y="435610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28230" y="474345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36650" y="5548690"/>
            <a:ext cx="168789" cy="168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48640" y="5551230"/>
            <a:ext cx="170059" cy="168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651</Words>
  <Application>Microsoft Macintosh PowerPoint</Application>
  <PresentationFormat>Widescreen</PresentationFormat>
  <Paragraphs>443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Times New Roman</vt:lpstr>
      <vt:lpstr>Wingdings</vt:lpstr>
      <vt:lpstr>宋体</vt:lpstr>
      <vt:lpstr>Arial</vt:lpstr>
      <vt:lpstr>Office Theme</vt:lpstr>
      <vt:lpstr>Welcome to EC Lab</vt:lpstr>
      <vt:lpstr>Gray Code</vt:lpstr>
      <vt:lpstr>3 Bit Gray Code as RBC</vt:lpstr>
      <vt:lpstr>Applications of Gray code</vt:lpstr>
      <vt:lpstr>Binary To Gray Code</vt:lpstr>
      <vt:lpstr>K-Map</vt:lpstr>
      <vt:lpstr>PowerPoint Presentation</vt:lpstr>
      <vt:lpstr>Gray To Binary CC</vt:lpstr>
      <vt:lpstr>K-Map</vt:lpstr>
      <vt:lpstr>PowerPoint Presentation</vt:lpstr>
      <vt:lpstr>BCD to Seven Segment Display</vt:lpstr>
      <vt:lpstr>IC 7447 (BCD to 7 Segment Decoder)</vt:lpstr>
      <vt:lpstr>7 Segment Display</vt:lpstr>
      <vt:lpstr>Common Anode Display</vt:lpstr>
      <vt:lpstr>Dual Digit 7 Segment Display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Gandhinagar Institute of  Technology Degital Electronics ( 2131004 )  Active Learning Assignment</dc:title>
  <dc:creator>GURU</dc:creator>
  <cp:lastModifiedBy>Microsoft Office User</cp:lastModifiedBy>
  <cp:revision>15</cp:revision>
  <dcterms:created xsi:type="dcterms:W3CDTF">2018-09-11T05:54:53Z</dcterms:created>
  <dcterms:modified xsi:type="dcterms:W3CDTF">2018-09-30T06:37:30Z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2018-09-11T00:00:00Z</vt:filetime>
  </property>
</Properties>
</file>