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64" r:id="rId6"/>
    <p:sldId id="259" r:id="rId7"/>
    <p:sldId id="262"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463"/>
    <a:srgbClr val="0D64E6"/>
    <a:srgbClr val="FF40FF"/>
    <a:srgbClr val="FFF8FC"/>
    <a:srgbClr val="FFF0E6"/>
    <a:srgbClr val="FFEBDA"/>
    <a:srgbClr val="B5D2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p:restoredTop sz="94717"/>
  </p:normalViewPr>
  <p:slideViewPr>
    <p:cSldViewPr snapToGrid="0" snapToObjects="1">
      <p:cViewPr>
        <p:scale>
          <a:sx n="77" d="100"/>
          <a:sy n="77" d="100"/>
        </p:scale>
        <p:origin x="752"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AED63C-5082-5446-9FD2-56BD26972AB4}"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1943678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ED63C-5082-5446-9FD2-56BD26972AB4}"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62571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ED63C-5082-5446-9FD2-56BD26972AB4}"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21256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ED63C-5082-5446-9FD2-56BD26972AB4}"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89670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AED63C-5082-5446-9FD2-56BD26972AB4}"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199514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AED63C-5082-5446-9FD2-56BD26972AB4}" type="datetimeFigureOut">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153250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AED63C-5082-5446-9FD2-56BD26972AB4}" type="datetimeFigureOut">
              <a:rPr lang="en-US" smtClean="0"/>
              <a:t>12/12/18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197318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AED63C-5082-5446-9FD2-56BD26972AB4}" type="datetimeFigureOut">
              <a:rPr lang="en-US" smtClean="0"/>
              <a:t>12/12/18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180443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ED63C-5082-5446-9FD2-56BD26972AB4}" type="datetimeFigureOut">
              <a:rPr lang="en-US" smtClean="0"/>
              <a:t>12/12/18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43656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ED63C-5082-5446-9FD2-56BD26972AB4}" type="datetimeFigureOut">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150875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ED63C-5082-5446-9FD2-56BD26972AB4}" type="datetimeFigureOut">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5C6B5-01FE-7645-9A2B-9A47E7995563}" type="slidenum">
              <a:rPr lang="en-US" smtClean="0"/>
              <a:t>‹#›</a:t>
            </a:fld>
            <a:endParaRPr lang="en-US"/>
          </a:p>
        </p:txBody>
      </p:sp>
    </p:spTree>
    <p:extLst>
      <p:ext uri="{BB962C8B-B14F-4D97-AF65-F5344CB8AC3E}">
        <p14:creationId xmlns:p14="http://schemas.microsoft.com/office/powerpoint/2010/main" val="1994911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ED63C-5082-5446-9FD2-56BD26972AB4}" type="datetimeFigureOut">
              <a:rPr lang="en-US" smtClean="0"/>
              <a:t>12/12/18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5C6B5-01FE-7645-9A2B-9A47E7995563}" type="slidenum">
              <a:rPr lang="en-US" smtClean="0"/>
              <a:t>‹#›</a:t>
            </a:fld>
            <a:endParaRPr lang="en-US"/>
          </a:p>
        </p:txBody>
      </p:sp>
    </p:spTree>
    <p:extLst>
      <p:ext uri="{BB962C8B-B14F-4D97-AF65-F5344CB8AC3E}">
        <p14:creationId xmlns:p14="http://schemas.microsoft.com/office/powerpoint/2010/main" val="203860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radartutorial.e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a:gsLst>
            <a:gs pos="91000">
              <a:schemeClr val="bg1"/>
            </a:gs>
            <a:gs pos="8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5639" y="890459"/>
            <a:ext cx="11020304" cy="2479472"/>
          </a:xfrm>
          <a:noFill/>
          <a:effectLst>
            <a:outerShdw dist="25400" sx="1000" sy="1000" algn="ctr" rotWithShape="0">
              <a:srgbClr val="000000"/>
            </a:outerShdw>
          </a:effectLst>
        </p:spPr>
        <p:txBody>
          <a:bodyPr>
            <a:noAutofit/>
          </a:bodyPr>
          <a:lstStyle/>
          <a:p>
            <a:r>
              <a:rPr lang="en-US" dirty="0" smtClean="0">
                <a:effectLst>
                  <a:outerShdw blurRad="50800" dist="50800" sx="1000" sy="1000" algn="ctr" rotWithShape="0">
                    <a:srgbClr val="000000"/>
                  </a:outerShdw>
                </a:effectLst>
              </a:rPr>
              <a:t>Automatic Distance </a:t>
            </a:r>
            <a:r>
              <a:rPr lang="en-US" dirty="0">
                <a:effectLst>
                  <a:outerShdw blurRad="50800" dist="50800" sx="1000" sy="1000" algn="ctr" rotWithShape="0">
                    <a:srgbClr val="000000"/>
                  </a:outerShdw>
                </a:effectLst>
              </a:rPr>
              <a:t>D</a:t>
            </a:r>
            <a:r>
              <a:rPr lang="en-US" dirty="0" smtClean="0">
                <a:effectLst>
                  <a:outerShdw blurRad="50800" dist="50800" sx="1000" sy="1000" algn="ctr" rotWithShape="0">
                    <a:srgbClr val="000000"/>
                  </a:outerShdw>
                </a:effectLst>
              </a:rPr>
              <a:t>etection Two Moving </a:t>
            </a:r>
            <a:r>
              <a:rPr lang="en-US" dirty="0">
                <a:effectLst>
                  <a:outerShdw blurRad="50800" dist="50800" sx="1000" sy="1000" algn="ctr" rotWithShape="0">
                    <a:srgbClr val="000000"/>
                  </a:outerShdw>
                </a:effectLst>
              </a:rPr>
              <a:t>V</a:t>
            </a:r>
            <a:r>
              <a:rPr lang="en-US" dirty="0" smtClean="0">
                <a:effectLst>
                  <a:outerShdw blurRad="50800" dist="50800" sx="1000" sy="1000" algn="ctr" rotWithShape="0">
                    <a:srgbClr val="000000"/>
                  </a:outerShdw>
                </a:effectLst>
              </a:rPr>
              <a:t>ehicles</a:t>
            </a:r>
            <a:endParaRPr lang="en-US" dirty="0">
              <a:effectLst>
                <a:outerShdw blurRad="50800" dist="50800" sx="1000" sy="1000" algn="ctr" rotWithShape="0">
                  <a:srgbClr val="000000"/>
                </a:outerShdw>
              </a:effectLst>
            </a:endParaRPr>
          </a:p>
        </p:txBody>
      </p:sp>
      <p:sp>
        <p:nvSpPr>
          <p:cNvPr id="3" name="Subtitle 2"/>
          <p:cNvSpPr>
            <a:spLocks noGrp="1"/>
          </p:cNvSpPr>
          <p:nvPr>
            <p:ph type="subTitle" idx="1"/>
          </p:nvPr>
        </p:nvSpPr>
        <p:spPr>
          <a:xfrm>
            <a:off x="1199572" y="3762392"/>
            <a:ext cx="9144000" cy="2378676"/>
          </a:xfrm>
        </p:spPr>
        <p:txBody>
          <a:bodyPr>
            <a:normAutofit/>
          </a:bodyPr>
          <a:lstStyle/>
          <a:p>
            <a:pPr algn="l"/>
            <a:r>
              <a:rPr lang="en-US" sz="1800" dirty="0"/>
              <a:t> </a:t>
            </a:r>
            <a:r>
              <a:rPr lang="en-US" sz="1800" dirty="0" smtClean="0"/>
              <a:t>        </a:t>
            </a:r>
            <a:r>
              <a:rPr lang="en-US" sz="3000" b="1" u="sng" dirty="0" smtClean="0"/>
              <a:t>Submitted By-</a:t>
            </a:r>
          </a:p>
          <a:p>
            <a:pPr marL="457200" indent="-457200" algn="just">
              <a:buAutoNum type="arabicPeriod"/>
            </a:pPr>
            <a:r>
              <a:rPr lang="en-US" sz="2200" dirty="0" smtClean="0"/>
              <a:t>Atharva Dhabekar (S20180010050)</a:t>
            </a:r>
          </a:p>
          <a:p>
            <a:pPr marL="457200" indent="-457200" algn="just">
              <a:buAutoNum type="arabicPeriod"/>
            </a:pPr>
            <a:r>
              <a:rPr lang="en-US" sz="2200" dirty="0" smtClean="0"/>
              <a:t>Hrishabh Pandey (S20180010064)</a:t>
            </a:r>
          </a:p>
          <a:p>
            <a:pPr marL="457200" indent="-457200" algn="just">
              <a:buAutoNum type="arabicPeriod"/>
            </a:pPr>
            <a:r>
              <a:rPr lang="en-US" sz="2200" dirty="0" smtClean="0"/>
              <a:t>Sayam Kumar (S20180010158)</a:t>
            </a:r>
          </a:p>
          <a:p>
            <a:pPr marL="457200" indent="-457200" algn="just">
              <a:buAutoNum type="arabicPeriod"/>
            </a:pPr>
            <a:r>
              <a:rPr lang="en-US" sz="2200" dirty="0" smtClean="0"/>
              <a:t>Siddhant Mohan (S20180010167)</a:t>
            </a:r>
            <a:endParaRPr lang="en-US" sz="2200" dirty="0"/>
          </a:p>
        </p:txBody>
      </p:sp>
      <p:pic>
        <p:nvPicPr>
          <p:cNvPr id="1026" name="Picture 2" descr="http://www.iiits.ac.in/iiits-content/uploads/2018/07/logo12-ne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572" y="232230"/>
            <a:ext cx="9571181" cy="114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78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a:gsLst>
            <a:gs pos="98000">
              <a:schemeClr val="bg1"/>
            </a:gs>
            <a:gs pos="9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6" name="TextBox 5"/>
          <p:cNvSpPr txBox="1"/>
          <p:nvPr/>
        </p:nvSpPr>
        <p:spPr>
          <a:xfrm>
            <a:off x="478970" y="174171"/>
            <a:ext cx="7184571" cy="938719"/>
          </a:xfrm>
          <a:prstGeom prst="rect">
            <a:avLst/>
          </a:prstGeom>
          <a:noFill/>
        </p:spPr>
        <p:txBody>
          <a:bodyPr wrap="square" rtlCol="0">
            <a:spAutoFit/>
          </a:bodyPr>
          <a:lstStyle/>
          <a:p>
            <a:r>
              <a:rPr lang="en-US" sz="5500" u="sng" dirty="0" smtClean="0"/>
              <a:t>Introduction -</a:t>
            </a:r>
            <a:r>
              <a:rPr lang="en-US" sz="5500" dirty="0" smtClean="0"/>
              <a:t> </a:t>
            </a:r>
          </a:p>
        </p:txBody>
      </p:sp>
      <p:sp>
        <p:nvSpPr>
          <p:cNvPr id="7" name="TextBox 6"/>
          <p:cNvSpPr txBox="1"/>
          <p:nvPr/>
        </p:nvSpPr>
        <p:spPr>
          <a:xfrm>
            <a:off x="478970" y="1640114"/>
            <a:ext cx="11219544" cy="3046988"/>
          </a:xfrm>
          <a:prstGeom prst="rect">
            <a:avLst/>
          </a:prstGeom>
          <a:noFill/>
        </p:spPr>
        <p:txBody>
          <a:bodyPr wrap="square" rtlCol="0">
            <a:spAutoFit/>
          </a:bodyPr>
          <a:lstStyle/>
          <a:p>
            <a:pPr algn="just"/>
            <a:r>
              <a:rPr lang="en-US" sz="3200" dirty="0" smtClean="0"/>
              <a:t>Although there exists many different ways and technologies to detect distance between two moving vehicles, we have decided to use Doppler RADAR. Doppler RADAR works on the principle of Doppler effect. It does this by emitting a continuous microwave towards the target and determines the distance by analyzing the reflected signal.</a:t>
            </a:r>
            <a:endParaRPr lang="en-US" sz="3200" dirty="0"/>
          </a:p>
        </p:txBody>
      </p:sp>
    </p:spTree>
    <p:extLst>
      <p:ext uri="{BB962C8B-B14F-4D97-AF65-F5344CB8AC3E}">
        <p14:creationId xmlns:p14="http://schemas.microsoft.com/office/powerpoint/2010/main" val="551655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a:gsLst>
            <a:gs pos="98000">
              <a:schemeClr val="bg1"/>
            </a:gs>
            <a:gs pos="9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3" name="TextBox 2"/>
          <p:cNvSpPr txBox="1"/>
          <p:nvPr/>
        </p:nvSpPr>
        <p:spPr>
          <a:xfrm>
            <a:off x="4026125" y="81059"/>
            <a:ext cx="3610892" cy="938719"/>
          </a:xfrm>
          <a:prstGeom prst="rect">
            <a:avLst/>
          </a:prstGeom>
          <a:noFill/>
        </p:spPr>
        <p:txBody>
          <a:bodyPr wrap="square" rtlCol="0">
            <a:spAutoFit/>
          </a:bodyPr>
          <a:lstStyle/>
          <a:p>
            <a:r>
              <a:rPr lang="en-US" sz="5500" u="sng" dirty="0" smtClean="0"/>
              <a:t>Flow Chart</a:t>
            </a:r>
          </a:p>
        </p:txBody>
      </p:sp>
      <p:sp>
        <p:nvSpPr>
          <p:cNvPr id="2" name="TextBox 1"/>
          <p:cNvSpPr txBox="1"/>
          <p:nvPr/>
        </p:nvSpPr>
        <p:spPr>
          <a:xfrm>
            <a:off x="615143" y="1413164"/>
            <a:ext cx="1695796" cy="523220"/>
          </a:xfrm>
          <a:prstGeom prst="rect">
            <a:avLst/>
          </a:prstGeom>
          <a:solidFill>
            <a:schemeClr val="accent1">
              <a:lumMod val="60000"/>
              <a:lumOff val="40000"/>
            </a:schemeClr>
          </a:solidFill>
        </p:spPr>
        <p:txBody>
          <a:bodyPr wrap="square" rtlCol="0">
            <a:spAutoFit/>
          </a:bodyPr>
          <a:lstStyle/>
          <a:p>
            <a:pPr algn="ctr"/>
            <a:r>
              <a:rPr lang="en-US" sz="2800" dirty="0" smtClean="0"/>
              <a:t>Oscillator</a:t>
            </a:r>
            <a:endParaRPr lang="en-US" sz="2800" dirty="0"/>
          </a:p>
        </p:txBody>
      </p:sp>
      <p:sp>
        <p:nvSpPr>
          <p:cNvPr id="5" name="TextBox 4"/>
          <p:cNvSpPr txBox="1"/>
          <p:nvPr/>
        </p:nvSpPr>
        <p:spPr>
          <a:xfrm>
            <a:off x="3763684" y="1413164"/>
            <a:ext cx="2088475" cy="523220"/>
          </a:xfrm>
          <a:prstGeom prst="rect">
            <a:avLst/>
          </a:prstGeom>
          <a:solidFill>
            <a:schemeClr val="accent1">
              <a:lumMod val="60000"/>
              <a:lumOff val="40000"/>
            </a:schemeClr>
          </a:solidFill>
        </p:spPr>
        <p:txBody>
          <a:bodyPr wrap="square" rtlCol="0">
            <a:spAutoFit/>
          </a:bodyPr>
          <a:lstStyle/>
          <a:p>
            <a:pPr algn="ctr"/>
            <a:r>
              <a:rPr lang="en-US" sz="2800" dirty="0" smtClean="0"/>
              <a:t>Transmitter</a:t>
            </a:r>
            <a:r>
              <a:rPr lang="en-US" sz="2400" dirty="0" smtClean="0"/>
              <a:t>.   </a:t>
            </a:r>
            <a:endParaRPr lang="en-US" sz="2400" dirty="0"/>
          </a:p>
        </p:txBody>
      </p:sp>
      <p:sp>
        <p:nvSpPr>
          <p:cNvPr id="4" name="TextBox 3"/>
          <p:cNvSpPr txBox="1"/>
          <p:nvPr/>
        </p:nvSpPr>
        <p:spPr>
          <a:xfrm>
            <a:off x="3763683" y="2444661"/>
            <a:ext cx="1789220" cy="523220"/>
          </a:xfrm>
          <a:prstGeom prst="rect">
            <a:avLst/>
          </a:prstGeom>
          <a:solidFill>
            <a:schemeClr val="accent1">
              <a:lumMod val="60000"/>
              <a:lumOff val="40000"/>
            </a:schemeClr>
          </a:solidFill>
        </p:spPr>
        <p:txBody>
          <a:bodyPr wrap="square" rtlCol="0">
            <a:spAutoFit/>
          </a:bodyPr>
          <a:lstStyle/>
          <a:p>
            <a:pPr algn="ctr"/>
            <a:r>
              <a:rPr lang="en-US" sz="2800" dirty="0" smtClean="0"/>
              <a:t>Receiver.         </a:t>
            </a:r>
            <a:endParaRPr lang="en-US" sz="2800" dirty="0"/>
          </a:p>
        </p:txBody>
      </p:sp>
      <p:sp>
        <p:nvSpPr>
          <p:cNvPr id="7" name="TextBox 6"/>
          <p:cNvSpPr txBox="1"/>
          <p:nvPr/>
        </p:nvSpPr>
        <p:spPr>
          <a:xfrm>
            <a:off x="615143" y="2419363"/>
            <a:ext cx="1562792" cy="523220"/>
          </a:xfrm>
          <a:prstGeom prst="rect">
            <a:avLst/>
          </a:prstGeom>
          <a:solidFill>
            <a:schemeClr val="accent1">
              <a:lumMod val="60000"/>
              <a:lumOff val="40000"/>
            </a:schemeClr>
          </a:solidFill>
        </p:spPr>
        <p:txBody>
          <a:bodyPr wrap="square" rtlCol="0">
            <a:spAutoFit/>
          </a:bodyPr>
          <a:lstStyle/>
          <a:p>
            <a:pPr algn="ctr"/>
            <a:r>
              <a:rPr lang="en-US" sz="2800" dirty="0" smtClean="0"/>
              <a:t>Display</a:t>
            </a:r>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434" y="2161311"/>
            <a:ext cx="3559830" cy="302671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34" y="3098666"/>
            <a:ext cx="4914755" cy="3570091"/>
          </a:xfrm>
          <a:prstGeom prst="rect">
            <a:avLst/>
          </a:prstGeom>
        </p:spPr>
      </p:pic>
      <p:sp>
        <p:nvSpPr>
          <p:cNvPr id="12" name="Right Arrow 11"/>
          <p:cNvSpPr/>
          <p:nvPr/>
        </p:nvSpPr>
        <p:spPr>
          <a:xfrm>
            <a:off x="2427317" y="1538108"/>
            <a:ext cx="1219989" cy="2117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0800000">
            <a:off x="2360815" y="2544307"/>
            <a:ext cx="1219989" cy="2117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0800000">
            <a:off x="5735779" y="2544306"/>
            <a:ext cx="1113908" cy="21177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p:cNvSpPr/>
          <p:nvPr/>
        </p:nvSpPr>
        <p:spPr>
          <a:xfrm rot="5400000">
            <a:off x="6815639" y="780601"/>
            <a:ext cx="533608" cy="2227812"/>
          </a:xfrm>
          <a:prstGeom prst="bentArrow">
            <a:avLst>
              <a:gd name="adj1" fmla="val 29874"/>
              <a:gd name="adj2" fmla="val 25000"/>
              <a:gd name="adj3" fmla="val 25000"/>
              <a:gd name="adj4" fmla="val 437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7745" y="2544306"/>
            <a:ext cx="2324100" cy="2095500"/>
          </a:xfrm>
          <a:prstGeom prst="rect">
            <a:avLst/>
          </a:prstGeom>
        </p:spPr>
      </p:pic>
      <p:sp>
        <p:nvSpPr>
          <p:cNvPr id="24" name="TextBox 23"/>
          <p:cNvSpPr txBox="1"/>
          <p:nvPr/>
        </p:nvSpPr>
        <p:spPr>
          <a:xfrm>
            <a:off x="6583680" y="5320145"/>
            <a:ext cx="5418165" cy="523220"/>
          </a:xfrm>
          <a:prstGeom prst="rect">
            <a:avLst/>
          </a:prstGeom>
          <a:solidFill>
            <a:schemeClr val="accent1">
              <a:lumMod val="60000"/>
              <a:lumOff val="40000"/>
            </a:schemeClr>
          </a:solidFill>
        </p:spPr>
        <p:txBody>
          <a:bodyPr wrap="square" rtlCol="0">
            <a:spAutoFit/>
          </a:bodyPr>
          <a:lstStyle/>
          <a:p>
            <a:pPr algn="ctr"/>
            <a:r>
              <a:rPr lang="en-US" sz="2800" dirty="0" smtClean="0"/>
              <a:t>Reflection of waves from obstacle</a:t>
            </a:r>
            <a:endParaRPr lang="en-US" sz="2800" dirty="0"/>
          </a:p>
        </p:txBody>
      </p:sp>
    </p:spTree>
    <p:extLst>
      <p:ext uri="{BB962C8B-B14F-4D97-AF65-F5344CB8AC3E}">
        <p14:creationId xmlns:p14="http://schemas.microsoft.com/office/powerpoint/2010/main" val="2081135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a:gsLst>
            <a:gs pos="98000">
              <a:schemeClr val="bg1"/>
            </a:gs>
            <a:gs pos="9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6" name="TextBox 5"/>
          <p:cNvSpPr txBox="1"/>
          <p:nvPr/>
        </p:nvSpPr>
        <p:spPr>
          <a:xfrm>
            <a:off x="478970" y="188685"/>
            <a:ext cx="11075721" cy="938719"/>
          </a:xfrm>
          <a:prstGeom prst="rect">
            <a:avLst/>
          </a:prstGeom>
          <a:noFill/>
        </p:spPr>
        <p:txBody>
          <a:bodyPr wrap="square" rtlCol="0">
            <a:spAutoFit/>
          </a:bodyPr>
          <a:lstStyle/>
          <a:p>
            <a:r>
              <a:rPr lang="en-US" sz="5500" u="sng" dirty="0" smtClean="0"/>
              <a:t>Distance Measurement Method-1</a:t>
            </a:r>
          </a:p>
        </p:txBody>
      </p:sp>
      <p:sp>
        <p:nvSpPr>
          <p:cNvPr id="2" name="TextBox 1"/>
          <p:cNvSpPr txBox="1"/>
          <p:nvPr/>
        </p:nvSpPr>
        <p:spPr>
          <a:xfrm>
            <a:off x="598516" y="1512916"/>
            <a:ext cx="10956175" cy="4524315"/>
          </a:xfrm>
          <a:prstGeom prst="rect">
            <a:avLst/>
          </a:prstGeom>
          <a:noFill/>
        </p:spPr>
        <p:txBody>
          <a:bodyPr wrap="square" rtlCol="0">
            <a:spAutoFit/>
          </a:bodyPr>
          <a:lstStyle/>
          <a:p>
            <a:r>
              <a:rPr lang="en-US" sz="2400" dirty="0" smtClean="0"/>
              <a:t>For measuring distance &lt; 40 meters,  radars can be fitted in front of the car. A short pulse is being transmitted by the radar and time is noted by the receiver. The distance is calculated by the simple formula </a:t>
            </a:r>
          </a:p>
          <a:p>
            <a:r>
              <a:rPr lang="en-US" sz="2400" dirty="0"/>
              <a:t>	</a:t>
            </a:r>
            <a:r>
              <a:rPr lang="en-US" sz="2400" dirty="0" smtClean="0"/>
              <a:t>	Speed = Distance / Time</a:t>
            </a:r>
          </a:p>
          <a:p>
            <a:r>
              <a:rPr lang="en-US" sz="2400" dirty="0" smtClean="0"/>
              <a:t>then     	Distance = (Speed X Time)/2</a:t>
            </a:r>
          </a:p>
          <a:p>
            <a:r>
              <a:rPr lang="en-US" sz="2400" dirty="0" smtClean="0"/>
              <a:t>where </a:t>
            </a:r>
          </a:p>
          <a:p>
            <a:r>
              <a:rPr lang="en-US" sz="2400" dirty="0"/>
              <a:t>	</a:t>
            </a:r>
            <a:r>
              <a:rPr lang="en-US" sz="2400" dirty="0" smtClean="0"/>
              <a:t>Speed = speed of the radio wave transmitted. This speed is comparable to the 		speed of the light. So, the error is minimized. </a:t>
            </a:r>
          </a:p>
          <a:p>
            <a:r>
              <a:rPr lang="en-US" sz="2400" dirty="0" smtClean="0"/>
              <a:t>Time =  total time taken by the signal to bounce back to the receiver.</a:t>
            </a:r>
          </a:p>
          <a:p>
            <a:endParaRPr lang="en-US" sz="2400" dirty="0" smtClean="0"/>
          </a:p>
          <a:p>
            <a:r>
              <a:rPr lang="en-US" sz="2400" dirty="0"/>
              <a:t> </a:t>
            </a:r>
            <a:r>
              <a:rPr lang="en-US" sz="2400" dirty="0" smtClean="0"/>
              <a:t># Use of duplexer to make the radar switches between transmitter and receiver modes at a pre-determined rate.</a:t>
            </a:r>
            <a:endParaRPr lang="en-US" sz="2400" dirty="0"/>
          </a:p>
        </p:txBody>
      </p:sp>
      <p:sp>
        <p:nvSpPr>
          <p:cNvPr id="4" name="AutoShape 4" descr="\displaystyle P_{r}={\frac {P_{t}G_{t}A_{r}\sigma F^{4}}{{(4\pi )}^{2}R_{t}^{2}R_{r}^{2}}}}"/>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G_{r}\lambda ^{2}} \over {4\pi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lambda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987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a:gsLst>
            <a:gs pos="98000">
              <a:schemeClr val="bg1"/>
            </a:gs>
            <a:gs pos="9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6" name="TextBox 5"/>
          <p:cNvSpPr txBox="1"/>
          <p:nvPr/>
        </p:nvSpPr>
        <p:spPr>
          <a:xfrm>
            <a:off x="478970" y="188685"/>
            <a:ext cx="11458105" cy="938719"/>
          </a:xfrm>
          <a:prstGeom prst="rect">
            <a:avLst/>
          </a:prstGeom>
          <a:noFill/>
        </p:spPr>
        <p:txBody>
          <a:bodyPr wrap="square" rtlCol="0">
            <a:spAutoFit/>
          </a:bodyPr>
          <a:lstStyle/>
          <a:p>
            <a:r>
              <a:rPr lang="en-US" sz="5500" u="sng" dirty="0" smtClean="0"/>
              <a:t>Method-2 Frequency Modulation</a:t>
            </a:r>
          </a:p>
        </p:txBody>
      </p:sp>
      <p:sp>
        <p:nvSpPr>
          <p:cNvPr id="4" name="AutoShape 4" descr="\displaystyle P_{r}={\frac {P_{t}G_{t}A_{r}\sigma F^{4}}{{(4\pi )}^{2}R_{t}^{2}R_{r}^{2}}}}"/>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G_{r}\lambda ^{2}} \over {4\pi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lambda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275" y="1127404"/>
            <a:ext cx="5384800" cy="2374900"/>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478969" y="1629294"/>
                <a:ext cx="5572695" cy="4160241"/>
              </a:xfrm>
              <a:prstGeom prst="rect">
                <a:avLst/>
              </a:prstGeom>
              <a:noFill/>
            </p:spPr>
            <p:txBody>
              <a:bodyPr wrap="square" rtlCol="0">
                <a:spAutoFit/>
              </a:bodyPr>
              <a:lstStyle/>
              <a:p>
                <a:pPr algn="just"/>
                <a:r>
                  <a:rPr lang="en-US" sz="2400" dirty="0" smtClean="0"/>
                  <a:t>FMCW Radar (Frequency Modulation Continuous Wave Radar) is the sensor that transmits a continuous signal of modulated frequency or phase.</a:t>
                </a:r>
              </a:p>
              <a:p>
                <a:pPr algn="just"/>
                <a:endParaRPr lang="en-US" sz="2400" dirty="0" smtClean="0"/>
              </a:p>
              <a:p>
                <a:r>
                  <a:rPr lang="en-US" sz="2400" dirty="0" smtClean="0"/>
                  <a:t>The distance is measured by the difference in the frequencies of the transmitted and received signals.</a:t>
                </a:r>
              </a:p>
              <a:p>
                <a:endParaRPr lang="en-US" sz="2400" dirty="0" smtClean="0"/>
              </a:p>
              <a:p>
                <a:r>
                  <a:rPr lang="en-US" sz="2400" dirty="0" smtClean="0"/>
                  <a:t>D = </a:t>
                </a:r>
                <a14:m>
                  <m:oMath xmlns:m="http://schemas.openxmlformats.org/officeDocument/2006/math">
                    <m:f>
                      <m:fPr>
                        <m:ctrlPr>
                          <a:rPr lang="mr-IN" sz="2800" i="1" smtClean="0">
                            <a:latin typeface="Cambria Math" charset="0"/>
                          </a:rPr>
                        </m:ctrlPr>
                      </m:fPr>
                      <m:num>
                        <m:r>
                          <a:rPr lang="en-US" sz="2800" b="0" i="1" smtClean="0">
                            <a:latin typeface="Cambria Math" charset="0"/>
                          </a:rPr>
                          <m:t>𝑐</m:t>
                        </m:r>
                        <m:r>
                          <a:rPr lang="en-US" sz="2800" b="0" i="1" smtClean="0">
                            <a:latin typeface="Cambria Math" charset="0"/>
                          </a:rPr>
                          <m:t>. </m:t>
                        </m:r>
                        <m:r>
                          <m:rPr>
                            <m:sty m:val="p"/>
                          </m:rPr>
                          <a:rPr lang="el-GR" sz="2800" b="0" i="1" smtClean="0">
                            <a:latin typeface="Cambria Math" charset="0"/>
                            <a:ea typeface="Cambria Math" charset="0"/>
                            <a:cs typeface="Cambria Math" charset="0"/>
                          </a:rPr>
                          <m:t>Δ</m:t>
                        </m:r>
                        <m:r>
                          <a:rPr lang="en-US" sz="2800" b="0" i="1" smtClean="0">
                            <a:latin typeface="Cambria Math" charset="0"/>
                            <a:ea typeface="Cambria Math" charset="0"/>
                            <a:cs typeface="Cambria Math" charset="0"/>
                          </a:rPr>
                          <m:t>𝑡</m:t>
                        </m:r>
                      </m:num>
                      <m:den>
                        <m:r>
                          <a:rPr lang="en-US" sz="2800" b="0" i="1" smtClean="0">
                            <a:latin typeface="Cambria Math" charset="0"/>
                          </a:rPr>
                          <m:t>2</m:t>
                        </m:r>
                      </m:den>
                    </m:f>
                  </m:oMath>
                </a14:m>
                <a:r>
                  <a:rPr lang="en-US" sz="2400" dirty="0" smtClean="0"/>
                  <a:t>  = </a:t>
                </a:r>
                <a14:m>
                  <m:oMath xmlns:m="http://schemas.openxmlformats.org/officeDocument/2006/math">
                    <m:f>
                      <m:fPr>
                        <m:ctrlPr>
                          <a:rPr lang="mr-IN" sz="2800" i="1" smtClean="0">
                            <a:latin typeface="Cambria Math" charset="0"/>
                          </a:rPr>
                        </m:ctrlPr>
                      </m:fPr>
                      <m:num>
                        <m:r>
                          <a:rPr lang="en-US" sz="2800" b="0" i="1" smtClean="0">
                            <a:latin typeface="Cambria Math" charset="0"/>
                          </a:rPr>
                          <m:t>𝑐</m:t>
                        </m:r>
                        <m:r>
                          <a:rPr lang="en-US" sz="2800" b="0" i="1" smtClean="0">
                            <a:latin typeface="Cambria Math" charset="0"/>
                          </a:rPr>
                          <m:t>.∆</m:t>
                        </m:r>
                        <m:r>
                          <a:rPr lang="en-US" sz="2800" b="0" i="1" smtClean="0">
                            <a:latin typeface="Cambria Math" charset="0"/>
                            <a:ea typeface="Cambria Math" charset="0"/>
                            <a:cs typeface="Cambria Math" charset="0"/>
                          </a:rPr>
                          <m:t>𝑓</m:t>
                        </m:r>
                      </m:num>
                      <m:den>
                        <m:r>
                          <a:rPr lang="en-US" sz="2800" b="0" i="1" smtClean="0">
                            <a:latin typeface="Cambria Math" charset="0"/>
                          </a:rPr>
                          <m:t>2. </m:t>
                        </m:r>
                        <m:f>
                          <m:fPr>
                            <m:type m:val="skw"/>
                            <m:ctrlPr>
                              <a:rPr lang="en-US" sz="2800" b="0" i="1" smtClean="0">
                                <a:latin typeface="Cambria Math" charset="0"/>
                              </a:rPr>
                            </m:ctrlPr>
                          </m:fPr>
                          <m:num>
                            <m:r>
                              <a:rPr lang="en-US" sz="2800" b="0" i="1" smtClean="0">
                                <a:latin typeface="Cambria Math" charset="0"/>
                              </a:rPr>
                              <m:t>𝑑𝑓</m:t>
                            </m:r>
                          </m:num>
                          <m:den>
                            <m:r>
                              <a:rPr lang="en-US" sz="2800" b="0" i="1" smtClean="0">
                                <a:latin typeface="Cambria Math" charset="0"/>
                              </a:rPr>
                              <m:t>𝑑𝑡</m:t>
                            </m:r>
                          </m:den>
                        </m:f>
                        <m:r>
                          <a:rPr lang="en-US" sz="2800" b="0" i="1" smtClean="0">
                            <a:latin typeface="Cambria Math" charset="0"/>
                          </a:rPr>
                          <m:t>. </m:t>
                        </m:r>
                      </m:den>
                    </m:f>
                  </m:oMath>
                </a14:m>
                <a:r>
                  <a:rPr lang="en-US" sz="2800" dirty="0" smtClean="0"/>
                  <a:t> </a:t>
                </a:r>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78969" y="1629294"/>
                <a:ext cx="5572695" cy="4160241"/>
              </a:xfrm>
              <a:prstGeom prst="rect">
                <a:avLst/>
              </a:prstGeom>
              <a:blipFill rotWithShape="0">
                <a:blip r:embed="rId3"/>
                <a:stretch>
                  <a:fillRect l="-1751" t="-1171" r="-1641"/>
                </a:stretch>
              </a:blipFill>
            </p:spPr>
            <p:txBody>
              <a:bodyPr/>
              <a:lstStyle/>
              <a:p>
                <a:r>
                  <a:rPr lang="en-US">
                    <a:noFill/>
                  </a:rPr>
                  <a:t> </a:t>
                </a:r>
              </a:p>
            </p:txBody>
          </p:sp>
        </mc:Fallback>
      </mc:AlternateContent>
      <p:sp>
        <p:nvSpPr>
          <p:cNvPr id="14" name="TextBox 13"/>
          <p:cNvSpPr txBox="1"/>
          <p:nvPr/>
        </p:nvSpPr>
        <p:spPr>
          <a:xfrm>
            <a:off x="3674224" y="4272742"/>
            <a:ext cx="8262851" cy="1938992"/>
          </a:xfrm>
          <a:prstGeom prst="rect">
            <a:avLst/>
          </a:prstGeom>
          <a:noFill/>
        </p:spPr>
        <p:txBody>
          <a:bodyPr wrap="square" rtlCol="0">
            <a:spAutoFit/>
          </a:bodyPr>
          <a:lstStyle/>
          <a:p>
            <a:r>
              <a:rPr lang="en-US" sz="2400" i="1" dirty="0" smtClean="0"/>
              <a:t>c</a:t>
            </a:r>
            <a:r>
              <a:rPr lang="en-US" sz="2400" dirty="0"/>
              <a:t> = speed of light = 3·10</a:t>
            </a:r>
            <a:r>
              <a:rPr lang="en-US" sz="2400" baseline="30000" dirty="0"/>
              <a:t>8 m</a:t>
            </a:r>
            <a:r>
              <a:rPr lang="en-US" sz="2400" dirty="0"/>
              <a:t>/</a:t>
            </a:r>
            <a:r>
              <a:rPr lang="en-US" sz="2400" baseline="-25000" dirty="0"/>
              <a:t>s</a:t>
            </a:r>
            <a:r>
              <a:rPr lang="en-US" sz="2400" dirty="0"/>
              <a:t/>
            </a:r>
            <a:br>
              <a:rPr lang="en-US" sz="2400" dirty="0"/>
            </a:br>
            <a:r>
              <a:rPr lang="en-US" sz="2400" i="1" dirty="0"/>
              <a:t>Δt</a:t>
            </a:r>
            <a:r>
              <a:rPr lang="en-US" sz="2400" dirty="0"/>
              <a:t> = delay time [s]</a:t>
            </a:r>
            <a:br>
              <a:rPr lang="en-US" sz="2400" dirty="0"/>
            </a:br>
            <a:r>
              <a:rPr lang="en-US" sz="2400" i="1" dirty="0"/>
              <a:t>Δf</a:t>
            </a:r>
            <a:r>
              <a:rPr lang="en-US" sz="2400" dirty="0"/>
              <a:t> = measured frequency difference [Hz]</a:t>
            </a:r>
            <a:br>
              <a:rPr lang="en-US" sz="2400" dirty="0"/>
            </a:br>
            <a:r>
              <a:rPr lang="en-US" sz="2400" i="1" dirty="0"/>
              <a:t>D</a:t>
            </a:r>
            <a:r>
              <a:rPr lang="en-US" sz="2400" dirty="0"/>
              <a:t> = distance between antenna and the reflecting object (ground</a:t>
            </a:r>
            <a:r>
              <a:rPr lang="en-US" sz="2400" dirty="0" smtClean="0"/>
              <a:t>)</a:t>
            </a:r>
            <a:r>
              <a:rPr lang="en-US" sz="2400" dirty="0"/>
              <a:t/>
            </a:r>
            <a:br>
              <a:rPr lang="en-US" sz="2400" dirty="0"/>
            </a:br>
            <a:r>
              <a:rPr lang="en-US" sz="2400" i="1" dirty="0"/>
              <a:t>df/</a:t>
            </a:r>
            <a:r>
              <a:rPr lang="en-US" sz="2400" i="1" dirty="0" err="1"/>
              <a:t>dt</a:t>
            </a:r>
            <a:r>
              <a:rPr lang="en-US" sz="2400" dirty="0"/>
              <a:t> = frequency shift per unit of time</a:t>
            </a:r>
          </a:p>
        </p:txBody>
      </p:sp>
    </p:spTree>
    <p:extLst>
      <p:ext uri="{BB962C8B-B14F-4D97-AF65-F5344CB8AC3E}">
        <p14:creationId xmlns:p14="http://schemas.microsoft.com/office/powerpoint/2010/main" val="1804790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a:gsLst>
            <a:gs pos="98000">
              <a:schemeClr val="bg1"/>
            </a:gs>
            <a:gs pos="9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6" name="TextBox 5"/>
          <p:cNvSpPr txBox="1"/>
          <p:nvPr/>
        </p:nvSpPr>
        <p:spPr>
          <a:xfrm>
            <a:off x="478970" y="188685"/>
            <a:ext cx="11117944" cy="938719"/>
          </a:xfrm>
          <a:prstGeom prst="rect">
            <a:avLst/>
          </a:prstGeom>
          <a:noFill/>
        </p:spPr>
        <p:txBody>
          <a:bodyPr wrap="square" rtlCol="0">
            <a:spAutoFit/>
          </a:bodyPr>
          <a:lstStyle/>
          <a:p>
            <a:r>
              <a:rPr lang="en-US" sz="5500" u="sng" dirty="0" smtClean="0"/>
              <a:t>Hardware Requirements</a:t>
            </a:r>
          </a:p>
        </p:txBody>
      </p:sp>
      <p:sp>
        <p:nvSpPr>
          <p:cNvPr id="3" name="TextBox 2"/>
          <p:cNvSpPr txBox="1"/>
          <p:nvPr/>
        </p:nvSpPr>
        <p:spPr>
          <a:xfrm>
            <a:off x="5253644" y="1562793"/>
            <a:ext cx="6483927" cy="4062651"/>
          </a:xfrm>
          <a:prstGeom prst="rect">
            <a:avLst/>
          </a:prstGeom>
          <a:noFill/>
        </p:spPr>
        <p:txBody>
          <a:bodyPr wrap="square" rtlCol="0">
            <a:spAutoFit/>
          </a:bodyPr>
          <a:lstStyle/>
          <a:p>
            <a:pPr algn="just"/>
            <a:r>
              <a:rPr lang="en-US" sz="2600" dirty="0" smtClean="0"/>
              <a:t>The car will require a radar transmitter, receiver and HB100 module. The HB100 module is a doppler radar microwave motion sensor. This sensor can measure distances accurately up to 20m. It can only work with frequency 20GHz, so modulation is required.</a:t>
            </a:r>
          </a:p>
          <a:p>
            <a:endParaRPr lang="en-US" sz="2400" dirty="0"/>
          </a:p>
          <a:p>
            <a:pPr algn="just"/>
            <a:r>
              <a:rPr lang="en-US" sz="2600" dirty="0" smtClean="0"/>
              <a:t>To prevent accidents one may connect the sensor to the internal gears of the car such that the car slows down when danger is near.</a:t>
            </a:r>
            <a:endParaRPr lang="en-US" sz="2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70" y="1349682"/>
            <a:ext cx="3610892" cy="224443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69" y="3594118"/>
            <a:ext cx="3610893" cy="2727481"/>
          </a:xfrm>
          <a:prstGeom prst="rect">
            <a:avLst/>
          </a:prstGeom>
        </p:spPr>
      </p:pic>
    </p:spTree>
    <p:extLst>
      <p:ext uri="{BB962C8B-B14F-4D97-AF65-F5344CB8AC3E}">
        <p14:creationId xmlns:p14="http://schemas.microsoft.com/office/powerpoint/2010/main" val="126505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a:gsLst>
            <a:gs pos="98000">
              <a:schemeClr val="bg1"/>
            </a:gs>
            <a:gs pos="9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6" name="TextBox 5"/>
          <p:cNvSpPr txBox="1"/>
          <p:nvPr/>
        </p:nvSpPr>
        <p:spPr>
          <a:xfrm>
            <a:off x="478970" y="188685"/>
            <a:ext cx="11059887" cy="938719"/>
          </a:xfrm>
          <a:prstGeom prst="rect">
            <a:avLst/>
          </a:prstGeom>
          <a:noFill/>
        </p:spPr>
        <p:txBody>
          <a:bodyPr wrap="square" rtlCol="0">
            <a:spAutoFit/>
          </a:bodyPr>
          <a:lstStyle/>
          <a:p>
            <a:r>
              <a:rPr lang="en-US" sz="5500" u="sng" dirty="0" smtClean="0"/>
              <a:t>Advantages</a:t>
            </a:r>
          </a:p>
        </p:txBody>
      </p:sp>
      <p:sp>
        <p:nvSpPr>
          <p:cNvPr id="7" name="TextBox 6"/>
          <p:cNvSpPr txBox="1"/>
          <p:nvPr/>
        </p:nvSpPr>
        <p:spPr>
          <a:xfrm>
            <a:off x="478970" y="1353259"/>
            <a:ext cx="10703363" cy="6494085"/>
          </a:xfrm>
          <a:prstGeom prst="rect">
            <a:avLst/>
          </a:prstGeom>
          <a:noFill/>
        </p:spPr>
        <p:txBody>
          <a:bodyPr wrap="square" rtlCol="0">
            <a:spAutoFit/>
          </a:bodyPr>
          <a:lstStyle/>
          <a:p>
            <a:pPr marL="457200" marR="0" lvl="0" indent="-457200" algn="just" defTabSz="914400" eaLnBrk="1" fontAlgn="auto" latinLnBrk="0" hangingPunct="1">
              <a:lnSpc>
                <a:spcPct val="100000"/>
              </a:lnSpc>
              <a:spcBef>
                <a:spcPts val="0"/>
              </a:spcBef>
              <a:spcAft>
                <a:spcPts val="0"/>
              </a:spcAft>
              <a:buClrTx/>
              <a:buSzTx/>
              <a:buFont typeface="Arial" charset="0"/>
              <a:buChar char="•"/>
              <a:tabLst/>
              <a:defRPr/>
            </a:pPr>
            <a:r>
              <a:rPr lang="en-US" sz="3200" dirty="0" smtClean="0"/>
              <a:t>Long range detections.</a:t>
            </a:r>
          </a:p>
          <a:p>
            <a:pPr marL="457200" marR="0" lvl="0" indent="-457200" algn="just" defTabSz="914400" eaLnBrk="1" fontAlgn="auto" latinLnBrk="0" hangingPunct="1">
              <a:lnSpc>
                <a:spcPct val="100000"/>
              </a:lnSpc>
              <a:spcBef>
                <a:spcPts val="0"/>
              </a:spcBef>
              <a:spcAft>
                <a:spcPts val="0"/>
              </a:spcAft>
              <a:buClrTx/>
              <a:buSzTx/>
              <a:buFont typeface="Arial" charset="0"/>
              <a:buChar char="•"/>
              <a:tabLst/>
              <a:defRPr/>
            </a:pPr>
            <a:r>
              <a:rPr lang="en-US" sz="3200" dirty="0" smtClean="0"/>
              <a:t>Immune to extreme weather conditions.</a:t>
            </a:r>
          </a:p>
          <a:p>
            <a:pPr marL="457200" marR="0" lvl="0" indent="-457200" algn="just" defTabSz="914400" eaLnBrk="1" fontAlgn="auto" latinLnBrk="0" hangingPunct="1">
              <a:lnSpc>
                <a:spcPct val="100000"/>
              </a:lnSpc>
              <a:spcBef>
                <a:spcPts val="0"/>
              </a:spcBef>
              <a:spcAft>
                <a:spcPts val="0"/>
              </a:spcAft>
              <a:buClrTx/>
              <a:buSzTx/>
              <a:buFont typeface="Arial" charset="0"/>
              <a:buChar char="•"/>
              <a:tabLst/>
              <a:defRPr/>
            </a:pPr>
            <a:r>
              <a:rPr lang="en-US" sz="3200" dirty="0" smtClean="0"/>
              <a:t>Flexible mounting</a:t>
            </a:r>
          </a:p>
          <a:p>
            <a:pPr marL="457200" marR="0" lvl="0" indent="-457200" algn="just" defTabSz="914400" eaLnBrk="1" fontAlgn="auto" latinLnBrk="0" hangingPunct="1">
              <a:lnSpc>
                <a:spcPct val="100000"/>
              </a:lnSpc>
              <a:spcBef>
                <a:spcPts val="0"/>
              </a:spcBef>
              <a:spcAft>
                <a:spcPts val="0"/>
              </a:spcAft>
              <a:buClrTx/>
              <a:buSzTx/>
              <a:buFont typeface="Arial" charset="0"/>
              <a:buChar char="•"/>
              <a:tabLst/>
              <a:defRPr/>
            </a:pPr>
            <a:r>
              <a:rPr lang="en-US" sz="3200" dirty="0" smtClean="0"/>
              <a:t>Can be further used in-</a:t>
            </a:r>
          </a:p>
          <a:p>
            <a:pPr marL="914400" lvl="1" indent="-457200" algn="just">
              <a:buFont typeface="Arial" charset="0"/>
              <a:buChar char="•"/>
            </a:pPr>
            <a:r>
              <a:rPr lang="en-US" sz="3200" dirty="0"/>
              <a:t>C</a:t>
            </a:r>
            <a:r>
              <a:rPr lang="en-US" sz="3200" dirty="0" smtClean="0"/>
              <a:t>ollision prevention</a:t>
            </a:r>
          </a:p>
          <a:p>
            <a:pPr marL="914400" lvl="1" indent="-457200" algn="just">
              <a:buFont typeface="Arial" charset="0"/>
              <a:buChar char="•"/>
            </a:pPr>
            <a:r>
              <a:rPr lang="en-US" sz="3200" dirty="0" smtClean="0"/>
              <a:t>Driverless cars</a:t>
            </a:r>
          </a:p>
          <a:p>
            <a:pPr marL="914400" lvl="1" indent="-457200" algn="just">
              <a:buFont typeface="Arial" charset="0"/>
              <a:buChar char="•"/>
            </a:pPr>
            <a:r>
              <a:rPr lang="en-US" sz="3200" dirty="0" smtClean="0"/>
              <a:t>Air defense systems</a:t>
            </a:r>
          </a:p>
          <a:p>
            <a:pPr marL="914400" lvl="1" indent="-457200" algn="just">
              <a:buFont typeface="Arial" charset="0"/>
              <a:buChar char="•"/>
            </a:pPr>
            <a:r>
              <a:rPr lang="en-US" sz="3200" dirty="0" smtClean="0"/>
              <a:t>Marine radars</a:t>
            </a:r>
          </a:p>
          <a:p>
            <a:pPr marL="914400" lvl="1" indent="-457200" algn="just">
              <a:buFont typeface="Arial" charset="0"/>
              <a:buChar char="•"/>
            </a:pPr>
            <a:r>
              <a:rPr lang="en-US" sz="3200" dirty="0" smtClean="0"/>
              <a:t>Determining the speed of vehicles around </a:t>
            </a:r>
          </a:p>
          <a:p>
            <a:pPr marL="914400" lvl="1" indent="-457200" algn="just">
              <a:buFont typeface="Arial" charset="0"/>
              <a:buChar char="•"/>
            </a:pPr>
            <a:endParaRPr lang="en-US" sz="3200" dirty="0" smtClean="0"/>
          </a:p>
          <a:p>
            <a:pPr marL="457200" marR="0" lvl="0" indent="-457200" algn="just" defTabSz="914400" eaLnBrk="1" fontAlgn="auto" latinLnBrk="0" hangingPunct="1">
              <a:lnSpc>
                <a:spcPct val="100000"/>
              </a:lnSpc>
              <a:spcBef>
                <a:spcPts val="0"/>
              </a:spcBef>
              <a:spcAft>
                <a:spcPts val="0"/>
              </a:spcAft>
              <a:buClrTx/>
              <a:buSzTx/>
              <a:buFont typeface="Arial" charset="0"/>
              <a:buChar char="•"/>
              <a:tabLst/>
              <a:defRPr/>
            </a:pPr>
            <a:endParaRPr lang="en-US" sz="3200" dirty="0" smtClean="0"/>
          </a:p>
          <a:p>
            <a:pPr marL="457200" marR="0" lvl="0" indent="-457200" algn="just" defTabSz="914400" eaLnBrk="1" fontAlgn="auto" latinLnBrk="0" hangingPunct="1">
              <a:lnSpc>
                <a:spcPct val="100000"/>
              </a:lnSpc>
              <a:spcBef>
                <a:spcPts val="0"/>
              </a:spcBef>
              <a:spcAft>
                <a:spcPts val="0"/>
              </a:spcAft>
              <a:buClrTx/>
              <a:buSzTx/>
              <a:buFont typeface="Arial" charset="0"/>
              <a:buChar char="•"/>
              <a:tabLst/>
              <a:defRPr/>
            </a:pPr>
            <a:endParaRPr lang="en-US" sz="3200" dirty="0" smtClean="0"/>
          </a:p>
          <a:p>
            <a:pPr marL="457200" marR="0" lvl="0" indent="-457200" algn="just" defTabSz="914400" eaLnBrk="1" fontAlgn="auto" latinLnBrk="0" hangingPunct="1">
              <a:lnSpc>
                <a:spcPct val="100000"/>
              </a:lnSpc>
              <a:spcBef>
                <a:spcPts val="0"/>
              </a:spcBef>
              <a:spcAft>
                <a:spcPts val="0"/>
              </a:spcAft>
              <a:buClrTx/>
              <a:buSzTx/>
              <a:buFont typeface="Arial" charset="0"/>
              <a:buChar char="•"/>
              <a:tabLst/>
              <a:defRPr/>
            </a:pPr>
            <a:endParaRPr lang="en-US" sz="3200" dirty="0"/>
          </a:p>
        </p:txBody>
      </p:sp>
    </p:spTree>
    <p:extLst>
      <p:ext uri="{BB962C8B-B14F-4D97-AF65-F5344CB8AC3E}">
        <p14:creationId xmlns:p14="http://schemas.microsoft.com/office/powerpoint/2010/main" val="25330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a:gsLst>
            <a:gs pos="98000">
              <a:schemeClr val="bg1"/>
            </a:gs>
            <a:gs pos="9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6" name="TextBox 5"/>
          <p:cNvSpPr txBox="1"/>
          <p:nvPr/>
        </p:nvSpPr>
        <p:spPr>
          <a:xfrm>
            <a:off x="478970" y="188685"/>
            <a:ext cx="11059887" cy="938719"/>
          </a:xfrm>
          <a:prstGeom prst="rect">
            <a:avLst/>
          </a:prstGeom>
          <a:noFill/>
        </p:spPr>
        <p:txBody>
          <a:bodyPr wrap="square" rtlCol="0">
            <a:spAutoFit/>
          </a:bodyPr>
          <a:lstStyle/>
          <a:p>
            <a:r>
              <a:rPr lang="en-US" sz="5500" u="sng" dirty="0" smtClean="0"/>
              <a:t>Challenges</a:t>
            </a:r>
          </a:p>
        </p:txBody>
      </p:sp>
      <p:sp>
        <p:nvSpPr>
          <p:cNvPr id="2" name="TextBox 1"/>
          <p:cNvSpPr txBox="1"/>
          <p:nvPr/>
        </p:nvSpPr>
        <p:spPr>
          <a:xfrm>
            <a:off x="665018" y="1496291"/>
            <a:ext cx="10706793" cy="5262979"/>
          </a:xfrm>
          <a:prstGeom prst="rect">
            <a:avLst/>
          </a:prstGeom>
          <a:noFill/>
        </p:spPr>
        <p:txBody>
          <a:bodyPr wrap="square" rtlCol="0">
            <a:spAutoFit/>
          </a:bodyPr>
          <a:lstStyle/>
          <a:p>
            <a:pPr marL="285750" indent="-285750">
              <a:buFont typeface="Arial" charset="0"/>
              <a:buChar char="•"/>
            </a:pPr>
            <a:r>
              <a:rPr lang="en-US" sz="2400" dirty="0" smtClean="0"/>
              <a:t>Noise -  </a:t>
            </a:r>
          </a:p>
          <a:p>
            <a:pPr marL="742950" lvl="1" indent="-285750">
              <a:buFont typeface="Arial" charset="0"/>
              <a:buChar char="•"/>
            </a:pPr>
            <a:r>
              <a:rPr lang="en-US" sz="2400" dirty="0" smtClean="0"/>
              <a:t>Random variation superimposition on desired echo signal received in the radar receiver.</a:t>
            </a:r>
          </a:p>
          <a:p>
            <a:pPr marL="742950" lvl="1" indent="-285750">
              <a:buFont typeface="Arial" charset="0"/>
              <a:buChar char="•"/>
            </a:pPr>
            <a:r>
              <a:rPr lang="en-US" sz="2400" dirty="0" smtClean="0"/>
              <a:t>To avoid noise we can follow two approaches</a:t>
            </a:r>
          </a:p>
          <a:p>
            <a:pPr marL="1200150" lvl="2" indent="-285750">
              <a:buFont typeface="Arial" charset="0"/>
              <a:buChar char="•"/>
            </a:pPr>
            <a:r>
              <a:rPr lang="en-US" sz="2400" dirty="0" smtClean="0"/>
              <a:t> we can improve our system to detect moving objects. This requires multiple scanning which will reduce noise.</a:t>
            </a:r>
          </a:p>
          <a:p>
            <a:pPr marL="1200150" lvl="2" indent="-285750">
              <a:buFont typeface="Arial" charset="0"/>
              <a:buChar char="•"/>
            </a:pPr>
            <a:r>
              <a:rPr lang="en-US" sz="2400" dirty="0" smtClean="0"/>
              <a:t>The input from receiver can be spited and processed among multiple filters for pulse-Doppler-signal-processor, which uses number of filters to reduce the noise.</a:t>
            </a:r>
          </a:p>
          <a:p>
            <a:pPr marL="285750" indent="-285750">
              <a:buFont typeface="Arial" charset="0"/>
              <a:buChar char="•"/>
            </a:pPr>
            <a:r>
              <a:rPr lang="en-US" sz="2400" dirty="0" smtClean="0"/>
              <a:t>Clutter </a:t>
            </a:r>
            <a:r>
              <a:rPr lang="mr-IN" sz="2400" dirty="0" smtClean="0"/>
              <a:t>–</a:t>
            </a:r>
            <a:r>
              <a:rPr lang="en-US" sz="2400" dirty="0" smtClean="0"/>
              <a:t> </a:t>
            </a:r>
          </a:p>
          <a:p>
            <a:pPr marL="742950" lvl="1" indent="-285750">
              <a:buFont typeface="Arial" charset="0"/>
              <a:buChar char="•"/>
            </a:pPr>
            <a:r>
              <a:rPr lang="en-US" sz="2400" dirty="0" smtClean="0"/>
              <a:t>Radio frequency echo returned from target.</a:t>
            </a:r>
          </a:p>
          <a:p>
            <a:pPr marL="742950" lvl="1" indent="-285750">
              <a:buFont typeface="Arial" charset="0"/>
              <a:buChar char="•"/>
            </a:pPr>
            <a:r>
              <a:rPr lang="en-US" sz="2400" dirty="0" smtClean="0"/>
              <a:t>As clutter tend to appear static between radar scans, on subsequent scan desirable target will appear to move, and all stationary echo's can be eliminated.</a:t>
            </a:r>
            <a:endParaRPr lang="en-US" sz="2400" dirty="0"/>
          </a:p>
        </p:txBody>
      </p:sp>
    </p:spTree>
    <p:extLst>
      <p:ext uri="{BB962C8B-B14F-4D97-AF65-F5344CB8AC3E}">
        <p14:creationId xmlns:p14="http://schemas.microsoft.com/office/powerpoint/2010/main" val="95739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a:gsLst>
            <a:gs pos="98000">
              <a:schemeClr val="bg1"/>
            </a:gs>
            <a:gs pos="94000">
              <a:srgbClr val="FFF8FC"/>
            </a:gs>
            <a:gs pos="98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6" name="TextBox 5"/>
          <p:cNvSpPr txBox="1"/>
          <p:nvPr/>
        </p:nvSpPr>
        <p:spPr>
          <a:xfrm>
            <a:off x="478970" y="145142"/>
            <a:ext cx="7184572" cy="938719"/>
          </a:xfrm>
          <a:prstGeom prst="rect">
            <a:avLst/>
          </a:prstGeom>
          <a:noFill/>
        </p:spPr>
        <p:txBody>
          <a:bodyPr wrap="square" rtlCol="0">
            <a:spAutoFit/>
          </a:bodyPr>
          <a:lstStyle/>
          <a:p>
            <a:r>
              <a:rPr lang="en-US" sz="5500" u="sng" dirty="0" smtClean="0"/>
              <a:t>References</a:t>
            </a:r>
          </a:p>
        </p:txBody>
      </p:sp>
      <p:sp>
        <p:nvSpPr>
          <p:cNvPr id="7" name="TextBox 6"/>
          <p:cNvSpPr txBox="1"/>
          <p:nvPr/>
        </p:nvSpPr>
        <p:spPr>
          <a:xfrm>
            <a:off x="478969" y="1606863"/>
            <a:ext cx="10892841" cy="3046988"/>
          </a:xfrm>
          <a:prstGeom prst="rect">
            <a:avLst/>
          </a:prstGeom>
          <a:noFill/>
        </p:spPr>
        <p:txBody>
          <a:bodyPr wrap="square" rtlCol="0">
            <a:spAutoFit/>
          </a:bodyPr>
          <a:lstStyle/>
          <a:p>
            <a:pPr marL="457200" indent="-457200" algn="just">
              <a:buFont typeface="Arial" charset="0"/>
              <a:buChar char="•"/>
            </a:pPr>
            <a:r>
              <a:rPr lang="en-US" sz="3200" dirty="0"/>
              <a:t>e</a:t>
            </a:r>
            <a:r>
              <a:rPr lang="en-US" sz="3200" dirty="0" smtClean="0"/>
              <a:t>n.wikipedia.org</a:t>
            </a:r>
          </a:p>
          <a:p>
            <a:pPr marL="457200" indent="-457200" algn="just">
              <a:buFont typeface="Arial" charset="0"/>
              <a:buChar char="•"/>
            </a:pPr>
            <a:r>
              <a:rPr lang="en-US" sz="3200" dirty="0" smtClean="0">
                <a:hlinkClick r:id="rId2"/>
              </a:rPr>
              <a:t>www.radartutorial.eu</a:t>
            </a:r>
            <a:endParaRPr lang="en-US" sz="3200" dirty="0" smtClean="0"/>
          </a:p>
          <a:p>
            <a:pPr marL="457200" indent="-457200" algn="just">
              <a:buFont typeface="Arial" charset="0"/>
              <a:buChar char="•"/>
            </a:pPr>
            <a:r>
              <a:rPr lang="en-US" sz="3200" dirty="0" smtClean="0"/>
              <a:t>Amit Kumar Dimha “SPEED </a:t>
            </a:r>
            <a:r>
              <a:rPr lang="en-US" sz="3200" dirty="0"/>
              <a:t>CONTROLING USING DISTANCE DETECTOR IN MOVING </a:t>
            </a:r>
            <a:r>
              <a:rPr lang="en-US" sz="3200" dirty="0" smtClean="0"/>
              <a:t>VEHICLE” Vol 2 Issue 5 Research Paper.</a:t>
            </a:r>
            <a:endParaRPr lang="en-US" sz="3200" dirty="0"/>
          </a:p>
          <a:p>
            <a:pPr marL="457200" indent="-457200" algn="just">
              <a:buFont typeface="Arial" charset="0"/>
              <a:buChar char="•"/>
            </a:pPr>
            <a:endParaRPr lang="en-US" sz="3200" dirty="0" smtClean="0"/>
          </a:p>
          <a:p>
            <a:pPr marL="457200" indent="-457200" algn="just">
              <a:buFont typeface="Arial" charset="0"/>
              <a:buChar char="•"/>
            </a:pPr>
            <a:endParaRPr lang="en-US" sz="3200" dirty="0"/>
          </a:p>
        </p:txBody>
      </p:sp>
      <p:sp>
        <p:nvSpPr>
          <p:cNvPr id="2" name="TextBox 1"/>
          <p:cNvSpPr txBox="1"/>
          <p:nvPr/>
        </p:nvSpPr>
        <p:spPr>
          <a:xfrm>
            <a:off x="478969" y="4821381"/>
            <a:ext cx="11308477" cy="1015663"/>
          </a:xfrm>
          <a:prstGeom prst="rect">
            <a:avLst/>
          </a:prstGeom>
          <a:noFill/>
        </p:spPr>
        <p:txBody>
          <a:bodyPr wrap="square" rtlCol="0">
            <a:spAutoFit/>
          </a:bodyPr>
          <a:lstStyle/>
          <a:p>
            <a:pPr algn="ctr"/>
            <a:r>
              <a:rPr lang="en-US" sz="6000" dirty="0" smtClean="0"/>
              <a:t>THANK YOU !</a:t>
            </a:r>
            <a:endParaRPr lang="en-US" sz="6000" dirty="0"/>
          </a:p>
        </p:txBody>
      </p:sp>
    </p:spTree>
    <p:extLst>
      <p:ext uri="{BB962C8B-B14F-4D97-AF65-F5344CB8AC3E}">
        <p14:creationId xmlns:p14="http://schemas.microsoft.com/office/powerpoint/2010/main" val="1179014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1052</TotalTime>
  <Words>430</Words>
  <Application>Microsoft Macintosh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Cambria Math</vt:lpstr>
      <vt:lpstr>Mangal</vt:lpstr>
      <vt:lpstr>Arial</vt:lpstr>
      <vt:lpstr>Office Theme</vt:lpstr>
      <vt:lpstr>Automatic Distance Detection Two Moving Vehicles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46</cp:revision>
  <dcterms:created xsi:type="dcterms:W3CDTF">2018-12-09T10:00:47Z</dcterms:created>
  <dcterms:modified xsi:type="dcterms:W3CDTF">2018-12-12T05:56:05Z</dcterms:modified>
</cp:coreProperties>
</file>