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9" r:id="rId3"/>
    <p:sldId id="260" r:id="rId4"/>
    <p:sldId id="261" r:id="rId5"/>
    <p:sldId id="262" r:id="rId6"/>
    <p:sldId id="264" r:id="rId7"/>
    <p:sldId id="266" r:id="rId8"/>
    <p:sldId id="267" r:id="rId9"/>
    <p:sldId id="268" r:id="rId10"/>
    <p:sldId id="271" r:id="rId11"/>
    <p:sldId id="269" r:id="rId12"/>
    <p:sldId id="272" r:id="rId13"/>
    <p:sldId id="274" r:id="rId14"/>
    <p:sldId id="273" r:id="rId15"/>
    <p:sldId id="275" r:id="rId16"/>
    <p:sldId id="276" r:id="rId17"/>
    <p:sldId id="278" r:id="rId18"/>
    <p:sldId id="279" r:id="rId19"/>
    <p:sldId id="280" r:id="rId20"/>
    <p:sldId id="281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4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1391E-91DF-4864-9362-1553A2E73A7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5C23C-764F-4C84-9D7C-97FD2647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5C23C-764F-4C84-9D7C-97FD2647EA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5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Random variable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Expected value of a random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Variance of Random </a:t>
            </a:r>
            <a:r>
              <a:rPr lang="en-US" dirty="0"/>
              <a:t>V</a:t>
            </a:r>
            <a:r>
              <a:rPr lang="en-US" dirty="0" smtClean="0"/>
              <a:t>ariable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1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the random variable 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 measure how much spread is the </a:t>
            </a:r>
            <a:r>
              <a:rPr lang="en-US" dirty="0" smtClean="0"/>
              <a:t>random variable</a:t>
            </a:r>
          </a:p>
          <a:p>
            <a:r>
              <a:rPr lang="en-US" dirty="0" smtClean="0"/>
              <a:t>If X is a random variable with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mean µ ( Expected value),then the variance of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X, denoted by </a:t>
            </a:r>
            <a:r>
              <a:rPr lang="en-US" dirty="0" err="1" smtClean="0"/>
              <a:t>Var</a:t>
            </a:r>
            <a:r>
              <a:rPr lang="en-US" dirty="0" smtClean="0"/>
              <a:t>(X) is defined by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Alternate formula : </a:t>
            </a:r>
            <a:r>
              <a:rPr lang="en-US" dirty="0" err="1" smtClean="0"/>
              <a:t>Var</a:t>
            </a:r>
            <a:r>
              <a:rPr lang="en-US" dirty="0" smtClean="0"/>
              <a:t>(X)= E[X^2]-(E[x])^2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4343400"/>
            <a:ext cx="76914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24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of Variance of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aX+b</a:t>
            </a:r>
            <a:r>
              <a:rPr lang="en-US" dirty="0" smtClean="0"/>
              <a:t>)=? </a:t>
            </a:r>
          </a:p>
          <a:p>
            <a:r>
              <a:rPr lang="en-US" dirty="0" smtClean="0"/>
              <a:t>Does Linearity hold here?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[b]=?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[</a:t>
            </a:r>
            <a:r>
              <a:rPr lang="en-US" dirty="0" err="1" smtClean="0"/>
              <a:t>X+b</a:t>
            </a:r>
            <a:r>
              <a:rPr lang="en-US" dirty="0" smtClean="0"/>
              <a:t>]=?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1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</a:t>
            </a:r>
            <a:r>
              <a:rPr lang="en-US" dirty="0" err="1" smtClean="0"/>
              <a:t>Var</a:t>
            </a:r>
            <a:r>
              <a:rPr lang="en-US" dirty="0" smtClean="0"/>
              <a:t>(X) if X represents the outcome when a fair die is rolled.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0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 of 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Unit of measurement for variance is in square of that of X</a:t>
                </a:r>
                <a:endParaRPr lang="en-US" dirty="0"/>
              </a:p>
              <a:p>
                <a:pPr lvl="0"/>
                <a:r>
                  <a:rPr lang="en-US" dirty="0"/>
                  <a:t>Standard deviation has same unit of measurement as that of </a:t>
                </a:r>
                <a:r>
                  <a:rPr lang="en-US" dirty="0" smtClean="0"/>
                  <a:t>X</a:t>
                </a:r>
              </a:p>
              <a:p>
                <a:pPr lvl="0"/>
                <a:r>
                  <a:rPr lang="en-US" dirty="0" smtClean="0"/>
                  <a:t>The square root of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(X) is called standard deviation of X. It is denoted by SD(X)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                SD(X)=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745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Central Moment( Moments about mean)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Kth</a:t>
                </a:r>
                <a:r>
                  <a:rPr lang="en-US" dirty="0" smtClean="0"/>
                  <a:t> order central moment of a random variable X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[(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second order central moment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[(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(X)</a:t>
                </a:r>
              </a:p>
              <a:p>
                <a:r>
                  <a:rPr lang="en-US" dirty="0" smtClean="0"/>
                  <a:t>The third order central moment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[(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is Skew(X)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4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Skewness</a:t>
            </a:r>
            <a:r>
              <a:rPr lang="en-US" dirty="0" smtClean="0"/>
              <a:t> of random variable 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skewness</a:t>
                </a:r>
                <a:r>
                  <a:rPr lang="en-US" dirty="0" smtClean="0"/>
                  <a:t> reflects the shape of the distribution( it is the measure of how asymmetrical the distribution is)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The </a:t>
                </a:r>
                <a:r>
                  <a:rPr lang="en-US" dirty="0" err="1" smtClean="0"/>
                  <a:t>skewness</a:t>
                </a:r>
                <a:r>
                  <a:rPr lang="en-US" dirty="0" smtClean="0"/>
                  <a:t> of the random variable X is given by  Skew(X)=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[(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Skew(X)&gt;0 X is positively skew</a:t>
                </a:r>
              </a:p>
              <a:p>
                <a:pPr marL="0" indent="0">
                  <a:buNone/>
                </a:pPr>
                <a:r>
                  <a:rPr lang="en-US" dirty="0" smtClean="0"/>
                  <a:t>Skew(X)=0 X is Symmetrical</a:t>
                </a:r>
              </a:p>
              <a:p>
                <a:pPr marL="0" indent="0">
                  <a:buNone/>
                </a:pPr>
                <a:r>
                  <a:rPr lang="en-US" dirty="0" smtClean="0"/>
                  <a:t>Skew(X)&lt;0 X is </a:t>
                </a:r>
                <a:r>
                  <a:rPr lang="en-US" smtClean="0"/>
                  <a:t>negatively skew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519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7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Discrete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</a:p>
          <a:p>
            <a:r>
              <a:rPr lang="en-US" dirty="0" smtClean="0"/>
              <a:t>Bernoulli Distribution</a:t>
            </a:r>
          </a:p>
          <a:p>
            <a:r>
              <a:rPr lang="en-US" dirty="0" smtClean="0"/>
              <a:t>Binomial Distribution</a:t>
            </a:r>
          </a:p>
          <a:p>
            <a:r>
              <a:rPr lang="en-US" dirty="0" smtClean="0"/>
              <a:t>Poisson’s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Sample space S={1,2,3…k}</a:t>
            </a:r>
          </a:p>
          <a:p>
            <a:pPr marL="0" indent="0">
              <a:buNone/>
            </a:pPr>
            <a:r>
              <a:rPr lang="en-US" dirty="0" smtClean="0"/>
              <a:t>If all outcomes are equally likely then the random X is defined as</a:t>
            </a:r>
          </a:p>
          <a:p>
            <a:pPr marL="0" indent="0">
              <a:buNone/>
            </a:pPr>
            <a:r>
              <a:rPr lang="en-US" dirty="0" smtClean="0"/>
              <a:t>X=x where (x=1,2,…k)</a:t>
            </a:r>
          </a:p>
          <a:p>
            <a:pPr marL="0" indent="0">
              <a:buNone/>
            </a:pPr>
            <a:r>
              <a:rPr lang="en-US" dirty="0" smtClean="0"/>
              <a:t>P(X=x)=1/k</a:t>
            </a:r>
          </a:p>
          <a:p>
            <a:r>
              <a:rPr lang="en-US" dirty="0" smtClean="0"/>
              <a:t>Properties:</a:t>
            </a:r>
          </a:p>
          <a:p>
            <a:r>
              <a:rPr lang="en-US" dirty="0" smtClean="0"/>
              <a:t>Expected value=?</a:t>
            </a:r>
          </a:p>
          <a:p>
            <a:r>
              <a:rPr lang="en-US" dirty="0" smtClean="0"/>
              <a:t>Variance=?</a:t>
            </a:r>
          </a:p>
        </p:txBody>
      </p:sp>
    </p:spTree>
    <p:extLst>
      <p:ext uri="{BB962C8B-B14F-4D97-AF65-F5344CB8AC3E}">
        <p14:creationId xmlns:p14="http://schemas.microsoft.com/office/powerpoint/2010/main" val="3110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EXPECTED VALUE OF A DISCRETE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X is a discrete random variable having probability mass function p(x) then its expected value is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 is nothing but weighted mean/average of 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3362325"/>
            <a:ext cx="30099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8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Discrete uniform distribution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P(X=x)=1/k</a:t>
                </a:r>
              </a:p>
              <a:p>
                <a:pPr marL="0" indent="0">
                  <a:buNone/>
                </a:pPr>
                <a:r>
                  <a:rPr lang="en-US" dirty="0" smtClean="0"/>
                  <a:t>E[X]=(k+1)/2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Var</a:t>
                </a:r>
                <a:r>
                  <a:rPr lang="en-US" dirty="0" smtClean="0"/>
                  <a:t>[X]=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5638800"/>
              </a:xfrm>
              <a:blipFill rotWithShape="1">
                <a:blip r:embed="rId2"/>
                <a:stretch>
                  <a:fillRect l="-1852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2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879143" y="228600"/>
            <a:ext cx="7960057" cy="3250945"/>
          </a:xfrm>
          <a:prstGeom prst="rect">
            <a:avLst/>
          </a:prstGeom>
        </p:spPr>
        <p:txBody>
          <a:bodyPr wrap="square" lIns="0" tIns="28606" rIns="0" bIns="0" rtlCol="0">
            <a:noAutofit/>
          </a:bodyPr>
          <a:lstStyle/>
          <a:p>
            <a:pPr marL="2128977">
              <a:lnSpc>
                <a:spcPts val="4505"/>
              </a:lnSpc>
            </a:pPr>
            <a:endParaRPr sz="4400" dirty="0">
              <a:latin typeface="Calibri"/>
              <a:cs typeface="Calibri"/>
            </a:endParaRPr>
          </a:p>
          <a:p>
            <a:pPr marL="12700" marR="83941">
              <a:lnSpc>
                <a:spcPct val="101725"/>
              </a:lnSpc>
              <a:spcBef>
                <a:spcPts val="3389"/>
              </a:spcBef>
            </a:pPr>
            <a:r>
              <a:rPr lang="en-US" sz="3200" spc="-19" dirty="0" smtClean="0">
                <a:latin typeface="Calibri"/>
                <a:cs typeface="Calibri"/>
              </a:rPr>
              <a:t>A Bernoulli trial is an experiment which has only  </a:t>
            </a:r>
            <a:r>
              <a:rPr lang="en-US" sz="3200" spc="-19" dirty="0">
                <a:latin typeface="Calibri"/>
                <a:cs typeface="Calibri"/>
              </a:rPr>
              <a:t>t</a:t>
            </a:r>
            <a:r>
              <a:rPr sz="3200" spc="-19" dirty="0" smtClean="0">
                <a:latin typeface="Calibri"/>
                <a:cs typeface="Calibri"/>
              </a:rPr>
              <a:t>wo</a:t>
            </a:r>
            <a:r>
              <a:rPr lang="en-US" sz="3200" spc="-19" dirty="0" smtClean="0">
                <a:latin typeface="Calibri"/>
                <a:cs typeface="Calibri"/>
              </a:rPr>
              <a:t> possible</a:t>
            </a:r>
            <a:r>
              <a:rPr sz="3200" spc="-19" dirty="0" smtClean="0">
                <a:latin typeface="Calibri"/>
                <a:cs typeface="Calibri"/>
              </a:rPr>
              <a:t> outcomes</a:t>
            </a:r>
            <a:endParaRPr sz="3200" dirty="0">
              <a:latin typeface="Calibri"/>
              <a:cs typeface="Calibri"/>
            </a:endParaRPr>
          </a:p>
          <a:p>
            <a:pPr marL="127000" marR="83941">
              <a:lnSpc>
                <a:spcPct val="101725"/>
              </a:lnSpc>
              <a:spcBef>
                <a:spcPts val="613"/>
              </a:spcBef>
            </a:pPr>
            <a:r>
              <a:rPr sz="2800" spc="-45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Calibri"/>
                <a:cs typeface="Calibri"/>
              </a:rPr>
              <a:t>Success</a:t>
            </a:r>
            <a:endParaRPr sz="2800" dirty="0">
              <a:latin typeface="Calibri"/>
              <a:cs typeface="Calibri"/>
            </a:endParaRPr>
          </a:p>
          <a:p>
            <a:pPr marL="127000" marR="83941">
              <a:lnSpc>
                <a:spcPct val="101725"/>
              </a:lnSpc>
              <a:spcBef>
                <a:spcPts val="614"/>
              </a:spcBef>
            </a:pPr>
            <a:r>
              <a:rPr sz="2800" spc="-45" dirty="0" smtClean="0">
                <a:latin typeface="Arial"/>
                <a:cs typeface="Arial"/>
              </a:rPr>
              <a:t>– </a:t>
            </a:r>
            <a:r>
              <a:rPr sz="2800" spc="-17" dirty="0" smtClean="0">
                <a:latin typeface="Calibri"/>
                <a:cs typeface="Calibri"/>
              </a:rPr>
              <a:t>Failure</a:t>
            </a:r>
            <a:endParaRPr sz="2800" dirty="0">
              <a:latin typeface="Calibri"/>
              <a:cs typeface="Calibri"/>
            </a:endParaRPr>
          </a:p>
          <a:p>
            <a:pPr marL="12700" marR="83941">
              <a:lnSpc>
                <a:spcPct val="101725"/>
              </a:lnSpc>
              <a:spcBef>
                <a:spcPts val="705"/>
              </a:spcBef>
            </a:pPr>
            <a:r>
              <a:rPr sz="3200" spc="-51" dirty="0" smtClean="0">
                <a:latin typeface="Calibri"/>
                <a:cs typeface="Calibri"/>
              </a:rPr>
              <a:t>Bernoulli r.v.</a:t>
            </a:r>
            <a:endParaRPr sz="3200" dirty="0">
              <a:latin typeface="Calibri"/>
              <a:cs typeface="Calibri"/>
            </a:endParaRPr>
          </a:p>
          <a:p>
            <a:pPr marL="127000" marR="83941">
              <a:lnSpc>
                <a:spcPct val="101725"/>
              </a:lnSpc>
              <a:spcBef>
                <a:spcPts val="612"/>
              </a:spcBef>
            </a:pPr>
            <a:r>
              <a:rPr sz="2800" spc="-45" dirty="0" smtClean="0">
                <a:latin typeface="Arial"/>
                <a:cs typeface="Arial"/>
              </a:rPr>
              <a:t>– </a:t>
            </a:r>
            <a:r>
              <a:rPr sz="2800" spc="-6" dirty="0" smtClean="0">
                <a:latin typeface="Calibri"/>
                <a:cs typeface="Calibri"/>
              </a:rPr>
              <a:t>X(Success) = 1</a:t>
            </a:r>
            <a:endParaRPr sz="2800" dirty="0">
              <a:latin typeface="Calibri"/>
              <a:cs typeface="Calibri"/>
            </a:endParaRPr>
          </a:p>
          <a:p>
            <a:pPr marL="127000" marR="83941">
              <a:lnSpc>
                <a:spcPct val="101725"/>
              </a:lnSpc>
              <a:spcBef>
                <a:spcPts val="614"/>
              </a:spcBef>
            </a:pPr>
            <a:r>
              <a:rPr sz="2800" spc="-45" dirty="0" smtClean="0">
                <a:latin typeface="Arial"/>
                <a:cs typeface="Arial"/>
              </a:rPr>
              <a:t>– </a:t>
            </a:r>
            <a:r>
              <a:rPr sz="2800" spc="-16" dirty="0" smtClean="0">
                <a:latin typeface="Calibri"/>
                <a:cs typeface="Calibri"/>
              </a:rPr>
              <a:t>X(Failure) = 0</a:t>
            </a:r>
            <a:endParaRPr lang="en-US" sz="2800" spc="-16" dirty="0" smtClean="0">
              <a:latin typeface="Calibri"/>
              <a:cs typeface="Calibri"/>
            </a:endParaRPr>
          </a:p>
          <a:p>
            <a:pPr marL="127000" marR="83941">
              <a:lnSpc>
                <a:spcPct val="101725"/>
              </a:lnSpc>
              <a:spcBef>
                <a:spcPts val="614"/>
              </a:spcBef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1" y="601497"/>
            <a:ext cx="7467600" cy="585012"/>
          </a:xfrm>
          <a:prstGeom prst="rect">
            <a:avLst/>
          </a:prstGeom>
        </p:spPr>
        <p:txBody>
          <a:bodyPr wrap="square" lIns="0" tIns="28606" rIns="0" bIns="0" rtlCol="0">
            <a:noAutofit/>
          </a:bodyPr>
          <a:lstStyle/>
          <a:p>
            <a:pPr marL="12700" algn="ctr">
              <a:lnSpc>
                <a:spcPts val="4505"/>
              </a:lnSpc>
            </a:pPr>
            <a:r>
              <a:rPr lang="en-US" sz="4400" spc="-54" dirty="0" smtClean="0">
                <a:latin typeface="Calibri"/>
                <a:cs typeface="Calibri"/>
              </a:rPr>
              <a:t>Bernoulli Distribution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295400"/>
            <a:ext cx="228853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 smtClean="0">
                <a:latin typeface="Arial"/>
                <a:cs typeface="Arial"/>
              </a:rPr>
              <a:t>•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453893"/>
            <a:ext cx="228853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 smtClean="0">
                <a:latin typeface="Arial"/>
                <a:cs typeface="Arial"/>
              </a:rPr>
              <a:t>•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002327"/>
            <a:ext cx="228853" cy="1017473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 smtClean="0">
                <a:latin typeface="Arial"/>
                <a:cs typeface="Arial"/>
              </a:rPr>
              <a:t>•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9"/>
              </a:spcBef>
            </a:pPr>
            <a:r>
              <a:rPr sz="3200" dirty="0" smtClean="0">
                <a:latin typeface="Arial"/>
                <a:cs typeface="Arial"/>
              </a:rPr>
              <a:t>•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144" y="4953000"/>
            <a:ext cx="2838148" cy="1017473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>
              <a:lnSpc>
                <a:spcPts val="3304"/>
              </a:lnSpc>
            </a:pPr>
            <a:r>
              <a:rPr sz="3200" spc="-1" dirty="0" smtClean="0">
                <a:latin typeface="Calibri"/>
                <a:cs typeface="Calibri"/>
              </a:rPr>
              <a:t>PMF of Bernoulli</a:t>
            </a:r>
            <a:endParaRPr sz="3200" dirty="0">
              <a:latin typeface="Calibri"/>
              <a:cs typeface="Calibri"/>
            </a:endParaRPr>
          </a:p>
          <a:p>
            <a:pPr marL="12700" marR="61036">
              <a:lnSpc>
                <a:spcPct val="101725"/>
              </a:lnSpc>
              <a:spcBef>
                <a:spcPts val="536"/>
              </a:spcBef>
            </a:pPr>
            <a:r>
              <a:rPr sz="3200" dirty="0" smtClean="0">
                <a:latin typeface="Calibri"/>
                <a:cs typeface="Calibri"/>
              </a:rPr>
              <a:t>E[X] = ?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</a:p>
          <a:p>
            <a:pPr marL="12700" marR="61036">
              <a:lnSpc>
                <a:spcPct val="101725"/>
              </a:lnSpc>
              <a:spcBef>
                <a:spcPts val="536"/>
              </a:spcBef>
            </a:pPr>
            <a:r>
              <a:rPr lang="en-US" sz="3200" dirty="0" err="1" smtClean="0">
                <a:latin typeface="Calibri"/>
                <a:cs typeface="Calibri"/>
              </a:rPr>
              <a:t>Var</a:t>
            </a:r>
            <a:r>
              <a:rPr lang="en-US" sz="3200" dirty="0" smtClean="0">
                <a:latin typeface="Calibri"/>
                <a:cs typeface="Calibri"/>
              </a:rPr>
              <a:t>[x]=?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4783" y="4928997"/>
            <a:ext cx="527484" cy="432307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>
              <a:lnSpc>
                <a:spcPts val="3304"/>
              </a:lnSpc>
            </a:pPr>
            <a:r>
              <a:rPr sz="3200" spc="-177" dirty="0" smtClean="0">
                <a:latin typeface="Calibri"/>
                <a:cs typeface="Calibri"/>
              </a:rPr>
              <a:t>r.v.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0794" y="4928997"/>
            <a:ext cx="195315" cy="432307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>
              <a:lnSpc>
                <a:spcPts val="3304"/>
              </a:lnSpc>
            </a:pPr>
            <a:r>
              <a:rPr sz="3200" dirty="0" smtClean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4009" y="4928997"/>
            <a:ext cx="1608870" cy="432307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>
              <a:lnSpc>
                <a:spcPts val="3304"/>
              </a:lnSpc>
            </a:pPr>
            <a:r>
              <a:rPr sz="3200" spc="0" dirty="0" smtClean="0">
                <a:latin typeface="Calibri"/>
                <a:cs typeface="Calibri"/>
              </a:rPr>
              <a:t>p(0)=1-p;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2486" y="4928997"/>
            <a:ext cx="1352175" cy="432307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>
              <a:lnSpc>
                <a:spcPts val="3304"/>
              </a:lnSpc>
            </a:pPr>
            <a:r>
              <a:rPr sz="3200" spc="3" dirty="0" smtClean="0">
                <a:latin typeface="Calibri"/>
                <a:cs typeface="Calibri"/>
              </a:rPr>
              <a:t>p(1) = </a:t>
            </a:r>
            <a:r>
              <a:rPr sz="3200" i="1" spc="3" dirty="0" smtClean="0">
                <a:latin typeface="Calibri"/>
                <a:cs typeface="Calibri"/>
              </a:rPr>
              <a:t>p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88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</p:spPr>
            <p:txBody>
              <a:bodyPr/>
              <a:lstStyle/>
              <a:p>
                <a:r>
                  <a:rPr lang="en-US" dirty="0" smtClean="0"/>
                  <a:t>For Bernoulli Distribution </a:t>
                </a:r>
              </a:p>
              <a:p>
                <a:r>
                  <a:rPr lang="en-US" dirty="0" smtClean="0"/>
                  <a:t>P(X=x)=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</m:t>
                        </m:r>
                        <m:r>
                          <a:rPr lang="en-US" b="0" i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E[X]=p</a:t>
                </a:r>
              </a:p>
              <a:p>
                <a:r>
                  <a:rPr lang="en-US" dirty="0" err="1" smtClean="0"/>
                  <a:t>Var</a:t>
                </a:r>
                <a:r>
                  <a:rPr lang="en-US" dirty="0" smtClean="0"/>
                  <a:t>[X]=p(1-p)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  <a:blipFill rotWithShape="1">
                <a:blip r:embed="rId2"/>
                <a:stretch>
                  <a:fillRect l="-1630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0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2" y="1998554"/>
            <a:ext cx="8584508" cy="377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2143" y="521547"/>
            <a:ext cx="859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Bernoulli distributions with different values of 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94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81070" y="601497"/>
            <a:ext cx="7196596" cy="2710916"/>
          </a:xfrm>
          <a:prstGeom prst="rect">
            <a:avLst/>
          </a:prstGeom>
        </p:spPr>
        <p:txBody>
          <a:bodyPr wrap="square" lIns="0" tIns="28606" rIns="0" bIns="0" rtlCol="0">
            <a:noAutofit/>
          </a:bodyPr>
          <a:lstStyle/>
          <a:p>
            <a:pPr marL="1930683" marR="74414">
              <a:lnSpc>
                <a:spcPts val="4505"/>
              </a:lnSpc>
            </a:pPr>
            <a:r>
              <a:rPr sz="4400" spc="-69" dirty="0" smtClean="0">
                <a:latin typeface="Calibri"/>
                <a:cs typeface="Calibri"/>
              </a:rPr>
              <a:t>Binormial r.v.</a:t>
            </a:r>
            <a:endParaRPr sz="4400" dirty="0">
              <a:latin typeface="Calibri"/>
              <a:cs typeface="Calibri"/>
            </a:endParaRPr>
          </a:p>
          <a:p>
            <a:pPr marL="16362">
              <a:lnSpc>
                <a:spcPct val="101725"/>
              </a:lnSpc>
              <a:spcBef>
                <a:spcPts val="3389"/>
              </a:spcBef>
            </a:pPr>
            <a:r>
              <a:rPr sz="3200" spc="-3" dirty="0" smtClean="0">
                <a:latin typeface="Calibri"/>
                <a:cs typeface="Calibri"/>
              </a:rPr>
              <a:t>independent Bernoulli trials are performed</a:t>
            </a:r>
            <a:endParaRPr sz="3200" dirty="0">
              <a:latin typeface="Calibri"/>
              <a:cs typeface="Calibri"/>
            </a:endParaRPr>
          </a:p>
          <a:p>
            <a:pPr marL="16591" marR="74414">
              <a:lnSpc>
                <a:spcPct val="101725"/>
              </a:lnSpc>
              <a:spcBef>
                <a:spcPts val="704"/>
              </a:spcBef>
            </a:pPr>
            <a:r>
              <a:rPr sz="3200" spc="-2" dirty="0" smtClean="0">
                <a:latin typeface="Calibri"/>
                <a:cs typeface="Calibri"/>
              </a:rPr>
              <a:t>is the probability of success of each trial</a:t>
            </a:r>
            <a:endParaRPr sz="3200" dirty="0">
              <a:latin typeface="Calibri"/>
              <a:cs typeface="Calibri"/>
            </a:endParaRPr>
          </a:p>
          <a:p>
            <a:pPr marL="12700" marR="74414">
              <a:lnSpc>
                <a:spcPct val="101725"/>
              </a:lnSpc>
              <a:spcBef>
                <a:spcPts val="701"/>
              </a:spcBef>
            </a:pPr>
            <a:r>
              <a:rPr sz="3200" spc="-16" dirty="0" smtClean="0">
                <a:latin typeface="Calibri"/>
                <a:cs typeface="Calibri"/>
              </a:rPr>
              <a:t>= number of successes, called binomial r.v.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84750"/>
            <a:ext cx="229006" cy="27738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 marR="152">
              <a:lnSpc>
                <a:spcPts val="3375"/>
              </a:lnSpc>
            </a:pPr>
            <a:r>
              <a:rPr sz="320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762"/>
              </a:spcBef>
            </a:pPr>
            <a:r>
              <a:rPr sz="320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28"/>
              </a:spcBef>
            </a:pPr>
            <a:r>
              <a:rPr sz="320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0"/>
              </a:spcBef>
            </a:pPr>
            <a:r>
              <a:rPr sz="320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28"/>
              </a:spcBef>
            </a:pPr>
            <a:r>
              <a:rPr sz="320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1709293"/>
            <a:ext cx="313759" cy="1603120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 marR="13538">
              <a:lnSpc>
                <a:spcPts val="3304"/>
              </a:lnSpc>
            </a:pPr>
            <a:r>
              <a:rPr sz="3200" dirty="0" smtClean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39"/>
              </a:spcBef>
            </a:pPr>
            <a:r>
              <a:rPr sz="3200" dirty="0" smtClean="0">
                <a:latin typeface="Calibri"/>
                <a:cs typeface="Calibri"/>
              </a:rPr>
              <a:t>p</a:t>
            </a:r>
            <a:endParaRPr sz="3200">
              <a:latin typeface="Calibri"/>
              <a:cs typeface="Calibri"/>
            </a:endParaRPr>
          </a:p>
          <a:p>
            <a:pPr marL="12700" marR="16120">
              <a:lnSpc>
                <a:spcPct val="101725"/>
              </a:lnSpc>
              <a:spcBef>
                <a:spcPts val="701"/>
              </a:spcBef>
            </a:pPr>
            <a:r>
              <a:rPr sz="3200" dirty="0" smtClean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9144" y="3465347"/>
            <a:ext cx="5945251" cy="1017752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 marR="61036">
              <a:lnSpc>
                <a:spcPts val="3304"/>
              </a:lnSpc>
            </a:pPr>
            <a:r>
              <a:rPr sz="3200" spc="-4" dirty="0" smtClean="0">
                <a:latin typeface="Calibri"/>
                <a:cs typeface="Calibri"/>
              </a:rPr>
              <a:t>(n,p) is called the parameter of X.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36"/>
              </a:spcBef>
            </a:pPr>
            <a:r>
              <a:rPr sz="3200" spc="-4" dirty="0" smtClean="0">
                <a:latin typeface="Calibri"/>
                <a:cs typeface="Calibri"/>
              </a:rPr>
              <a:t>X with its parameter set to (1,p) is ?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68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PMF of binomial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Random variable X is the number of successes that occur in n </a:t>
                </a:r>
                <a:r>
                  <a:rPr lang="en-US" dirty="0"/>
                  <a:t>B</a:t>
                </a:r>
                <a:r>
                  <a:rPr lang="en-US" dirty="0" smtClean="0"/>
                  <a:t>ernoulli trials.</a:t>
                </a:r>
              </a:p>
              <a:p>
                <a:r>
                  <a:rPr lang="en-US" dirty="0" smtClean="0"/>
                  <a:t>P(X=x)=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𝐶𝑥</m:t>
                        </m:r>
                      </m:e>
                    </m:sPre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2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397078" y="862076"/>
            <a:ext cx="8425307" cy="5843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3048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41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88" y="381000"/>
            <a:ext cx="700221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51816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Figure shows 10 trials with probability of success of 0.2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22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86" y="1066800"/>
            <a:ext cx="7357214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51816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Figure shows 10 trials with probability of success of 0.5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20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19490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51816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Figure shows 10 trials with probability of success of 0.8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60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 Coin Toss.</a:t>
            </a:r>
          </a:p>
          <a:p>
            <a:pPr marL="0" indent="0">
              <a:buNone/>
            </a:pPr>
            <a:r>
              <a:rPr lang="en-US" dirty="0" smtClean="0"/>
              <a:t>X is the outcome when you toss a fair coin</a:t>
            </a:r>
          </a:p>
          <a:p>
            <a:pPr marL="0" indent="0">
              <a:buNone/>
            </a:pPr>
            <a:r>
              <a:rPr lang="en-US" dirty="0" smtClean="0"/>
              <a:t>X[H]=1</a:t>
            </a:r>
          </a:p>
          <a:p>
            <a:pPr marL="0" indent="0">
              <a:buNone/>
            </a:pPr>
            <a:r>
              <a:rPr lang="en-US" dirty="0" smtClean="0"/>
              <a:t>X[T]=0</a:t>
            </a:r>
          </a:p>
          <a:p>
            <a:pPr marL="0" indent="0">
              <a:buNone/>
            </a:pPr>
            <a:r>
              <a:rPr lang="en-US" dirty="0" smtClean="0"/>
              <a:t>Find E[x]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95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8600" y="2286063"/>
            <a:ext cx="8568690" cy="3690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914806" y="601497"/>
            <a:ext cx="7397891" cy="585012"/>
          </a:xfrm>
          <a:prstGeom prst="rect">
            <a:avLst/>
          </a:prstGeom>
        </p:spPr>
        <p:txBody>
          <a:bodyPr wrap="square" lIns="0" tIns="28606" rIns="0" bIns="0" rtlCol="0">
            <a:noAutofit/>
          </a:bodyPr>
          <a:lstStyle/>
          <a:p>
            <a:pPr marL="12700">
              <a:lnSpc>
                <a:spcPts val="4505"/>
              </a:lnSpc>
            </a:pPr>
            <a:r>
              <a:rPr sz="4400" spc="-38" dirty="0" smtClean="0">
                <a:latin typeface="Calibri"/>
                <a:cs typeface="Calibri"/>
              </a:rPr>
              <a:t>Expected Value of a binomial r.v.</a:t>
            </a:r>
            <a:endParaRPr sz="4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80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893314" y="601497"/>
            <a:ext cx="3443183" cy="585012"/>
          </a:xfrm>
          <a:prstGeom prst="rect">
            <a:avLst/>
          </a:prstGeom>
        </p:spPr>
        <p:txBody>
          <a:bodyPr wrap="square" lIns="0" tIns="28606" rIns="0" bIns="0" rtlCol="0">
            <a:noAutofit/>
          </a:bodyPr>
          <a:lstStyle/>
          <a:p>
            <a:pPr marL="12700">
              <a:lnSpc>
                <a:spcPts val="4505"/>
              </a:lnSpc>
            </a:pPr>
            <a:r>
              <a:rPr sz="4400" spc="-60" dirty="0" smtClean="0">
                <a:latin typeface="Calibri"/>
                <a:cs typeface="Calibri"/>
              </a:rPr>
              <a:t>E[binomial r.v.]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124" y="1600200"/>
            <a:ext cx="6898004" cy="391099"/>
          </a:xfrm>
          <a:prstGeom prst="rect">
            <a:avLst/>
          </a:prstGeom>
        </p:spPr>
        <p:txBody>
          <a:bodyPr wrap="square" lIns="0" tIns="19272" rIns="0" bIns="0" rtlCol="0">
            <a:noAutofit/>
          </a:bodyPr>
          <a:lstStyle/>
          <a:p>
            <a:pPr marL="12700">
              <a:lnSpc>
                <a:spcPts val="3035"/>
              </a:lnSpc>
            </a:pPr>
            <a:r>
              <a:rPr sz="2900" spc="-15" dirty="0" smtClean="0">
                <a:latin typeface="Times New Roman"/>
                <a:cs typeface="Times New Roman"/>
              </a:rPr>
              <a:t>Let X be the binomail r.v. with parameter (n, p)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123" y="2209800"/>
            <a:ext cx="5747093" cy="1572369"/>
          </a:xfrm>
          <a:prstGeom prst="rect">
            <a:avLst/>
          </a:prstGeom>
        </p:spPr>
        <p:txBody>
          <a:bodyPr wrap="square" lIns="0" tIns="22066" rIns="0" bIns="0" rtlCol="0">
            <a:noAutofit/>
          </a:bodyPr>
          <a:lstStyle/>
          <a:p>
            <a:pPr marL="12700">
              <a:lnSpc>
                <a:spcPts val="3475"/>
              </a:lnSpc>
            </a:pPr>
            <a:r>
              <a:rPr sz="2900" spc="-100" dirty="0" smtClean="0">
                <a:latin typeface="Times New Roman"/>
                <a:cs typeface="Times New Roman"/>
              </a:rPr>
              <a:t>L</a:t>
            </a:r>
            <a:r>
              <a:rPr sz="2900" spc="-89" dirty="0" smtClean="0">
                <a:latin typeface="Times New Roman"/>
                <a:cs typeface="Times New Roman"/>
              </a:rPr>
              <a:t>e</a:t>
            </a:r>
            <a:r>
              <a:rPr sz="2900" spc="0" dirty="0" smtClean="0">
                <a:latin typeface="Times New Roman"/>
                <a:cs typeface="Times New Roman"/>
              </a:rPr>
              <a:t>t</a:t>
            </a:r>
            <a:r>
              <a:rPr sz="2900" spc="116" dirty="0" smtClean="0">
                <a:latin typeface="Times New Roman"/>
                <a:cs typeface="Times New Roman"/>
              </a:rPr>
              <a:t> </a:t>
            </a:r>
            <a:r>
              <a:rPr sz="2900" spc="119" dirty="0" smtClean="0">
                <a:latin typeface="Times New Roman"/>
                <a:cs typeface="Times New Roman"/>
              </a:rPr>
              <a:t>X</a:t>
            </a:r>
            <a:r>
              <a:rPr sz="2550" spc="0" baseline="-11936" dirty="0" smtClean="0">
                <a:latin typeface="Times New Roman"/>
                <a:cs typeface="Times New Roman"/>
              </a:rPr>
              <a:t>i</a:t>
            </a:r>
            <a:r>
              <a:rPr sz="2550" spc="220" baseline="-11936" dirty="0" smtClean="0">
                <a:latin typeface="Times New Roman"/>
                <a:cs typeface="Times New Roman"/>
              </a:rPr>
              <a:t> </a:t>
            </a:r>
            <a:r>
              <a:rPr sz="2900" spc="-14" dirty="0" smtClean="0">
                <a:latin typeface="Times New Roman"/>
                <a:cs typeface="Times New Roman"/>
              </a:rPr>
              <a:t>b</a:t>
            </a:r>
            <a:r>
              <a:rPr sz="2900" spc="0" dirty="0" smtClean="0">
                <a:latin typeface="Times New Roman"/>
                <a:cs typeface="Times New Roman"/>
              </a:rPr>
              <a:t>e</a:t>
            </a:r>
            <a:r>
              <a:rPr sz="2900" spc="-60" dirty="0" smtClean="0">
                <a:latin typeface="Times New Roman"/>
                <a:cs typeface="Times New Roman"/>
              </a:rPr>
              <a:t> </a:t>
            </a:r>
            <a:r>
              <a:rPr sz="2900" spc="180" dirty="0" smtClean="0">
                <a:latin typeface="Times New Roman"/>
                <a:cs typeface="Times New Roman"/>
              </a:rPr>
              <a:t>t</a:t>
            </a:r>
            <a:r>
              <a:rPr sz="2900" spc="26" dirty="0" smtClean="0">
                <a:latin typeface="Times New Roman"/>
                <a:cs typeface="Times New Roman"/>
              </a:rPr>
              <a:t>he</a:t>
            </a:r>
            <a:r>
              <a:rPr sz="2900" spc="-404" dirty="0" smtClean="0">
                <a:latin typeface="Times New Roman"/>
                <a:cs typeface="Times New Roman"/>
              </a:rPr>
              <a:t> </a:t>
            </a:r>
            <a:r>
              <a:rPr sz="2900" spc="-50" dirty="0" smtClean="0">
                <a:latin typeface="Times New Roman"/>
                <a:cs typeface="Times New Roman"/>
              </a:rPr>
              <a:t>c</a:t>
            </a:r>
            <a:r>
              <a:rPr sz="2900" spc="27" dirty="0" smtClean="0">
                <a:latin typeface="Times New Roman"/>
                <a:cs typeface="Times New Roman"/>
              </a:rPr>
              <a:t>o</a:t>
            </a:r>
            <a:r>
              <a:rPr sz="2900" spc="33" dirty="0" smtClean="0">
                <a:latin typeface="Times New Roman"/>
                <a:cs typeface="Times New Roman"/>
              </a:rPr>
              <a:t>r</a:t>
            </a:r>
            <a:r>
              <a:rPr sz="2900" spc="18" dirty="0" smtClean="0">
                <a:latin typeface="Times New Roman"/>
                <a:cs typeface="Times New Roman"/>
              </a:rPr>
              <a:t>r</a:t>
            </a:r>
            <a:r>
              <a:rPr sz="2900" spc="-50" dirty="0" smtClean="0">
                <a:latin typeface="Times New Roman"/>
                <a:cs typeface="Times New Roman"/>
              </a:rPr>
              <a:t>e</a:t>
            </a:r>
            <a:r>
              <a:rPr sz="2900" spc="101" dirty="0" smtClean="0">
                <a:latin typeface="Times New Roman"/>
                <a:cs typeface="Times New Roman"/>
              </a:rPr>
              <a:t>s</a:t>
            </a:r>
            <a:r>
              <a:rPr sz="2900" spc="262" dirty="0" smtClean="0">
                <a:latin typeface="Times New Roman"/>
                <a:cs typeface="Times New Roman"/>
              </a:rPr>
              <a:t>p</a:t>
            </a:r>
            <a:r>
              <a:rPr sz="2900" spc="27" dirty="0" smtClean="0">
                <a:latin typeface="Times New Roman"/>
                <a:cs typeface="Times New Roman"/>
              </a:rPr>
              <a:t>on</a:t>
            </a:r>
            <a:r>
              <a:rPr sz="2900" spc="-331" dirty="0" smtClean="0">
                <a:latin typeface="Times New Roman"/>
                <a:cs typeface="Times New Roman"/>
              </a:rPr>
              <a:t>d</a:t>
            </a:r>
            <a:r>
              <a:rPr sz="2900" spc="-63" dirty="0" smtClean="0">
                <a:latin typeface="Times New Roman"/>
                <a:cs typeface="Times New Roman"/>
              </a:rPr>
              <a:t>i</a:t>
            </a:r>
            <a:r>
              <a:rPr sz="2900" spc="27" dirty="0" smtClean="0">
                <a:latin typeface="Times New Roman"/>
                <a:cs typeface="Times New Roman"/>
              </a:rPr>
              <a:t>ng</a:t>
            </a:r>
            <a:r>
              <a:rPr sz="2900" spc="-44" dirty="0" smtClean="0">
                <a:latin typeface="Times New Roman"/>
                <a:cs typeface="Times New Roman"/>
              </a:rPr>
              <a:t> </a:t>
            </a:r>
            <a:r>
              <a:rPr sz="2900" spc="28" dirty="0" smtClean="0">
                <a:latin typeface="Times New Roman"/>
                <a:cs typeface="Times New Roman"/>
              </a:rPr>
              <a:t>B</a:t>
            </a:r>
            <a:r>
              <a:rPr sz="2900" spc="-50" dirty="0" smtClean="0">
                <a:latin typeface="Times New Roman"/>
                <a:cs typeface="Times New Roman"/>
              </a:rPr>
              <a:t>e</a:t>
            </a:r>
            <a:r>
              <a:rPr sz="2900" spc="33" dirty="0" smtClean="0">
                <a:latin typeface="Times New Roman"/>
                <a:cs typeface="Times New Roman"/>
              </a:rPr>
              <a:t>r</a:t>
            </a:r>
            <a:r>
              <a:rPr sz="2900" spc="22" dirty="0" smtClean="0">
                <a:latin typeface="Times New Roman"/>
                <a:cs typeface="Times New Roman"/>
              </a:rPr>
              <a:t>n</a:t>
            </a:r>
            <a:r>
              <a:rPr sz="2900" spc="27" dirty="0" smtClean="0">
                <a:latin typeface="Times New Roman"/>
                <a:cs typeface="Times New Roman"/>
              </a:rPr>
              <a:t>ou</a:t>
            </a:r>
            <a:r>
              <a:rPr sz="2900" spc="-63" dirty="0" smtClean="0">
                <a:latin typeface="Times New Roman"/>
                <a:cs typeface="Times New Roman"/>
              </a:rPr>
              <a:t>ll</a:t>
            </a:r>
            <a:r>
              <a:rPr sz="2900" spc="15" dirty="0" smtClean="0">
                <a:latin typeface="Times New Roman"/>
                <a:cs typeface="Times New Roman"/>
              </a:rPr>
              <a:t>i</a:t>
            </a:r>
            <a:endParaRPr sz="2900" dirty="0">
              <a:latin typeface="Times New Roman"/>
              <a:cs typeface="Times New Roman"/>
            </a:endParaRPr>
          </a:p>
          <a:p>
            <a:pPr marL="40818" marR="64133">
              <a:lnSpc>
                <a:spcPts val="3340"/>
              </a:lnSpc>
              <a:spcBef>
                <a:spcPts val="271"/>
              </a:spcBef>
            </a:pPr>
            <a:r>
              <a:rPr sz="2900" i="1" spc="96" dirty="0" smtClean="0">
                <a:latin typeface="Times New Roman"/>
                <a:cs typeface="Times New Roman"/>
              </a:rPr>
              <a:t>X </a:t>
            </a:r>
            <a:r>
              <a:rPr sz="2900" spc="81" dirty="0" smtClean="0">
                <a:latin typeface="Symbol"/>
                <a:cs typeface="Symbol"/>
              </a:rPr>
              <a:t></a:t>
            </a:r>
            <a:r>
              <a:rPr sz="2900" spc="96" dirty="0" smtClean="0">
                <a:latin typeface="Times New Roman"/>
                <a:cs typeface="Times New Roman"/>
              </a:rPr>
              <a:t> </a:t>
            </a:r>
            <a:r>
              <a:rPr sz="2900" i="1" spc="96" dirty="0" smtClean="0">
                <a:latin typeface="Times New Roman"/>
                <a:cs typeface="Times New Roman"/>
              </a:rPr>
              <a:t>X</a:t>
            </a:r>
            <a:r>
              <a:rPr sz="2550" spc="96" baseline="-23872" dirty="0" smtClean="0">
                <a:latin typeface="Times New Roman"/>
                <a:cs typeface="Times New Roman"/>
              </a:rPr>
              <a:t>1 </a:t>
            </a:r>
            <a:r>
              <a:rPr sz="2900" spc="81" dirty="0" smtClean="0">
                <a:latin typeface="Symbol"/>
                <a:cs typeface="Symbol"/>
              </a:rPr>
              <a:t></a:t>
            </a:r>
            <a:r>
              <a:rPr lang="en-US" sz="2900" spc="96" dirty="0" smtClean="0">
                <a:latin typeface="Times New Roman"/>
                <a:cs typeface="Times New Roman"/>
              </a:rPr>
              <a:t>………</a:t>
            </a:r>
            <a:r>
              <a:rPr sz="2900" spc="81" dirty="0" smtClean="0">
                <a:latin typeface="Symbol"/>
                <a:cs typeface="Symbol"/>
              </a:rPr>
              <a:t></a:t>
            </a:r>
            <a:r>
              <a:rPr sz="2900" spc="96" dirty="0" smtClean="0">
                <a:latin typeface="Times New Roman"/>
                <a:cs typeface="Times New Roman"/>
              </a:rPr>
              <a:t> </a:t>
            </a:r>
            <a:r>
              <a:rPr sz="2900" i="1" spc="96" dirty="0" smtClean="0">
                <a:latin typeface="Times New Roman"/>
                <a:cs typeface="Times New Roman"/>
              </a:rPr>
              <a:t>X </a:t>
            </a:r>
            <a:r>
              <a:rPr sz="2550" i="1" spc="96" baseline="-23872" dirty="0" smtClean="0">
                <a:latin typeface="Times New Roman"/>
                <a:cs typeface="Times New Roman"/>
              </a:rPr>
              <a:t>n</a:t>
            </a:r>
            <a:endParaRPr sz="1700" dirty="0">
              <a:latin typeface="Times New Roman"/>
              <a:cs typeface="Times New Roman"/>
            </a:endParaRPr>
          </a:p>
          <a:p>
            <a:pPr marL="23798" marR="32354">
              <a:lnSpc>
                <a:spcPts val="3340"/>
              </a:lnSpc>
              <a:spcBef>
                <a:spcPts val="1160"/>
              </a:spcBef>
            </a:pPr>
            <a:r>
              <a:rPr sz="2900" i="1" spc="-62" dirty="0" smtClean="0">
                <a:latin typeface="Times New Roman"/>
                <a:cs typeface="Times New Roman"/>
              </a:rPr>
              <a:t>E</a:t>
            </a:r>
            <a:r>
              <a:rPr sz="2900" spc="-62" dirty="0" smtClean="0">
                <a:latin typeface="Times New Roman"/>
                <a:cs typeface="Times New Roman"/>
              </a:rPr>
              <a:t>[ </a:t>
            </a:r>
            <a:r>
              <a:rPr sz="2900" i="1" spc="-62" dirty="0" smtClean="0">
                <a:latin typeface="Times New Roman"/>
                <a:cs typeface="Times New Roman"/>
              </a:rPr>
              <a:t>X </a:t>
            </a:r>
            <a:r>
              <a:rPr sz="2900" spc="-62" dirty="0" smtClean="0">
                <a:latin typeface="Times New Roman"/>
                <a:cs typeface="Times New Roman"/>
              </a:rPr>
              <a:t>] </a:t>
            </a:r>
            <a:r>
              <a:rPr sz="2900" spc="92" dirty="0" smtClean="0">
                <a:latin typeface="Symbol"/>
                <a:cs typeface="Symbol"/>
              </a:rPr>
              <a:t></a:t>
            </a:r>
            <a:r>
              <a:rPr sz="2900" spc="-62" dirty="0" smtClean="0">
                <a:latin typeface="Times New Roman"/>
                <a:cs typeface="Times New Roman"/>
              </a:rPr>
              <a:t> </a:t>
            </a:r>
            <a:r>
              <a:rPr sz="2900" i="1" spc="-62" dirty="0" smtClean="0">
                <a:latin typeface="Times New Roman"/>
                <a:cs typeface="Times New Roman"/>
              </a:rPr>
              <a:t>E</a:t>
            </a:r>
            <a:r>
              <a:rPr sz="2900" spc="-62" dirty="0" smtClean="0">
                <a:latin typeface="Times New Roman"/>
                <a:cs typeface="Times New Roman"/>
              </a:rPr>
              <a:t>[ </a:t>
            </a:r>
            <a:r>
              <a:rPr sz="2900" i="1" spc="-62" dirty="0" smtClean="0">
                <a:latin typeface="Times New Roman"/>
                <a:cs typeface="Times New Roman"/>
              </a:rPr>
              <a:t>X</a:t>
            </a:r>
            <a:r>
              <a:rPr sz="2550" spc="-62" baseline="-23872" dirty="0" smtClean="0">
                <a:latin typeface="Times New Roman"/>
                <a:cs typeface="Times New Roman"/>
              </a:rPr>
              <a:t>1 </a:t>
            </a:r>
            <a:r>
              <a:rPr sz="2900" spc="-62" dirty="0" smtClean="0">
                <a:latin typeface="Times New Roman"/>
                <a:cs typeface="Times New Roman"/>
              </a:rPr>
              <a:t>] </a:t>
            </a:r>
            <a:r>
              <a:rPr sz="2900" spc="92" dirty="0" smtClean="0">
                <a:latin typeface="Symbol"/>
                <a:cs typeface="Symbol"/>
              </a:rPr>
              <a:t></a:t>
            </a:r>
            <a:r>
              <a:rPr lang="en-US" sz="2900" spc="-62" dirty="0" smtClean="0">
                <a:latin typeface="Times New Roman"/>
                <a:cs typeface="Times New Roman"/>
              </a:rPr>
              <a:t>...</a:t>
            </a:r>
            <a:r>
              <a:rPr sz="2900" spc="92" dirty="0" smtClean="0">
                <a:latin typeface="Symbol"/>
                <a:cs typeface="Symbol"/>
              </a:rPr>
              <a:t></a:t>
            </a:r>
            <a:r>
              <a:rPr sz="2900" spc="-62" dirty="0" smtClean="0">
                <a:latin typeface="Times New Roman"/>
                <a:cs typeface="Times New Roman"/>
              </a:rPr>
              <a:t> </a:t>
            </a:r>
            <a:r>
              <a:rPr sz="2900" i="1" spc="-62" dirty="0" smtClean="0">
                <a:latin typeface="Times New Roman"/>
                <a:cs typeface="Times New Roman"/>
              </a:rPr>
              <a:t>E</a:t>
            </a:r>
            <a:r>
              <a:rPr sz="2900" spc="-62" dirty="0" smtClean="0">
                <a:latin typeface="Times New Roman"/>
                <a:cs typeface="Times New Roman"/>
              </a:rPr>
              <a:t>[ </a:t>
            </a:r>
            <a:r>
              <a:rPr sz="2900" i="1" spc="-62" dirty="0" smtClean="0">
                <a:latin typeface="Times New Roman"/>
                <a:cs typeface="Times New Roman"/>
              </a:rPr>
              <a:t>X </a:t>
            </a:r>
            <a:r>
              <a:rPr sz="2550" i="1" spc="-62" baseline="-23872" dirty="0" smtClean="0">
                <a:latin typeface="Times New Roman"/>
                <a:cs typeface="Times New Roman"/>
              </a:rPr>
              <a:t>n </a:t>
            </a:r>
            <a:r>
              <a:rPr sz="2900" spc="-62" dirty="0" smtClean="0">
                <a:latin typeface="Times New Roman"/>
                <a:cs typeface="Times New Roman"/>
              </a:rPr>
              <a:t>] </a:t>
            </a:r>
            <a:r>
              <a:rPr sz="2900" spc="92" dirty="0" smtClean="0">
                <a:latin typeface="Symbol"/>
                <a:cs typeface="Symbol"/>
              </a:rPr>
              <a:t></a:t>
            </a:r>
            <a:r>
              <a:rPr sz="2900" spc="-62" dirty="0" smtClean="0">
                <a:latin typeface="Times New Roman"/>
                <a:cs typeface="Times New Roman"/>
              </a:rPr>
              <a:t> </a:t>
            </a:r>
            <a:r>
              <a:rPr sz="2900" i="1" spc="-62" dirty="0" smtClean="0">
                <a:latin typeface="Times New Roman"/>
                <a:cs typeface="Times New Roman"/>
              </a:rPr>
              <a:t>p </a:t>
            </a:r>
            <a:r>
              <a:rPr sz="2900" spc="92" dirty="0" smtClean="0">
                <a:latin typeface="Symbol"/>
                <a:cs typeface="Symbol"/>
              </a:rPr>
              <a:t></a:t>
            </a:r>
            <a:r>
              <a:rPr lang="en-US" sz="2900" spc="-62" dirty="0" smtClean="0">
                <a:latin typeface="Times New Roman"/>
                <a:cs typeface="Times New Roman"/>
              </a:rPr>
              <a:t>….</a:t>
            </a:r>
            <a:r>
              <a:rPr sz="2900" spc="92" dirty="0" smtClean="0">
                <a:latin typeface="Symbol"/>
                <a:cs typeface="Symbol"/>
              </a:rPr>
              <a:t></a:t>
            </a:r>
            <a:endParaRPr sz="2900" dirty="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6436" y="2275901"/>
            <a:ext cx="2642232" cy="391099"/>
          </a:xfrm>
          <a:prstGeom prst="rect">
            <a:avLst/>
          </a:prstGeom>
        </p:spPr>
        <p:txBody>
          <a:bodyPr wrap="square" lIns="0" tIns="19272" rIns="0" bIns="0" rtlCol="0">
            <a:noAutofit/>
          </a:bodyPr>
          <a:lstStyle/>
          <a:p>
            <a:pPr marL="12700">
              <a:lnSpc>
                <a:spcPts val="3035"/>
              </a:lnSpc>
            </a:pPr>
            <a:r>
              <a:rPr sz="2900" spc="-2" dirty="0" smtClean="0">
                <a:latin typeface="Times New Roman"/>
                <a:cs typeface="Times New Roman"/>
              </a:rPr>
              <a:t>r.v.(with same p )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31217" y="3336860"/>
            <a:ext cx="1236383" cy="396940"/>
          </a:xfrm>
          <a:prstGeom prst="rect">
            <a:avLst/>
          </a:prstGeom>
        </p:spPr>
        <p:txBody>
          <a:bodyPr wrap="square" lIns="0" tIns="19621" rIns="0" bIns="0" rtlCol="0">
            <a:noAutofit/>
          </a:bodyPr>
          <a:lstStyle/>
          <a:p>
            <a:pPr marL="12700">
              <a:lnSpc>
                <a:spcPts val="3090"/>
              </a:lnSpc>
            </a:pPr>
            <a:r>
              <a:rPr sz="2900" i="1" spc="-51" dirty="0" smtClean="0">
                <a:latin typeface="Times New Roman"/>
                <a:cs typeface="Times New Roman"/>
              </a:rPr>
              <a:t>p </a:t>
            </a:r>
            <a:r>
              <a:rPr sz="2900" spc="0" dirty="0" smtClean="0">
                <a:latin typeface="Symbol"/>
                <a:cs typeface="Symbol"/>
              </a:rPr>
              <a:t></a:t>
            </a:r>
            <a:r>
              <a:rPr sz="2900" spc="-51" dirty="0" smtClean="0">
                <a:latin typeface="Times New Roman"/>
                <a:cs typeface="Times New Roman"/>
              </a:rPr>
              <a:t> </a:t>
            </a:r>
            <a:r>
              <a:rPr sz="2900" i="1" spc="-51" dirty="0" smtClean="0">
                <a:latin typeface="Times New Roman"/>
                <a:cs typeface="Times New Roman"/>
              </a:rPr>
              <a:t>n </a:t>
            </a:r>
            <a:r>
              <a:rPr sz="2900" spc="0" dirty="0" smtClean="0">
                <a:latin typeface="Symbol"/>
                <a:cs typeface="Symbol"/>
              </a:rPr>
              <a:t></a:t>
            </a:r>
            <a:r>
              <a:rPr sz="2900" spc="-51" dirty="0" smtClean="0">
                <a:latin typeface="Times New Roman"/>
                <a:cs typeface="Times New Roman"/>
              </a:rPr>
              <a:t> </a:t>
            </a:r>
            <a:r>
              <a:rPr sz="2900" i="1" spc="-51" dirty="0" smtClean="0">
                <a:latin typeface="Times New Roman"/>
                <a:cs typeface="Times New Roman"/>
              </a:rPr>
              <a:t>p</a:t>
            </a:r>
            <a:endParaRPr sz="29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08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70452" y="601497"/>
            <a:ext cx="1488987" cy="585012"/>
          </a:xfrm>
          <a:prstGeom prst="rect">
            <a:avLst/>
          </a:prstGeom>
        </p:spPr>
        <p:txBody>
          <a:bodyPr wrap="square" lIns="0" tIns="28606" rIns="0" bIns="0" rtlCol="0">
            <a:noAutofit/>
          </a:bodyPr>
          <a:lstStyle/>
          <a:p>
            <a:pPr marL="12700">
              <a:lnSpc>
                <a:spcPts val="4505"/>
              </a:lnSpc>
            </a:pPr>
            <a:r>
              <a:rPr sz="4400" spc="-39" dirty="0" err="1" smtClean="0">
                <a:latin typeface="Calibri"/>
                <a:cs typeface="Calibri"/>
              </a:rPr>
              <a:t>Var</a:t>
            </a:r>
            <a:r>
              <a:rPr sz="4400" spc="-39" dirty="0" smtClean="0">
                <a:latin typeface="Calibri"/>
                <a:cs typeface="Calibri"/>
              </a:rPr>
              <a:t>(X)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624" y="1600200"/>
            <a:ext cx="8663776" cy="2602151"/>
          </a:xfrm>
          <a:prstGeom prst="rect">
            <a:avLst/>
          </a:prstGeom>
        </p:spPr>
        <p:txBody>
          <a:bodyPr wrap="square" lIns="0" tIns="19240" rIns="0" bIns="0" rtlCol="0">
            <a:noAutofit/>
          </a:bodyPr>
          <a:lstStyle/>
          <a:p>
            <a:pPr marL="47488" marR="66031">
              <a:lnSpc>
                <a:spcPts val="3030"/>
              </a:lnSpc>
            </a:pPr>
            <a:r>
              <a:rPr sz="2850" spc="-17" dirty="0" smtClean="0">
                <a:latin typeface="Times New Roman"/>
                <a:cs typeface="Times New Roman"/>
              </a:rPr>
              <a:t>Let X be the binomail r.v. with parameter (n, p)</a:t>
            </a:r>
            <a:endParaRPr sz="2850" dirty="0">
              <a:latin typeface="Times New Roman"/>
              <a:cs typeface="Times New Roman"/>
            </a:endParaRPr>
          </a:p>
          <a:p>
            <a:pPr marL="47488" marR="66031">
              <a:lnSpc>
                <a:spcPts val="2955"/>
              </a:lnSpc>
              <a:spcBef>
                <a:spcPts val="877"/>
              </a:spcBef>
            </a:pPr>
            <a:r>
              <a:rPr sz="2850" spc="-18" dirty="0" smtClean="0">
                <a:latin typeface="Times New Roman"/>
                <a:cs typeface="Times New Roman"/>
              </a:rPr>
              <a:t>Let X</a:t>
            </a:r>
            <a:r>
              <a:rPr sz="2475" spc="-18" baseline="-24595" dirty="0" smtClean="0">
                <a:latin typeface="Times New Roman"/>
                <a:cs typeface="Times New Roman"/>
              </a:rPr>
              <a:t>i </a:t>
            </a:r>
            <a:r>
              <a:rPr sz="2850" spc="-18" dirty="0" smtClean="0">
                <a:latin typeface="Times New Roman"/>
                <a:cs typeface="Times New Roman"/>
              </a:rPr>
              <a:t>be the corresponding Bernoulli r.v. (with same p )</a:t>
            </a:r>
            <a:endParaRPr sz="2850" dirty="0">
              <a:latin typeface="Times New Roman"/>
              <a:cs typeface="Times New Roman"/>
            </a:endParaRPr>
          </a:p>
          <a:p>
            <a:pPr marL="75613" marR="66031">
              <a:lnSpc>
                <a:spcPts val="3276"/>
              </a:lnSpc>
              <a:spcBef>
                <a:spcPts val="1135"/>
              </a:spcBef>
            </a:pPr>
            <a:r>
              <a:rPr sz="2850" i="1" spc="100" dirty="0" smtClean="0">
                <a:latin typeface="Times New Roman"/>
                <a:cs typeface="Times New Roman"/>
              </a:rPr>
              <a:t>X </a:t>
            </a:r>
            <a:r>
              <a:rPr sz="2850" spc="83" dirty="0" smtClean="0">
                <a:latin typeface="Symbol"/>
                <a:cs typeface="Symbol"/>
              </a:rPr>
              <a:t></a:t>
            </a:r>
            <a:r>
              <a:rPr sz="2850" spc="100" dirty="0" smtClean="0">
                <a:latin typeface="Times New Roman"/>
                <a:cs typeface="Times New Roman"/>
              </a:rPr>
              <a:t> </a:t>
            </a:r>
            <a:r>
              <a:rPr sz="2850" i="1" spc="100" dirty="0" smtClean="0">
                <a:latin typeface="Times New Roman"/>
                <a:cs typeface="Times New Roman"/>
              </a:rPr>
              <a:t>X</a:t>
            </a:r>
            <a:r>
              <a:rPr sz="2475" spc="100" baseline="-24595" dirty="0" smtClean="0">
                <a:latin typeface="Times New Roman"/>
                <a:cs typeface="Times New Roman"/>
              </a:rPr>
              <a:t>1 </a:t>
            </a:r>
            <a:r>
              <a:rPr sz="2850" spc="83" dirty="0" smtClean="0">
                <a:latin typeface="Symbol"/>
                <a:cs typeface="Symbol"/>
              </a:rPr>
              <a:t></a:t>
            </a:r>
            <a:r>
              <a:rPr lang="en-US" sz="2850" spc="100" dirty="0" smtClean="0">
                <a:latin typeface="Times New Roman"/>
                <a:cs typeface="Times New Roman"/>
              </a:rPr>
              <a:t>…..</a:t>
            </a:r>
            <a:r>
              <a:rPr sz="2850" spc="83" dirty="0" smtClean="0">
                <a:latin typeface="Symbol"/>
                <a:cs typeface="Symbol"/>
              </a:rPr>
              <a:t></a:t>
            </a:r>
            <a:r>
              <a:rPr sz="2850" spc="100" dirty="0" smtClean="0">
                <a:latin typeface="Times New Roman"/>
                <a:cs typeface="Times New Roman"/>
              </a:rPr>
              <a:t> </a:t>
            </a:r>
            <a:r>
              <a:rPr sz="2850" i="1" spc="100" dirty="0" smtClean="0">
                <a:latin typeface="Times New Roman"/>
                <a:cs typeface="Times New Roman"/>
              </a:rPr>
              <a:t>X </a:t>
            </a:r>
            <a:r>
              <a:rPr sz="2475" i="1" spc="100" baseline="-24595" dirty="0" smtClean="0">
                <a:latin typeface="Times New Roman"/>
                <a:cs typeface="Times New Roman"/>
              </a:rPr>
              <a:t>n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ts val="3276"/>
              </a:lnSpc>
              <a:spcBef>
                <a:spcPts val="1150"/>
              </a:spcBef>
            </a:pPr>
            <a:r>
              <a:rPr sz="2850" i="1" spc="-5" dirty="0" smtClean="0">
                <a:latin typeface="Times New Roman"/>
                <a:cs typeface="Times New Roman"/>
              </a:rPr>
              <a:t>Var</a:t>
            </a:r>
            <a:r>
              <a:rPr sz="2850" spc="-5" dirty="0" smtClean="0">
                <a:latin typeface="Times New Roman"/>
                <a:cs typeface="Times New Roman"/>
              </a:rPr>
              <a:t>( </a:t>
            </a:r>
            <a:r>
              <a:rPr sz="2850" i="1" spc="-5" dirty="0" smtClean="0">
                <a:latin typeface="Times New Roman"/>
                <a:cs typeface="Times New Roman"/>
              </a:rPr>
              <a:t>X </a:t>
            </a:r>
            <a:r>
              <a:rPr sz="2850" spc="-5" dirty="0" smtClean="0">
                <a:latin typeface="Times New Roman"/>
                <a:cs typeface="Times New Roman"/>
              </a:rPr>
              <a:t>) </a:t>
            </a:r>
            <a:r>
              <a:rPr sz="2850" spc="97" dirty="0" smtClean="0">
                <a:latin typeface="Symbol"/>
                <a:cs typeface="Symbol"/>
              </a:rPr>
              <a:t></a:t>
            </a:r>
            <a:r>
              <a:rPr sz="2850" spc="-5" dirty="0" smtClean="0">
                <a:latin typeface="Times New Roman"/>
                <a:cs typeface="Times New Roman"/>
              </a:rPr>
              <a:t> </a:t>
            </a:r>
            <a:r>
              <a:rPr sz="2850" i="1" spc="-5" dirty="0" smtClean="0">
                <a:latin typeface="Times New Roman"/>
                <a:cs typeface="Times New Roman"/>
              </a:rPr>
              <a:t>Var</a:t>
            </a:r>
            <a:r>
              <a:rPr sz="2850" spc="-5" dirty="0" smtClean="0">
                <a:latin typeface="Times New Roman"/>
                <a:cs typeface="Times New Roman"/>
              </a:rPr>
              <a:t>( </a:t>
            </a:r>
            <a:r>
              <a:rPr sz="2850" i="1" spc="-5" dirty="0" smtClean="0">
                <a:latin typeface="Times New Roman"/>
                <a:cs typeface="Times New Roman"/>
              </a:rPr>
              <a:t>X</a:t>
            </a:r>
            <a:r>
              <a:rPr sz="2475" spc="-5" baseline="-24595" dirty="0" smtClean="0">
                <a:latin typeface="Times New Roman"/>
                <a:cs typeface="Times New Roman"/>
              </a:rPr>
              <a:t>1 </a:t>
            </a:r>
            <a:r>
              <a:rPr sz="2850" spc="-5" dirty="0" smtClean="0">
                <a:latin typeface="Times New Roman"/>
                <a:cs typeface="Times New Roman"/>
              </a:rPr>
              <a:t>) </a:t>
            </a:r>
            <a:r>
              <a:rPr sz="2850" spc="97" dirty="0" smtClean="0">
                <a:latin typeface="Symbol"/>
                <a:cs typeface="Symbol"/>
              </a:rPr>
              <a:t></a:t>
            </a:r>
            <a:r>
              <a:rPr lang="en-US" sz="2850" spc="-5" dirty="0" smtClean="0">
                <a:latin typeface="Times New Roman"/>
                <a:cs typeface="Times New Roman"/>
              </a:rPr>
              <a:t>…</a:t>
            </a:r>
            <a:r>
              <a:rPr sz="2850" spc="97" dirty="0" smtClean="0">
                <a:latin typeface="Symbol"/>
                <a:cs typeface="Symbol"/>
              </a:rPr>
              <a:t></a:t>
            </a:r>
            <a:r>
              <a:rPr sz="2850" i="1" spc="-5" dirty="0" smtClean="0">
                <a:latin typeface="Times New Roman"/>
                <a:cs typeface="Times New Roman"/>
              </a:rPr>
              <a:t>Var</a:t>
            </a:r>
            <a:r>
              <a:rPr sz="2850" spc="-5" dirty="0" smtClean="0">
                <a:latin typeface="Times New Roman"/>
                <a:cs typeface="Times New Roman"/>
              </a:rPr>
              <a:t>( </a:t>
            </a:r>
            <a:r>
              <a:rPr sz="2850" i="1" spc="-5" dirty="0" smtClean="0">
                <a:latin typeface="Times New Roman"/>
                <a:cs typeface="Times New Roman"/>
              </a:rPr>
              <a:t>X </a:t>
            </a:r>
            <a:r>
              <a:rPr sz="2475" i="1" spc="-5" baseline="-24595" dirty="0" smtClean="0">
                <a:latin typeface="Times New Roman"/>
                <a:cs typeface="Times New Roman"/>
              </a:rPr>
              <a:t>n </a:t>
            </a:r>
            <a:r>
              <a:rPr sz="2850" spc="-5" dirty="0" smtClean="0">
                <a:latin typeface="Times New Roman"/>
                <a:cs typeface="Times New Roman"/>
              </a:rPr>
              <a:t>) </a:t>
            </a:r>
            <a:r>
              <a:rPr sz="2850" spc="97" dirty="0" smtClean="0">
                <a:latin typeface="Symbol"/>
                <a:cs typeface="Symbol"/>
              </a:rPr>
              <a:t></a:t>
            </a:r>
            <a:r>
              <a:rPr sz="2850" spc="-5" dirty="0" smtClean="0">
                <a:latin typeface="Times New Roman"/>
                <a:cs typeface="Times New Roman"/>
              </a:rPr>
              <a:t> </a:t>
            </a:r>
            <a:r>
              <a:rPr sz="2850" i="1" spc="-5" dirty="0" smtClean="0">
                <a:latin typeface="Times New Roman"/>
                <a:cs typeface="Times New Roman"/>
              </a:rPr>
              <a:t>p</a:t>
            </a:r>
            <a:r>
              <a:rPr sz="2850" spc="-5" dirty="0" smtClean="0">
                <a:latin typeface="Times New Roman"/>
                <a:cs typeface="Times New Roman"/>
              </a:rPr>
              <a:t>(1</a:t>
            </a:r>
            <a:r>
              <a:rPr sz="2850" spc="97" dirty="0" smtClean="0">
                <a:latin typeface="Symbol"/>
                <a:cs typeface="Symbol"/>
              </a:rPr>
              <a:t></a:t>
            </a:r>
            <a:r>
              <a:rPr sz="2850" spc="-5" dirty="0" smtClean="0">
                <a:latin typeface="Times New Roman"/>
                <a:cs typeface="Times New Roman"/>
              </a:rPr>
              <a:t> </a:t>
            </a:r>
            <a:r>
              <a:rPr sz="2850" i="1" spc="-5" dirty="0" smtClean="0">
                <a:latin typeface="Times New Roman"/>
                <a:cs typeface="Times New Roman"/>
              </a:rPr>
              <a:t>p</a:t>
            </a:r>
            <a:r>
              <a:rPr sz="2850" spc="-5" dirty="0" smtClean="0">
                <a:latin typeface="Times New Roman"/>
                <a:cs typeface="Times New Roman"/>
              </a:rPr>
              <a:t>) </a:t>
            </a:r>
            <a:r>
              <a:rPr sz="2850" spc="97" dirty="0" smtClean="0">
                <a:latin typeface="Symbol"/>
                <a:cs typeface="Symbol"/>
              </a:rPr>
              <a:t></a:t>
            </a:r>
            <a:r>
              <a:rPr lang="en-US" sz="2850" spc="-5" dirty="0" smtClean="0">
                <a:latin typeface="Times New Roman"/>
                <a:cs typeface="Times New Roman"/>
              </a:rPr>
              <a:t>….</a:t>
            </a:r>
            <a:r>
              <a:rPr sz="2850" spc="97" dirty="0" smtClean="0">
                <a:latin typeface="Symbol"/>
                <a:cs typeface="Symbol"/>
              </a:rPr>
              <a:t></a:t>
            </a:r>
            <a:r>
              <a:rPr sz="2850" spc="-5" dirty="0" smtClean="0">
                <a:latin typeface="Times New Roman"/>
                <a:cs typeface="Times New Roman"/>
              </a:rPr>
              <a:t> </a:t>
            </a:r>
            <a:r>
              <a:rPr sz="2850" i="1" spc="-5" dirty="0" smtClean="0">
                <a:latin typeface="Times New Roman"/>
                <a:cs typeface="Times New Roman"/>
              </a:rPr>
              <a:t>p</a:t>
            </a:r>
            <a:r>
              <a:rPr sz="2850" spc="-5" dirty="0" smtClean="0">
                <a:latin typeface="Times New Roman"/>
                <a:cs typeface="Times New Roman"/>
              </a:rPr>
              <a:t>(1</a:t>
            </a:r>
            <a:r>
              <a:rPr sz="2850" spc="97" dirty="0" smtClean="0">
                <a:latin typeface="Symbol"/>
                <a:cs typeface="Symbol"/>
              </a:rPr>
              <a:t></a:t>
            </a:r>
            <a:r>
              <a:rPr sz="2850" spc="-5" dirty="0" smtClean="0">
                <a:latin typeface="Times New Roman"/>
                <a:cs typeface="Times New Roman"/>
              </a:rPr>
              <a:t> </a:t>
            </a:r>
            <a:r>
              <a:rPr sz="2850" i="1" spc="-5" dirty="0" smtClean="0">
                <a:latin typeface="Times New Roman"/>
                <a:cs typeface="Times New Roman"/>
              </a:rPr>
              <a:t>p</a:t>
            </a:r>
            <a:r>
              <a:rPr sz="2850" spc="-5" dirty="0" smtClean="0">
                <a:latin typeface="Times New Roman"/>
                <a:cs typeface="Times New Roman"/>
              </a:rPr>
              <a:t>)</a:t>
            </a:r>
            <a:endParaRPr sz="2850" dirty="0">
              <a:latin typeface="Times New Roman"/>
              <a:cs typeface="Times New Roman"/>
            </a:endParaRPr>
          </a:p>
          <a:p>
            <a:pPr marL="1235460" marR="66031">
              <a:lnSpc>
                <a:spcPct val="102091"/>
              </a:lnSpc>
              <a:spcBef>
                <a:spcPts val="1150"/>
              </a:spcBef>
            </a:pPr>
            <a:r>
              <a:rPr sz="2850" dirty="0" smtClean="0">
                <a:latin typeface="Symbol"/>
                <a:cs typeface="Symbol"/>
              </a:rPr>
              <a:t></a:t>
            </a:r>
            <a:r>
              <a:rPr sz="2850" spc="-3" dirty="0" smtClean="0">
                <a:latin typeface="Times New Roman"/>
                <a:cs typeface="Times New Roman"/>
              </a:rPr>
              <a:t> </a:t>
            </a:r>
            <a:r>
              <a:rPr sz="2850" i="1" spc="-3" dirty="0" smtClean="0">
                <a:latin typeface="Times New Roman"/>
                <a:cs typeface="Times New Roman"/>
              </a:rPr>
              <a:t>n </a:t>
            </a:r>
            <a:r>
              <a:rPr sz="2850" spc="0" dirty="0" smtClean="0">
                <a:latin typeface="Symbol"/>
                <a:cs typeface="Symbol"/>
              </a:rPr>
              <a:t></a:t>
            </a:r>
            <a:r>
              <a:rPr sz="2850" spc="-3" dirty="0" smtClean="0">
                <a:latin typeface="Times New Roman"/>
                <a:cs typeface="Times New Roman"/>
              </a:rPr>
              <a:t> </a:t>
            </a:r>
            <a:r>
              <a:rPr sz="2850" i="1" spc="-3" dirty="0" smtClean="0">
                <a:latin typeface="Times New Roman"/>
                <a:cs typeface="Times New Roman"/>
              </a:rPr>
              <a:t>p</a:t>
            </a:r>
            <a:r>
              <a:rPr sz="2850" spc="-3" dirty="0" smtClean="0">
                <a:latin typeface="Times New Roman"/>
                <a:cs typeface="Times New Roman"/>
              </a:rPr>
              <a:t>(1</a:t>
            </a:r>
            <a:r>
              <a:rPr sz="2850" spc="0" dirty="0" smtClean="0">
                <a:latin typeface="Symbol"/>
                <a:cs typeface="Symbol"/>
              </a:rPr>
              <a:t></a:t>
            </a:r>
            <a:r>
              <a:rPr sz="2850" spc="-3" dirty="0" smtClean="0">
                <a:latin typeface="Times New Roman"/>
                <a:cs typeface="Times New Roman"/>
              </a:rPr>
              <a:t> </a:t>
            </a:r>
            <a:r>
              <a:rPr sz="2850" i="1" spc="-3" dirty="0" smtClean="0">
                <a:latin typeface="Times New Roman"/>
                <a:cs typeface="Times New Roman"/>
              </a:rPr>
              <a:t>p</a:t>
            </a:r>
            <a:r>
              <a:rPr sz="2850" spc="-3" dirty="0" smtClean="0">
                <a:latin typeface="Times New Roman"/>
                <a:cs typeface="Times New Roman"/>
              </a:rPr>
              <a:t>)</a:t>
            </a:r>
            <a:endParaRPr sz="28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79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Binomial random variable X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r>
                  <a:rPr lang="en-US" dirty="0"/>
                  <a:t>P(X=x)=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𝐶𝑥</m:t>
                        </m:r>
                      </m:e>
                    </m:sPre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E[X]=</a:t>
                </a:r>
                <a:r>
                  <a:rPr lang="en-US" dirty="0" err="1" smtClean="0"/>
                  <a:t>np</a:t>
                </a:r>
                <a:endParaRPr lang="en-US" dirty="0" smtClean="0"/>
              </a:p>
              <a:p>
                <a:r>
                  <a:rPr lang="en-US" dirty="0" err="1" smtClean="0"/>
                  <a:t>Var</a:t>
                </a:r>
                <a:r>
                  <a:rPr lang="en-US" dirty="0" smtClean="0"/>
                  <a:t>[X]=</a:t>
                </a:r>
                <a:r>
                  <a:rPr lang="en-US" dirty="0" err="1" smtClean="0"/>
                  <a:t>np</a:t>
                </a:r>
                <a:r>
                  <a:rPr lang="en-US" dirty="0" smtClean="0"/>
                  <a:t>(1-p)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1630" t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4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random variable X that takes the values 0,1,2…. is said to be a Poisson random variable with parameter </a:t>
            </a:r>
            <a:r>
              <a:rPr lang="el-GR" dirty="0" smtClean="0"/>
              <a:t>λ</a:t>
            </a:r>
            <a:r>
              <a:rPr lang="en-US" dirty="0" smtClean="0"/>
              <a:t> for  some </a:t>
            </a:r>
            <a:r>
              <a:rPr lang="el-GR" dirty="0" smtClean="0"/>
              <a:t>λ</a:t>
            </a:r>
            <a:r>
              <a:rPr lang="en-US" dirty="0" smtClean="0"/>
              <a:t>&gt;0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bject 4"/>
          <p:cNvSpPr/>
          <p:nvPr/>
        </p:nvSpPr>
        <p:spPr>
          <a:xfrm>
            <a:off x="1787906" y="3429000"/>
            <a:ext cx="5070094" cy="657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3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distribution models the number of events that occur in a specified interval of time(For modeling the events that occur at a rate of </a:t>
            </a:r>
            <a:r>
              <a:rPr lang="el-GR" dirty="0" smtClean="0"/>
              <a:t>λ</a:t>
            </a:r>
            <a:r>
              <a:rPr lang="en-US" dirty="0" smtClean="0"/>
              <a:t> per unit of time or length.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poisson</a:t>
            </a:r>
            <a:r>
              <a:rPr lang="en-US" dirty="0" smtClean="0"/>
              <a:t> distribution is exceptionally useful in general insurance for modeling the number of claims received by an insurance office.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304800" y="2057400"/>
            <a:ext cx="8579358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609600" y="10668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80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limiting case of Binomial random variable is Poisson random variable.</a:t>
                </a:r>
              </a:p>
              <a:p>
                <a:r>
                  <a:rPr lang="en-US" dirty="0" smtClean="0"/>
                  <a:t>That is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∞ and 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0 we get </a:t>
                </a:r>
                <a:r>
                  <a:rPr lang="en-US" dirty="0" err="1" smtClean="0"/>
                  <a:t>np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λ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Proof: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9600"/>
            <a:ext cx="8229600" cy="147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67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784" y="228600"/>
            <a:ext cx="80772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67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random variable X, is the outcome when you roll a die</a:t>
            </a:r>
          </a:p>
          <a:p>
            <a:pPr marL="0" indent="0">
              <a:buNone/>
            </a:pPr>
            <a:r>
              <a:rPr lang="en-US" dirty="0" smtClean="0"/>
              <a:t>Find E[X]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5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Expected value  and variance of the </a:t>
            </a:r>
            <a:r>
              <a:rPr lang="en-US" dirty="0" err="1" smtClean="0"/>
              <a:t>poisson</a:t>
            </a:r>
            <a:r>
              <a:rPr lang="en-US" dirty="0" smtClean="0"/>
              <a:t>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E[X]=?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[X]=?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Poisson random variable 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P(X=x)=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</m:sup>
                    </m:sSup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 smtClean="0"/>
                  <a:t> where x=0,1,2…..</a:t>
                </a:r>
              </a:p>
              <a:p>
                <a:pPr marL="0" indent="0">
                  <a:buNone/>
                </a:pPr>
                <a:r>
                  <a:rPr lang="en-US" dirty="0" smtClean="0"/>
                  <a:t>E[X]=</a:t>
                </a:r>
                <a:r>
                  <a:rPr lang="el-GR" dirty="0" smtClean="0"/>
                  <a:t>λ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Var</a:t>
                </a:r>
                <a:r>
                  <a:rPr lang="en-US" dirty="0" smtClean="0"/>
                  <a:t>[X]=</a:t>
                </a:r>
                <a:r>
                  <a:rPr lang="el-GR" dirty="0" smtClean="0"/>
                  <a:t>λ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2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random variable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that independent trials each having a probability p of being a success, are performed until a success occurs. If X is the number of trials required then </a:t>
                </a:r>
              </a:p>
              <a:p>
                <a:r>
                  <a:rPr lang="en-US" dirty="0" smtClean="0"/>
                  <a:t>P(X=n)=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(1−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E[X]=1/p</a:t>
                </a:r>
              </a:p>
              <a:p>
                <a:r>
                  <a:rPr lang="en-US" dirty="0" err="1" smtClean="0"/>
                  <a:t>Var</a:t>
                </a:r>
                <a:r>
                  <a:rPr lang="en-US" dirty="0" smtClean="0"/>
                  <a:t>[X]=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99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Binomial random variable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Suppose that independent trials each having probability p of being a success are performed until a total of r successes are attained. If X is number of trials required.</a:t>
                </a:r>
              </a:p>
              <a:p>
                <a:r>
                  <a:rPr lang="en-US" dirty="0" smtClean="0"/>
                  <a:t>P(X=n)=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sPre>
                          <m:sPre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PrePr>
                          <m:sub/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</m:sPre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(1−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 smtClean="0"/>
                  <a:t> where n=r,r+1,r+2….</a:t>
                </a:r>
              </a:p>
              <a:p>
                <a:r>
                  <a:rPr lang="en-US" dirty="0"/>
                  <a:t>E[X</a:t>
                </a:r>
                <a:r>
                  <a:rPr lang="en-US" dirty="0" smtClean="0"/>
                  <a:t>]=r/p</a:t>
                </a:r>
                <a:endParaRPr lang="en-US" dirty="0"/>
              </a:p>
              <a:p>
                <a:r>
                  <a:rPr lang="en-US" dirty="0" err="1"/>
                  <a:t>Var</a:t>
                </a:r>
                <a:r>
                  <a:rPr lang="en-US" dirty="0"/>
                  <a:t>[X]=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(1−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1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probability of having a girl or boy child is equal. What is the probability that a women’s fourth child </a:t>
            </a:r>
            <a:r>
              <a:rPr lang="en-US" smtClean="0"/>
              <a:t>is a first </a:t>
            </a:r>
            <a:r>
              <a:rPr lang="en-US" dirty="0" smtClean="0"/>
              <a:t>girl?</a:t>
            </a:r>
          </a:p>
          <a:p>
            <a:r>
              <a:rPr lang="en-US" dirty="0" smtClean="0"/>
              <a:t>If the probability that a person will believe a rumor about a scandal in politics is 0.8.find the probability that the 9</a:t>
            </a:r>
            <a:r>
              <a:rPr lang="en-US" baseline="30000" dirty="0" smtClean="0"/>
              <a:t>th</a:t>
            </a:r>
            <a:r>
              <a:rPr lang="en-US" dirty="0" smtClean="0"/>
              <a:t> person to hear the rumor will be the 4</a:t>
            </a:r>
            <a:r>
              <a:rPr lang="en-US" baseline="30000" dirty="0" smtClean="0"/>
              <a:t>th</a:t>
            </a:r>
            <a:r>
              <a:rPr lang="en-US" dirty="0" smtClean="0"/>
              <a:t> person to believe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5715000"/>
          </a:xfrm>
        </p:spPr>
        <p:txBody>
          <a:bodyPr/>
          <a:lstStyle/>
          <a:p>
            <a:r>
              <a:rPr lang="en-US" dirty="0"/>
              <a:t>What is the expected value of the square of the number you rolled on a </a:t>
            </a:r>
            <a:r>
              <a:rPr lang="en-US" dirty="0" smtClean="0"/>
              <a:t>die?</a:t>
            </a:r>
          </a:p>
          <a:p>
            <a:r>
              <a:rPr lang="en-US" dirty="0" smtClean="0"/>
              <a:t>What is the expected value of the cube of each of the number the random variable X can take.</a:t>
            </a:r>
          </a:p>
          <a:p>
            <a:pPr marL="0" indent="0">
              <a:buNone/>
            </a:pPr>
            <a:r>
              <a:rPr lang="en-US" dirty="0" smtClean="0"/>
              <a:t>When X is the outcome when you roll a die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7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Similarly we have expected value for any function of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E[2X]=</a:t>
            </a:r>
          </a:p>
          <a:p>
            <a:r>
              <a:rPr lang="en-US" dirty="0" smtClean="0"/>
              <a:t>E[2X-1]=</a:t>
            </a:r>
          </a:p>
          <a:p>
            <a:r>
              <a:rPr lang="en-US" dirty="0" smtClean="0"/>
              <a:t>E[(X-5)^2]=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76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X is a random variable and g(x) is a function of that random variable then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dirty="0"/>
              <a:t>E[g(x)]=∑g(x)p(X=x)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145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of expected value of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E[</a:t>
            </a:r>
            <a:r>
              <a:rPr lang="en-US" dirty="0" err="1" smtClean="0"/>
              <a:t>aX+b</a:t>
            </a:r>
            <a:r>
              <a:rPr lang="en-US" dirty="0" smtClean="0"/>
              <a:t>]=aE[X]+b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Important Note:</a:t>
            </a:r>
          </a:p>
          <a:p>
            <a:r>
              <a:rPr lang="en-US" dirty="0" smtClean="0"/>
              <a:t>E[b]=?</a:t>
            </a:r>
          </a:p>
          <a:p>
            <a:r>
              <a:rPr lang="en-US" dirty="0" smtClean="0"/>
              <a:t>Is E[X^2]= (E[X])^2? When does it hold?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249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E[X] is called the first moment of </a:t>
            </a:r>
            <a:r>
              <a:rPr lang="en-US" dirty="0" smtClean="0"/>
              <a:t>X</a:t>
            </a:r>
            <a:endParaRPr lang="en-US" dirty="0"/>
          </a:p>
          <a:p>
            <a:pPr lvl="0"/>
            <a:r>
              <a:rPr lang="en-US" dirty="0"/>
              <a:t>E[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] is called the n</a:t>
            </a:r>
            <a:r>
              <a:rPr lang="en-US" baseline="30000" dirty="0"/>
              <a:t>th</a:t>
            </a:r>
            <a:r>
              <a:rPr lang="en-US" dirty="0"/>
              <a:t> moment of X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34480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70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1314</Words>
  <Application>Microsoft Office PowerPoint</Application>
  <PresentationFormat>On-screen Show (4:3)</PresentationFormat>
  <Paragraphs>184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Discrete Random variable</vt:lpstr>
      <vt:lpstr>EXPECTED VALUE OF A DISCRETE RANDOM VARIABLE</vt:lpstr>
      <vt:lpstr>Example</vt:lpstr>
      <vt:lpstr>Example</vt:lpstr>
      <vt:lpstr>PowerPoint Presentation</vt:lpstr>
      <vt:lpstr>Similarly we have expected value for any function of random variable</vt:lpstr>
      <vt:lpstr>IMPORTANT RESULT</vt:lpstr>
      <vt:lpstr>Linearity of expected value of X</vt:lpstr>
      <vt:lpstr>MOMENT</vt:lpstr>
      <vt:lpstr>Variance of Random Variable X</vt:lpstr>
      <vt:lpstr>Variance of the random variable X</vt:lpstr>
      <vt:lpstr>Linearity of Variance of X</vt:lpstr>
      <vt:lpstr>Example </vt:lpstr>
      <vt:lpstr>Standard deviation of X</vt:lpstr>
      <vt:lpstr>Central Moment( Moments about mean)</vt:lpstr>
      <vt:lpstr>Skewness of random variable X</vt:lpstr>
      <vt:lpstr>Discrete Distributions</vt:lpstr>
      <vt:lpstr>Important Discrete Distributions</vt:lpstr>
      <vt:lpstr>Discrete Uniform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PMF of binomial random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Binomial random variable X </vt:lpstr>
      <vt:lpstr>Poisson Distribution</vt:lpstr>
      <vt:lpstr>Where is it useful?</vt:lpstr>
      <vt:lpstr>PowerPoint Presentation</vt:lpstr>
      <vt:lpstr>Another Approach</vt:lpstr>
      <vt:lpstr>PowerPoint Presentation</vt:lpstr>
      <vt:lpstr>PowerPoint Presentation</vt:lpstr>
      <vt:lpstr>Expected value  and variance of the poisson random variable</vt:lpstr>
      <vt:lpstr>For Poisson random variable X</vt:lpstr>
      <vt:lpstr>Geometric random variable</vt:lpstr>
      <vt:lpstr>Negative Binomial random variable</vt:lpstr>
      <vt:lpstr>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Srivalli</dc:creator>
  <cp:lastModifiedBy>Srivalli</cp:lastModifiedBy>
  <cp:revision>47</cp:revision>
  <dcterms:created xsi:type="dcterms:W3CDTF">2006-08-16T00:00:00Z</dcterms:created>
  <dcterms:modified xsi:type="dcterms:W3CDTF">2018-11-01T05:45:22Z</dcterms:modified>
</cp:coreProperties>
</file>