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Nuni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E15289-E346-4BDC-817B-382C23DE3DC1}">
  <a:tblStyle styleId="{89E15289-E346-4BDC-817B-382C23DE3D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regular.fntdata"/><Relationship Id="rId50" Type="http://schemas.openxmlformats.org/officeDocument/2006/relationships/slide" Target="slides/slide44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5.xml"/><Relationship Id="rId55" Type="http://schemas.openxmlformats.org/officeDocument/2006/relationships/font" Target="fonts/Nunito-regular.fntdata"/><Relationship Id="rId10" Type="http://schemas.openxmlformats.org/officeDocument/2006/relationships/slide" Target="slides/slide4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7.xml"/><Relationship Id="rId57" Type="http://schemas.openxmlformats.org/officeDocument/2006/relationships/font" Target="fonts/Nunito-italic.fntdata"/><Relationship Id="rId12" Type="http://schemas.openxmlformats.org/officeDocument/2006/relationships/slide" Target="slides/slide6.xml"/><Relationship Id="rId56" Type="http://schemas.openxmlformats.org/officeDocument/2006/relationships/font" Target="fonts/Nunito-bold.fntdata"/><Relationship Id="rId15" Type="http://schemas.openxmlformats.org/officeDocument/2006/relationships/slide" Target="slides/slide9.xml"/><Relationship Id="rId59" Type="http://schemas.openxmlformats.org/officeDocument/2006/relationships/font" Target="fonts/OpenSans-regular.fntdata"/><Relationship Id="rId14" Type="http://schemas.openxmlformats.org/officeDocument/2006/relationships/slide" Target="slides/slide8.xml"/><Relationship Id="rId58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57832cc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857832cc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57832cc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857832cc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57832cc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857832cc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857832cc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857832cc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57832c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57832c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857832cc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857832cc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857832cc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857832c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857832cc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857832cc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3f433c9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3f433c9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1499265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1499265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a3f2f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a3f2f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149e41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149e41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149e41c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149e41c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149e41cd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149e41cd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149e41cd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149e41cd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149e41cd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149e41cd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149e41cd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149e41cd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149e41cd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149e41cd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149e41cd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149e41cd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149e41cd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149e41cd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149e41cd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149e41cd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57832c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857832c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3f468d8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3f468d8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3f468d8c1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03f468d8c1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54fdc11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54fdc11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3f433c9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03f433c9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3f433c9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3f433c9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857832cc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d857832cc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857832c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857832c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d857832ccb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d857832ccb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d857832cc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d857832cc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3f433c9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03f433c9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1499265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1499265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03f433c9d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03f433c9d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857832ccb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857832cc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857832cc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d857832cc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3f433c9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3f433c9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d893c99f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d893c99f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f433c9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f433c9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499265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1499265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1499265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1499265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57832c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857832c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57832c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57832c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l.acm.org/doi/10.1145/2766993" TargetMode="External"/><Relationship Id="rId4" Type="http://schemas.openxmlformats.org/officeDocument/2006/relationships/hyperlink" Target="https://arxiv.org/abs/1604.00449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Relationship Id="rId4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Relationship Id="rId7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2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tensorflow.org/api_docs" TargetMode="External"/><Relationship Id="rId4" Type="http://schemas.openxmlformats.org/officeDocument/2006/relationships/hyperlink" Target="https://developers.google.com/ar/reference" TargetMode="External"/><Relationship Id="rId5" Type="http://schemas.openxmlformats.org/officeDocument/2006/relationships/hyperlink" Target="https://numpy.org/doc/" TargetMode="External"/><Relationship Id="rId6" Type="http://schemas.openxmlformats.org/officeDocument/2006/relationships/hyperlink" Target="https://www.scipy.org/docs.html" TargetMode="External"/><Relationship Id="rId7" Type="http://schemas.openxmlformats.org/officeDocument/2006/relationships/hyperlink" Target="https://arxiv.org/pdf/1804.06375.pdf" TargetMode="External"/><Relationship Id="rId8" Type="http://schemas.openxmlformats.org/officeDocument/2006/relationships/hyperlink" Target="https://en.wikipedia.org/wiki/Main_Pag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24175" y="186375"/>
            <a:ext cx="8520600" cy="18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Nunito"/>
                <a:ea typeface="Nunito"/>
                <a:cs typeface="Nunito"/>
                <a:sym typeface="Nunito"/>
              </a:rPr>
              <a:t>BTP Project</a:t>
            </a:r>
            <a:endParaRPr sz="5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latin typeface="Nunito"/>
                <a:ea typeface="Nunito"/>
                <a:cs typeface="Nunito"/>
                <a:sym typeface="Nunito"/>
              </a:rPr>
              <a:t>AR / VR based Furniture Marketplace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663750" y="2571750"/>
            <a:ext cx="3180900" cy="21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By - 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B21SK01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Sayam Kumar - S20180010158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Nitin Kumar Chauhan - S20180010119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Dasari Jayasree - S20180010047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521850" y="2024900"/>
            <a:ext cx="8100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17510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Related Works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3" name="Google Shape;153;p22"/>
          <p:cNvCxnSpPr/>
          <p:nvPr/>
        </p:nvCxnSpPr>
        <p:spPr>
          <a:xfrm>
            <a:off x="1578675" y="941425"/>
            <a:ext cx="5772300" cy="25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2"/>
          <p:cNvSpPr txBox="1"/>
          <p:nvPr/>
        </p:nvSpPr>
        <p:spPr>
          <a:xfrm>
            <a:off x="636825" y="1168800"/>
            <a:ext cx="7743300" cy="367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Geometry-based Reconstruction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Make 3D objects from 2D images by satisfying geometry constraints and adding prior knowledge. Eg - If I am modelling sphere, I make sure the 3D model has equal radius from center to surface (</a:t>
            </a: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Moll et al, 2015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r>
              <a:rPr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-based Reconstruction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These methods use data driven approaches for 2D-3D mapping. Initial works are described in 3D Recurrent Neural Network (3D-R2N2) (</a:t>
            </a: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Choy et al, 2016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paper which uses multiple views of images and Long Short Term Memory (LSTM).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method uses data driven approaches with Encoder-Decoder networks as hypothesis function.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6972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Dataset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0" name="Google Shape;160;p23"/>
          <p:cNvCxnSpPr/>
          <p:nvPr/>
        </p:nvCxnSpPr>
        <p:spPr>
          <a:xfrm>
            <a:off x="1578675" y="836050"/>
            <a:ext cx="5772300" cy="25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3"/>
          <p:cNvSpPr txBox="1"/>
          <p:nvPr/>
        </p:nvSpPr>
        <p:spPr>
          <a:xfrm>
            <a:off x="700350" y="916625"/>
            <a:ext cx="7743300" cy="367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Shapenet dataset. Original shapenet: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built by generating 3D models using Computer Aided Design (CAD)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270 categories of objects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51k unique 3D models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data pipeline -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 categories - chair, table, cabinet and sofa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Till 2</a:t>
            </a:r>
            <a:r>
              <a:rPr baseline="30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eval -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2.2k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chair models,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2.5k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table models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 - Added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1.4k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cabinets,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2k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sofa models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 2D views for the 3D model as images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by 30</a:t>
            </a:r>
            <a:r>
              <a:rPr baseline="30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rotation around vertical axis.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Images in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png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format and 3D model in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obj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 from the images is removed, if any.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17510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Learning</a:t>
            </a:r>
            <a:r>
              <a:rPr lang="en" sz="4200">
                <a:latin typeface="Nunito"/>
                <a:ea typeface="Nunito"/>
                <a:cs typeface="Nunito"/>
                <a:sym typeface="Nunito"/>
              </a:rPr>
              <a:t> Representation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7" name="Google Shape;167;p24"/>
          <p:cNvCxnSpPr/>
          <p:nvPr/>
        </p:nvCxnSpPr>
        <p:spPr>
          <a:xfrm>
            <a:off x="1289025" y="941425"/>
            <a:ext cx="6438900" cy="1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4"/>
          <p:cNvSpPr txBox="1"/>
          <p:nvPr/>
        </p:nvSpPr>
        <p:spPr>
          <a:xfrm>
            <a:off x="636825" y="1149050"/>
            <a:ext cx="7743300" cy="31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need to learn two things from an image - 3D model shape and 3D model texture.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Joint Learning</a:t>
            </a:r>
            <a:endParaRPr sz="1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 both tasks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simultaneously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occupied voxel is learnt by 0 or 1. 0 means unoccupied voxel and 1 means occupied voxel.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color, the network learns three numbers for RGB for occupied voxels and a vector </a:t>
            </a:r>
            <a:r>
              <a:rPr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[-1, -1, -1]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unoccupied voxels.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 4 numbers in total.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bad approach - For sparse models (like chair) and imbalanced voxels, the network pushes more towards learning unoccupied voxels better.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341375" y="1162100"/>
            <a:ext cx="2176800" cy="136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Approach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 both tasks separately.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575" y="1174400"/>
            <a:ext cx="6321026" cy="248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17510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Learning Representation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76" name="Google Shape;176;p25"/>
          <p:cNvCxnSpPr/>
          <p:nvPr/>
        </p:nvCxnSpPr>
        <p:spPr>
          <a:xfrm>
            <a:off x="1289025" y="941425"/>
            <a:ext cx="6438900" cy="1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5"/>
          <p:cNvSpPr txBox="1"/>
          <p:nvPr/>
        </p:nvSpPr>
        <p:spPr>
          <a:xfrm>
            <a:off x="637200" y="3885025"/>
            <a:ext cx="786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avoided the training difficulty due to shape color imbalance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17510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Shape Network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>
            <a:off x="1578675" y="941425"/>
            <a:ext cx="5772300" cy="25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6"/>
          <p:cNvSpPr txBox="1"/>
          <p:nvPr/>
        </p:nvSpPr>
        <p:spPr>
          <a:xfrm>
            <a:off x="636825" y="1168800"/>
            <a:ext cx="7743300" cy="113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an input image (I), the encoder network (e) first learns the latent representation and then is fed into a decoder network (d).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decoder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generates a 1 channel shape volume </a:t>
            </a:r>
            <a:r>
              <a:rPr lang="en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V’ = d(e(I))</a:t>
            </a:r>
            <a:endParaRPr sz="1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625" y="2623375"/>
            <a:ext cx="22098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350" y="2504975"/>
            <a:ext cx="14859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0800" y="2449900"/>
            <a:ext cx="2857500" cy="228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6"/>
          <p:cNvCxnSpPr/>
          <p:nvPr/>
        </p:nvCxnSpPr>
        <p:spPr>
          <a:xfrm>
            <a:off x="2437450" y="3202925"/>
            <a:ext cx="4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6"/>
          <p:cNvCxnSpPr/>
          <p:nvPr/>
        </p:nvCxnSpPr>
        <p:spPr>
          <a:xfrm>
            <a:off x="5390313" y="3202925"/>
            <a:ext cx="4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175100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Shape Network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5" name="Google Shape;195;p27"/>
          <p:cNvCxnSpPr/>
          <p:nvPr/>
        </p:nvCxnSpPr>
        <p:spPr>
          <a:xfrm>
            <a:off x="3185700" y="765175"/>
            <a:ext cx="2772600" cy="5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7"/>
          <p:cNvSpPr txBox="1"/>
          <p:nvPr/>
        </p:nvSpPr>
        <p:spPr>
          <a:xfrm>
            <a:off x="636825" y="921125"/>
            <a:ext cx="8025300" cy="41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Encoder - 6 2D convolution layers (conv layers for weight sharing and focussing on local relations)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5646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(128, 128, 3)</a:t>
            </a:r>
            <a:endParaRPr sz="1000"/>
          </a:p>
        </p:txBody>
      </p:sp>
      <p:sp>
        <p:nvSpPr>
          <p:cNvPr id="198" name="Google Shape;198;p27"/>
          <p:cNvSpPr txBox="1"/>
          <p:nvPr/>
        </p:nvSpPr>
        <p:spPr>
          <a:xfrm>
            <a:off x="17471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(64, 64, 64)</a:t>
            </a:r>
            <a:endParaRPr sz="1000"/>
          </a:p>
        </p:txBody>
      </p:sp>
      <p:sp>
        <p:nvSpPr>
          <p:cNvPr id="199" name="Google Shape;199;p27"/>
          <p:cNvSpPr txBox="1"/>
          <p:nvPr/>
        </p:nvSpPr>
        <p:spPr>
          <a:xfrm>
            <a:off x="1148775" y="2014450"/>
            <a:ext cx="9198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(7, 7) kernel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64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200" name="Google Shape;200;p27"/>
          <p:cNvCxnSpPr>
            <a:stCxn id="197" idx="2"/>
          </p:cNvCxnSpPr>
          <p:nvPr/>
        </p:nvCxnSpPr>
        <p:spPr>
          <a:xfrm>
            <a:off x="1024500" y="17694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/>
          <p:nvPr/>
        </p:nvCxnSpPr>
        <p:spPr>
          <a:xfrm flipH="1" rot="10800000">
            <a:off x="1941175" y="18031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7"/>
          <p:cNvSpPr txBox="1"/>
          <p:nvPr/>
        </p:nvSpPr>
        <p:spPr>
          <a:xfrm>
            <a:off x="29296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(32, 32, 64)</a:t>
            </a:r>
            <a:endParaRPr sz="1000"/>
          </a:p>
        </p:txBody>
      </p:sp>
      <p:sp>
        <p:nvSpPr>
          <p:cNvPr id="203" name="Google Shape;203;p27"/>
          <p:cNvSpPr txBox="1"/>
          <p:nvPr/>
        </p:nvSpPr>
        <p:spPr>
          <a:xfrm>
            <a:off x="41121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(16, 16, 128)</a:t>
            </a:r>
            <a:endParaRPr sz="1000"/>
          </a:p>
        </p:txBody>
      </p:sp>
      <p:sp>
        <p:nvSpPr>
          <p:cNvPr id="204" name="Google Shape;204;p27"/>
          <p:cNvSpPr txBox="1"/>
          <p:nvPr/>
        </p:nvSpPr>
        <p:spPr>
          <a:xfrm>
            <a:off x="52946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(8, 8, 128)</a:t>
            </a:r>
            <a:endParaRPr sz="1000"/>
          </a:p>
        </p:txBody>
      </p:sp>
      <p:sp>
        <p:nvSpPr>
          <p:cNvPr id="205" name="Google Shape;205;p27"/>
          <p:cNvSpPr txBox="1"/>
          <p:nvPr/>
        </p:nvSpPr>
        <p:spPr>
          <a:xfrm>
            <a:off x="76596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(1, 1, 512)</a:t>
            </a:r>
            <a:endParaRPr sz="1000"/>
          </a:p>
        </p:txBody>
      </p:sp>
      <p:sp>
        <p:nvSpPr>
          <p:cNvPr id="206" name="Google Shape;206;p27"/>
          <p:cNvSpPr txBox="1"/>
          <p:nvPr/>
        </p:nvSpPr>
        <p:spPr>
          <a:xfrm>
            <a:off x="64771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(4, 4, 256)</a:t>
            </a:r>
            <a:endParaRPr sz="1000"/>
          </a:p>
        </p:txBody>
      </p:sp>
      <p:sp>
        <p:nvSpPr>
          <p:cNvPr id="207" name="Google Shape;207;p27"/>
          <p:cNvSpPr txBox="1"/>
          <p:nvPr/>
        </p:nvSpPr>
        <p:spPr>
          <a:xfrm>
            <a:off x="2334588" y="2014450"/>
            <a:ext cx="9198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(5, 5) kernel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64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208" name="Google Shape;208;p27"/>
          <p:cNvCxnSpPr/>
          <p:nvPr/>
        </p:nvCxnSpPr>
        <p:spPr>
          <a:xfrm>
            <a:off x="2210313" y="17694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7"/>
          <p:cNvCxnSpPr/>
          <p:nvPr/>
        </p:nvCxnSpPr>
        <p:spPr>
          <a:xfrm flipH="1" rot="10800000">
            <a:off x="3126988" y="18031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7"/>
          <p:cNvSpPr txBox="1"/>
          <p:nvPr/>
        </p:nvSpPr>
        <p:spPr>
          <a:xfrm>
            <a:off x="3520425" y="2014450"/>
            <a:ext cx="9198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(5, 5) kernel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128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211" name="Google Shape;211;p27"/>
          <p:cNvCxnSpPr/>
          <p:nvPr/>
        </p:nvCxnSpPr>
        <p:spPr>
          <a:xfrm>
            <a:off x="3396150" y="17694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7"/>
          <p:cNvCxnSpPr/>
          <p:nvPr/>
        </p:nvCxnSpPr>
        <p:spPr>
          <a:xfrm flipH="1" rot="10800000">
            <a:off x="4312825" y="18031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7"/>
          <p:cNvSpPr txBox="1"/>
          <p:nvPr/>
        </p:nvSpPr>
        <p:spPr>
          <a:xfrm>
            <a:off x="4706250" y="2014450"/>
            <a:ext cx="9198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3) kernel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128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214" name="Google Shape;214;p27"/>
          <p:cNvCxnSpPr/>
          <p:nvPr/>
        </p:nvCxnSpPr>
        <p:spPr>
          <a:xfrm>
            <a:off x="4581975" y="17694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7"/>
          <p:cNvCxnSpPr/>
          <p:nvPr/>
        </p:nvCxnSpPr>
        <p:spPr>
          <a:xfrm flipH="1" rot="10800000">
            <a:off x="5498650" y="18031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7"/>
          <p:cNvSpPr txBox="1"/>
          <p:nvPr/>
        </p:nvSpPr>
        <p:spPr>
          <a:xfrm>
            <a:off x="5882088" y="2014450"/>
            <a:ext cx="9198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3) kernel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256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217" name="Google Shape;217;p27"/>
          <p:cNvCxnSpPr/>
          <p:nvPr/>
        </p:nvCxnSpPr>
        <p:spPr>
          <a:xfrm>
            <a:off x="5757813" y="17694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7"/>
          <p:cNvCxnSpPr/>
          <p:nvPr/>
        </p:nvCxnSpPr>
        <p:spPr>
          <a:xfrm flipH="1" rot="10800000">
            <a:off x="6674488" y="18031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7"/>
          <p:cNvSpPr txBox="1"/>
          <p:nvPr/>
        </p:nvSpPr>
        <p:spPr>
          <a:xfrm>
            <a:off x="7057950" y="2014450"/>
            <a:ext cx="9198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(4, 4) kernel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512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220" name="Google Shape;220;p27"/>
          <p:cNvCxnSpPr/>
          <p:nvPr/>
        </p:nvCxnSpPr>
        <p:spPr>
          <a:xfrm>
            <a:off x="6933675" y="17694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7"/>
          <p:cNvCxnSpPr/>
          <p:nvPr/>
        </p:nvCxnSpPr>
        <p:spPr>
          <a:xfrm flipH="1" rot="10800000">
            <a:off x="7850350" y="18031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7"/>
          <p:cNvSpPr txBox="1"/>
          <p:nvPr/>
        </p:nvSpPr>
        <p:spPr>
          <a:xfrm>
            <a:off x="1692675" y="2905925"/>
            <a:ext cx="6621300" cy="41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Decoder - 5 3D convolution layers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692675" y="33384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(4, 4, 4, 128)</a:t>
            </a:r>
            <a:endParaRPr sz="1000"/>
          </a:p>
        </p:txBody>
      </p:sp>
      <p:sp>
        <p:nvSpPr>
          <p:cNvPr id="224" name="Google Shape;224;p27"/>
          <p:cNvSpPr txBox="1"/>
          <p:nvPr/>
        </p:nvSpPr>
        <p:spPr>
          <a:xfrm>
            <a:off x="2875175" y="3338475"/>
            <a:ext cx="919800" cy="3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(8, 8, 8, 128)</a:t>
            </a:r>
            <a:endParaRPr sz="800"/>
          </a:p>
        </p:txBody>
      </p:sp>
      <p:sp>
        <p:nvSpPr>
          <p:cNvPr id="225" name="Google Shape;225;p27"/>
          <p:cNvSpPr txBox="1"/>
          <p:nvPr/>
        </p:nvSpPr>
        <p:spPr>
          <a:xfrm>
            <a:off x="2276850" y="3922150"/>
            <a:ext cx="919800" cy="6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(3, 3, 3) kernel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64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226" name="Google Shape;226;p27"/>
          <p:cNvCxnSpPr>
            <a:stCxn id="223" idx="2"/>
          </p:cNvCxnSpPr>
          <p:nvPr/>
        </p:nvCxnSpPr>
        <p:spPr>
          <a:xfrm>
            <a:off x="2152575" y="36771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7"/>
          <p:cNvCxnSpPr/>
          <p:nvPr/>
        </p:nvCxnSpPr>
        <p:spPr>
          <a:xfrm flipH="1" rot="10800000">
            <a:off x="3069250" y="37108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7"/>
          <p:cNvSpPr txBox="1"/>
          <p:nvPr/>
        </p:nvSpPr>
        <p:spPr>
          <a:xfrm>
            <a:off x="4057675" y="3338475"/>
            <a:ext cx="9198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(16, 16, 16, 32)</a:t>
            </a:r>
            <a:endParaRPr sz="800"/>
          </a:p>
        </p:txBody>
      </p:sp>
      <p:sp>
        <p:nvSpPr>
          <p:cNvPr id="229" name="Google Shape;229;p27"/>
          <p:cNvSpPr txBox="1"/>
          <p:nvPr/>
        </p:nvSpPr>
        <p:spPr>
          <a:xfrm>
            <a:off x="5240175" y="3338475"/>
            <a:ext cx="9198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(32, 32, 32, 32)</a:t>
            </a:r>
            <a:endParaRPr sz="800"/>
          </a:p>
        </p:txBody>
      </p:sp>
      <p:sp>
        <p:nvSpPr>
          <p:cNvPr id="230" name="Google Shape;230;p27"/>
          <p:cNvSpPr txBox="1"/>
          <p:nvPr/>
        </p:nvSpPr>
        <p:spPr>
          <a:xfrm>
            <a:off x="6422675" y="3338475"/>
            <a:ext cx="9198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(64, 64, 64, 16)</a:t>
            </a:r>
            <a:endParaRPr sz="800"/>
          </a:p>
        </p:txBody>
      </p:sp>
      <p:sp>
        <p:nvSpPr>
          <p:cNvPr id="231" name="Google Shape;231;p27"/>
          <p:cNvSpPr txBox="1"/>
          <p:nvPr/>
        </p:nvSpPr>
        <p:spPr>
          <a:xfrm>
            <a:off x="7605175" y="3338475"/>
            <a:ext cx="9198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(64, 64</a:t>
            </a:r>
            <a:r>
              <a:rPr lang="en" sz="800"/>
              <a:t>, 64, 1</a:t>
            </a:r>
            <a:r>
              <a:rPr lang="en" sz="800"/>
              <a:t>)</a:t>
            </a:r>
            <a:endParaRPr sz="800"/>
          </a:p>
        </p:txBody>
      </p:sp>
      <p:sp>
        <p:nvSpPr>
          <p:cNvPr id="232" name="Google Shape;232;p27"/>
          <p:cNvSpPr txBox="1"/>
          <p:nvPr/>
        </p:nvSpPr>
        <p:spPr>
          <a:xfrm>
            <a:off x="3462663" y="3922150"/>
            <a:ext cx="919800" cy="6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(3, 3, 3) kernel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</a:t>
            </a:r>
            <a:r>
              <a:rPr lang="en" sz="1000"/>
              <a:t>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233" name="Google Shape;233;p27"/>
          <p:cNvCxnSpPr/>
          <p:nvPr/>
        </p:nvCxnSpPr>
        <p:spPr>
          <a:xfrm>
            <a:off x="3338388" y="36771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7"/>
          <p:cNvCxnSpPr/>
          <p:nvPr/>
        </p:nvCxnSpPr>
        <p:spPr>
          <a:xfrm flipH="1" rot="10800000">
            <a:off x="4255063" y="37108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7"/>
          <p:cNvSpPr txBox="1"/>
          <p:nvPr/>
        </p:nvSpPr>
        <p:spPr>
          <a:xfrm>
            <a:off x="4648500" y="3922150"/>
            <a:ext cx="919800" cy="6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(3, 3, 3) kernel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</a:t>
            </a:r>
            <a:r>
              <a:rPr lang="en" sz="1000"/>
              <a:t>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236" name="Google Shape;236;p27"/>
          <p:cNvCxnSpPr/>
          <p:nvPr/>
        </p:nvCxnSpPr>
        <p:spPr>
          <a:xfrm>
            <a:off x="4524225" y="36771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7"/>
          <p:cNvCxnSpPr/>
          <p:nvPr/>
        </p:nvCxnSpPr>
        <p:spPr>
          <a:xfrm flipH="1" rot="10800000">
            <a:off x="5440900" y="37108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7"/>
          <p:cNvSpPr txBox="1"/>
          <p:nvPr/>
        </p:nvSpPr>
        <p:spPr>
          <a:xfrm>
            <a:off x="5834325" y="3922150"/>
            <a:ext cx="919800" cy="6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(3, 3, 3) kernel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24</a:t>
            </a:r>
            <a:r>
              <a:rPr lang="en" sz="1000"/>
              <a:t>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239" name="Google Shape;239;p27"/>
          <p:cNvCxnSpPr/>
          <p:nvPr/>
        </p:nvCxnSpPr>
        <p:spPr>
          <a:xfrm>
            <a:off x="5710050" y="36771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7"/>
          <p:cNvCxnSpPr/>
          <p:nvPr/>
        </p:nvCxnSpPr>
        <p:spPr>
          <a:xfrm flipH="1" rot="10800000">
            <a:off x="6626725" y="37108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7"/>
          <p:cNvSpPr txBox="1"/>
          <p:nvPr/>
        </p:nvSpPr>
        <p:spPr>
          <a:xfrm>
            <a:off x="7010163" y="3922150"/>
            <a:ext cx="919800" cy="6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(3, 3, 1) kernel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r>
              <a:rPr lang="en" sz="1000"/>
              <a:t>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242" name="Google Shape;242;p27"/>
          <p:cNvCxnSpPr/>
          <p:nvPr/>
        </p:nvCxnSpPr>
        <p:spPr>
          <a:xfrm>
            <a:off x="6885888" y="36771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7"/>
          <p:cNvCxnSpPr/>
          <p:nvPr/>
        </p:nvCxnSpPr>
        <p:spPr>
          <a:xfrm flipH="1" rot="10800000">
            <a:off x="7802563" y="37108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7"/>
          <p:cNvSpPr txBox="1"/>
          <p:nvPr/>
        </p:nvSpPr>
        <p:spPr>
          <a:xfrm>
            <a:off x="510175" y="3261525"/>
            <a:ext cx="919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(4*4*4*128)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FC Layer</a:t>
            </a:r>
            <a:endParaRPr sz="1000"/>
          </a:p>
        </p:txBody>
      </p:sp>
      <p:cxnSp>
        <p:nvCxnSpPr>
          <p:cNvPr id="245" name="Google Shape;245;p27"/>
          <p:cNvCxnSpPr>
            <a:stCxn id="244" idx="3"/>
            <a:endCxn id="223" idx="1"/>
          </p:cNvCxnSpPr>
          <p:nvPr/>
        </p:nvCxnSpPr>
        <p:spPr>
          <a:xfrm>
            <a:off x="1429975" y="3507825"/>
            <a:ext cx="26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311700" y="175100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Shape Network Loss Functions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51" name="Google Shape;251;p28"/>
          <p:cNvCxnSpPr/>
          <p:nvPr/>
        </p:nvCxnSpPr>
        <p:spPr>
          <a:xfrm flipH="1" rot="10800000">
            <a:off x="1715550" y="765400"/>
            <a:ext cx="5712900" cy="13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8"/>
          <p:cNvSpPr txBox="1"/>
          <p:nvPr/>
        </p:nvSpPr>
        <p:spPr>
          <a:xfrm>
            <a:off x="636825" y="1168800"/>
            <a:ext cx="7743300" cy="38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L2 loss =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where i is voxel index and V</a:t>
            </a:r>
            <a:r>
              <a:rPr baseline="-25000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state of voxel occupancy {0, 1}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Moved to Cross Entropy loss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Loss =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handle sparse relations better, we modified it to use two combined losses -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 Positive Cross entropy on unoccupied voxels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 Negative Cross entropy on occupied voxels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275" y="1265725"/>
            <a:ext cx="1165653" cy="2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150" y="2301150"/>
            <a:ext cx="3227150" cy="2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9875" y="3941320"/>
            <a:ext cx="3227150" cy="106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311700" y="175100"/>
            <a:ext cx="38448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Training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1" name="Google Shape;261;p29"/>
          <p:cNvCxnSpPr/>
          <p:nvPr/>
        </p:nvCxnSpPr>
        <p:spPr>
          <a:xfrm flipH="1" rot="10800000">
            <a:off x="956700" y="899925"/>
            <a:ext cx="2689500" cy="1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9"/>
          <p:cNvSpPr txBox="1"/>
          <p:nvPr/>
        </p:nvSpPr>
        <p:spPr>
          <a:xfrm>
            <a:off x="612100" y="1309825"/>
            <a:ext cx="3844800" cy="153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/ Test Split = 0.9 / 0.1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Adam learning optimizer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 rate = 0.0003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 size = 60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 Epochs = 500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4392225" y="175100"/>
            <a:ext cx="38448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Tech Stack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4" name="Google Shape;264;p29"/>
          <p:cNvCxnSpPr/>
          <p:nvPr/>
        </p:nvCxnSpPr>
        <p:spPr>
          <a:xfrm flipH="1" rot="10800000">
            <a:off x="5077500" y="899925"/>
            <a:ext cx="2689500" cy="1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9"/>
          <p:cNvSpPr txBox="1"/>
          <p:nvPr/>
        </p:nvSpPr>
        <p:spPr>
          <a:xfrm>
            <a:off x="4685900" y="1374900"/>
            <a:ext cx="3844800" cy="17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cv2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Scipy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SSH keys protection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00" y="2840425"/>
            <a:ext cx="2892426" cy="16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189" y="2792325"/>
            <a:ext cx="1723201" cy="17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311700" y="17510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Performance</a:t>
            </a:r>
            <a:r>
              <a:rPr lang="en" sz="2800">
                <a:latin typeface="Nunito"/>
                <a:ea typeface="Nunito"/>
                <a:cs typeface="Nunito"/>
                <a:sym typeface="Nunito"/>
              </a:rPr>
              <a:t> Check on Out-of-Distribution Data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636825" y="964750"/>
            <a:ext cx="7743300" cy="367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model is trained on 4 furniture categories i.e. chair, table, cabinet and sofa.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got visually appealing results for categories outside the 4 mentioned above.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 shown in live demo and one more here: Checking model of bed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30"/>
          <p:cNvCxnSpPr/>
          <p:nvPr/>
        </p:nvCxnSpPr>
        <p:spPr>
          <a:xfrm flipH="1" rot="10800000">
            <a:off x="815550" y="790150"/>
            <a:ext cx="7512900" cy="6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50" y="2142300"/>
            <a:ext cx="2495050" cy="24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449" y="2142288"/>
            <a:ext cx="2898876" cy="255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30"/>
          <p:cNvCxnSpPr/>
          <p:nvPr/>
        </p:nvCxnSpPr>
        <p:spPr>
          <a:xfrm>
            <a:off x="3803213" y="3418450"/>
            <a:ext cx="4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1330475" y="1106800"/>
            <a:ext cx="6604800" cy="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Mobile App</a:t>
            </a:r>
            <a:r>
              <a:rPr lang="en" sz="4200">
                <a:latin typeface="Nunito"/>
                <a:ea typeface="Nunito"/>
                <a:cs typeface="Nunito"/>
                <a:sym typeface="Nunito"/>
              </a:rPr>
              <a:t> Related Work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3" name="Google Shape;283;p31"/>
          <p:cNvCxnSpPr/>
          <p:nvPr/>
        </p:nvCxnSpPr>
        <p:spPr>
          <a:xfrm>
            <a:off x="582725" y="1908000"/>
            <a:ext cx="8100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75075"/>
            <a:ext cx="53691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Outline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3" name="Google Shape;93;p14"/>
          <p:cNvCxnSpPr/>
          <p:nvPr/>
        </p:nvCxnSpPr>
        <p:spPr>
          <a:xfrm>
            <a:off x="1618783" y="1021975"/>
            <a:ext cx="2754900" cy="13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 txBox="1"/>
          <p:nvPr/>
        </p:nvSpPr>
        <p:spPr>
          <a:xfrm>
            <a:off x="1618775" y="1295350"/>
            <a:ext cx="3911700" cy="295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Objective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Progress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Live Demo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Model details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Mobile App details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Major challenges we faced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Results and Conclusion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/>
        </p:nvSpPr>
        <p:spPr>
          <a:xfrm>
            <a:off x="5976000" y="3840825"/>
            <a:ext cx="3168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75" y="2719700"/>
            <a:ext cx="1036125" cy="10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500" y="2418088"/>
            <a:ext cx="1639350" cy="16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325" y="838900"/>
            <a:ext cx="1036125" cy="103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32"/>
          <p:cNvCxnSpPr>
            <a:stCxn id="289" idx="3"/>
            <a:endCxn id="290" idx="1"/>
          </p:cNvCxnSpPr>
          <p:nvPr/>
        </p:nvCxnSpPr>
        <p:spPr>
          <a:xfrm>
            <a:off x="1936500" y="3237763"/>
            <a:ext cx="472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32"/>
          <p:cNvSpPr txBox="1"/>
          <p:nvPr/>
        </p:nvSpPr>
        <p:spPr>
          <a:xfrm>
            <a:off x="2653725" y="2879125"/>
            <a:ext cx="35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for Upload URL (PreSigned)</a:t>
            </a:r>
            <a:endParaRPr/>
          </a:p>
        </p:txBody>
      </p:sp>
      <p:sp>
        <p:nvSpPr>
          <p:cNvPr id="294" name="Google Shape;294;p32"/>
          <p:cNvSpPr txBox="1"/>
          <p:nvPr/>
        </p:nvSpPr>
        <p:spPr>
          <a:xfrm>
            <a:off x="3627100" y="1875025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Bucket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6598425" y="4190625"/>
            <a:ext cx="1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Server</a:t>
            </a:r>
            <a:endParaRPr/>
          </a:p>
        </p:txBody>
      </p:sp>
      <p:sp>
        <p:nvSpPr>
          <p:cNvPr id="296" name="Google Shape;296;p32"/>
          <p:cNvSpPr txBox="1"/>
          <p:nvPr>
            <p:ph type="title"/>
          </p:nvPr>
        </p:nvSpPr>
        <p:spPr>
          <a:xfrm>
            <a:off x="311700" y="118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Interactions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/>
        </p:nvSpPr>
        <p:spPr>
          <a:xfrm>
            <a:off x="5976000" y="3840825"/>
            <a:ext cx="3168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75" y="2719700"/>
            <a:ext cx="1036125" cy="10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500" y="2418088"/>
            <a:ext cx="1639350" cy="16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325" y="838900"/>
            <a:ext cx="1036125" cy="103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3"/>
          <p:cNvCxnSpPr>
            <a:stCxn id="302" idx="3"/>
            <a:endCxn id="303" idx="1"/>
          </p:cNvCxnSpPr>
          <p:nvPr/>
        </p:nvCxnSpPr>
        <p:spPr>
          <a:xfrm>
            <a:off x="1936500" y="3237763"/>
            <a:ext cx="472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3"/>
          <p:cNvSpPr txBox="1"/>
          <p:nvPr/>
        </p:nvSpPr>
        <p:spPr>
          <a:xfrm>
            <a:off x="2653725" y="2879125"/>
            <a:ext cx="35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for Upload URL (PreSigned)</a:t>
            </a:r>
            <a:endParaRPr/>
          </a:p>
        </p:txBody>
      </p:sp>
      <p:cxnSp>
        <p:nvCxnSpPr>
          <p:cNvPr id="307" name="Google Shape;307;p33"/>
          <p:cNvCxnSpPr>
            <a:stCxn id="303" idx="0"/>
            <a:endCxn id="304" idx="3"/>
          </p:cNvCxnSpPr>
          <p:nvPr/>
        </p:nvCxnSpPr>
        <p:spPr>
          <a:xfrm rot="10800000">
            <a:off x="4755375" y="1356988"/>
            <a:ext cx="2722800" cy="106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3"/>
          <p:cNvSpPr txBox="1"/>
          <p:nvPr/>
        </p:nvSpPr>
        <p:spPr>
          <a:xfrm rot="1266844">
            <a:off x="4973263" y="1547128"/>
            <a:ext cx="2530912" cy="4001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 URL using aws SDK</a:t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3627100" y="1875025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Bucket</a:t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6598425" y="4190625"/>
            <a:ext cx="1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Server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/>
        </p:nvSpPr>
        <p:spPr>
          <a:xfrm>
            <a:off x="5976000" y="3840825"/>
            <a:ext cx="3168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75" y="2719700"/>
            <a:ext cx="1036125" cy="10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500" y="2418088"/>
            <a:ext cx="1639350" cy="16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325" y="838900"/>
            <a:ext cx="1036125" cy="10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4"/>
          <p:cNvSpPr txBox="1"/>
          <p:nvPr/>
        </p:nvSpPr>
        <p:spPr>
          <a:xfrm>
            <a:off x="348375" y="215175"/>
            <a:ext cx="67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Image to aws S3 </a:t>
            </a:r>
            <a:endParaRPr/>
          </a:p>
        </p:txBody>
      </p:sp>
      <p:cxnSp>
        <p:nvCxnSpPr>
          <p:cNvPr id="320" name="Google Shape;320;p34"/>
          <p:cNvCxnSpPr>
            <a:stCxn id="316" idx="3"/>
            <a:endCxn id="317" idx="1"/>
          </p:cNvCxnSpPr>
          <p:nvPr/>
        </p:nvCxnSpPr>
        <p:spPr>
          <a:xfrm>
            <a:off x="1936500" y="3237763"/>
            <a:ext cx="472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4"/>
          <p:cNvSpPr txBox="1"/>
          <p:nvPr/>
        </p:nvSpPr>
        <p:spPr>
          <a:xfrm>
            <a:off x="2653725" y="2879125"/>
            <a:ext cx="35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for Upload URL (PreSigned)</a:t>
            </a:r>
            <a:endParaRPr/>
          </a:p>
        </p:txBody>
      </p:sp>
      <p:cxnSp>
        <p:nvCxnSpPr>
          <p:cNvPr id="322" name="Google Shape;322;p34"/>
          <p:cNvCxnSpPr>
            <a:stCxn id="317" idx="0"/>
            <a:endCxn id="318" idx="3"/>
          </p:cNvCxnSpPr>
          <p:nvPr/>
        </p:nvCxnSpPr>
        <p:spPr>
          <a:xfrm rot="10800000">
            <a:off x="4755375" y="1356988"/>
            <a:ext cx="2722800" cy="106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34"/>
          <p:cNvSpPr txBox="1"/>
          <p:nvPr/>
        </p:nvSpPr>
        <p:spPr>
          <a:xfrm rot="1266844">
            <a:off x="4973263" y="1547128"/>
            <a:ext cx="2530912" cy="4001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 URL using aws SDK</a:t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3627100" y="1875025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Bucket</a:t>
            </a:r>
            <a:endParaRPr/>
          </a:p>
        </p:txBody>
      </p:sp>
      <p:cxnSp>
        <p:nvCxnSpPr>
          <p:cNvPr id="325" name="Google Shape;325;p34"/>
          <p:cNvCxnSpPr/>
          <p:nvPr/>
        </p:nvCxnSpPr>
        <p:spPr>
          <a:xfrm flipH="1">
            <a:off x="1710975" y="3534875"/>
            <a:ext cx="4651800" cy="1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4"/>
          <p:cNvSpPr txBox="1"/>
          <p:nvPr/>
        </p:nvSpPr>
        <p:spPr>
          <a:xfrm>
            <a:off x="3199091" y="3605300"/>
            <a:ext cx="35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Sends back the URL</a:t>
            </a:r>
            <a:endParaRPr/>
          </a:p>
        </p:txBody>
      </p:sp>
      <p:sp>
        <p:nvSpPr>
          <p:cNvPr id="327" name="Google Shape;327;p34"/>
          <p:cNvSpPr txBox="1"/>
          <p:nvPr/>
        </p:nvSpPr>
        <p:spPr>
          <a:xfrm>
            <a:off x="6598425" y="4190625"/>
            <a:ext cx="1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Server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/>
        </p:nvSpPr>
        <p:spPr>
          <a:xfrm>
            <a:off x="5976000" y="3840825"/>
            <a:ext cx="3168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75" y="2719700"/>
            <a:ext cx="1036125" cy="10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500" y="2418088"/>
            <a:ext cx="1639350" cy="16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5"/>
          <p:cNvSpPr txBox="1"/>
          <p:nvPr/>
        </p:nvSpPr>
        <p:spPr>
          <a:xfrm>
            <a:off x="348375" y="215175"/>
            <a:ext cx="67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Image to aws S3 </a:t>
            </a:r>
            <a:endParaRPr/>
          </a:p>
        </p:txBody>
      </p:sp>
      <p:cxnSp>
        <p:nvCxnSpPr>
          <p:cNvPr id="336" name="Google Shape;336;p35"/>
          <p:cNvCxnSpPr>
            <a:stCxn id="333" idx="3"/>
            <a:endCxn id="334" idx="1"/>
          </p:cNvCxnSpPr>
          <p:nvPr/>
        </p:nvCxnSpPr>
        <p:spPr>
          <a:xfrm>
            <a:off x="1936500" y="3237763"/>
            <a:ext cx="472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5"/>
          <p:cNvSpPr txBox="1"/>
          <p:nvPr/>
        </p:nvSpPr>
        <p:spPr>
          <a:xfrm>
            <a:off x="2274625" y="2879125"/>
            <a:ext cx="3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for Model Creation (with Image URL)</a:t>
            </a:r>
            <a:endParaRPr/>
          </a:p>
        </p:txBody>
      </p:sp>
      <p:sp>
        <p:nvSpPr>
          <p:cNvPr id="338" name="Google Shape;338;p35"/>
          <p:cNvSpPr txBox="1"/>
          <p:nvPr/>
        </p:nvSpPr>
        <p:spPr>
          <a:xfrm>
            <a:off x="6598425" y="4190625"/>
            <a:ext cx="1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Server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/>
        </p:nvSpPr>
        <p:spPr>
          <a:xfrm>
            <a:off x="5976000" y="3840825"/>
            <a:ext cx="3168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75" y="2719700"/>
            <a:ext cx="1036125" cy="10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500" y="2418088"/>
            <a:ext cx="1639350" cy="16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6"/>
          <p:cNvSpPr txBox="1"/>
          <p:nvPr/>
        </p:nvSpPr>
        <p:spPr>
          <a:xfrm>
            <a:off x="348375" y="215175"/>
            <a:ext cx="67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Image to aws S3 </a:t>
            </a:r>
            <a:endParaRPr/>
          </a:p>
        </p:txBody>
      </p:sp>
      <p:cxnSp>
        <p:nvCxnSpPr>
          <p:cNvPr id="347" name="Google Shape;347;p36"/>
          <p:cNvCxnSpPr>
            <a:stCxn id="344" idx="3"/>
            <a:endCxn id="345" idx="1"/>
          </p:cNvCxnSpPr>
          <p:nvPr/>
        </p:nvCxnSpPr>
        <p:spPr>
          <a:xfrm>
            <a:off x="1936500" y="3237763"/>
            <a:ext cx="472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6"/>
          <p:cNvSpPr txBox="1"/>
          <p:nvPr/>
        </p:nvSpPr>
        <p:spPr>
          <a:xfrm>
            <a:off x="2274625" y="2879125"/>
            <a:ext cx="3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for Model Creation (with Image URL)</a:t>
            </a:r>
            <a:endParaRPr/>
          </a:p>
        </p:txBody>
      </p:sp>
      <p:pic>
        <p:nvPicPr>
          <p:cNvPr id="349" name="Google Shape;34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3338" y="398883"/>
            <a:ext cx="1568325" cy="1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6"/>
          <p:cNvSpPr txBox="1"/>
          <p:nvPr/>
        </p:nvSpPr>
        <p:spPr>
          <a:xfrm rot="1755224">
            <a:off x="5109577" y="1326368"/>
            <a:ext cx="2934447" cy="4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Saves the Pending Model in DB</a:t>
            </a:r>
            <a:endParaRPr/>
          </a:p>
        </p:txBody>
      </p:sp>
      <p:cxnSp>
        <p:nvCxnSpPr>
          <p:cNvPr id="351" name="Google Shape;351;p36"/>
          <p:cNvCxnSpPr>
            <a:stCxn id="345" idx="0"/>
            <a:endCxn id="349" idx="3"/>
          </p:cNvCxnSpPr>
          <p:nvPr/>
        </p:nvCxnSpPr>
        <p:spPr>
          <a:xfrm rot="10800000">
            <a:off x="5081775" y="1182988"/>
            <a:ext cx="2396400" cy="123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36"/>
          <p:cNvSpPr txBox="1"/>
          <p:nvPr/>
        </p:nvSpPr>
        <p:spPr>
          <a:xfrm>
            <a:off x="3995925" y="2017900"/>
            <a:ext cx="14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sp>
        <p:nvSpPr>
          <p:cNvPr id="353" name="Google Shape;353;p36"/>
          <p:cNvSpPr txBox="1"/>
          <p:nvPr/>
        </p:nvSpPr>
        <p:spPr>
          <a:xfrm>
            <a:off x="6598425" y="4190625"/>
            <a:ext cx="1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Server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/>
        </p:nvSpPr>
        <p:spPr>
          <a:xfrm>
            <a:off x="5976000" y="3840825"/>
            <a:ext cx="3168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75" y="2719700"/>
            <a:ext cx="1036125" cy="10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500" y="2418088"/>
            <a:ext cx="1639350" cy="16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7"/>
          <p:cNvSpPr txBox="1"/>
          <p:nvPr/>
        </p:nvSpPr>
        <p:spPr>
          <a:xfrm>
            <a:off x="348375" y="215175"/>
            <a:ext cx="67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Image to aws S3 </a:t>
            </a:r>
            <a:endParaRPr/>
          </a:p>
        </p:txBody>
      </p:sp>
      <p:cxnSp>
        <p:nvCxnSpPr>
          <p:cNvPr id="362" name="Google Shape;362;p37"/>
          <p:cNvCxnSpPr>
            <a:stCxn id="359" idx="3"/>
            <a:endCxn id="360" idx="1"/>
          </p:cNvCxnSpPr>
          <p:nvPr/>
        </p:nvCxnSpPr>
        <p:spPr>
          <a:xfrm>
            <a:off x="1936500" y="3237763"/>
            <a:ext cx="472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7"/>
          <p:cNvSpPr txBox="1"/>
          <p:nvPr/>
        </p:nvSpPr>
        <p:spPr>
          <a:xfrm>
            <a:off x="2274625" y="2879125"/>
            <a:ext cx="3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for Model Creation (with Image URL)</a:t>
            </a:r>
            <a:endParaRPr/>
          </a:p>
        </p:txBody>
      </p:sp>
      <p:pic>
        <p:nvPicPr>
          <p:cNvPr id="364" name="Google Shape;36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3338" y="398883"/>
            <a:ext cx="1568325" cy="1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7"/>
          <p:cNvSpPr txBox="1"/>
          <p:nvPr/>
        </p:nvSpPr>
        <p:spPr>
          <a:xfrm rot="1755224">
            <a:off x="5109577" y="1326368"/>
            <a:ext cx="2934447" cy="4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Saves the Pending Model in DB</a:t>
            </a:r>
            <a:endParaRPr/>
          </a:p>
        </p:txBody>
      </p:sp>
      <p:cxnSp>
        <p:nvCxnSpPr>
          <p:cNvPr id="366" name="Google Shape;366;p37"/>
          <p:cNvCxnSpPr>
            <a:stCxn id="360" idx="0"/>
            <a:endCxn id="364" idx="3"/>
          </p:cNvCxnSpPr>
          <p:nvPr/>
        </p:nvCxnSpPr>
        <p:spPr>
          <a:xfrm rot="10800000">
            <a:off x="5081775" y="1182988"/>
            <a:ext cx="2396400" cy="123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7"/>
          <p:cNvCxnSpPr>
            <a:stCxn id="364" idx="1"/>
            <a:endCxn id="359" idx="0"/>
          </p:cNvCxnSpPr>
          <p:nvPr/>
        </p:nvCxnSpPr>
        <p:spPr>
          <a:xfrm flipH="1">
            <a:off x="1418438" y="1183046"/>
            <a:ext cx="2094900" cy="153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37"/>
          <p:cNvSpPr txBox="1"/>
          <p:nvPr/>
        </p:nvSpPr>
        <p:spPr>
          <a:xfrm rot="-2209241">
            <a:off x="955302" y="1467468"/>
            <a:ext cx="2794201" cy="400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Sends Pending model to App</a:t>
            </a:r>
            <a:endParaRPr/>
          </a:p>
        </p:txBody>
      </p:sp>
      <p:sp>
        <p:nvSpPr>
          <p:cNvPr id="369" name="Google Shape;369;p37"/>
          <p:cNvSpPr txBox="1"/>
          <p:nvPr/>
        </p:nvSpPr>
        <p:spPr>
          <a:xfrm>
            <a:off x="3995925" y="2017900"/>
            <a:ext cx="14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6598425" y="4190625"/>
            <a:ext cx="1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Server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/>
        </p:nvSpPr>
        <p:spPr>
          <a:xfrm>
            <a:off x="5976000" y="3840825"/>
            <a:ext cx="3168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6" name="Google Shape;3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50" y="2653774"/>
            <a:ext cx="1475400" cy="147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150" y="2356575"/>
            <a:ext cx="1629100" cy="16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8"/>
          <p:cNvSpPr txBox="1"/>
          <p:nvPr/>
        </p:nvSpPr>
        <p:spPr>
          <a:xfrm>
            <a:off x="430300" y="4129150"/>
            <a:ext cx="1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Server</a:t>
            </a:r>
            <a:endParaRPr/>
          </a:p>
        </p:txBody>
      </p:sp>
      <p:pic>
        <p:nvPicPr>
          <p:cNvPr id="379" name="Google Shape;3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325" y="838900"/>
            <a:ext cx="1036125" cy="10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 txBox="1"/>
          <p:nvPr/>
        </p:nvSpPr>
        <p:spPr>
          <a:xfrm>
            <a:off x="3627100" y="1875025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Bucket</a:t>
            </a:r>
            <a:endParaRPr/>
          </a:p>
        </p:txBody>
      </p:sp>
      <p:sp>
        <p:nvSpPr>
          <p:cNvPr id="381" name="Google Shape;381;p38"/>
          <p:cNvSpPr txBox="1"/>
          <p:nvPr/>
        </p:nvSpPr>
        <p:spPr>
          <a:xfrm>
            <a:off x="6680400" y="4026675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Server</a:t>
            </a:r>
            <a:endParaRPr/>
          </a:p>
        </p:txBody>
      </p:sp>
      <p:cxnSp>
        <p:nvCxnSpPr>
          <p:cNvPr id="382" name="Google Shape;382;p38"/>
          <p:cNvCxnSpPr>
            <a:stCxn id="376" idx="3"/>
            <a:endCxn id="379" idx="1"/>
          </p:cNvCxnSpPr>
          <p:nvPr/>
        </p:nvCxnSpPr>
        <p:spPr>
          <a:xfrm flipH="1" rot="10800000">
            <a:off x="1955550" y="1356863"/>
            <a:ext cx="1763700" cy="203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8"/>
          <p:cNvSpPr txBox="1"/>
          <p:nvPr/>
        </p:nvSpPr>
        <p:spPr>
          <a:xfrm rot="-2966488">
            <a:off x="1494105" y="1825307"/>
            <a:ext cx="2572189" cy="3693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upload URL (PreSigned)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/>
        </p:nvSpPr>
        <p:spPr>
          <a:xfrm>
            <a:off x="5976000" y="3840825"/>
            <a:ext cx="3168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9" name="Google Shape;3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50" y="2653774"/>
            <a:ext cx="1475400" cy="147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150" y="2356575"/>
            <a:ext cx="1629100" cy="16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9"/>
          <p:cNvSpPr txBox="1"/>
          <p:nvPr/>
        </p:nvSpPr>
        <p:spPr>
          <a:xfrm>
            <a:off x="430300" y="4129150"/>
            <a:ext cx="1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Server</a:t>
            </a:r>
            <a:endParaRPr/>
          </a:p>
        </p:txBody>
      </p:sp>
      <p:pic>
        <p:nvPicPr>
          <p:cNvPr id="392" name="Google Shape;39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325" y="838900"/>
            <a:ext cx="1036125" cy="10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9"/>
          <p:cNvSpPr txBox="1"/>
          <p:nvPr/>
        </p:nvSpPr>
        <p:spPr>
          <a:xfrm>
            <a:off x="3627100" y="1875025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Bucket</a:t>
            </a:r>
            <a:endParaRPr/>
          </a:p>
        </p:txBody>
      </p:sp>
      <p:sp>
        <p:nvSpPr>
          <p:cNvPr id="394" name="Google Shape;394;p39"/>
          <p:cNvSpPr txBox="1"/>
          <p:nvPr/>
        </p:nvSpPr>
        <p:spPr>
          <a:xfrm>
            <a:off x="6680400" y="4026675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Server</a:t>
            </a:r>
            <a:endParaRPr/>
          </a:p>
        </p:txBody>
      </p:sp>
      <p:cxnSp>
        <p:nvCxnSpPr>
          <p:cNvPr id="395" name="Google Shape;395;p39"/>
          <p:cNvCxnSpPr/>
          <p:nvPr/>
        </p:nvCxnSpPr>
        <p:spPr>
          <a:xfrm>
            <a:off x="1936500" y="3237763"/>
            <a:ext cx="472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39"/>
          <p:cNvSpPr txBox="1"/>
          <p:nvPr/>
        </p:nvSpPr>
        <p:spPr>
          <a:xfrm>
            <a:off x="2274625" y="2879125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Requests for Model Creation (with Image URL &amp; Model URL)</a:t>
            </a:r>
            <a:endParaRPr sz="1200"/>
          </a:p>
        </p:txBody>
      </p:sp>
      <p:cxnSp>
        <p:nvCxnSpPr>
          <p:cNvPr id="397" name="Google Shape;397;p39"/>
          <p:cNvCxnSpPr/>
          <p:nvPr/>
        </p:nvCxnSpPr>
        <p:spPr>
          <a:xfrm flipH="1" rot="10800000">
            <a:off x="1955550" y="1356863"/>
            <a:ext cx="1763700" cy="203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9"/>
          <p:cNvSpPr txBox="1"/>
          <p:nvPr/>
        </p:nvSpPr>
        <p:spPr>
          <a:xfrm rot="-2966488">
            <a:off x="1494105" y="1825307"/>
            <a:ext cx="2572189" cy="3693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upload URL (PreSigned)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/>
          <p:nvPr/>
        </p:nvSpPr>
        <p:spPr>
          <a:xfrm>
            <a:off x="5976000" y="3840825"/>
            <a:ext cx="3168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50" y="2653774"/>
            <a:ext cx="1475400" cy="147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150" y="2356575"/>
            <a:ext cx="1629100" cy="16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0"/>
          <p:cNvSpPr txBox="1"/>
          <p:nvPr/>
        </p:nvSpPr>
        <p:spPr>
          <a:xfrm>
            <a:off x="430300" y="4129150"/>
            <a:ext cx="1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Server</a:t>
            </a:r>
            <a:endParaRPr/>
          </a:p>
        </p:txBody>
      </p:sp>
      <p:pic>
        <p:nvPicPr>
          <p:cNvPr id="407" name="Google Shape;40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325" y="838900"/>
            <a:ext cx="1036125" cy="10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0"/>
          <p:cNvSpPr txBox="1"/>
          <p:nvPr/>
        </p:nvSpPr>
        <p:spPr>
          <a:xfrm>
            <a:off x="3627100" y="1875025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Bucket</a:t>
            </a:r>
            <a:endParaRPr/>
          </a:p>
        </p:txBody>
      </p:sp>
      <p:sp>
        <p:nvSpPr>
          <p:cNvPr id="409" name="Google Shape;409;p40"/>
          <p:cNvSpPr txBox="1"/>
          <p:nvPr/>
        </p:nvSpPr>
        <p:spPr>
          <a:xfrm>
            <a:off x="6680400" y="4026675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Server</a:t>
            </a:r>
            <a:endParaRPr/>
          </a:p>
        </p:txBody>
      </p:sp>
      <p:cxnSp>
        <p:nvCxnSpPr>
          <p:cNvPr id="410" name="Google Shape;410;p40"/>
          <p:cNvCxnSpPr/>
          <p:nvPr/>
        </p:nvCxnSpPr>
        <p:spPr>
          <a:xfrm>
            <a:off x="1936500" y="3237763"/>
            <a:ext cx="472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40"/>
          <p:cNvCxnSpPr>
            <a:stCxn id="405" idx="0"/>
            <a:endCxn id="407" idx="3"/>
          </p:cNvCxnSpPr>
          <p:nvPr/>
        </p:nvCxnSpPr>
        <p:spPr>
          <a:xfrm rot="10800000">
            <a:off x="4755400" y="1356975"/>
            <a:ext cx="2994300" cy="99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40"/>
          <p:cNvSpPr txBox="1"/>
          <p:nvPr/>
        </p:nvSpPr>
        <p:spPr>
          <a:xfrm rot="1122656">
            <a:off x="5027586" y="1425240"/>
            <a:ext cx="2934596" cy="4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 the image from s3</a:t>
            </a:r>
            <a:endParaRPr/>
          </a:p>
        </p:txBody>
      </p:sp>
      <p:cxnSp>
        <p:nvCxnSpPr>
          <p:cNvPr id="413" name="Google Shape;413;p40"/>
          <p:cNvCxnSpPr/>
          <p:nvPr/>
        </p:nvCxnSpPr>
        <p:spPr>
          <a:xfrm flipH="1" rot="10800000">
            <a:off x="1955550" y="1356863"/>
            <a:ext cx="1763700" cy="203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40"/>
          <p:cNvSpPr txBox="1"/>
          <p:nvPr/>
        </p:nvSpPr>
        <p:spPr>
          <a:xfrm rot="-2966488">
            <a:off x="1494105" y="1825307"/>
            <a:ext cx="2572189" cy="3693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upload URL (PreSigned)</a:t>
            </a:r>
            <a:endParaRPr sz="1200"/>
          </a:p>
        </p:txBody>
      </p:sp>
      <p:sp>
        <p:nvSpPr>
          <p:cNvPr id="415" name="Google Shape;415;p40"/>
          <p:cNvSpPr txBox="1"/>
          <p:nvPr/>
        </p:nvSpPr>
        <p:spPr>
          <a:xfrm>
            <a:off x="2274625" y="2879125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Requests for Model Creation (with Image URL &amp; Model URL)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/>
          <p:nvPr/>
        </p:nvSpPr>
        <p:spPr>
          <a:xfrm>
            <a:off x="5976000" y="3840825"/>
            <a:ext cx="3168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1" name="Google Shape;4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50" y="2653774"/>
            <a:ext cx="1475400" cy="147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150" y="2356575"/>
            <a:ext cx="1629100" cy="16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1"/>
          <p:cNvSpPr txBox="1"/>
          <p:nvPr/>
        </p:nvSpPr>
        <p:spPr>
          <a:xfrm>
            <a:off x="430300" y="4129150"/>
            <a:ext cx="1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Server</a:t>
            </a:r>
            <a:endParaRPr/>
          </a:p>
        </p:txBody>
      </p:sp>
      <p:pic>
        <p:nvPicPr>
          <p:cNvPr id="424" name="Google Shape;4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325" y="838900"/>
            <a:ext cx="1036125" cy="10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1"/>
          <p:cNvSpPr txBox="1"/>
          <p:nvPr/>
        </p:nvSpPr>
        <p:spPr>
          <a:xfrm>
            <a:off x="3627100" y="1875025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Bucket</a:t>
            </a:r>
            <a:endParaRPr/>
          </a:p>
        </p:txBody>
      </p:sp>
      <p:sp>
        <p:nvSpPr>
          <p:cNvPr id="426" name="Google Shape;426;p41"/>
          <p:cNvSpPr txBox="1"/>
          <p:nvPr/>
        </p:nvSpPr>
        <p:spPr>
          <a:xfrm>
            <a:off x="6680400" y="4026675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Server</a:t>
            </a:r>
            <a:endParaRPr/>
          </a:p>
        </p:txBody>
      </p:sp>
      <p:cxnSp>
        <p:nvCxnSpPr>
          <p:cNvPr id="427" name="Google Shape;427;p41"/>
          <p:cNvCxnSpPr/>
          <p:nvPr/>
        </p:nvCxnSpPr>
        <p:spPr>
          <a:xfrm>
            <a:off x="1936500" y="3237763"/>
            <a:ext cx="472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41"/>
          <p:cNvCxnSpPr>
            <a:stCxn id="422" idx="0"/>
            <a:endCxn id="424" idx="3"/>
          </p:cNvCxnSpPr>
          <p:nvPr/>
        </p:nvCxnSpPr>
        <p:spPr>
          <a:xfrm rot="10800000">
            <a:off x="4755400" y="1356975"/>
            <a:ext cx="2994300" cy="99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41"/>
          <p:cNvSpPr txBox="1"/>
          <p:nvPr/>
        </p:nvSpPr>
        <p:spPr>
          <a:xfrm rot="1122656">
            <a:off x="5027586" y="1425240"/>
            <a:ext cx="2934596" cy="4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 the image from s3</a:t>
            </a:r>
            <a:endParaRPr/>
          </a:p>
        </p:txBody>
      </p:sp>
      <p:cxnSp>
        <p:nvCxnSpPr>
          <p:cNvPr id="430" name="Google Shape;430;p41"/>
          <p:cNvCxnSpPr/>
          <p:nvPr/>
        </p:nvCxnSpPr>
        <p:spPr>
          <a:xfrm flipH="1" rot="10800000">
            <a:off x="2069075" y="1356975"/>
            <a:ext cx="1444500" cy="170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41"/>
          <p:cNvSpPr txBox="1"/>
          <p:nvPr/>
        </p:nvSpPr>
        <p:spPr>
          <a:xfrm rot="-2966488">
            <a:off x="1494105" y="1825307"/>
            <a:ext cx="2572189" cy="3693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upload URL (PreSigned)</a:t>
            </a:r>
            <a:endParaRPr sz="1200"/>
          </a:p>
        </p:txBody>
      </p:sp>
      <p:sp>
        <p:nvSpPr>
          <p:cNvPr id="432" name="Google Shape;432;p41"/>
          <p:cNvSpPr txBox="1"/>
          <p:nvPr/>
        </p:nvSpPr>
        <p:spPr>
          <a:xfrm>
            <a:off x="2274625" y="2879125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Requests for Model Creation (with Image URL &amp; Model URL)</a:t>
            </a:r>
            <a:endParaRPr sz="1200"/>
          </a:p>
        </p:txBody>
      </p:sp>
      <p:cxnSp>
        <p:nvCxnSpPr>
          <p:cNvPr id="433" name="Google Shape;433;p41"/>
          <p:cNvCxnSpPr/>
          <p:nvPr/>
        </p:nvCxnSpPr>
        <p:spPr>
          <a:xfrm flipH="1">
            <a:off x="1901363" y="3473750"/>
            <a:ext cx="4651800" cy="1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41"/>
          <p:cNvSpPr txBox="1"/>
          <p:nvPr/>
        </p:nvSpPr>
        <p:spPr>
          <a:xfrm>
            <a:off x="3389478" y="3544175"/>
            <a:ext cx="35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Sends the response back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28850" y="117075"/>
            <a:ext cx="35331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3500">
                <a:latin typeface="Nunito"/>
                <a:ea typeface="Nunito"/>
                <a:cs typeface="Nunito"/>
                <a:sym typeface="Nunito"/>
              </a:rPr>
              <a:t>Objective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>
            <a:off x="755650" y="802000"/>
            <a:ext cx="2687100" cy="3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5"/>
          <p:cNvSpPr txBox="1"/>
          <p:nvPr/>
        </p:nvSpPr>
        <p:spPr>
          <a:xfrm>
            <a:off x="228850" y="963975"/>
            <a:ext cx="3770100" cy="337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Augmented Reality / Virtual Reality to simplify the work of furniture showrooms and Interior designers.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Scan furniture and store them in central place.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 customer engagements by allowing them project furniture in rooms.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925" y="802000"/>
            <a:ext cx="4761675" cy="21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type="title"/>
          </p:nvPr>
        </p:nvSpPr>
        <p:spPr>
          <a:xfrm>
            <a:off x="311700" y="118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Retrieval </a:t>
            </a:r>
            <a:r>
              <a:rPr lang="en"/>
              <a:t>using QR code</a:t>
            </a:r>
            <a:endParaRPr/>
          </a:p>
        </p:txBody>
      </p:sp>
      <p:sp>
        <p:nvSpPr>
          <p:cNvPr id="440" name="Google Shape;440;p42"/>
          <p:cNvSpPr txBox="1"/>
          <p:nvPr>
            <p:ph idx="1" type="body"/>
          </p:nvPr>
        </p:nvSpPr>
        <p:spPr>
          <a:xfrm>
            <a:off x="311700" y="1009250"/>
            <a:ext cx="8520600" cy="3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Processed 3D model in our Database has a QR code associated with it, which contains information such as model name and the url to download the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4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"/>
          <p:cNvSpPr txBox="1"/>
          <p:nvPr/>
        </p:nvSpPr>
        <p:spPr>
          <a:xfrm>
            <a:off x="353625" y="2571750"/>
            <a:ext cx="3461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"model_url":"https://btp-model.s3.ap-s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outh-1.amazonaws.com/b74681da17f97068c83346dbf17b0902",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"title":"Table"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3982650" y="2978950"/>
            <a:ext cx="1178700" cy="79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476" y="2108198"/>
            <a:ext cx="2321951" cy="2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43"/>
          <p:cNvPicPr preferRelativeResize="0"/>
          <p:nvPr/>
        </p:nvPicPr>
        <p:blipFill rotWithShape="1">
          <a:blip r:embed="rId3">
            <a:alphaModFix/>
          </a:blip>
          <a:srcRect b="0" l="0" r="0" t="4306"/>
          <a:stretch/>
        </p:blipFill>
        <p:spPr>
          <a:xfrm>
            <a:off x="477900" y="826850"/>
            <a:ext cx="2303000" cy="40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3"/>
          <p:cNvPicPr preferRelativeResize="0"/>
          <p:nvPr/>
        </p:nvPicPr>
        <p:blipFill rotWithShape="1">
          <a:blip r:embed="rId4">
            <a:alphaModFix/>
          </a:blip>
          <a:srcRect b="0" l="0" r="0" t="4306"/>
          <a:stretch/>
        </p:blipFill>
        <p:spPr>
          <a:xfrm>
            <a:off x="6314450" y="826850"/>
            <a:ext cx="2303000" cy="40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3"/>
          <p:cNvSpPr txBox="1"/>
          <p:nvPr>
            <p:ph type="title"/>
          </p:nvPr>
        </p:nvSpPr>
        <p:spPr>
          <a:xfrm>
            <a:off x="311700" y="118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Retrieval using QR code</a:t>
            </a:r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3222275" y="826850"/>
            <a:ext cx="2650800" cy="1845900"/>
          </a:xfrm>
          <a:prstGeom prst="wedgeRoundRectCallout">
            <a:avLst>
              <a:gd fmla="val -61696" name="adj1"/>
              <a:gd fmla="val -20232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3246600" y="2896825"/>
            <a:ext cx="2650800" cy="1784700"/>
          </a:xfrm>
          <a:prstGeom prst="wedgeRoundRectCallout">
            <a:avLst>
              <a:gd fmla="val 64679" name="adj1"/>
              <a:gd fmla="val -23146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3"/>
          <p:cNvSpPr txBox="1"/>
          <p:nvPr/>
        </p:nvSpPr>
        <p:spPr>
          <a:xfrm>
            <a:off x="3396125" y="1026438"/>
            <a:ext cx="2303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QR code can be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viewed in App which can be printed, saved as pdf or can be shared via email, drive, whatsapp etc.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3"/>
          <p:cNvSpPr txBox="1"/>
          <p:nvPr/>
        </p:nvSpPr>
        <p:spPr>
          <a:xfrm>
            <a:off x="3489800" y="3112850"/>
            <a:ext cx="2145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app has a QR scanner which scans the generated QR and renders the models in real time.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/>
          <p:nvPr>
            <p:ph type="title"/>
          </p:nvPr>
        </p:nvSpPr>
        <p:spPr>
          <a:xfrm>
            <a:off x="1853400" y="168400"/>
            <a:ext cx="54372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Mobile App </a:t>
            </a:r>
            <a:r>
              <a:rPr lang="en" sz="4200">
                <a:latin typeface="Nunito"/>
                <a:ea typeface="Nunito"/>
                <a:cs typeface="Nunito"/>
                <a:sym typeface="Nunito"/>
              </a:rPr>
              <a:t>Tech Stack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0" name="Google Shape;460;p44"/>
          <p:cNvSpPr txBox="1"/>
          <p:nvPr/>
        </p:nvSpPr>
        <p:spPr>
          <a:xfrm>
            <a:off x="2649600" y="1173450"/>
            <a:ext cx="3844800" cy="17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ARCore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AWS S3 bucket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" name="Google Shape;461;p44"/>
          <p:cNvCxnSpPr/>
          <p:nvPr/>
        </p:nvCxnSpPr>
        <p:spPr>
          <a:xfrm>
            <a:off x="1685850" y="854125"/>
            <a:ext cx="5772300" cy="25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"/>
          <p:cNvSpPr txBox="1"/>
          <p:nvPr>
            <p:ph type="title"/>
          </p:nvPr>
        </p:nvSpPr>
        <p:spPr>
          <a:xfrm>
            <a:off x="827850" y="1520600"/>
            <a:ext cx="74883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Major Challenges We Faced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67" name="Google Shape;467;p45"/>
          <p:cNvCxnSpPr/>
          <p:nvPr/>
        </p:nvCxnSpPr>
        <p:spPr>
          <a:xfrm>
            <a:off x="824700" y="2341100"/>
            <a:ext cx="7494600" cy="26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 txBox="1"/>
          <p:nvPr>
            <p:ph type="title"/>
          </p:nvPr>
        </p:nvSpPr>
        <p:spPr>
          <a:xfrm>
            <a:off x="827850" y="1520600"/>
            <a:ext cx="74883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High Computation resources required for Color Learning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3" name="Google Shape;473;p46"/>
          <p:cNvCxnSpPr/>
          <p:nvPr/>
        </p:nvCxnSpPr>
        <p:spPr>
          <a:xfrm>
            <a:off x="857625" y="2667400"/>
            <a:ext cx="7494600" cy="26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7"/>
          <p:cNvSpPr txBox="1"/>
          <p:nvPr>
            <p:ph type="title"/>
          </p:nvPr>
        </p:nvSpPr>
        <p:spPr>
          <a:xfrm>
            <a:off x="261600" y="9452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Nunito"/>
                <a:ea typeface="Nunito"/>
                <a:cs typeface="Nunito"/>
                <a:sym typeface="Nunito"/>
              </a:rPr>
              <a:t>What is Color </a:t>
            </a:r>
            <a:r>
              <a:rPr lang="en" sz="3800">
                <a:latin typeface="Nunito"/>
                <a:ea typeface="Nunito"/>
                <a:cs typeface="Nunito"/>
                <a:sym typeface="Nunito"/>
              </a:rPr>
              <a:t>Learning</a:t>
            </a:r>
            <a:endParaRPr sz="3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9" name="Google Shape;479;p47"/>
          <p:cNvCxnSpPr/>
          <p:nvPr/>
        </p:nvCxnSpPr>
        <p:spPr>
          <a:xfrm>
            <a:off x="1762475" y="821325"/>
            <a:ext cx="6111600" cy="15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47"/>
          <p:cNvSpPr txBox="1"/>
          <p:nvPr/>
        </p:nvSpPr>
        <p:spPr>
          <a:xfrm>
            <a:off x="650250" y="1000925"/>
            <a:ext cx="7743300" cy="349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getting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colors, the idea is to build the same 3d structure. Each 3D voxel gets its shape from corresponding voxel index.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combined strategies - sample color from 2d image and other regress colors directly.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1" name="Google Shape;4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824" y="2205749"/>
            <a:ext cx="3512349" cy="226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200" y="2517300"/>
            <a:ext cx="148590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" name="Google Shape;483;p47"/>
          <p:cNvCxnSpPr/>
          <p:nvPr/>
        </p:nvCxnSpPr>
        <p:spPr>
          <a:xfrm>
            <a:off x="2284100" y="3202925"/>
            <a:ext cx="4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47"/>
          <p:cNvCxnSpPr/>
          <p:nvPr/>
        </p:nvCxnSpPr>
        <p:spPr>
          <a:xfrm>
            <a:off x="6376950" y="3202925"/>
            <a:ext cx="4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85" name="Google Shape;48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0850" y="2571750"/>
            <a:ext cx="1926825" cy="1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8"/>
          <p:cNvSpPr txBox="1"/>
          <p:nvPr>
            <p:ph type="title"/>
          </p:nvPr>
        </p:nvSpPr>
        <p:spPr>
          <a:xfrm>
            <a:off x="311700" y="175100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Color</a:t>
            </a:r>
            <a:r>
              <a:rPr lang="en" sz="3000">
                <a:latin typeface="Nunito"/>
                <a:ea typeface="Nunito"/>
                <a:cs typeface="Nunito"/>
                <a:sym typeface="Nunito"/>
              </a:rPr>
              <a:t> Network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1" name="Google Shape;491;p48"/>
          <p:cNvCxnSpPr/>
          <p:nvPr/>
        </p:nvCxnSpPr>
        <p:spPr>
          <a:xfrm>
            <a:off x="3185700" y="765175"/>
            <a:ext cx="2772600" cy="5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8"/>
          <p:cNvSpPr txBox="1"/>
          <p:nvPr/>
        </p:nvSpPr>
        <p:spPr>
          <a:xfrm>
            <a:off x="636825" y="921125"/>
            <a:ext cx="8025300" cy="41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Encoder - 6 2D convolution layers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48"/>
          <p:cNvSpPr txBox="1"/>
          <p:nvPr/>
        </p:nvSpPr>
        <p:spPr>
          <a:xfrm>
            <a:off x="5646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(128, 128, 3)</a:t>
            </a:r>
            <a:endParaRPr sz="1000"/>
          </a:p>
        </p:txBody>
      </p:sp>
      <p:sp>
        <p:nvSpPr>
          <p:cNvPr id="494" name="Google Shape;494;p48"/>
          <p:cNvSpPr txBox="1"/>
          <p:nvPr/>
        </p:nvSpPr>
        <p:spPr>
          <a:xfrm>
            <a:off x="17471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(64, 64, 64)</a:t>
            </a:r>
            <a:endParaRPr sz="1000"/>
          </a:p>
        </p:txBody>
      </p:sp>
      <p:sp>
        <p:nvSpPr>
          <p:cNvPr id="495" name="Google Shape;495;p48"/>
          <p:cNvSpPr txBox="1"/>
          <p:nvPr/>
        </p:nvSpPr>
        <p:spPr>
          <a:xfrm>
            <a:off x="1148775" y="2014450"/>
            <a:ext cx="9198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(7, 7) kernel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64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496" name="Google Shape;496;p48"/>
          <p:cNvCxnSpPr>
            <a:stCxn id="493" idx="2"/>
          </p:cNvCxnSpPr>
          <p:nvPr/>
        </p:nvCxnSpPr>
        <p:spPr>
          <a:xfrm>
            <a:off x="1024500" y="17694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48"/>
          <p:cNvCxnSpPr/>
          <p:nvPr/>
        </p:nvCxnSpPr>
        <p:spPr>
          <a:xfrm flipH="1" rot="10800000">
            <a:off x="1941175" y="18031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48"/>
          <p:cNvSpPr txBox="1"/>
          <p:nvPr/>
        </p:nvSpPr>
        <p:spPr>
          <a:xfrm>
            <a:off x="29296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(32, 32, 64)</a:t>
            </a:r>
            <a:endParaRPr sz="1000"/>
          </a:p>
        </p:txBody>
      </p:sp>
      <p:sp>
        <p:nvSpPr>
          <p:cNvPr id="499" name="Google Shape;499;p48"/>
          <p:cNvSpPr txBox="1"/>
          <p:nvPr/>
        </p:nvSpPr>
        <p:spPr>
          <a:xfrm>
            <a:off x="41121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(16, 16, 128)</a:t>
            </a:r>
            <a:endParaRPr sz="1000"/>
          </a:p>
        </p:txBody>
      </p:sp>
      <p:sp>
        <p:nvSpPr>
          <p:cNvPr id="500" name="Google Shape;500;p48"/>
          <p:cNvSpPr txBox="1"/>
          <p:nvPr/>
        </p:nvSpPr>
        <p:spPr>
          <a:xfrm>
            <a:off x="52946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(8, 8, 128)</a:t>
            </a:r>
            <a:endParaRPr sz="1000"/>
          </a:p>
        </p:txBody>
      </p:sp>
      <p:sp>
        <p:nvSpPr>
          <p:cNvPr id="501" name="Google Shape;501;p48"/>
          <p:cNvSpPr txBox="1"/>
          <p:nvPr/>
        </p:nvSpPr>
        <p:spPr>
          <a:xfrm>
            <a:off x="76596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(1, 1, 512)</a:t>
            </a:r>
            <a:endParaRPr sz="1000"/>
          </a:p>
        </p:txBody>
      </p:sp>
      <p:sp>
        <p:nvSpPr>
          <p:cNvPr id="502" name="Google Shape;502;p48"/>
          <p:cNvSpPr txBox="1"/>
          <p:nvPr/>
        </p:nvSpPr>
        <p:spPr>
          <a:xfrm>
            <a:off x="6477100" y="14307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(4, 4, 256)</a:t>
            </a:r>
            <a:endParaRPr sz="1000"/>
          </a:p>
        </p:txBody>
      </p:sp>
      <p:sp>
        <p:nvSpPr>
          <p:cNvPr id="503" name="Google Shape;503;p48"/>
          <p:cNvSpPr txBox="1"/>
          <p:nvPr/>
        </p:nvSpPr>
        <p:spPr>
          <a:xfrm>
            <a:off x="2334588" y="2014450"/>
            <a:ext cx="9198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(5, 5) kernel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64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504" name="Google Shape;504;p48"/>
          <p:cNvCxnSpPr/>
          <p:nvPr/>
        </p:nvCxnSpPr>
        <p:spPr>
          <a:xfrm>
            <a:off x="2210313" y="17694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48"/>
          <p:cNvCxnSpPr/>
          <p:nvPr/>
        </p:nvCxnSpPr>
        <p:spPr>
          <a:xfrm flipH="1" rot="10800000">
            <a:off x="3126988" y="18031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48"/>
          <p:cNvSpPr txBox="1"/>
          <p:nvPr/>
        </p:nvSpPr>
        <p:spPr>
          <a:xfrm>
            <a:off x="3520425" y="2014450"/>
            <a:ext cx="9198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(5, 5) kernel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128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507" name="Google Shape;507;p48"/>
          <p:cNvCxnSpPr/>
          <p:nvPr/>
        </p:nvCxnSpPr>
        <p:spPr>
          <a:xfrm>
            <a:off x="3396150" y="17694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48"/>
          <p:cNvCxnSpPr/>
          <p:nvPr/>
        </p:nvCxnSpPr>
        <p:spPr>
          <a:xfrm flipH="1" rot="10800000">
            <a:off x="4312825" y="18031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48"/>
          <p:cNvSpPr txBox="1"/>
          <p:nvPr/>
        </p:nvSpPr>
        <p:spPr>
          <a:xfrm>
            <a:off x="4706250" y="2014450"/>
            <a:ext cx="9198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3) kernel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128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510" name="Google Shape;510;p48"/>
          <p:cNvCxnSpPr/>
          <p:nvPr/>
        </p:nvCxnSpPr>
        <p:spPr>
          <a:xfrm>
            <a:off x="4581975" y="17694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8"/>
          <p:cNvCxnSpPr/>
          <p:nvPr/>
        </p:nvCxnSpPr>
        <p:spPr>
          <a:xfrm flipH="1" rot="10800000">
            <a:off x="5498650" y="18031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48"/>
          <p:cNvSpPr txBox="1"/>
          <p:nvPr/>
        </p:nvSpPr>
        <p:spPr>
          <a:xfrm>
            <a:off x="5882088" y="2014450"/>
            <a:ext cx="9198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3) kernel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256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513" name="Google Shape;513;p48"/>
          <p:cNvCxnSpPr/>
          <p:nvPr/>
        </p:nvCxnSpPr>
        <p:spPr>
          <a:xfrm>
            <a:off x="5757813" y="17694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8"/>
          <p:cNvCxnSpPr/>
          <p:nvPr/>
        </p:nvCxnSpPr>
        <p:spPr>
          <a:xfrm flipH="1" rot="10800000">
            <a:off x="6674488" y="18031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48"/>
          <p:cNvSpPr txBox="1"/>
          <p:nvPr/>
        </p:nvSpPr>
        <p:spPr>
          <a:xfrm>
            <a:off x="7057950" y="2014450"/>
            <a:ext cx="9198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(4, 4) kernel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512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516" name="Google Shape;516;p48"/>
          <p:cNvCxnSpPr/>
          <p:nvPr/>
        </p:nvCxnSpPr>
        <p:spPr>
          <a:xfrm>
            <a:off x="6933675" y="17694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8"/>
          <p:cNvCxnSpPr/>
          <p:nvPr/>
        </p:nvCxnSpPr>
        <p:spPr>
          <a:xfrm flipH="1" rot="10800000">
            <a:off x="7850350" y="18031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48"/>
          <p:cNvSpPr txBox="1"/>
          <p:nvPr/>
        </p:nvSpPr>
        <p:spPr>
          <a:xfrm>
            <a:off x="1692675" y="2905925"/>
            <a:ext cx="6621300" cy="41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Decoder - 5 3D convolution layers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48"/>
          <p:cNvSpPr txBox="1"/>
          <p:nvPr/>
        </p:nvSpPr>
        <p:spPr>
          <a:xfrm>
            <a:off x="1692675" y="3338475"/>
            <a:ext cx="9198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(8, 8, 8, 64)</a:t>
            </a:r>
            <a:endParaRPr sz="1000"/>
          </a:p>
        </p:txBody>
      </p:sp>
      <p:sp>
        <p:nvSpPr>
          <p:cNvPr id="520" name="Google Shape;520;p48"/>
          <p:cNvSpPr txBox="1"/>
          <p:nvPr/>
        </p:nvSpPr>
        <p:spPr>
          <a:xfrm>
            <a:off x="2875175" y="3338475"/>
            <a:ext cx="9198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(16, 16, 16, 32)</a:t>
            </a:r>
            <a:endParaRPr sz="800"/>
          </a:p>
        </p:txBody>
      </p:sp>
      <p:sp>
        <p:nvSpPr>
          <p:cNvPr id="521" name="Google Shape;521;p48"/>
          <p:cNvSpPr txBox="1"/>
          <p:nvPr/>
        </p:nvSpPr>
        <p:spPr>
          <a:xfrm>
            <a:off x="2276850" y="3922150"/>
            <a:ext cx="919800" cy="6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(3, 3, 3) kernel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</a:t>
            </a:r>
            <a:r>
              <a:rPr lang="en" sz="1000"/>
              <a:t>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522" name="Google Shape;522;p48"/>
          <p:cNvCxnSpPr>
            <a:stCxn id="519" idx="2"/>
          </p:cNvCxnSpPr>
          <p:nvPr/>
        </p:nvCxnSpPr>
        <p:spPr>
          <a:xfrm>
            <a:off x="2152575" y="36771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8"/>
          <p:cNvCxnSpPr/>
          <p:nvPr/>
        </p:nvCxnSpPr>
        <p:spPr>
          <a:xfrm flipH="1" rot="10800000">
            <a:off x="3069250" y="37108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48"/>
          <p:cNvSpPr txBox="1"/>
          <p:nvPr/>
        </p:nvSpPr>
        <p:spPr>
          <a:xfrm>
            <a:off x="4057675" y="3338475"/>
            <a:ext cx="9198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(32, 32, 32, 32)</a:t>
            </a:r>
            <a:endParaRPr sz="800"/>
          </a:p>
        </p:txBody>
      </p:sp>
      <p:sp>
        <p:nvSpPr>
          <p:cNvPr id="525" name="Google Shape;525;p48"/>
          <p:cNvSpPr txBox="1"/>
          <p:nvPr/>
        </p:nvSpPr>
        <p:spPr>
          <a:xfrm>
            <a:off x="5240175" y="3338475"/>
            <a:ext cx="9198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(64, 64, 64, 16)</a:t>
            </a:r>
            <a:endParaRPr sz="800"/>
          </a:p>
        </p:txBody>
      </p:sp>
      <p:sp>
        <p:nvSpPr>
          <p:cNvPr id="526" name="Google Shape;526;p48"/>
          <p:cNvSpPr txBox="1"/>
          <p:nvPr/>
        </p:nvSpPr>
        <p:spPr>
          <a:xfrm>
            <a:off x="6422675" y="3338475"/>
            <a:ext cx="9198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(64, 64, 64, 3)</a:t>
            </a:r>
            <a:endParaRPr sz="800"/>
          </a:p>
        </p:txBody>
      </p:sp>
      <p:sp>
        <p:nvSpPr>
          <p:cNvPr id="527" name="Google Shape;527;p48"/>
          <p:cNvSpPr txBox="1"/>
          <p:nvPr/>
        </p:nvSpPr>
        <p:spPr>
          <a:xfrm>
            <a:off x="3462663" y="3922150"/>
            <a:ext cx="919800" cy="6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(3, 3, 3) kernel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528" name="Google Shape;528;p48"/>
          <p:cNvCxnSpPr/>
          <p:nvPr/>
        </p:nvCxnSpPr>
        <p:spPr>
          <a:xfrm>
            <a:off x="3338388" y="36771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48"/>
          <p:cNvCxnSpPr/>
          <p:nvPr/>
        </p:nvCxnSpPr>
        <p:spPr>
          <a:xfrm flipH="1" rot="10800000">
            <a:off x="4255063" y="37108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48"/>
          <p:cNvSpPr txBox="1"/>
          <p:nvPr/>
        </p:nvSpPr>
        <p:spPr>
          <a:xfrm>
            <a:off x="4648500" y="3922150"/>
            <a:ext cx="919800" cy="6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(3</a:t>
            </a:r>
            <a:r>
              <a:rPr lang="en" sz="800"/>
              <a:t>, 3, 3) kernel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16</a:t>
            </a:r>
            <a:r>
              <a:rPr lang="en" sz="1000"/>
              <a:t>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531" name="Google Shape;531;p48"/>
          <p:cNvCxnSpPr/>
          <p:nvPr/>
        </p:nvCxnSpPr>
        <p:spPr>
          <a:xfrm>
            <a:off x="4524225" y="36771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48"/>
          <p:cNvCxnSpPr/>
          <p:nvPr/>
        </p:nvCxnSpPr>
        <p:spPr>
          <a:xfrm flipH="1" rot="10800000">
            <a:off x="5440900" y="37108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3" name="Google Shape;533;p48"/>
          <p:cNvSpPr txBox="1"/>
          <p:nvPr/>
        </p:nvSpPr>
        <p:spPr>
          <a:xfrm>
            <a:off x="5834325" y="3922150"/>
            <a:ext cx="919800" cy="6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(3, 3, 3) kernel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r>
              <a:rPr lang="en" sz="1000"/>
              <a:t>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534" name="Google Shape;534;p48"/>
          <p:cNvCxnSpPr/>
          <p:nvPr/>
        </p:nvCxnSpPr>
        <p:spPr>
          <a:xfrm>
            <a:off x="5710050" y="36771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48"/>
          <p:cNvCxnSpPr/>
          <p:nvPr/>
        </p:nvCxnSpPr>
        <p:spPr>
          <a:xfrm flipH="1" rot="10800000">
            <a:off x="6626725" y="37108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48"/>
          <p:cNvSpPr txBox="1"/>
          <p:nvPr/>
        </p:nvSpPr>
        <p:spPr>
          <a:xfrm>
            <a:off x="510175" y="3261525"/>
            <a:ext cx="919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(4*4*4*128)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FC Layer</a:t>
            </a:r>
            <a:endParaRPr sz="1000"/>
          </a:p>
        </p:txBody>
      </p:sp>
      <p:sp>
        <p:nvSpPr>
          <p:cNvPr id="537" name="Google Shape;537;p48"/>
          <p:cNvSpPr txBox="1"/>
          <p:nvPr/>
        </p:nvSpPr>
        <p:spPr>
          <a:xfrm>
            <a:off x="889575" y="3955850"/>
            <a:ext cx="919800" cy="6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(3, 3, 3) kernel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64 filters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stride</a:t>
            </a:r>
            <a:endParaRPr sz="1000"/>
          </a:p>
        </p:txBody>
      </p:sp>
      <p:cxnSp>
        <p:nvCxnSpPr>
          <p:cNvPr id="538" name="Google Shape;538;p48"/>
          <p:cNvCxnSpPr/>
          <p:nvPr/>
        </p:nvCxnSpPr>
        <p:spPr>
          <a:xfrm>
            <a:off x="765300" y="3710875"/>
            <a:ext cx="2451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48"/>
          <p:cNvCxnSpPr/>
          <p:nvPr/>
        </p:nvCxnSpPr>
        <p:spPr>
          <a:xfrm flipH="1" rot="10800000">
            <a:off x="1681975" y="3744563"/>
            <a:ext cx="2592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48"/>
          <p:cNvSpPr txBox="1"/>
          <p:nvPr/>
        </p:nvSpPr>
        <p:spPr>
          <a:xfrm>
            <a:off x="7491600" y="3338475"/>
            <a:ext cx="108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Regression output</a:t>
            </a:r>
            <a:endParaRPr sz="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9"/>
          <p:cNvSpPr txBox="1"/>
          <p:nvPr>
            <p:ph type="title"/>
          </p:nvPr>
        </p:nvSpPr>
        <p:spPr>
          <a:xfrm>
            <a:off x="311700" y="175100"/>
            <a:ext cx="85206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Regression and blending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6" name="Google Shape;546;p49"/>
          <p:cNvSpPr txBox="1"/>
          <p:nvPr/>
        </p:nvSpPr>
        <p:spPr>
          <a:xfrm>
            <a:off x="636825" y="839775"/>
            <a:ext cx="7743300" cy="8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use another strategy of Regression to infer 3D surface colors. This will give better results for high rough regions.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7" name="Google Shape;547;p49"/>
          <p:cNvCxnSpPr/>
          <p:nvPr/>
        </p:nvCxnSpPr>
        <p:spPr>
          <a:xfrm flipH="1" rot="10800000">
            <a:off x="268600" y="731725"/>
            <a:ext cx="5801400" cy="6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9"/>
          <p:cNvSpPr txBox="1"/>
          <p:nvPr>
            <p:ph type="title"/>
          </p:nvPr>
        </p:nvSpPr>
        <p:spPr>
          <a:xfrm>
            <a:off x="269725" y="1603300"/>
            <a:ext cx="85206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Loss functions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49" name="Google Shape;549;p49"/>
          <p:cNvCxnSpPr/>
          <p:nvPr/>
        </p:nvCxnSpPr>
        <p:spPr>
          <a:xfrm flipH="1" rot="10800000">
            <a:off x="351475" y="2115300"/>
            <a:ext cx="4382400" cy="21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9"/>
          <p:cNvSpPr txBox="1"/>
          <p:nvPr/>
        </p:nvSpPr>
        <p:spPr>
          <a:xfrm>
            <a:off x="636825" y="2274700"/>
            <a:ext cx="8300400" cy="227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 flow loss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Regression loss 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Weighted loss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Blend loss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 loss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1" name="Google Shape;5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50" y="2238625"/>
            <a:ext cx="1652375" cy="3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438" y="3156799"/>
            <a:ext cx="2941311" cy="3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450" y="3572425"/>
            <a:ext cx="1985526" cy="4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6175" y="4091384"/>
            <a:ext cx="2447425" cy="32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6185" y="2637838"/>
            <a:ext cx="2379953" cy="4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9"/>
          <p:cNvSpPr txBox="1"/>
          <p:nvPr/>
        </p:nvSpPr>
        <p:spPr>
          <a:xfrm>
            <a:off x="6070000" y="2238625"/>
            <a:ext cx="215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only use Target flow during training.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49"/>
          <p:cNvSpPr txBox="1"/>
          <p:nvPr/>
        </p:nvSpPr>
        <p:spPr>
          <a:xfrm>
            <a:off x="6070000" y="3075500"/>
            <a:ext cx="215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only train for colored voxels.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0"/>
          <p:cNvSpPr txBox="1"/>
          <p:nvPr>
            <p:ph type="title"/>
          </p:nvPr>
        </p:nvSpPr>
        <p:spPr>
          <a:xfrm>
            <a:off x="311700" y="38325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Complexity Explosion for color learning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63" name="Google Shape;563;p50"/>
          <p:cNvCxnSpPr/>
          <p:nvPr/>
        </p:nvCxnSpPr>
        <p:spPr>
          <a:xfrm flipH="1" rot="10800000">
            <a:off x="919925" y="973525"/>
            <a:ext cx="7426500" cy="47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50"/>
          <p:cNvSpPr txBox="1"/>
          <p:nvPr/>
        </p:nvSpPr>
        <p:spPr>
          <a:xfrm>
            <a:off x="645650" y="1276250"/>
            <a:ext cx="7743300" cy="277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images = 8.1k * 13 = 105k files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10% extraction of files possible in drive in 13 hours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* 4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+ First batch of data did not fit in google colab RAM.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 will dramatically slow down.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the color learning architecture built up. We have documented the way to train the color learning if the interested person has enough compute resources to do so.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1"/>
          <p:cNvSpPr txBox="1"/>
          <p:nvPr>
            <p:ph type="title"/>
          </p:nvPr>
        </p:nvSpPr>
        <p:spPr>
          <a:xfrm>
            <a:off x="827850" y="1520600"/>
            <a:ext cx="74883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2. Finding unbiased metric to check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model performance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70" name="Google Shape;570;p51"/>
          <p:cNvCxnSpPr/>
          <p:nvPr/>
        </p:nvCxnSpPr>
        <p:spPr>
          <a:xfrm>
            <a:off x="857625" y="2667400"/>
            <a:ext cx="7494600" cy="26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805450" y="0"/>
            <a:ext cx="35331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3500">
                <a:latin typeface="Nunito"/>
                <a:ea typeface="Nunito"/>
                <a:cs typeface="Nunito"/>
                <a:sym typeface="Nunito"/>
              </a:rPr>
              <a:t>Progress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>
            <a:off x="3406125" y="678300"/>
            <a:ext cx="2687100" cy="3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9" name="Google Shape;109;p16"/>
          <p:cNvGraphicFramePr/>
          <p:nvPr/>
        </p:nvGraphicFramePr>
        <p:xfrm>
          <a:off x="2844375" y="84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{89E15289-E346-4BDC-817B-382C23DE3DC1}</a:tableStyleId>
              </a:tblPr>
              <a:tblGrid>
                <a:gridCol w="2787100"/>
              </a:tblGrid>
              <a:tr h="46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Second Evaluation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 creation phase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2200">
                <a:tc>
                  <a:txBody>
                    <a:bodyPr/>
                    <a:lstStyle/>
                    <a:p>
                      <a:pPr indent="-3175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Created a novel end-to-end pipeline from 2D image to 3D model shape.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Represented the generated 3D model in virtual space.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16"/>
          <p:cNvGraphicFramePr/>
          <p:nvPr/>
        </p:nvGraphicFramePr>
        <p:xfrm>
          <a:off x="502275" y="84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{89E15289-E346-4BDC-817B-382C23DE3DC1}</a:tableStyleId>
              </a:tblPr>
              <a:tblGrid>
                <a:gridCol w="2118950"/>
              </a:tblGrid>
              <a:tr h="40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Evaluation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3700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Learnt the basics of 2D-3D modelling.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Literature Review.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p16"/>
          <p:cNvGraphicFramePr/>
          <p:nvPr/>
        </p:nvGraphicFramePr>
        <p:xfrm>
          <a:off x="5854625" y="84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{89E15289-E346-4BDC-817B-382C23DE3DC1}</a:tableStyleId>
              </a:tblPr>
              <a:tblGrid>
                <a:gridCol w="2787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Third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Evaluation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Mobile App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creation phase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2300">
                <a:tc>
                  <a:txBody>
                    <a:bodyPr/>
                    <a:lstStyle/>
                    <a:p>
                      <a:pPr indent="-3175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Created an end-to-end mobile app joining the outcomes of second evaluation.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 image is taken from mobile and a 3D model is rendered in virtual space after being generated from server.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type="title"/>
          </p:nvPr>
        </p:nvSpPr>
        <p:spPr>
          <a:xfrm>
            <a:off x="311700" y="38325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Find a good metric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76" name="Google Shape;576;p52"/>
          <p:cNvCxnSpPr/>
          <p:nvPr/>
        </p:nvCxnSpPr>
        <p:spPr>
          <a:xfrm flipH="1" rot="10800000">
            <a:off x="919925" y="973525"/>
            <a:ext cx="7426500" cy="47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52"/>
          <p:cNvSpPr txBox="1"/>
          <p:nvPr/>
        </p:nvSpPr>
        <p:spPr>
          <a:xfrm>
            <a:off x="645650" y="1276250"/>
            <a:ext cx="7743300" cy="34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need a metric to decide whether the model’s performance is good or not on a furniture category.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Looking at </a:t>
            </a: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Mean Squared Loss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not a good choice, because for complex images even with higher loss, the resulting 3D structure can be visually appealing.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 humans sit in the process of labelling good/bad outputs from the model, it adds that person’s bias in the validation process.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Finding a good unbiased metric for our use case, is an open ended research question. If time permitted, we wanted to go back to literature search and tackled this problem.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problem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arise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the time of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collecting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different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distribution statistics of furniture category and checking the model performance on them.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3"/>
          <p:cNvSpPr txBox="1"/>
          <p:nvPr>
            <p:ph type="title"/>
          </p:nvPr>
        </p:nvSpPr>
        <p:spPr>
          <a:xfrm>
            <a:off x="311700" y="13660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An Example </a:t>
            </a:r>
            <a:r>
              <a:rPr lang="en" sz="3000">
                <a:latin typeface="Nunito"/>
                <a:ea typeface="Nunito"/>
                <a:cs typeface="Nunito"/>
                <a:sym typeface="Nunito"/>
              </a:rPr>
              <a:t>Demo Output of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App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3" name="Google Shape;583;p53"/>
          <p:cNvCxnSpPr/>
          <p:nvPr/>
        </p:nvCxnSpPr>
        <p:spPr>
          <a:xfrm flipH="1" rot="10800000">
            <a:off x="919925" y="726875"/>
            <a:ext cx="7426500" cy="47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4" name="Google Shape;58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50" y="951475"/>
            <a:ext cx="1304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925" y="951475"/>
            <a:ext cx="2428619" cy="1646601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3"/>
          <p:cNvSpPr txBox="1"/>
          <p:nvPr/>
        </p:nvSpPr>
        <p:spPr>
          <a:xfrm>
            <a:off x="1304850" y="2692650"/>
            <a:ext cx="10587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Table</a:t>
            </a:r>
            <a:endParaRPr sz="1000"/>
          </a:p>
        </p:txBody>
      </p:sp>
      <p:sp>
        <p:nvSpPr>
          <p:cNvPr id="587" name="Google Shape;587;p53"/>
          <p:cNvSpPr txBox="1"/>
          <p:nvPr/>
        </p:nvSpPr>
        <p:spPr>
          <a:xfrm>
            <a:off x="3442975" y="2692650"/>
            <a:ext cx="13857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Generated by CVN</a:t>
            </a:r>
            <a:endParaRPr sz="1000"/>
          </a:p>
        </p:txBody>
      </p:sp>
      <p:pic>
        <p:nvPicPr>
          <p:cNvPr id="588" name="Google Shape;58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275" y="951475"/>
            <a:ext cx="2537551" cy="16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3"/>
          <p:cNvSpPr txBox="1"/>
          <p:nvPr/>
        </p:nvSpPr>
        <p:spPr>
          <a:xfrm>
            <a:off x="6572188" y="2692650"/>
            <a:ext cx="13857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real world</a:t>
            </a:r>
            <a:endParaRPr sz="1000"/>
          </a:p>
        </p:txBody>
      </p:sp>
      <p:sp>
        <p:nvSpPr>
          <p:cNvPr id="590" name="Google Shape;590;p53"/>
          <p:cNvSpPr txBox="1"/>
          <p:nvPr/>
        </p:nvSpPr>
        <p:spPr>
          <a:xfrm>
            <a:off x="1304750" y="3160625"/>
            <a:ext cx="10587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Mobile App</a:t>
            </a:r>
            <a:endParaRPr sz="1000"/>
          </a:p>
        </p:txBody>
      </p:sp>
      <p:sp>
        <p:nvSpPr>
          <p:cNvPr id="591" name="Google Shape;591;p53"/>
          <p:cNvSpPr txBox="1"/>
          <p:nvPr/>
        </p:nvSpPr>
        <p:spPr>
          <a:xfrm>
            <a:off x="3442975" y="3160625"/>
            <a:ext cx="13857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Server</a:t>
            </a:r>
            <a:endParaRPr sz="1000"/>
          </a:p>
        </p:txBody>
      </p:sp>
      <p:sp>
        <p:nvSpPr>
          <p:cNvPr id="592" name="Google Shape;592;p53"/>
          <p:cNvSpPr txBox="1"/>
          <p:nvPr/>
        </p:nvSpPr>
        <p:spPr>
          <a:xfrm>
            <a:off x="6572188" y="3160625"/>
            <a:ext cx="13857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Mobile App</a:t>
            </a:r>
            <a:endParaRPr sz="1000"/>
          </a:p>
        </p:txBody>
      </p:sp>
      <p:cxnSp>
        <p:nvCxnSpPr>
          <p:cNvPr id="593" name="Google Shape;593;p53"/>
          <p:cNvCxnSpPr/>
          <p:nvPr/>
        </p:nvCxnSpPr>
        <p:spPr>
          <a:xfrm>
            <a:off x="2591900" y="3035075"/>
            <a:ext cx="66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53"/>
          <p:cNvCxnSpPr/>
          <p:nvPr/>
        </p:nvCxnSpPr>
        <p:spPr>
          <a:xfrm>
            <a:off x="5436900" y="3035075"/>
            <a:ext cx="66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4"/>
          <p:cNvSpPr txBox="1"/>
          <p:nvPr>
            <p:ph type="title"/>
          </p:nvPr>
        </p:nvSpPr>
        <p:spPr>
          <a:xfrm>
            <a:off x="311700" y="25810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Results and Conclusion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00" name="Google Shape;600;p54"/>
          <p:cNvCxnSpPr/>
          <p:nvPr/>
        </p:nvCxnSpPr>
        <p:spPr>
          <a:xfrm flipH="1" rot="10800000">
            <a:off x="939675" y="841825"/>
            <a:ext cx="7426500" cy="47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54"/>
          <p:cNvSpPr txBox="1"/>
          <p:nvPr/>
        </p:nvSpPr>
        <p:spPr>
          <a:xfrm>
            <a:off x="652250" y="1230150"/>
            <a:ext cx="7743300" cy="3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proposed a data driven solution for our use case.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got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visually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appealing results for the furniture categories the model is trained on.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built a mobile app that integrates end-to-end from Users to Servers and then back to Users.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Whatever challenges we faced, we have extensively documented them.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work done here can be further carried by solving the challenges.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Finally, we want to thank our BTP advisor, Dr. Subu Kandaswamy for his guidance throughout BTP.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"/>
          <p:cNvSpPr txBox="1"/>
          <p:nvPr>
            <p:ph type="title"/>
          </p:nvPr>
        </p:nvSpPr>
        <p:spPr>
          <a:xfrm>
            <a:off x="311700" y="38325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Contributions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07" name="Google Shape;607;p55"/>
          <p:cNvCxnSpPr/>
          <p:nvPr/>
        </p:nvCxnSpPr>
        <p:spPr>
          <a:xfrm flipH="1" rot="10800000">
            <a:off x="919925" y="973525"/>
            <a:ext cx="7426500" cy="47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55"/>
          <p:cNvSpPr txBox="1"/>
          <p:nvPr/>
        </p:nvSpPr>
        <p:spPr>
          <a:xfrm>
            <a:off x="645650" y="1276250"/>
            <a:ext cx="7743300" cy="3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Sayam Kumar - S20180010158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building related tasks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Preparation of Data Pipelines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 of Model Architecture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Training and Model Deployment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Nitin Kumar Chauhan - S20180010119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Mobile App related tasks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Rendering using ARCore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and Cloud storage management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Dasari Jayasree - S20180010047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"/>
          <p:cNvSpPr txBox="1"/>
          <p:nvPr>
            <p:ph type="title"/>
          </p:nvPr>
        </p:nvSpPr>
        <p:spPr>
          <a:xfrm>
            <a:off x="311700" y="38325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References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14" name="Google Shape;614;p56"/>
          <p:cNvCxnSpPr/>
          <p:nvPr/>
        </p:nvCxnSpPr>
        <p:spPr>
          <a:xfrm flipH="1" rot="10800000">
            <a:off x="919925" y="973525"/>
            <a:ext cx="7426500" cy="47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56"/>
          <p:cNvSpPr txBox="1"/>
          <p:nvPr/>
        </p:nvSpPr>
        <p:spPr>
          <a:xfrm>
            <a:off x="645650" y="1276250"/>
            <a:ext cx="7743300" cy="3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Tensorflow docs </a:t>
            </a: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https://www.tensorflow.org/api_docs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 Core docs </a:t>
            </a: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https://developers.google.com/ar/reference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Numpy docs </a:t>
            </a: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https://numpy.org/doc/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Scipy docs </a:t>
            </a: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https://www.scipy.org/docs.html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Im2Avatar paper </a:t>
            </a: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https://arxiv.org/pdf/1804.06375.pdf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Wikipedia </a:t>
            </a: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https://en.wikipedia.org/wiki/Main_Page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2805450" y="0"/>
            <a:ext cx="35331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3500">
                <a:latin typeface="Nunito"/>
                <a:ea typeface="Nunito"/>
                <a:cs typeface="Nunito"/>
                <a:sym typeface="Nunito"/>
              </a:rPr>
              <a:t>Progress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3406125" y="678300"/>
            <a:ext cx="2687100" cy="3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8" name="Google Shape;118;p17"/>
          <p:cNvGraphicFramePr/>
          <p:nvPr/>
        </p:nvGraphicFramePr>
        <p:xfrm>
          <a:off x="3005550" y="92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{89E15289-E346-4BDC-817B-382C23DE3DC1}</a:tableStyleId>
              </a:tblPr>
              <a:tblGrid>
                <a:gridCol w="3132900"/>
              </a:tblGrid>
              <a:tr h="46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Fourth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Evaluation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Fine tuning phase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8300">
                <a:tc>
                  <a:txBody>
                    <a:bodyPr/>
                    <a:lstStyle/>
                    <a:p>
                      <a:pPr indent="-3175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Trained the network on cabinets and sofa models.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Analysis of generative power of the network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QR code retrieval of models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Improved Mobile App to be fully optimized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175075"/>
            <a:ext cx="53691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Live Demo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1618783" y="1021975"/>
            <a:ext cx="2754900" cy="13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887450" y="1175550"/>
            <a:ext cx="53691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Model Related Work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30" name="Google Shape;130;p19"/>
          <p:cNvCxnSpPr/>
          <p:nvPr/>
        </p:nvCxnSpPr>
        <p:spPr>
          <a:xfrm>
            <a:off x="1852500" y="1933850"/>
            <a:ext cx="5439000" cy="20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17510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Terminology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2386050" y="961575"/>
            <a:ext cx="4371900" cy="13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0"/>
          <p:cNvSpPr txBox="1"/>
          <p:nvPr/>
        </p:nvSpPr>
        <p:spPr>
          <a:xfrm>
            <a:off x="636825" y="1168800"/>
            <a:ext cx="3472500" cy="127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Pixel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Smallest unit for a 2D image. All images are formed by stacking and arranging pixels.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850" y="1145463"/>
            <a:ext cx="3572426" cy="19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075" y="2884625"/>
            <a:ext cx="2418476" cy="191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636813" y="2637525"/>
            <a:ext cx="2726100" cy="7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Voxel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Smallest cubical unit for a 3d structure.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17510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Problem Definition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>
            <a:off x="1578675" y="941425"/>
            <a:ext cx="5772300" cy="25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1"/>
          <p:cNvSpPr txBox="1"/>
          <p:nvPr/>
        </p:nvSpPr>
        <p:spPr>
          <a:xfrm>
            <a:off x="636825" y="1168800"/>
            <a:ext cx="7743300" cy="365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an input Image (I), generate a 3D model (M) for it.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can be seen as a Supervised Learning problem. Let’s say, we make use of hypothesis function (h).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 = h(I)</a:t>
            </a:r>
            <a:endParaRPr sz="1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Further breaking it down,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ground truth Image I and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true model M from the dataset.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network learns a transition from pixel representation of 2D image to voxel representation of 3D model.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compare the generated 3D model with true 3D model and use sparse loss functions to train for visually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appealing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results.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