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4x3" cy="6858000" cx="9144000"/>
  <p:notesSz cx="7103745" cy="10234295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9927" autoAdjust="0"/>
    <p:restoredTop sz="94581" autoAdjust="0"/>
  </p:normalViewPr>
  <p:slideViewPr>
    <p:cSldViewPr showGuides="1">
      <p:cViewPr varScale="1">
        <p:scale>
          <a:sx n="79" d="100"/>
          <a:sy n="79" d="100"/>
        </p:scale>
        <p:origin x="1834" y="67"/>
      </p:cViewPr>
      <p:guideLst>
        <p:guide orient="horz" pos="2180"/>
        <p:guide pos="2880"/>
      </p:guideLst>
    </p:cSldViewPr>
  </p:slideViewPr>
  <p:outlineViewPr>
    <p:cViewPr>
      <p:scale>
        <a:sx n="33" d="100"/>
        <a:sy n="33" d="100"/>
      </p:scale>
      <p:origin x="0" y="18125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18" y="-72"/>
      </p:cViewPr>
      <p:guideLst>
        <p:guide orient="horz" pos="3254"/>
        <p:guide pos="2237"/>
      </p:guideLst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/>
        </p:spPr>
        <p:txBody>
          <a:bodyPr bIns="49538" lIns="99075" rIns="99075" rtlCol="0" tIns="49538" vert="horz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104868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/>
        </p:spPr>
        <p:txBody>
          <a:bodyPr anchor="b" bIns="49538" lIns="99075" rIns="99075" rtlCol="0" tIns="49538" vert="horz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104868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/>
        </p:spPr>
        <p:txBody>
          <a:bodyPr anchor="b" bIns="49538" lIns="99075" rIns="99075" rtlCol="0" tIns="49538" vert="horz"/>
          <a:lstStyle>
            <a:lvl1pPr algn="r">
              <a:defRPr sz="1300"/>
            </a:lvl1pPr>
          </a:lstStyle>
          <a:p>
            <a:fld id="{EB64B636-890C-40F2-BF11-1573518C2AF7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/>
        </p:spPr>
        <p:txBody>
          <a:bodyPr bIns="49538" lIns="99075" rIns="99075" rtlCol="0" tIns="49538" vert="horz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675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/>
        </p:spPr>
        <p:txBody>
          <a:bodyPr bIns="49538" lIns="99075" rIns="99075" rtlCol="0" tIns="49538" vert="horz"/>
          <a:lstStyle>
            <a:lvl1pPr algn="r">
              <a:defRPr sz="1300"/>
            </a:lvl1pPr>
          </a:lstStyle>
          <a:p>
            <a:fld id="{7DF90E80-EE38-48D1-A64E-DAF1D143B7A9}" type="datetimeFigureOut">
              <a:rPr lang="en-US" smtClean="0"/>
            </a:fld>
            <a:endParaRPr lang="en-US"/>
          </a:p>
        </p:txBody>
      </p:sp>
      <p:sp>
        <p:nvSpPr>
          <p:cNvPr id="104867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9538" lIns="99075" rIns="99075" rtlCol="0" tIns="49538" vert="horz"/>
          <a:p>
            <a:endParaRPr lang="en-US"/>
          </a:p>
        </p:txBody>
      </p:sp>
      <p:sp>
        <p:nvSpPr>
          <p:cNvPr id="10486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/>
        </p:spPr>
        <p:txBody>
          <a:bodyPr bIns="49538" lIns="99075" rIns="99075" rtlCol="0" tIns="49538" vert="horz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/>
        </p:spPr>
        <p:txBody>
          <a:bodyPr anchor="b" bIns="49538" lIns="99075" rIns="99075" rtlCol="0" tIns="49538" vert="horz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/>
        </p:spPr>
        <p:txBody>
          <a:bodyPr anchor="b" bIns="49538" lIns="99075" rIns="99075" rtlCol="0" tIns="49538" vert="horz"/>
          <a:lstStyle>
            <a:lvl1pPr algn="r">
              <a:defRPr sz="1300"/>
            </a:lvl1pPr>
          </a:lstStyle>
          <a:p>
            <a:fld id="{985E6067-CD8F-4CC2-A173-7527BF4AE142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IN"/>
          </a:p>
        </p:txBody>
      </p:sp>
      <p:sp>
        <p:nvSpPr>
          <p:cNvPr id="104859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85E6067-CD8F-4CC2-A173-7527BF4AE14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Pr>
        <a:solidFill>
          <a:schemeClr val="bg1"/>
        </a:solid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56700" cy="6858000"/>
          </a:xfrm>
          <a:prstGeom prst="rect"/>
          <a:noFill/>
          <a:ln w="9525">
            <a:noFill/>
          </a:ln>
        </p:spPr>
      </p:pic>
      <p:sp>
        <p:nvSpPr>
          <p:cNvPr id="104858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altLang="zh-CN" lang="en-US" noProof="0" smtClean="0"/>
              <a:t>Click to edit Master title style</a:t>
            </a:r>
            <a:endParaRPr altLang="zh-CN" lang="en-US" noProof="0" smtClean="0"/>
          </a:p>
        </p:txBody>
      </p:sp>
      <p:sp>
        <p:nvSpPr>
          <p:cNvPr id="104858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algn="ctr" indent="0" marL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altLang="zh-CN" lang="en-US" noProof="0" smtClean="0"/>
              <a:t>Click to edit Master subtitle style</a:t>
            </a:r>
            <a:endParaRPr altLang="zh-CN" lang="en-US" noProof="0" smtClean="0"/>
          </a:p>
        </p:txBody>
      </p:sp>
      <p:sp>
        <p:nvSpPr>
          <p:cNvPr id="104858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02C51A32-A06D-4CED-B2A0-7EF4AB5FDC1D}" type="datetime1">
              <a:rPr lang="en-US" smtClean="0"/>
            </a:fld>
            <a:endParaRPr lang="en-US"/>
          </a:p>
        </p:txBody>
      </p:sp>
      <p:sp>
        <p:nvSpPr>
          <p:cNvPr id="104858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endParaRPr lang="en-US"/>
          </a:p>
        </p:txBody>
      </p:sp>
      <p:sp>
        <p:nvSpPr>
          <p:cNvPr id="104858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D5C4190B-D283-4785-B93A-52649A2CA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9A3EBD-28DE-41CF-B106-9518DB6F050D}" type="datetime1">
              <a:rPr lang="en-US" smtClean="0"/>
            </a:fld>
            <a:endParaRPr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C4190B-D283-4785-B93A-52649A2CA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E23F98-E017-443F-B052-45690835D9A4}" type="datetime1">
              <a:rPr lang="en-US" smtClean="0"/>
            </a:fld>
            <a:endParaRPr 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C4190B-D283-4785-B93A-52649A2CA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898AD4E-824A-4203-99D4-459F05A936E9}" type="datetime1">
              <a:rPr lang="en-US" smtClean="0"/>
            </a:fld>
            <a:endParaRPr 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C4190B-D283-4785-B93A-52649A2CA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9A0D0C-8FC0-4F78-9E97-CDF6FA46BC9B}" type="datetime1">
              <a:rPr lang="en-US" smtClean="0"/>
            </a:fld>
            <a:endParaRPr lang="en-US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C4190B-D283-4785-B93A-52649A2CA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FC9E639-E0EF-45EE-BAFA-93CC1E15CF64}" type="datetime1">
              <a:rPr lang="en-US" smtClean="0"/>
            </a:fld>
            <a:endParaRPr lang="en-US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C4190B-D283-4785-B93A-52649A2CA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6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A609B13-0F15-4BB1-B123-6998618E5D25}" type="datetime1">
              <a:rPr lang="en-US" smtClean="0"/>
            </a:fld>
            <a:endParaRPr lang="en-US"/>
          </a:p>
        </p:txBody>
      </p:sp>
      <p:sp>
        <p:nvSpPr>
          <p:cNvPr id="104866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C4190B-D283-4785-B93A-52649A2CA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8CB78A-20C2-4F10-A342-8C72487A3068}" type="datetime1">
              <a:rPr lang="en-US" smtClean="0"/>
            </a:fld>
            <a:endParaRPr lang="en-US"/>
          </a:p>
        </p:txBody>
      </p:sp>
      <p:sp>
        <p:nvSpPr>
          <p:cNvPr id="10486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C4190B-D283-4785-B93A-52649A2CA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485D02-F629-4A1A-A855-9D7943EF9505}" type="datetime1">
              <a:rPr lang="en-US" smtClean="0"/>
            </a:fld>
            <a:endParaRPr lang="en-US"/>
          </a:p>
        </p:txBody>
      </p:sp>
      <p:sp>
        <p:nvSpPr>
          <p:cNvPr id="10486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C4190B-D283-4785-B93A-52649A2CA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F81DD5-FE9B-40D4-A761-B4A7D8EFA176}" type="datetime1">
              <a:rPr lang="en-US" smtClean="0"/>
            </a:fld>
            <a:endParaRPr lang="en-US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C4190B-D283-4785-B93A-52649A2CA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6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45FAAF-4BF6-45D1-A9A9-2D358525E245}" type="datetime1">
              <a:rPr lang="en-US" smtClean="0"/>
            </a:fld>
            <a:endParaRPr 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C4190B-D283-4785-B93A-52649A2CAD38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1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2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/>
      </p:grpSpPr>
      <p:pic>
        <p:nvPicPr>
          <p:cNvPr id="2097152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/>
          <a:noFill/>
          <a:ln w="9525">
            <a:noFill/>
          </a:ln>
        </p:spPr>
      </p:pic>
      <p:sp>
        <p:nvSpPr>
          <p:cNvPr id="1048576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zh-CN" dirty="0" lang="en-US"/>
              <a:t>Click to edit Master title style</a:t>
            </a:r>
            <a:endParaRPr altLang="zh-CN" dirty="0" lang="en-US"/>
          </a:p>
        </p:txBody>
      </p:sp>
      <p:sp>
        <p:nvSpPr>
          <p:cNvPr id="1048577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/>
          <a:noFill/>
          <a:ln w="9525">
            <a:noFill/>
          </a:ln>
        </p:spPr>
        <p:txBody>
          <a:bodyPr/>
          <a:p>
            <a:pPr lvl="0"/>
            <a:r>
              <a:rPr altLang="zh-CN" dirty="0" lang="en-US"/>
              <a:t>Click to edit Master text styles</a:t>
            </a:r>
            <a:endParaRPr altLang="zh-CN" dirty="0" lang="en-US"/>
          </a:p>
          <a:p>
            <a:pPr lvl="1"/>
            <a:r>
              <a:rPr altLang="zh-CN" dirty="0" lang="en-US"/>
              <a:t>Second level</a:t>
            </a:r>
            <a:endParaRPr altLang="zh-CN" dirty="0" lang="en-US"/>
          </a:p>
          <a:p>
            <a:pPr lvl="2"/>
            <a:r>
              <a:rPr altLang="zh-CN" dirty="0" lang="en-US"/>
              <a:t>Third level</a:t>
            </a:r>
            <a:endParaRPr altLang="zh-CN" dirty="0" lang="en-US"/>
          </a:p>
          <a:p>
            <a:pPr lvl="3"/>
            <a:r>
              <a:rPr altLang="zh-CN" dirty="0" lang="en-US"/>
              <a:t>Fourth level</a:t>
            </a:r>
            <a:endParaRPr altLang="zh-CN" dirty="0" lang="en-US"/>
          </a:p>
          <a:p>
            <a:pPr lvl="4"/>
            <a:r>
              <a:rPr altLang="zh-CN" dirty="0" lang="en-US"/>
              <a:t>Fifth level</a:t>
            </a:r>
            <a:endParaRPr altLang="zh-CN" dirty="0" lang="en-US"/>
          </a:p>
        </p:txBody>
      </p:sp>
      <p:sp>
        <p:nvSpPr>
          <p:cNvPr id="104857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 sz="1400"/>
            </a:lvl1pPr>
          </a:lstStyle>
          <a:p>
            <a:fld id="{E12310C9-56FB-4B98-8C04-B898D10C6D8F}" type="datetime1">
              <a:rPr lang="en-US" smtClean="0"/>
            </a:fld>
            <a:endParaRPr lang="en-US"/>
          </a:p>
        </p:txBody>
      </p:sp>
      <p:sp>
        <p:nvSpPr>
          <p:cNvPr id="104857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858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400"/>
            </a:lvl1pPr>
          </a:lstStyle>
          <a:p>
            <a:fld id="{D5C4190B-D283-4785-B93A-52649A2CAD38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1"/>
  <p:txStyles>
    <p:titleStyle>
      <a:lvl1pPr algn="l" fontAlgn="base" rtl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algn="l" fontAlgn="base" marL="4572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algn="l" fontAlgn="base" marL="9144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algn="l" fontAlgn="base" marL="13716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algn="l" fontAlgn="base" marL="18288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algn="l" fontAlgn="base" indent="-342900" marL="342900" rtl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285750" marL="742950" rtl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28600" marL="1143000" rtl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28600" marL="1600200" rtl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228600" marL="2057400" rtl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1524000"/>
          </a:xfrm>
        </p:spPr>
        <p:txBody>
          <a:bodyPr>
            <a:normAutofit/>
          </a:bodyPr>
          <a:p>
            <a:r>
              <a:rPr b="1" dirty="0" sz="2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Presentation –May-2025</a:t>
            </a:r>
            <a:br>
              <a:rPr b="1" dirty="0" sz="2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dirty="0" sz="2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Project-Id: P35 Project Title: </a:t>
            </a:r>
            <a:br>
              <a:rPr b="1" dirty="0" sz="2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dirty="0" sz="2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P35-University Time Table Management System)</a:t>
            </a:r>
            <a:endParaRPr b="1" dirty="0" sz="22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447800" y="6019800"/>
            <a:ext cx="6400800" cy="609600"/>
          </a:xfrm>
        </p:spPr>
        <p:txBody>
          <a:bodyPr>
            <a:noAutofit/>
          </a:bodyPr>
          <a:p>
            <a:r>
              <a:rPr b="1" dirty="0" sz="2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 Era Hill University, Dehradun</a:t>
            </a:r>
            <a:endParaRPr b="1" dirty="0" sz="240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18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1" dirty="0" sz="1800" 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D5C4190B-D283-4785-B93A-52649A2CAD38}" type="slidenum">
              <a:rPr lang="en-US" smtClean="0"/>
              <a:t>1</a:t>
            </a:fld>
            <a:endParaRPr lang="en-US"/>
          </a:p>
        </p:txBody>
      </p:sp>
      <p:sp>
        <p:nvSpPr>
          <p:cNvPr id="1048589" name="TextBox 6"/>
          <p:cNvSpPr txBox="1"/>
          <p:nvPr/>
        </p:nvSpPr>
        <p:spPr>
          <a:xfrm>
            <a:off x="1066800" y="1524000"/>
            <a:ext cx="6858000" cy="2663190"/>
          </a:xfrm>
          <a:prstGeom prst="rect"/>
          <a:noFill/>
        </p:spPr>
        <p:txBody>
          <a:bodyPr rtlCol="0" wrap="square">
            <a:spAutoFit/>
          </a:bodyPr>
          <a:p>
            <a:pPr algn="ctr">
              <a:lnSpc>
                <a:spcPct val="150000"/>
              </a:lnSpc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endParaRPr b="1"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Sayam Bahuguna</a:t>
            </a:r>
            <a:endParaRPr b="1"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Section-E2 , Roll No. 45, University Roll No.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24189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b="1"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Under the mentorship of</a:t>
            </a:r>
            <a:endParaRPr b="1"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Ms.Priyanshi Aggarwal</a:t>
            </a:r>
            <a:endParaRPr b="1"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Image 1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810000" y="4431570"/>
            <a:ext cx="1676400" cy="1522095"/>
          </a:xfrm>
          <a:prstGeom prst="rect"/>
        </p:spPr>
      </p:pic>
      <p:sp>
        <p:nvSpPr>
          <p:cNvPr id="1048590" name="Text Box 4"/>
          <p:cNvSpPr txBox="1"/>
          <p:nvPr/>
        </p:nvSpPr>
        <p:spPr>
          <a:xfrm>
            <a:off x="7643495" y="6230620"/>
            <a:ext cx="3048000" cy="701039"/>
          </a:xfrm>
          <a:prstGeom prst="rect"/>
          <a:noFill/>
        </p:spPr>
        <p:txBody>
          <a:bodyPr rtlCol="0" wrap="square">
            <a:spAutoFit/>
          </a:bodyPr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/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                      THANK YOU</a:t>
            </a:r>
            <a:endParaRPr lang="en-US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C4190B-D283-4785-B93A-52649A2CAD3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021715"/>
          </a:xfrm>
        </p:spPr>
        <p:txBody>
          <a:bodyPr>
            <a:normAutofit fontScale="90000"/>
          </a:bodyPr>
          <a:p>
            <a:r>
              <a:rPr b="1" lang="en-US"/>
              <a:t>University Time Table Management System</a:t>
            </a:r>
            <a:endParaRPr b="1"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</a:rPr>
              <a:t>Problem Statement</a:t>
            </a:r>
            <a:r>
              <a:rPr lang="en-US">
                <a:solidFill>
                  <a:schemeClr val="accent1"/>
                </a:solidFill>
              </a:rPr>
              <a:t>;</a:t>
            </a:r>
            <a:r>
              <a:rPr altLang="en-US" lang="en-US"/>
              <a:t> </a:t>
            </a:r>
            <a:r>
              <a:rPr altLang="en-US" sz="2800" lang="en-US"/>
              <a:t>Design a project in C that will automate timetable creation, ensuring optimal allocation of classrooms, faculty, and resources, while providing access to students and staff for easy viewing and modification.</a:t>
            </a:r>
            <a:endParaRPr altLang="en-US" sz="2800" lang="en-US"/>
          </a:p>
          <a:p>
            <a:pPr indent="0" marL="0">
              <a:buNone/>
            </a:pPr>
            <a:endParaRPr altLang="en-US" sz="2800" lang="en-US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C4190B-D283-4785-B93A-52649A2CAD3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/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p>
            <a:r>
              <a:rPr b="1" lang="en-US">
                <a:solidFill>
                  <a:schemeClr val="accent4"/>
                </a:solidFill>
              </a:rPr>
              <a:t>        </a:t>
            </a:r>
            <a:r>
              <a:rPr b="1" lang="en-US">
                <a:solidFill>
                  <a:schemeClr val="accent1"/>
                </a:solidFill>
              </a:rPr>
              <a:t>    ABOUT THE PROJECT</a:t>
            </a:r>
            <a:endParaRPr b="1" lang="en-US">
              <a:solidFill>
                <a:schemeClr val="accent1"/>
              </a:solidFill>
              <a:effectLst/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457200" y="802005"/>
            <a:ext cx="7487285" cy="5631815"/>
          </a:xfr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pPr indent="0" marL="0">
              <a:buNone/>
            </a:pPr>
            <a:r>
              <a:rPr altLang="en-US" sz="1800" lang="en-US"/>
              <a:t>●</a:t>
            </a:r>
            <a:r>
              <a:rPr altLang="en-US" sz="1400" lang="en-US"/>
              <a:t> The University Timetable Management System is developed to automate and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optimize the scheduling of classes, faculty, and classrooms across departments.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Traditionally, timetable creation is handled manually, which is time-consuming and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prone to conflicts such as overlapping classes, unavailable faculty, or overbooked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classrooms. This project aims to address these issues by providing a structured,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modular software solution that enhances accuracy, saves time, and simplifies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management.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● To ensure a clean and maintainable design, the system is divided into independent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functional modules, each responsible for a specific task. The Input Module collects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academic data like course names, faculty information, and room details. The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Validation Module ensures correctness and prevents clashes. The Scheduling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Module assigns time slots based on availability and conflict-free rules. The File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Handling Module maintains data persistence, allowing users to save and retrieve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schedules. Additional modules such as View, Update, and Report Generation make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the system user-friendly and flexible.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● By separating responsibilities into self-contained modules, the system becomes easy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to update, test, and scale without affecting other components. This modular approach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not only improves the system's clarity and reusability but also aligns with good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software development practices. The end goal is to provide students, faculty, and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administrators with a reliable tool to view, modify, and manage academic timetables</a:t>
            </a:r>
            <a:endParaRPr altLang="en-US" sz="1400" lang="en-US"/>
          </a:p>
          <a:p>
            <a:pPr indent="0" marL="0">
              <a:buNone/>
            </a:pPr>
            <a:r>
              <a:rPr altLang="en-US" sz="1400" lang="en-US"/>
              <a:t>efficiently.</a:t>
            </a:r>
            <a:endParaRPr altLang="en-US" sz="1400" lang="en-US"/>
          </a:p>
          <a:p>
            <a:pPr indent="0" marL="0">
              <a:buNone/>
            </a:pPr>
            <a:endParaRPr altLang="en-US" sz="1800" lang="en-US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C4190B-D283-4785-B93A-52649A2CAD3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dir="t" rig="threePt"/>
            </a:scene3d>
          </a:bodyPr>
          <a:p>
            <a:r>
              <a:rPr lang="en-US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LIST OF MODULES USED:-</a:t>
            </a:r>
            <a:endParaRPr lang="en-US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457200" y="774065"/>
            <a:ext cx="8229600" cy="5353685"/>
          </a:xfrm>
        </p:spPr>
        <p:txBody>
          <a:bodyPr/>
          <a:p>
            <a:pPr indent="0" marL="0">
              <a:buNone/>
            </a:pPr>
            <a:r>
              <a:rPr altLang="en-US" sz="1600" lang="en-US"/>
              <a:t>Modules of the Timetable Management System</a:t>
            </a:r>
            <a:endParaRPr altLang="en-US" sz="1600" lang="en-US"/>
          </a:p>
          <a:p>
            <a:pPr indent="0" marL="0">
              <a:buNone/>
            </a:pPr>
            <a:r>
              <a:rPr altLang="en-US" b="1" sz="1800" lang="en-US">
                <a:solidFill>
                  <a:schemeClr val="tx1"/>
                </a:solidFill>
              </a:rPr>
              <a:t>1. Input Modul</a:t>
            </a:r>
            <a:r>
              <a:rPr altLang="en-US" sz="1800" lang="en-US">
                <a:solidFill>
                  <a:schemeClr val="tx1"/>
                </a:solidFill>
              </a:rPr>
              <a:t>e</a:t>
            </a:r>
            <a:endParaRPr altLang="en-US" sz="1800" lang="en-US">
              <a:solidFill>
                <a:schemeClr val="tx1"/>
              </a:solidFill>
            </a:endParaRPr>
          </a:p>
          <a:p>
            <a:pPr indent="0" marL="0">
              <a:buNone/>
            </a:pPr>
            <a:r>
              <a:rPr altLang="en-US" sz="1600" lang="en-US"/>
              <a:t>Collects input for faculty, classrooms, courses, and time slots from the user.</a:t>
            </a:r>
            <a:endParaRPr altLang="en-US" sz="1600" lang="en-US"/>
          </a:p>
          <a:p>
            <a:pPr indent="0" marL="0">
              <a:buNone/>
            </a:pPr>
            <a:r>
              <a:rPr altLang="en-US" b="1" sz="1600" lang="en-US"/>
              <a:t>2. Validation Module</a:t>
            </a:r>
            <a:endParaRPr altLang="en-US" b="1" sz="1600" lang="en-US"/>
          </a:p>
          <a:p>
            <a:pPr indent="0" marL="0">
              <a:buNone/>
            </a:pPr>
            <a:r>
              <a:rPr altLang="en-US" sz="1600" lang="en-US"/>
              <a:t>Ensures that input data is valid (e.g., no duplicate time slots, correct IDs).</a:t>
            </a:r>
            <a:endParaRPr altLang="en-US" sz="1600" lang="en-US"/>
          </a:p>
          <a:p>
            <a:pPr indent="0" marL="0">
              <a:buNone/>
            </a:pPr>
            <a:r>
              <a:rPr altLang="en-US" b="1" sz="1600" lang="en-US"/>
              <a:t>3. Scheduling Module</a:t>
            </a:r>
            <a:endParaRPr altLang="en-US" b="1" sz="1600" lang="en-US"/>
          </a:p>
          <a:p>
            <a:pPr indent="0" marL="0">
              <a:buNone/>
            </a:pPr>
            <a:r>
              <a:rPr altLang="en-US" sz="1600" lang="en-US"/>
              <a:t>Assigns courses to rooms and faculty without conflicts based on availability.</a:t>
            </a:r>
            <a:endParaRPr altLang="en-US" sz="1600" lang="en-US"/>
          </a:p>
          <a:p>
            <a:pPr indent="0" marL="0">
              <a:buNone/>
            </a:pPr>
            <a:r>
              <a:rPr altLang="en-US" b="1" sz="1600" lang="en-US"/>
              <a:t>4. View Module</a:t>
            </a:r>
            <a:endParaRPr altLang="en-US" b="1" sz="1600" lang="en-US"/>
          </a:p>
          <a:p>
            <a:pPr indent="0" marL="0">
              <a:buNone/>
            </a:pPr>
            <a:r>
              <a:rPr altLang="en-US" sz="1600" lang="en-US"/>
              <a:t>Displays the timetable in a readable format for students and staff.</a:t>
            </a:r>
            <a:endParaRPr altLang="en-US" sz="1600" lang="en-US"/>
          </a:p>
          <a:p>
            <a:pPr indent="0" marL="0">
              <a:buNone/>
            </a:pPr>
            <a:r>
              <a:rPr altLang="en-US" b="1" sz="1600" lang="en-US"/>
              <a:t>5. Update Module</a:t>
            </a:r>
            <a:endParaRPr altLang="en-US" b="1" sz="1600" lang="en-US"/>
          </a:p>
          <a:p>
            <a:pPr indent="0" marL="0">
              <a:buNone/>
            </a:pPr>
            <a:r>
              <a:rPr altLang="en-US" sz="1600" lang="en-US"/>
              <a:t>Allows modifications to existing entries without affecting other data.</a:t>
            </a:r>
            <a:endParaRPr altLang="en-US" sz="1600" lang="en-US"/>
          </a:p>
          <a:p>
            <a:pPr indent="0" marL="0">
              <a:buNone/>
            </a:pPr>
            <a:r>
              <a:rPr altLang="en-US" b="1" sz="1600" lang="en-US"/>
              <a:t>6. File Handling Module</a:t>
            </a:r>
            <a:endParaRPr altLang="en-US" b="1" sz="1600" lang="en-US"/>
          </a:p>
          <a:p>
            <a:pPr indent="0" marL="0">
              <a:buNone/>
            </a:pPr>
            <a:r>
              <a:rPr altLang="en-US" sz="1600" lang="en-US"/>
              <a:t>Manages saving and loading data to/from a file for persistence.</a:t>
            </a:r>
            <a:endParaRPr altLang="en-US" sz="1600" lang="en-US"/>
          </a:p>
          <a:p>
            <a:pPr indent="0" marL="0">
              <a:buNone/>
            </a:pPr>
            <a:r>
              <a:rPr altLang="en-US" b="1" sz="1600" lang="en-US"/>
              <a:t>7. Report Generation Module</a:t>
            </a:r>
            <a:endParaRPr altLang="en-US" b="1" sz="1600" lang="en-US"/>
          </a:p>
          <a:p>
            <a:pPr indent="0" marL="0">
              <a:buNone/>
            </a:pPr>
            <a:r>
              <a:rPr altLang="en-US" sz="1600" lang="en-US"/>
              <a:t>Prepares reports such as daily schedules or faculty-wise timetables.</a:t>
            </a:r>
            <a:endParaRPr altLang="en-US" sz="1600" lang="en-US"/>
          </a:p>
          <a:p>
            <a:pPr indent="0" marL="0">
              <a:buNone/>
            </a:pPr>
            <a:r>
              <a:rPr altLang="en-US" b="1" sz="1600" lang="en-US"/>
              <a:t>8. Main Control Module</a:t>
            </a:r>
            <a:endParaRPr altLang="en-US" b="1" sz="1600" lang="en-US"/>
          </a:p>
          <a:p>
            <a:pPr indent="0" marL="0">
              <a:buNone/>
            </a:pPr>
            <a:r>
              <a:rPr altLang="en-US" sz="1600" lang="en-US"/>
              <a:t>_Manages menu navigation and connects all other modules without direct</a:t>
            </a:r>
            <a:endParaRPr altLang="en-US" sz="1600" lang="en-US"/>
          </a:p>
          <a:p>
            <a:pPr indent="0" marL="0">
              <a:buNone/>
            </a:pPr>
            <a:r>
              <a:rPr altLang="en-US" sz="1600" lang="en-US"/>
              <a:t>interference.</a:t>
            </a:r>
            <a:endParaRPr altLang="en-US" sz="1600" lang="en-US"/>
          </a:p>
          <a:p>
            <a:pPr indent="0" marL="0">
              <a:buNone/>
            </a:pPr>
            <a:endParaRPr altLang="en-US" sz="1600" lang="en-US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C4190B-D283-4785-B93A-52649A2CAD3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Input Module</a:t>
            </a:r>
            <a:endParaRPr lang="en-US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pic>
        <p:nvPicPr>
          <p:cNvPr id="2097155" name="Content Placeholder 4" descr="pbl1"/>
          <p:cNvPicPr>
            <a:picLocks noChangeAspect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401255" y="910590"/>
            <a:ext cx="5101590" cy="5468730"/>
          </a:xfrm>
          <a:prstGeom prst="rect"/>
        </p:spPr>
      </p:pic>
      <p:sp>
        <p:nvSpPr>
          <p:cNvPr id="104860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10200" y="1143000"/>
            <a:ext cx="2133600" cy="476250"/>
          </a:xfrm>
        </p:spPr>
        <p:txBody>
          <a:bodyPr/>
          <a:p>
            <a:fld id="{D5C4190B-D283-4785-B93A-52649A2CAD38}" type="slidenum">
              <a:rPr lang="en-US" smtClean="0"/>
              <a:t>5</a:t>
            </a:fld>
            <a:endParaRPr lang="en-US"/>
          </a:p>
        </p:txBody>
      </p:sp>
      <p:sp>
        <p:nvSpPr>
          <p:cNvPr id="1048610" name="Text Box 5"/>
          <p:cNvSpPr txBox="1"/>
          <p:nvPr/>
        </p:nvSpPr>
        <p:spPr>
          <a:xfrm>
            <a:off x="152400" y="1219200"/>
            <a:ext cx="3114040" cy="240220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lang="en-US">
                <a:sym typeface="+mn-ea"/>
              </a:rPr>
              <a:t>Collects input for faculty, classrooms, courses, and time slots from the user.</a:t>
            </a:r>
            <a:endParaRPr altLang="en-US" lang="en-US"/>
          </a:p>
          <a:p>
            <a:endParaRPr lang="en-US"/>
          </a:p>
        </p:txBody>
      </p:sp>
      <p:sp>
        <p:nvSpPr>
          <p:cNvPr id="1048611" name="Text Box 6"/>
          <p:cNvSpPr txBox="1"/>
          <p:nvPr/>
        </p:nvSpPr>
        <p:spPr>
          <a:xfrm>
            <a:off x="926465" y="5506720"/>
            <a:ext cx="1388748" cy="396240"/>
          </a:xfrm>
          <a:prstGeom prst="rect"/>
          <a:noFill/>
        </p:spPr>
        <p:txBody>
          <a:bodyPr rtlCol="0" wrap="square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/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dir="t" rig="threePt"/>
            </a:scene3d>
          </a:bodyPr>
          <a:p>
            <a:r>
              <a:rPr lang="en-US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View  module</a:t>
            </a:r>
            <a:endParaRPr lang="en-US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pic>
        <p:nvPicPr>
          <p:cNvPr id="2097156" name="Content Placeholder 4" descr="Screenshot (66)"/>
          <p:cNvPicPr>
            <a:picLocks noChangeAspect="1"/>
          </p:cNvPicPr>
          <p:nvPr>
            <p:ph idx="1"/>
          </p:nvPr>
        </p:nvPicPr>
        <p:blipFill>
          <a:blip xmlns:r="http://schemas.openxmlformats.org/officeDocument/2006/relationships" r:embed="rId1"/>
          <a:srcRect t="2414" r="39815" b="29779"/>
          <a:stretch>
            <a:fillRect/>
          </a:stretch>
        </p:blipFill>
        <p:spPr>
          <a:xfrm>
            <a:off x="3733800" y="152400"/>
            <a:ext cx="4953000" cy="6019800"/>
          </a:xfrm>
          <a:prstGeom prst="rect"/>
        </p:spPr>
      </p:pic>
      <p:sp>
        <p:nvSpPr>
          <p:cNvPr id="10486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C4190B-D283-4785-B93A-52649A2CAD38}" type="slidenum">
              <a:rPr lang="en-US" smtClean="0"/>
              <a:t>6</a:t>
            </a:fld>
            <a:endParaRPr lang="en-US"/>
          </a:p>
        </p:txBody>
      </p:sp>
      <p:sp>
        <p:nvSpPr>
          <p:cNvPr id="1048614" name="Text Box 5"/>
          <p:cNvSpPr txBox="1"/>
          <p:nvPr/>
        </p:nvSpPr>
        <p:spPr>
          <a:xfrm flipV="1">
            <a:off x="5106035" y="1218565"/>
            <a:ext cx="3156585" cy="76200"/>
          </a:xfrm>
          <a:prstGeom prst="rect"/>
          <a:noFill/>
        </p:spPr>
        <p:txBody>
          <a:bodyPr rtlCol="0" wrap="square">
            <a:noAutofit/>
          </a:bodyPr>
          <a:p>
            <a:endParaRPr lang="en-US"/>
          </a:p>
        </p:txBody>
      </p:sp>
      <p:sp>
        <p:nvSpPr>
          <p:cNvPr id="1048615" name="Text Box 7"/>
          <p:cNvSpPr txBox="1"/>
          <p:nvPr/>
        </p:nvSpPr>
        <p:spPr>
          <a:xfrm>
            <a:off x="492760" y="857885"/>
            <a:ext cx="3048000" cy="1310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en-US">
                <a:sym typeface="+mn-ea"/>
              </a:rPr>
              <a:t>Displays the timetable in a readable format for students and staff.</a:t>
            </a:r>
            <a:endParaRPr altLang="en-US" lang="en-US"/>
          </a:p>
          <a:p>
            <a:endParaRPr lang="en-US"/>
          </a:p>
        </p:txBody>
      </p:sp>
      <p:sp>
        <p:nvSpPr>
          <p:cNvPr id="1048616" name="Text Box 11"/>
          <p:cNvSpPr txBox="1"/>
          <p:nvPr/>
        </p:nvSpPr>
        <p:spPr>
          <a:xfrm>
            <a:off x="534035" y="2734310"/>
            <a:ext cx="8286115" cy="3848735"/>
          </a:xfrm>
          <a:prstGeom prst="rect"/>
          <a:noFill/>
        </p:spPr>
        <p:txBody>
          <a:bodyPr rtlCol="0" wrap="square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226820"/>
          </a:xfrm>
        </p:spPr>
        <p:txBody>
          <a:bodyPr/>
          <a:p>
            <a:r>
              <a:rPr lang="en-US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Update course and Generate Timetable</a:t>
            </a:r>
            <a:br>
              <a:rPr lang="en-US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</a:br>
            <a:r>
              <a:rPr lang="en-US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module</a:t>
            </a:r>
            <a:endParaRPr lang="en-US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C4190B-D283-4785-B93A-52649A2CAD38}" type="slidenum">
              <a:rPr lang="en-US" smtClean="0"/>
              <a:t>7</a:t>
            </a:fld>
            <a:endParaRPr lang="en-US"/>
          </a:p>
        </p:txBody>
      </p:sp>
      <p:pic>
        <p:nvPicPr>
          <p:cNvPr id="2097157" name="Content Placeholder 6" descr="pbl2"/>
          <p:cNvPicPr>
            <a:picLocks noChangeAspect="1"/>
          </p:cNvPicPr>
          <p:nvPr>
            <p:ph idx="1"/>
          </p:nvPr>
        </p:nvPicPr>
        <p:blipFill>
          <a:blip xmlns:r="http://schemas.openxmlformats.org/officeDocument/2006/relationships" r:embed="rId1"/>
          <a:srcRect t="4768" r="25388" b="25048"/>
          <a:stretch>
            <a:fillRect/>
          </a:stretch>
        </p:blipFill>
        <p:spPr>
          <a:xfrm>
            <a:off x="808355" y="1832610"/>
            <a:ext cx="7372985" cy="441261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Report Generate module</a:t>
            </a:r>
            <a:endParaRPr lang="en-US" u="sng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pic>
        <p:nvPicPr>
          <p:cNvPr id="2097158" name="Content Placeholder 4" descr="pbl3"/>
          <p:cNvPicPr>
            <a:picLocks noChangeAspect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21457" y="951230"/>
            <a:ext cx="7566167" cy="5176520"/>
          </a:xfrm>
          <a:prstGeom prst="rect"/>
        </p:spPr>
      </p:pic>
      <p:sp>
        <p:nvSpPr>
          <p:cNvPr id="10486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C4190B-D283-4785-B93A-52649A2CAD3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/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Check clash report</a:t>
            </a:r>
            <a:endParaRPr lang="en-US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pic>
        <p:nvPicPr>
          <p:cNvPr id="2097159" name="Content Placeholder 4" descr="pbl4"/>
          <p:cNvPicPr>
            <a:picLocks noChangeAspect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5800" y="915666"/>
            <a:ext cx="7040880" cy="5481095"/>
          </a:xfrm>
          <a:prstGeom prst="rect"/>
        </p:spPr>
      </p:pic>
      <p:sp>
        <p:nvSpPr>
          <p:cNvPr id="10486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C4190B-D283-4785-B93A-52649A2CAD3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Machine Learning</dc:title>
  <dc:creator>GEU</dc:creator>
  <cp:lastModifiedBy>SAYAM YT GAMING</cp:lastModifiedBy>
  <dcterms:created xsi:type="dcterms:W3CDTF">2015-11-18T20:37:00Z</dcterms:created>
  <dcterms:modified xsi:type="dcterms:W3CDTF">2025-05-29T10:19:29Z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0ec9bb1b402b46faa4c3ae10a11a1735</vt:lpwstr>
  </property>
  <property fmtid="{D5CDD505-2E9C-101B-9397-08002B2CF9AE}" pid="3" name="KSOProductBuildVer">
    <vt:lpwstr>1033-12.2.0.21179</vt:lpwstr>
  </property>
</Properties>
</file>