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2"/>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ITC Bauhaus Bold" charset="1" panose="04020805020B02020C02"/>
      <p:regular r:id="rId25"/>
    </p:embeddedFont>
    <p:embeddedFont>
      <p:font typeface="ITC Bauhaus Light" charset="1" panose="04020405020B02020C02"/>
      <p:regular r:id="rId26"/>
    </p:embeddedFont>
    <p:embeddedFont>
      <p:font typeface="Nunito Bold" charset="1" panose="00000800000000000000"/>
      <p:regular r:id="rId27"/>
    </p:embeddedFont>
    <p:embeddedFont>
      <p:font typeface="Calibri (MS)" charset="1" panose="020F0502020204030204"/>
      <p:regular r:id="rId29"/>
    </p:embeddedFont>
    <p:embeddedFont>
      <p:font typeface="Lovelo" charset="1" panose="02000000000000000000"/>
      <p:regular r:id="rId31"/>
    </p:embeddedFont>
    <p:embeddedFont>
      <p:font typeface="Calibri (MS) Bold" charset="1" panose="020F0702030404030204"/>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notesMasters/notesMaster1.xml" Type="http://schemas.openxmlformats.org/officeDocument/2006/relationships/notesMaster"/><Relationship Id="rId23" Target="theme/theme2.xml" Type="http://schemas.openxmlformats.org/officeDocument/2006/relationships/theme"/><Relationship Id="rId24" Target="notesSlides/notesSlide1.xml" Type="http://schemas.openxmlformats.org/officeDocument/2006/relationships/notesSlide"/><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notesSlides/notesSlide2.xml" Type="http://schemas.openxmlformats.org/officeDocument/2006/relationships/notesSlide"/><Relationship Id="rId29" Target="fonts/font29.fntdata" Type="http://schemas.openxmlformats.org/officeDocument/2006/relationships/font"/><Relationship Id="rId3" Target="viewProps.xml" Type="http://schemas.openxmlformats.org/officeDocument/2006/relationships/viewProps"/><Relationship Id="rId30" Target="notesSlides/notesSlide3.xml" Type="http://schemas.openxmlformats.org/officeDocument/2006/relationships/notesSlide"/><Relationship Id="rId31" Target="fonts/font31.fntdata" Type="http://schemas.openxmlformats.org/officeDocument/2006/relationships/font"/><Relationship Id="rId32" Target="notesSlides/notesSlide4.xml" Type="http://schemas.openxmlformats.org/officeDocument/2006/relationships/notesSlide"/><Relationship Id="rId33" Target="fonts/font33.fntdata" Type="http://schemas.openxmlformats.org/officeDocument/2006/relationships/font"/><Relationship Id="rId34" Target="notesSlides/notesSlide5.xml" Type="http://schemas.openxmlformats.org/officeDocument/2006/relationships/notesSlide"/><Relationship Id="rId35" Target="notesSlides/notesSlide6.xml" Type="http://schemas.openxmlformats.org/officeDocument/2006/relationships/notesSlide"/><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4.png" Type="http://schemas.openxmlformats.org/officeDocument/2006/relationships/image"/><Relationship Id="rId11" Target="../media/image15.png" Type="http://schemas.openxmlformats.org/officeDocument/2006/relationships/image"/><Relationship Id="rId12" Target="../media/image16.png" Type="http://schemas.openxmlformats.org/officeDocument/2006/relationships/image"/><Relationship Id="rId13" Target="../media/image17.png" Type="http://schemas.openxmlformats.org/officeDocument/2006/relationships/image"/><Relationship Id="rId14" Target="../media/image18.png" Type="http://schemas.openxmlformats.org/officeDocument/2006/relationships/image"/><Relationship Id="rId15" Target="../media/image19.png" Type="http://schemas.openxmlformats.org/officeDocument/2006/relationships/image"/><Relationship Id="rId16" Target="../media/image3.png" Type="http://schemas.openxmlformats.org/officeDocument/2006/relationships/image"/><Relationship Id="rId17" Target="../media/image4.svg" Type="http://schemas.openxmlformats.org/officeDocument/2006/relationships/image"/><Relationship Id="rId18" Target="../media/image20.png" Type="http://schemas.openxmlformats.org/officeDocument/2006/relationships/image"/><Relationship Id="rId19" Target="../media/image21.png" Type="http://schemas.openxmlformats.org/officeDocument/2006/relationships/image"/><Relationship Id="rId2" Target="../notesSlides/notesSlide6.xml" Type="http://schemas.openxmlformats.org/officeDocument/2006/relationships/notesSlide"/><Relationship Id="rId20" Target="../media/image22.png" Type="http://schemas.openxmlformats.org/officeDocument/2006/relationships/image"/><Relationship Id="rId3" Target="../media/image1.png" Type="http://schemas.openxmlformats.org/officeDocument/2006/relationships/image"/><Relationship Id="rId4" Target="../media/image8.png" Type="http://schemas.openxmlformats.org/officeDocument/2006/relationships/image"/><Relationship Id="rId5" Target="../media/image9.png" Type="http://schemas.openxmlformats.org/officeDocument/2006/relationships/image"/><Relationship Id="rId6" Target="../media/image10.png" Type="http://schemas.openxmlformats.org/officeDocument/2006/relationships/image"/><Relationship Id="rId7" Target="../media/image11.png" Type="http://schemas.openxmlformats.org/officeDocument/2006/relationships/image"/><Relationship Id="rId8" Target="../media/image12.png" Type="http://schemas.openxmlformats.org/officeDocument/2006/relationships/image"/><Relationship Id="rId9" Target="../media/image13.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1.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1.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logo with yellow and purple circles  AI-generated content may be incorrect."/>
          <p:cNvSpPr/>
          <p:nvPr/>
        </p:nvSpPr>
        <p:spPr>
          <a:xfrm flipH="false" flipV="false" rot="0">
            <a:off x="16002000" y="243405"/>
            <a:ext cx="1828800" cy="1000125"/>
          </a:xfrm>
          <a:custGeom>
            <a:avLst/>
            <a:gdLst/>
            <a:ahLst/>
            <a:cxnLst/>
            <a:rect r="r" b="b" t="t" l="l"/>
            <a:pathLst>
              <a:path h="1000125" w="1828800">
                <a:moveTo>
                  <a:pt x="0" y="0"/>
                </a:moveTo>
                <a:lnTo>
                  <a:pt x="1828800" y="0"/>
                </a:lnTo>
                <a:lnTo>
                  <a:pt x="1828800" y="1000125"/>
                </a:lnTo>
                <a:lnTo>
                  <a:pt x="0" y="1000125"/>
                </a:lnTo>
                <a:lnTo>
                  <a:pt x="0" y="0"/>
                </a:lnTo>
                <a:close/>
              </a:path>
            </a:pathLst>
          </a:custGeom>
          <a:blipFill>
            <a:blip r:embed="rId3"/>
            <a:stretch>
              <a:fillRect l="0" t="0" r="0" b="0"/>
            </a:stretch>
          </a:blipFill>
        </p:spPr>
      </p:sp>
      <p:sp>
        <p:nvSpPr>
          <p:cNvPr name="Freeform 3" id="3" descr="A logo with yellow and purple circles  AI-generated content may be incorrect."/>
          <p:cNvSpPr/>
          <p:nvPr/>
        </p:nvSpPr>
        <p:spPr>
          <a:xfrm flipH="false" flipV="false" rot="0">
            <a:off x="16002000" y="243405"/>
            <a:ext cx="1828800" cy="1000125"/>
          </a:xfrm>
          <a:custGeom>
            <a:avLst/>
            <a:gdLst/>
            <a:ahLst/>
            <a:cxnLst/>
            <a:rect r="r" b="b" t="t" l="l"/>
            <a:pathLst>
              <a:path h="1000125" w="1828800">
                <a:moveTo>
                  <a:pt x="0" y="0"/>
                </a:moveTo>
                <a:lnTo>
                  <a:pt x="1828800" y="0"/>
                </a:lnTo>
                <a:lnTo>
                  <a:pt x="1828800" y="1000125"/>
                </a:lnTo>
                <a:lnTo>
                  <a:pt x="0" y="1000125"/>
                </a:lnTo>
                <a:lnTo>
                  <a:pt x="0" y="0"/>
                </a:lnTo>
                <a:close/>
              </a:path>
            </a:pathLst>
          </a:custGeom>
          <a:blipFill>
            <a:blip r:embed="rId3"/>
            <a:stretch>
              <a:fillRect l="0" t="0" r="0" b="0"/>
            </a:stretch>
          </a:blipFill>
        </p:spPr>
      </p:sp>
      <p:sp>
        <p:nvSpPr>
          <p:cNvPr name="Freeform 4" id="4"/>
          <p:cNvSpPr/>
          <p:nvPr/>
        </p:nvSpPr>
        <p:spPr>
          <a:xfrm flipH="false" flipV="false" rot="0">
            <a:off x="11465900" y="2582453"/>
            <a:ext cx="5122094" cy="5122094"/>
          </a:xfrm>
          <a:custGeom>
            <a:avLst/>
            <a:gdLst/>
            <a:ahLst/>
            <a:cxnLst/>
            <a:rect r="r" b="b" t="t" l="l"/>
            <a:pathLst>
              <a:path h="5122094" w="5122094">
                <a:moveTo>
                  <a:pt x="0" y="0"/>
                </a:moveTo>
                <a:lnTo>
                  <a:pt x="5122094" y="0"/>
                </a:lnTo>
                <a:lnTo>
                  <a:pt x="5122094" y="5122094"/>
                </a:lnTo>
                <a:lnTo>
                  <a:pt x="0" y="5122094"/>
                </a:lnTo>
                <a:lnTo>
                  <a:pt x="0" y="0"/>
                </a:lnTo>
                <a:close/>
              </a:path>
            </a:pathLst>
          </a:custGeom>
          <a:blipFill>
            <a:blip r:embed="rId4"/>
            <a:stretch>
              <a:fillRect l="0" t="0" r="0" b="0"/>
            </a:stretch>
          </a:blipFill>
        </p:spPr>
      </p:sp>
      <p:sp>
        <p:nvSpPr>
          <p:cNvPr name="TextBox 5" id="5"/>
          <p:cNvSpPr txBox="true"/>
          <p:nvPr/>
        </p:nvSpPr>
        <p:spPr>
          <a:xfrm rot="0">
            <a:off x="1519504" y="819150"/>
            <a:ext cx="12707602" cy="3812018"/>
          </a:xfrm>
          <a:prstGeom prst="rect">
            <a:avLst/>
          </a:prstGeom>
        </p:spPr>
        <p:txBody>
          <a:bodyPr anchor="t" rtlCol="false" tIns="0" lIns="0" bIns="0" rIns="0">
            <a:spAutoFit/>
          </a:bodyPr>
          <a:lstStyle/>
          <a:p>
            <a:pPr algn="l">
              <a:lnSpc>
                <a:spcPts val="12600"/>
              </a:lnSpc>
            </a:pPr>
            <a:r>
              <a:rPr lang="en-US" sz="10500" b="true">
                <a:solidFill>
                  <a:srgbClr val="000000"/>
                </a:solidFill>
                <a:latin typeface="ITC Bauhaus Bold"/>
                <a:ea typeface="ITC Bauhaus Bold"/>
                <a:cs typeface="ITC Bauhaus Bold"/>
                <a:sym typeface="ITC Bauhaus Bold"/>
              </a:rPr>
              <a:t>QuizEZ</a:t>
            </a:r>
          </a:p>
          <a:p>
            <a:pPr algn="l">
              <a:lnSpc>
                <a:spcPts val="7800"/>
              </a:lnSpc>
            </a:pPr>
            <a:r>
              <a:rPr lang="en-US" sz="6500">
                <a:solidFill>
                  <a:srgbClr val="000000"/>
                </a:solidFill>
                <a:latin typeface="ITC Bauhaus Light"/>
                <a:ea typeface="ITC Bauhaus Light"/>
                <a:cs typeface="ITC Bauhaus Light"/>
                <a:sym typeface="ITC Bauhaus Light"/>
              </a:rPr>
              <a:t>AI Powered</a:t>
            </a:r>
          </a:p>
          <a:p>
            <a:pPr algn="l">
              <a:lnSpc>
                <a:spcPts val="7800"/>
              </a:lnSpc>
            </a:pPr>
            <a:r>
              <a:rPr lang="en-US" sz="6500">
                <a:solidFill>
                  <a:srgbClr val="000000"/>
                </a:solidFill>
                <a:latin typeface="ITC Bauhaus Light"/>
                <a:ea typeface="ITC Bauhaus Light"/>
                <a:cs typeface="ITC Bauhaus Light"/>
                <a:sym typeface="ITC Bauhaus Light"/>
              </a:rPr>
              <a:t>Quiz Generator</a:t>
            </a:r>
          </a:p>
        </p:txBody>
      </p:sp>
      <p:sp>
        <p:nvSpPr>
          <p:cNvPr name="TextBox 6" id="6"/>
          <p:cNvSpPr txBox="true"/>
          <p:nvPr/>
        </p:nvSpPr>
        <p:spPr>
          <a:xfrm rot="0">
            <a:off x="1519504" y="6596006"/>
            <a:ext cx="5502756" cy="2647487"/>
          </a:xfrm>
          <a:prstGeom prst="rect">
            <a:avLst/>
          </a:prstGeom>
        </p:spPr>
        <p:txBody>
          <a:bodyPr anchor="t" rtlCol="false" tIns="0" lIns="0" bIns="0" rIns="0">
            <a:spAutoFit/>
          </a:bodyPr>
          <a:lstStyle/>
          <a:p>
            <a:pPr algn="l">
              <a:lnSpc>
                <a:spcPts val="2990"/>
              </a:lnSpc>
            </a:pPr>
            <a:r>
              <a:rPr lang="en-US" sz="2491">
                <a:solidFill>
                  <a:srgbClr val="000000"/>
                </a:solidFill>
                <a:latin typeface="ITC Bauhaus Light"/>
                <a:ea typeface="ITC Bauhaus Light"/>
                <a:cs typeface="ITC Bauhaus Light"/>
                <a:sym typeface="ITC Bauhaus Light"/>
              </a:rPr>
              <a:t>Team 1</a:t>
            </a:r>
          </a:p>
          <a:p>
            <a:pPr algn="l">
              <a:lnSpc>
                <a:spcPts val="2990"/>
              </a:lnSpc>
            </a:pPr>
          </a:p>
          <a:p>
            <a:pPr algn="l">
              <a:lnSpc>
                <a:spcPts val="2990"/>
              </a:lnSpc>
            </a:pPr>
            <a:r>
              <a:rPr lang="en-US" sz="2491">
                <a:solidFill>
                  <a:srgbClr val="000000"/>
                </a:solidFill>
                <a:latin typeface="ITC Bauhaus Light"/>
                <a:ea typeface="ITC Bauhaus Light"/>
                <a:cs typeface="ITC Bauhaus Light"/>
                <a:sym typeface="ITC Bauhaus Light"/>
              </a:rPr>
              <a:t>Sampurna Ghosh (61681)</a:t>
            </a:r>
          </a:p>
          <a:p>
            <a:pPr algn="l">
              <a:lnSpc>
                <a:spcPts val="2990"/>
              </a:lnSpc>
            </a:pPr>
            <a:r>
              <a:rPr lang="en-US" sz="2491">
                <a:solidFill>
                  <a:srgbClr val="000000"/>
                </a:solidFill>
                <a:latin typeface="ITC Bauhaus Light"/>
                <a:ea typeface="ITC Bauhaus Light"/>
                <a:cs typeface="ITC Bauhaus Light"/>
                <a:sym typeface="ITC Bauhaus Light"/>
              </a:rPr>
              <a:t>Padmashree V Hegde (61692)</a:t>
            </a:r>
          </a:p>
          <a:p>
            <a:pPr algn="l">
              <a:lnSpc>
                <a:spcPts val="2990"/>
              </a:lnSpc>
            </a:pPr>
            <a:r>
              <a:rPr lang="en-US" sz="2491">
                <a:solidFill>
                  <a:srgbClr val="000000"/>
                </a:solidFill>
                <a:latin typeface="ITC Bauhaus Light"/>
                <a:ea typeface="ITC Bauhaus Light"/>
                <a:cs typeface="ITC Bauhaus Light"/>
                <a:sym typeface="ITC Bauhaus Light"/>
              </a:rPr>
              <a:t>Sahana M S (61682)</a:t>
            </a:r>
          </a:p>
          <a:p>
            <a:pPr algn="l">
              <a:lnSpc>
                <a:spcPts val="2990"/>
              </a:lnSpc>
            </a:pPr>
            <a:r>
              <a:rPr lang="en-US" sz="2491">
                <a:solidFill>
                  <a:srgbClr val="000000"/>
                </a:solidFill>
                <a:latin typeface="ITC Bauhaus Light"/>
                <a:ea typeface="ITC Bauhaus Light"/>
                <a:cs typeface="ITC Bauhaus Light"/>
                <a:sym typeface="ITC Bauhaus Light"/>
              </a:rPr>
              <a:t>Navaprettam N (61693)</a:t>
            </a:r>
          </a:p>
          <a:p>
            <a:pPr algn="l">
              <a:lnSpc>
                <a:spcPts val="2990"/>
              </a:lnSpc>
            </a:pPr>
            <a:r>
              <a:rPr lang="en-US" sz="2491">
                <a:solidFill>
                  <a:srgbClr val="000000"/>
                </a:solidFill>
                <a:latin typeface="ITC Bauhaus Light"/>
                <a:ea typeface="ITC Bauhaus Light"/>
                <a:cs typeface="ITC Bauhaus Light"/>
                <a:sym typeface="ITC Bauhaus Light"/>
              </a:rPr>
              <a:t>Sayan Paul (61679)</a:t>
            </a:r>
          </a:p>
        </p:txBody>
      </p:sp>
      <p:sp>
        <p:nvSpPr>
          <p:cNvPr name="TextBox 7" id="7"/>
          <p:cNvSpPr txBox="true"/>
          <p:nvPr/>
        </p:nvSpPr>
        <p:spPr>
          <a:xfrm rot="0">
            <a:off x="15916687" y="8886190"/>
            <a:ext cx="1342613" cy="372077"/>
          </a:xfrm>
          <a:prstGeom prst="rect">
            <a:avLst/>
          </a:prstGeom>
        </p:spPr>
        <p:txBody>
          <a:bodyPr anchor="t" rtlCol="false" tIns="0" lIns="0" bIns="0" rIns="0">
            <a:spAutoFit/>
          </a:bodyPr>
          <a:lstStyle/>
          <a:p>
            <a:pPr algn="just">
              <a:lnSpc>
                <a:spcPts val="3220"/>
              </a:lnSpc>
            </a:pPr>
            <a:r>
              <a:rPr lang="en-US" b="true" sz="2000" spc="-138">
                <a:solidFill>
                  <a:srgbClr val="000000"/>
                </a:solidFill>
                <a:latin typeface="Nunito Bold"/>
                <a:ea typeface="Nunito Bold"/>
                <a:cs typeface="Nunito Bold"/>
                <a:sym typeface="Nunito Bold"/>
              </a:rPr>
              <a:t>Feb  </a:t>
            </a:r>
            <a:r>
              <a:rPr lang="en-US" b="true" sz="2000" spc="-138">
                <a:solidFill>
                  <a:srgbClr val="000000"/>
                </a:solidFill>
                <a:latin typeface="Nunito Bold"/>
                <a:ea typeface="Nunito Bold"/>
                <a:cs typeface="Nunito Bold"/>
                <a:sym typeface="Nunito Bold"/>
              </a:rPr>
              <a:t>|  2025</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logo with yellow and purple circles  AI-generated content may be incorrect."/>
          <p:cNvSpPr/>
          <p:nvPr/>
        </p:nvSpPr>
        <p:spPr>
          <a:xfrm flipH="false" flipV="false" rot="0">
            <a:off x="16002000" y="243405"/>
            <a:ext cx="1828800" cy="1000125"/>
          </a:xfrm>
          <a:custGeom>
            <a:avLst/>
            <a:gdLst/>
            <a:ahLst/>
            <a:cxnLst/>
            <a:rect r="r" b="b" t="t" l="l"/>
            <a:pathLst>
              <a:path h="1000125" w="1828800">
                <a:moveTo>
                  <a:pt x="0" y="0"/>
                </a:moveTo>
                <a:lnTo>
                  <a:pt x="1828800" y="0"/>
                </a:lnTo>
                <a:lnTo>
                  <a:pt x="1828800" y="1000125"/>
                </a:lnTo>
                <a:lnTo>
                  <a:pt x="0" y="1000125"/>
                </a:lnTo>
                <a:lnTo>
                  <a:pt x="0" y="0"/>
                </a:lnTo>
                <a:close/>
              </a:path>
            </a:pathLst>
          </a:custGeom>
          <a:blipFill>
            <a:blip r:embed="rId2"/>
            <a:stretch>
              <a:fillRect l="0" t="0" r="0" b="0"/>
            </a:stretch>
          </a:blipFill>
        </p:spPr>
      </p:sp>
      <p:grpSp>
        <p:nvGrpSpPr>
          <p:cNvPr name="Group 3" id="3"/>
          <p:cNvGrpSpPr/>
          <p:nvPr/>
        </p:nvGrpSpPr>
        <p:grpSpPr>
          <a:xfrm rot="0">
            <a:off x="1028700" y="3247852"/>
            <a:ext cx="16230600" cy="5465088"/>
            <a:chOff x="0" y="0"/>
            <a:chExt cx="21640800" cy="7286784"/>
          </a:xfrm>
        </p:grpSpPr>
        <p:sp>
          <p:nvSpPr>
            <p:cNvPr name="Freeform 4" id="4"/>
            <p:cNvSpPr/>
            <p:nvPr/>
          </p:nvSpPr>
          <p:spPr>
            <a:xfrm flipH="false" flipV="false" rot="0">
              <a:off x="0" y="0"/>
              <a:ext cx="21640800" cy="7286784"/>
            </a:xfrm>
            <a:custGeom>
              <a:avLst/>
              <a:gdLst/>
              <a:ahLst/>
              <a:cxnLst/>
              <a:rect r="r" b="b" t="t" l="l"/>
              <a:pathLst>
                <a:path h="7286784" w="21640800">
                  <a:moveTo>
                    <a:pt x="0" y="0"/>
                  </a:moveTo>
                  <a:lnTo>
                    <a:pt x="21640800" y="0"/>
                  </a:lnTo>
                  <a:lnTo>
                    <a:pt x="21640800" y="7286784"/>
                  </a:lnTo>
                  <a:lnTo>
                    <a:pt x="0" y="7286784"/>
                  </a:lnTo>
                  <a:close/>
                </a:path>
              </a:pathLst>
            </a:custGeom>
            <a:solidFill>
              <a:srgbClr val="000000">
                <a:alpha val="0"/>
              </a:srgbClr>
            </a:solidFill>
          </p:spPr>
        </p:sp>
        <p:sp>
          <p:nvSpPr>
            <p:cNvPr name="TextBox 5" id="5"/>
            <p:cNvSpPr txBox="true"/>
            <p:nvPr/>
          </p:nvSpPr>
          <p:spPr>
            <a:xfrm>
              <a:off x="0" y="-38100"/>
              <a:ext cx="21640800" cy="7324884"/>
            </a:xfrm>
            <a:prstGeom prst="rect">
              <a:avLst/>
            </a:prstGeom>
          </p:spPr>
          <p:txBody>
            <a:bodyPr anchor="t" rtlCol="false" tIns="0" lIns="0" bIns="0" rIns="0"/>
            <a:lstStyle/>
            <a:p>
              <a:pPr algn="l" marL="579030" indent="-289515" lvl="1">
                <a:lnSpc>
                  <a:spcPts val="3455"/>
                </a:lnSpc>
                <a:buFont typeface="Arial"/>
                <a:buChar char="•"/>
              </a:pPr>
              <a:r>
                <a:rPr lang="en-US" b="true" sz="3199">
                  <a:solidFill>
                    <a:srgbClr val="000000"/>
                  </a:solidFill>
                  <a:latin typeface="Calibri (MS) Bold"/>
                  <a:ea typeface="Calibri (MS) Bold"/>
                  <a:cs typeface="Calibri (MS) Bold"/>
                  <a:sym typeface="Calibri (MS) Bold"/>
                </a:rPr>
                <a:t>Phase 1: Initial Development</a:t>
              </a:r>
              <a:r>
                <a:rPr lang="en-US" sz="3199">
                  <a:solidFill>
                    <a:srgbClr val="000000"/>
                  </a:solidFill>
                  <a:latin typeface="Calibri (MS)"/>
                  <a:ea typeface="Calibri (MS)"/>
                  <a:cs typeface="Calibri (MS)"/>
                  <a:sym typeface="Calibri (MS)"/>
                </a:rPr>
                <a:t>:</a:t>
              </a:r>
            </a:p>
            <a:p>
              <a:pPr algn="l">
                <a:lnSpc>
                  <a:spcPts val="3455"/>
                </a:lnSpc>
              </a:pPr>
              <a:r>
                <a:rPr lang="en-US" sz="3199">
                  <a:solidFill>
                    <a:srgbClr val="000000"/>
                  </a:solidFill>
                  <a:latin typeface="Calibri (MS)"/>
                  <a:ea typeface="Calibri (MS)"/>
                  <a:cs typeface="Calibri (MS)"/>
                  <a:sym typeface="Calibri (MS)"/>
                </a:rPr>
                <a:t>      - Research and planning phase.</a:t>
              </a:r>
            </a:p>
            <a:p>
              <a:pPr algn="l">
                <a:lnSpc>
                  <a:spcPts val="3455"/>
                </a:lnSpc>
              </a:pPr>
              <a:r>
                <a:rPr lang="en-US" sz="3199">
                  <a:solidFill>
                    <a:srgbClr val="000000"/>
                  </a:solidFill>
                  <a:latin typeface="Calibri (MS)"/>
                  <a:ea typeface="Calibri (MS)"/>
                  <a:cs typeface="Calibri (MS)"/>
                  <a:sym typeface="Calibri (MS)"/>
                </a:rPr>
                <a:t>      - Develop initial MVP (minimum viable product) of the quiz generator app with basic features (User Registration &amp; Authentication,Quiz Creation, Quiz Management,User Interface,Basic Admin Panel,Downloading Quizzes generated,Data Storage ).</a:t>
              </a:r>
            </a:p>
            <a:p>
              <a:pPr algn="l">
                <a:lnSpc>
                  <a:spcPts val="3455"/>
                </a:lnSpc>
              </a:pPr>
            </a:p>
            <a:p>
              <a:pPr algn="l">
                <a:lnSpc>
                  <a:spcPts val="3455"/>
                </a:lnSpc>
              </a:pPr>
            </a:p>
            <a:p>
              <a:pPr algn="l" marL="579030" indent="-289515" lvl="1">
                <a:lnSpc>
                  <a:spcPts val="3455"/>
                </a:lnSpc>
                <a:buFont typeface="Arial"/>
                <a:buChar char="•"/>
              </a:pPr>
              <a:r>
                <a:rPr lang="en-US" b="true" sz="3199">
                  <a:solidFill>
                    <a:srgbClr val="000000"/>
                  </a:solidFill>
                  <a:latin typeface="Calibri (MS) Bold"/>
                  <a:ea typeface="Calibri (MS) Bold"/>
                  <a:cs typeface="Calibri (MS) Bold"/>
                  <a:sym typeface="Calibri (MS) Bold"/>
                </a:rPr>
                <a:t>Phase 2: Enhancement &amp; Optimization</a:t>
              </a:r>
            </a:p>
            <a:p>
              <a:pPr algn="l">
                <a:lnSpc>
                  <a:spcPts val="3455"/>
                </a:lnSpc>
              </a:pPr>
              <a:r>
                <a:rPr lang="en-US" sz="3199">
                  <a:solidFill>
                    <a:srgbClr val="000000"/>
                  </a:solidFill>
                  <a:latin typeface="Calibri (MS)"/>
                  <a:ea typeface="Calibri (MS)"/>
                  <a:cs typeface="Calibri (MS)"/>
                  <a:sym typeface="Calibri (MS)"/>
                </a:rPr>
                <a:t>      </a:t>
              </a:r>
              <a:r>
                <a:rPr lang="en-US" sz="3199">
                  <a:solidFill>
                    <a:srgbClr val="000000"/>
                  </a:solidFill>
                  <a:latin typeface="Calibri (MS)"/>
                  <a:ea typeface="Calibri (MS)"/>
                  <a:cs typeface="Calibri (MS)"/>
                  <a:sym typeface="Calibri (MS)"/>
                </a:rPr>
                <a:t>- User profiles enhancements and Progress Tracking (No. of quizzes generated) </a:t>
              </a:r>
            </a:p>
            <a:p>
              <a:pPr algn="l">
                <a:lnSpc>
                  <a:spcPts val="3455"/>
                </a:lnSpc>
              </a:pPr>
              <a:r>
                <a:rPr lang="en-US" sz="3199">
                  <a:solidFill>
                    <a:srgbClr val="000000"/>
                  </a:solidFill>
                  <a:latin typeface="Calibri (MS)"/>
                  <a:ea typeface="Calibri (MS)"/>
                  <a:cs typeface="Calibri (MS)"/>
                  <a:sym typeface="Calibri (MS)"/>
                </a:rPr>
                <a:t>      - Refine UI with interactive elements.</a:t>
              </a:r>
            </a:p>
            <a:p>
              <a:pPr algn="l">
                <a:lnSpc>
                  <a:spcPts val="3455"/>
                </a:lnSpc>
              </a:pPr>
              <a:r>
                <a:rPr lang="en-US" sz="3199">
                  <a:solidFill>
                    <a:srgbClr val="000000"/>
                  </a:solidFill>
                  <a:latin typeface="Calibri (MS)"/>
                  <a:ea typeface="Calibri (MS)"/>
                  <a:cs typeface="Calibri (MS)"/>
                  <a:sym typeface="Calibri (MS)"/>
                </a:rPr>
                <a:t>      </a:t>
              </a:r>
            </a:p>
            <a:p>
              <a:pPr algn="l">
                <a:lnSpc>
                  <a:spcPts val="3455"/>
                </a:lnSpc>
              </a:pPr>
            </a:p>
          </p:txBody>
        </p:sp>
      </p:grpSp>
      <p:sp>
        <p:nvSpPr>
          <p:cNvPr name="Freeform 6" id="6"/>
          <p:cNvSpPr/>
          <p:nvPr/>
        </p:nvSpPr>
        <p:spPr>
          <a:xfrm flipH="false" flipV="false" rot="0">
            <a:off x="16836195" y="9258300"/>
            <a:ext cx="423105" cy="346177"/>
          </a:xfrm>
          <a:custGeom>
            <a:avLst/>
            <a:gdLst/>
            <a:ahLst/>
            <a:cxnLst/>
            <a:rect r="r" b="b" t="t" l="l"/>
            <a:pathLst>
              <a:path h="346177" w="423105">
                <a:moveTo>
                  <a:pt x="0" y="0"/>
                </a:moveTo>
                <a:lnTo>
                  <a:pt x="423105" y="0"/>
                </a:lnTo>
                <a:lnTo>
                  <a:pt x="423105" y="346177"/>
                </a:lnTo>
                <a:lnTo>
                  <a:pt x="0" y="34617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986139" y="9046699"/>
            <a:ext cx="850648" cy="759721"/>
          </a:xfrm>
          <a:prstGeom prst="rect">
            <a:avLst/>
          </a:prstGeom>
        </p:spPr>
        <p:txBody>
          <a:bodyPr anchor="t" rtlCol="false" tIns="0" lIns="0" bIns="0" rIns="0">
            <a:spAutoFit/>
          </a:bodyPr>
          <a:lstStyle/>
          <a:p>
            <a:pPr algn="r">
              <a:lnSpc>
                <a:spcPts val="6059"/>
              </a:lnSpc>
            </a:pPr>
            <a:r>
              <a:rPr lang="en-US" sz="5049">
                <a:solidFill>
                  <a:srgbClr val="000000">
                    <a:alpha val="89804"/>
                  </a:srgbClr>
                </a:solidFill>
                <a:latin typeface="Lovelo"/>
                <a:ea typeface="Lovelo"/>
                <a:cs typeface="Lovelo"/>
                <a:sym typeface="Lovelo"/>
              </a:rPr>
              <a:t>10</a:t>
            </a:r>
          </a:p>
        </p:txBody>
      </p:sp>
      <p:sp>
        <p:nvSpPr>
          <p:cNvPr name="TextBox 8" id="8"/>
          <p:cNvSpPr txBox="true"/>
          <p:nvPr/>
        </p:nvSpPr>
        <p:spPr>
          <a:xfrm rot="0">
            <a:off x="986139" y="857267"/>
            <a:ext cx="10230142" cy="1390650"/>
          </a:xfrm>
          <a:prstGeom prst="rect">
            <a:avLst/>
          </a:prstGeom>
        </p:spPr>
        <p:txBody>
          <a:bodyPr anchor="t" rtlCol="false" tIns="0" lIns="0" bIns="0" rIns="0">
            <a:spAutoFit/>
          </a:bodyPr>
          <a:lstStyle/>
          <a:p>
            <a:pPr algn="l">
              <a:lnSpc>
                <a:spcPts val="9600"/>
              </a:lnSpc>
            </a:pPr>
            <a:r>
              <a:rPr lang="en-US" sz="8000">
                <a:solidFill>
                  <a:srgbClr val="000000"/>
                </a:solidFill>
                <a:latin typeface="ITC Bauhaus Light"/>
                <a:ea typeface="ITC Bauhaus Light"/>
                <a:cs typeface="ITC Bauhaus Light"/>
                <a:sym typeface="ITC Bauhaus Light"/>
              </a:rPr>
              <a:t>Phases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logo with yellow and purple circles  AI-generated content may be incorrect."/>
          <p:cNvSpPr/>
          <p:nvPr/>
        </p:nvSpPr>
        <p:spPr>
          <a:xfrm flipH="false" flipV="false" rot="0">
            <a:off x="16002000" y="243405"/>
            <a:ext cx="1828800" cy="1000125"/>
          </a:xfrm>
          <a:custGeom>
            <a:avLst/>
            <a:gdLst/>
            <a:ahLst/>
            <a:cxnLst/>
            <a:rect r="r" b="b" t="t" l="l"/>
            <a:pathLst>
              <a:path h="1000125" w="1828800">
                <a:moveTo>
                  <a:pt x="0" y="0"/>
                </a:moveTo>
                <a:lnTo>
                  <a:pt x="1828800" y="0"/>
                </a:lnTo>
                <a:lnTo>
                  <a:pt x="1828800" y="1000125"/>
                </a:lnTo>
                <a:lnTo>
                  <a:pt x="0" y="1000125"/>
                </a:lnTo>
                <a:lnTo>
                  <a:pt x="0" y="0"/>
                </a:lnTo>
                <a:close/>
              </a:path>
            </a:pathLst>
          </a:custGeom>
          <a:blipFill>
            <a:blip r:embed="rId2"/>
            <a:stretch>
              <a:fillRect l="0" t="0" r="0" b="0"/>
            </a:stretch>
          </a:blipFill>
        </p:spPr>
      </p:sp>
      <p:grpSp>
        <p:nvGrpSpPr>
          <p:cNvPr name="Group 3" id="3"/>
          <p:cNvGrpSpPr/>
          <p:nvPr/>
        </p:nvGrpSpPr>
        <p:grpSpPr>
          <a:xfrm rot="0">
            <a:off x="1028700" y="2945461"/>
            <a:ext cx="16230600" cy="4408833"/>
            <a:chOff x="0" y="0"/>
            <a:chExt cx="21640800" cy="5878443"/>
          </a:xfrm>
        </p:grpSpPr>
        <p:sp>
          <p:nvSpPr>
            <p:cNvPr name="Freeform 4" id="4"/>
            <p:cNvSpPr/>
            <p:nvPr/>
          </p:nvSpPr>
          <p:spPr>
            <a:xfrm flipH="false" flipV="false" rot="0">
              <a:off x="0" y="0"/>
              <a:ext cx="21640800" cy="5878444"/>
            </a:xfrm>
            <a:custGeom>
              <a:avLst/>
              <a:gdLst/>
              <a:ahLst/>
              <a:cxnLst/>
              <a:rect r="r" b="b" t="t" l="l"/>
              <a:pathLst>
                <a:path h="5878444" w="21640800">
                  <a:moveTo>
                    <a:pt x="0" y="0"/>
                  </a:moveTo>
                  <a:lnTo>
                    <a:pt x="21640800" y="0"/>
                  </a:lnTo>
                  <a:lnTo>
                    <a:pt x="21640800" y="5878444"/>
                  </a:lnTo>
                  <a:lnTo>
                    <a:pt x="0" y="5878444"/>
                  </a:lnTo>
                  <a:close/>
                </a:path>
              </a:pathLst>
            </a:custGeom>
            <a:solidFill>
              <a:srgbClr val="000000">
                <a:alpha val="0"/>
              </a:srgbClr>
            </a:solidFill>
          </p:spPr>
        </p:sp>
        <p:sp>
          <p:nvSpPr>
            <p:cNvPr name="TextBox 5" id="5"/>
            <p:cNvSpPr txBox="true"/>
            <p:nvPr/>
          </p:nvSpPr>
          <p:spPr>
            <a:xfrm>
              <a:off x="0" y="-38100"/>
              <a:ext cx="21640800" cy="5916543"/>
            </a:xfrm>
            <a:prstGeom prst="rect">
              <a:avLst/>
            </a:prstGeom>
          </p:spPr>
          <p:txBody>
            <a:bodyPr anchor="t" rtlCol="false" tIns="0" lIns="0" bIns="0" rIns="0"/>
            <a:lstStyle/>
            <a:p>
              <a:pPr algn="l" marL="579030" indent="-289515" lvl="1">
                <a:lnSpc>
                  <a:spcPts val="3455"/>
                </a:lnSpc>
                <a:buFont typeface="Arial"/>
                <a:buChar char="•"/>
              </a:pPr>
              <a:r>
                <a:rPr lang="en-US" b="true" sz="3199">
                  <a:solidFill>
                    <a:srgbClr val="000000"/>
                  </a:solidFill>
                  <a:latin typeface="Calibri (MS) Bold"/>
                  <a:ea typeface="Calibri (MS) Bold"/>
                  <a:cs typeface="Calibri (MS) Bold"/>
                  <a:sym typeface="Calibri (MS) Bold"/>
                </a:rPr>
                <a:t>Phase 3: Deployment</a:t>
              </a:r>
            </a:p>
            <a:p>
              <a:pPr algn="l">
                <a:lnSpc>
                  <a:spcPts val="3455"/>
                </a:lnSpc>
              </a:pPr>
              <a:r>
                <a:rPr lang="en-US" sz="3199">
                  <a:solidFill>
                    <a:srgbClr val="000000"/>
                  </a:solidFill>
                  <a:latin typeface="Calibri (MS)"/>
                  <a:ea typeface="Calibri (MS)"/>
                  <a:cs typeface="Calibri (MS)"/>
                  <a:sym typeface="Calibri (MS)"/>
                </a:rPr>
                <a:t>    </a:t>
              </a:r>
              <a:r>
                <a:rPr lang="en-US" sz="3199">
                  <a:solidFill>
                    <a:srgbClr val="000000"/>
                  </a:solidFill>
                  <a:latin typeface="Calibri (MS)"/>
                  <a:ea typeface="Calibri (MS)"/>
                  <a:cs typeface="Calibri (MS)"/>
                  <a:sym typeface="Calibri (MS)"/>
                </a:rPr>
                <a:t>      - Prepare for scaling and deployment to cloud infrastructure.</a:t>
              </a:r>
            </a:p>
            <a:p>
              <a:pPr algn="l">
                <a:lnSpc>
                  <a:spcPts val="3455"/>
                </a:lnSpc>
              </a:pPr>
            </a:p>
            <a:p>
              <a:pPr algn="l">
                <a:lnSpc>
                  <a:spcPts val="3455"/>
                </a:lnSpc>
              </a:pPr>
            </a:p>
            <a:p>
              <a:pPr algn="l" marL="579030" indent="-289515" lvl="1">
                <a:lnSpc>
                  <a:spcPts val="3455"/>
                </a:lnSpc>
                <a:buFont typeface="Arial"/>
                <a:buChar char="•"/>
              </a:pPr>
              <a:r>
                <a:rPr lang="en-US" b="true" sz="3199">
                  <a:solidFill>
                    <a:srgbClr val="000000"/>
                  </a:solidFill>
                  <a:latin typeface="Calibri (MS) Bold"/>
                  <a:ea typeface="Calibri (MS) Bold"/>
                  <a:cs typeface="Calibri (MS) Bold"/>
                  <a:sym typeface="Calibri (MS) Bold"/>
                </a:rPr>
                <a:t>Phase 4: Continuous Improvement(To be done)</a:t>
              </a:r>
            </a:p>
            <a:p>
              <a:pPr algn="l">
                <a:lnSpc>
                  <a:spcPts val="3455"/>
                </a:lnSpc>
              </a:pPr>
              <a:r>
                <a:rPr lang="en-US" sz="3199">
                  <a:solidFill>
                    <a:srgbClr val="000000"/>
                  </a:solidFill>
                  <a:latin typeface="Calibri (MS)"/>
                  <a:ea typeface="Calibri (MS)"/>
                  <a:cs typeface="Calibri (MS)"/>
                  <a:sym typeface="Calibri (MS)"/>
                </a:rPr>
                <a:t>      </a:t>
              </a:r>
              <a:r>
                <a:rPr lang="en-US" sz="3199">
                  <a:solidFill>
                    <a:srgbClr val="000000"/>
                  </a:solidFill>
                  <a:latin typeface="Calibri (MS)"/>
                  <a:ea typeface="Calibri (MS)"/>
                  <a:cs typeface="Calibri (MS)"/>
                  <a:sym typeface="Calibri (MS)"/>
                </a:rPr>
                <a:t>- Monitor user feedback and performance.</a:t>
              </a:r>
            </a:p>
            <a:p>
              <a:pPr algn="l">
                <a:lnSpc>
                  <a:spcPts val="3455"/>
                </a:lnSpc>
              </a:pPr>
              <a:r>
                <a:rPr lang="en-US" sz="3199">
                  <a:solidFill>
                    <a:srgbClr val="000000"/>
                  </a:solidFill>
                  <a:latin typeface="Calibri (MS)"/>
                  <a:ea typeface="Calibri (MS)"/>
                  <a:cs typeface="Calibri (MS)"/>
                  <a:sym typeface="Calibri (MS)"/>
                </a:rPr>
                <a:t>       - Provide regular updates based on user input</a:t>
              </a:r>
            </a:p>
          </p:txBody>
        </p:sp>
      </p:grpSp>
      <p:sp>
        <p:nvSpPr>
          <p:cNvPr name="Freeform 6" id="6"/>
          <p:cNvSpPr/>
          <p:nvPr/>
        </p:nvSpPr>
        <p:spPr>
          <a:xfrm flipH="false" flipV="false" rot="0">
            <a:off x="16836195" y="9258300"/>
            <a:ext cx="423105" cy="346177"/>
          </a:xfrm>
          <a:custGeom>
            <a:avLst/>
            <a:gdLst/>
            <a:ahLst/>
            <a:cxnLst/>
            <a:rect r="r" b="b" t="t" l="l"/>
            <a:pathLst>
              <a:path h="346177" w="423105">
                <a:moveTo>
                  <a:pt x="0" y="0"/>
                </a:moveTo>
                <a:lnTo>
                  <a:pt x="423105" y="0"/>
                </a:lnTo>
                <a:lnTo>
                  <a:pt x="423105" y="346177"/>
                </a:lnTo>
                <a:lnTo>
                  <a:pt x="0" y="34617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986139" y="9046699"/>
            <a:ext cx="850648" cy="759721"/>
          </a:xfrm>
          <a:prstGeom prst="rect">
            <a:avLst/>
          </a:prstGeom>
        </p:spPr>
        <p:txBody>
          <a:bodyPr anchor="t" rtlCol="false" tIns="0" lIns="0" bIns="0" rIns="0">
            <a:spAutoFit/>
          </a:bodyPr>
          <a:lstStyle/>
          <a:p>
            <a:pPr algn="r">
              <a:lnSpc>
                <a:spcPts val="6059"/>
              </a:lnSpc>
            </a:pPr>
            <a:r>
              <a:rPr lang="en-US" sz="5049">
                <a:solidFill>
                  <a:srgbClr val="000000">
                    <a:alpha val="89804"/>
                  </a:srgbClr>
                </a:solidFill>
                <a:latin typeface="Lovelo"/>
                <a:ea typeface="Lovelo"/>
                <a:cs typeface="Lovelo"/>
                <a:sym typeface="Lovelo"/>
              </a:rPr>
              <a:t>11</a:t>
            </a:r>
          </a:p>
        </p:txBody>
      </p:sp>
      <p:sp>
        <p:nvSpPr>
          <p:cNvPr name="TextBox 8" id="8"/>
          <p:cNvSpPr txBox="true"/>
          <p:nvPr/>
        </p:nvSpPr>
        <p:spPr>
          <a:xfrm rot="0">
            <a:off x="986139" y="857250"/>
            <a:ext cx="10230142" cy="1390683"/>
          </a:xfrm>
          <a:prstGeom prst="rect">
            <a:avLst/>
          </a:prstGeom>
        </p:spPr>
        <p:txBody>
          <a:bodyPr anchor="t" rtlCol="false" tIns="0" lIns="0" bIns="0" rIns="0">
            <a:spAutoFit/>
          </a:bodyPr>
          <a:lstStyle/>
          <a:p>
            <a:pPr algn="l">
              <a:lnSpc>
                <a:spcPts val="9600"/>
              </a:lnSpc>
            </a:pPr>
            <a:r>
              <a:rPr lang="en-US" sz="8000">
                <a:solidFill>
                  <a:srgbClr val="000000"/>
                </a:solidFill>
                <a:latin typeface="ITC Bauhaus Light"/>
                <a:ea typeface="ITC Bauhaus Light"/>
                <a:cs typeface="ITC Bauhaus Light"/>
                <a:sym typeface="ITC Bauhaus Light"/>
              </a:rPr>
              <a:t>Phases &amp; Timeline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logo with yellow and purple circles  AI-generated content may be incorrect."/>
          <p:cNvSpPr/>
          <p:nvPr/>
        </p:nvSpPr>
        <p:spPr>
          <a:xfrm flipH="false" flipV="false" rot="0">
            <a:off x="16002000" y="243405"/>
            <a:ext cx="1828800" cy="1000125"/>
          </a:xfrm>
          <a:custGeom>
            <a:avLst/>
            <a:gdLst/>
            <a:ahLst/>
            <a:cxnLst/>
            <a:rect r="r" b="b" t="t" l="l"/>
            <a:pathLst>
              <a:path h="1000125" w="1828800">
                <a:moveTo>
                  <a:pt x="0" y="0"/>
                </a:moveTo>
                <a:lnTo>
                  <a:pt x="1828800" y="0"/>
                </a:lnTo>
                <a:lnTo>
                  <a:pt x="1828800" y="1000125"/>
                </a:lnTo>
                <a:lnTo>
                  <a:pt x="0" y="1000125"/>
                </a:lnTo>
                <a:lnTo>
                  <a:pt x="0" y="0"/>
                </a:lnTo>
                <a:close/>
              </a:path>
            </a:pathLst>
          </a:custGeom>
          <a:blipFill>
            <a:blip r:embed="rId3"/>
            <a:stretch>
              <a:fillRect l="0" t="0" r="0" b="0"/>
            </a:stretch>
          </a:blipFill>
        </p:spPr>
      </p:sp>
      <p:sp>
        <p:nvSpPr>
          <p:cNvPr name="Freeform 3" id="3"/>
          <p:cNvSpPr/>
          <p:nvPr/>
        </p:nvSpPr>
        <p:spPr>
          <a:xfrm flipH="false" flipV="false" rot="0">
            <a:off x="2593850" y="7316772"/>
            <a:ext cx="4152717" cy="2076360"/>
          </a:xfrm>
          <a:custGeom>
            <a:avLst/>
            <a:gdLst/>
            <a:ahLst/>
            <a:cxnLst/>
            <a:rect r="r" b="b" t="t" l="l"/>
            <a:pathLst>
              <a:path h="2076360" w="4152717">
                <a:moveTo>
                  <a:pt x="0" y="0"/>
                </a:moveTo>
                <a:lnTo>
                  <a:pt x="4152717" y="0"/>
                </a:lnTo>
                <a:lnTo>
                  <a:pt x="4152717" y="2076360"/>
                </a:lnTo>
                <a:lnTo>
                  <a:pt x="0" y="2076360"/>
                </a:lnTo>
                <a:lnTo>
                  <a:pt x="0" y="0"/>
                </a:lnTo>
                <a:close/>
              </a:path>
            </a:pathLst>
          </a:custGeom>
          <a:blipFill>
            <a:blip r:embed="rId4"/>
            <a:stretch>
              <a:fillRect l="0" t="0" r="0" b="0"/>
            </a:stretch>
          </a:blipFill>
        </p:spPr>
      </p:sp>
      <p:sp>
        <p:nvSpPr>
          <p:cNvPr name="Freeform 4" id="4"/>
          <p:cNvSpPr/>
          <p:nvPr/>
        </p:nvSpPr>
        <p:spPr>
          <a:xfrm flipH="false" flipV="false" rot="0">
            <a:off x="2978004" y="2591083"/>
            <a:ext cx="3756205" cy="2076360"/>
          </a:xfrm>
          <a:custGeom>
            <a:avLst/>
            <a:gdLst/>
            <a:ahLst/>
            <a:cxnLst/>
            <a:rect r="r" b="b" t="t" l="l"/>
            <a:pathLst>
              <a:path h="2076360" w="3756205">
                <a:moveTo>
                  <a:pt x="0" y="0"/>
                </a:moveTo>
                <a:lnTo>
                  <a:pt x="3756205" y="0"/>
                </a:lnTo>
                <a:lnTo>
                  <a:pt x="3756205" y="2076359"/>
                </a:lnTo>
                <a:lnTo>
                  <a:pt x="0" y="2076359"/>
                </a:lnTo>
                <a:lnTo>
                  <a:pt x="0" y="0"/>
                </a:lnTo>
                <a:close/>
              </a:path>
            </a:pathLst>
          </a:custGeom>
          <a:blipFill>
            <a:blip r:embed="rId5"/>
            <a:stretch>
              <a:fillRect l="-32097" t="0" r="-16550" b="0"/>
            </a:stretch>
          </a:blipFill>
        </p:spPr>
      </p:sp>
      <p:sp>
        <p:nvSpPr>
          <p:cNvPr name="Freeform 5" id="5"/>
          <p:cNvSpPr/>
          <p:nvPr/>
        </p:nvSpPr>
        <p:spPr>
          <a:xfrm flipH="false" flipV="false" rot="0">
            <a:off x="560087" y="2599992"/>
            <a:ext cx="2303566" cy="2067451"/>
          </a:xfrm>
          <a:custGeom>
            <a:avLst/>
            <a:gdLst/>
            <a:ahLst/>
            <a:cxnLst/>
            <a:rect r="r" b="b" t="t" l="l"/>
            <a:pathLst>
              <a:path h="2067451" w="2303566">
                <a:moveTo>
                  <a:pt x="0" y="0"/>
                </a:moveTo>
                <a:lnTo>
                  <a:pt x="2303566" y="0"/>
                </a:lnTo>
                <a:lnTo>
                  <a:pt x="2303566" y="2067450"/>
                </a:lnTo>
                <a:lnTo>
                  <a:pt x="0" y="2067450"/>
                </a:lnTo>
                <a:lnTo>
                  <a:pt x="0" y="0"/>
                </a:lnTo>
                <a:close/>
              </a:path>
            </a:pathLst>
          </a:custGeom>
          <a:blipFill>
            <a:blip r:embed="rId6"/>
            <a:stretch>
              <a:fillRect l="0" t="0" r="0" b="0"/>
            </a:stretch>
          </a:blipFill>
        </p:spPr>
      </p:sp>
      <p:sp>
        <p:nvSpPr>
          <p:cNvPr name="Freeform 6" id="6"/>
          <p:cNvSpPr/>
          <p:nvPr/>
        </p:nvSpPr>
        <p:spPr>
          <a:xfrm flipH="false" flipV="false" rot="0">
            <a:off x="10637280" y="5188416"/>
            <a:ext cx="3475171" cy="2076360"/>
          </a:xfrm>
          <a:custGeom>
            <a:avLst/>
            <a:gdLst/>
            <a:ahLst/>
            <a:cxnLst/>
            <a:rect r="r" b="b" t="t" l="l"/>
            <a:pathLst>
              <a:path h="2076360" w="3475171">
                <a:moveTo>
                  <a:pt x="0" y="0"/>
                </a:moveTo>
                <a:lnTo>
                  <a:pt x="3475171" y="0"/>
                </a:lnTo>
                <a:lnTo>
                  <a:pt x="3475171" y="2076360"/>
                </a:lnTo>
                <a:lnTo>
                  <a:pt x="0" y="2076360"/>
                </a:lnTo>
                <a:lnTo>
                  <a:pt x="0" y="0"/>
                </a:lnTo>
                <a:close/>
              </a:path>
            </a:pathLst>
          </a:custGeom>
          <a:blipFill>
            <a:blip r:embed="rId7"/>
            <a:stretch>
              <a:fillRect l="0" t="0" r="0" b="0"/>
            </a:stretch>
          </a:blipFill>
        </p:spPr>
      </p:sp>
      <p:sp>
        <p:nvSpPr>
          <p:cNvPr name="Freeform 7" id="7"/>
          <p:cNvSpPr/>
          <p:nvPr/>
        </p:nvSpPr>
        <p:spPr>
          <a:xfrm flipH="false" flipV="false" rot="0">
            <a:off x="11352921" y="9056224"/>
            <a:ext cx="1567847" cy="468245"/>
          </a:xfrm>
          <a:custGeom>
            <a:avLst/>
            <a:gdLst/>
            <a:ahLst/>
            <a:cxnLst/>
            <a:rect r="r" b="b" t="t" l="l"/>
            <a:pathLst>
              <a:path h="468245" w="1567847">
                <a:moveTo>
                  <a:pt x="0" y="0"/>
                </a:moveTo>
                <a:lnTo>
                  <a:pt x="1567847" y="0"/>
                </a:lnTo>
                <a:lnTo>
                  <a:pt x="1567847" y="468245"/>
                </a:lnTo>
                <a:lnTo>
                  <a:pt x="0" y="468245"/>
                </a:lnTo>
                <a:lnTo>
                  <a:pt x="0" y="0"/>
                </a:lnTo>
                <a:close/>
              </a:path>
            </a:pathLst>
          </a:custGeom>
          <a:blipFill>
            <a:blip r:embed="rId8"/>
            <a:stretch>
              <a:fillRect l="-62999" t="-125081" r="0" b="-81919"/>
            </a:stretch>
          </a:blipFill>
        </p:spPr>
      </p:sp>
      <p:sp>
        <p:nvSpPr>
          <p:cNvPr name="Freeform 8" id="8"/>
          <p:cNvSpPr/>
          <p:nvPr/>
        </p:nvSpPr>
        <p:spPr>
          <a:xfrm flipH="false" flipV="false" rot="0">
            <a:off x="7079942" y="7742189"/>
            <a:ext cx="3074818" cy="1727658"/>
          </a:xfrm>
          <a:custGeom>
            <a:avLst/>
            <a:gdLst/>
            <a:ahLst/>
            <a:cxnLst/>
            <a:rect r="r" b="b" t="t" l="l"/>
            <a:pathLst>
              <a:path h="1727658" w="3074818">
                <a:moveTo>
                  <a:pt x="0" y="0"/>
                </a:moveTo>
                <a:lnTo>
                  <a:pt x="3074818" y="0"/>
                </a:lnTo>
                <a:lnTo>
                  <a:pt x="3074818" y="1727658"/>
                </a:lnTo>
                <a:lnTo>
                  <a:pt x="0" y="1727658"/>
                </a:lnTo>
                <a:lnTo>
                  <a:pt x="0" y="0"/>
                </a:lnTo>
                <a:close/>
              </a:path>
            </a:pathLst>
          </a:custGeom>
          <a:blipFill>
            <a:blip r:embed="rId9"/>
            <a:stretch>
              <a:fillRect l="0" t="0" r="0" b="0"/>
            </a:stretch>
          </a:blipFill>
        </p:spPr>
      </p:sp>
      <p:sp>
        <p:nvSpPr>
          <p:cNvPr name="Freeform 9" id="9"/>
          <p:cNvSpPr/>
          <p:nvPr/>
        </p:nvSpPr>
        <p:spPr>
          <a:xfrm flipH="false" flipV="false" rot="0">
            <a:off x="14226751" y="2939785"/>
            <a:ext cx="3455315" cy="1727658"/>
          </a:xfrm>
          <a:custGeom>
            <a:avLst/>
            <a:gdLst/>
            <a:ahLst/>
            <a:cxnLst/>
            <a:rect r="r" b="b" t="t" l="l"/>
            <a:pathLst>
              <a:path h="1727658" w="3455315">
                <a:moveTo>
                  <a:pt x="0" y="0"/>
                </a:moveTo>
                <a:lnTo>
                  <a:pt x="3455315" y="0"/>
                </a:lnTo>
                <a:lnTo>
                  <a:pt x="3455315" y="1727657"/>
                </a:lnTo>
                <a:lnTo>
                  <a:pt x="0" y="1727657"/>
                </a:lnTo>
                <a:lnTo>
                  <a:pt x="0" y="0"/>
                </a:lnTo>
                <a:close/>
              </a:path>
            </a:pathLst>
          </a:custGeom>
          <a:blipFill>
            <a:blip r:embed="rId10"/>
            <a:stretch>
              <a:fillRect l="0" t="0" r="0" b="0"/>
            </a:stretch>
          </a:blipFill>
        </p:spPr>
      </p:sp>
      <p:sp>
        <p:nvSpPr>
          <p:cNvPr name="Freeform 10" id="10"/>
          <p:cNvSpPr/>
          <p:nvPr/>
        </p:nvSpPr>
        <p:spPr>
          <a:xfrm flipH="false" flipV="false" rot="0">
            <a:off x="389607" y="5039491"/>
            <a:ext cx="3101931" cy="1727658"/>
          </a:xfrm>
          <a:custGeom>
            <a:avLst/>
            <a:gdLst/>
            <a:ahLst/>
            <a:cxnLst/>
            <a:rect r="r" b="b" t="t" l="l"/>
            <a:pathLst>
              <a:path h="1727658" w="3101931">
                <a:moveTo>
                  <a:pt x="0" y="0"/>
                </a:moveTo>
                <a:lnTo>
                  <a:pt x="3101931" y="0"/>
                </a:lnTo>
                <a:lnTo>
                  <a:pt x="3101931" y="1727657"/>
                </a:lnTo>
                <a:lnTo>
                  <a:pt x="0" y="1727657"/>
                </a:lnTo>
                <a:lnTo>
                  <a:pt x="0" y="0"/>
                </a:lnTo>
                <a:close/>
              </a:path>
            </a:pathLst>
          </a:custGeom>
          <a:blipFill>
            <a:blip r:embed="rId11"/>
            <a:stretch>
              <a:fillRect l="0" t="0" r="0" b="0"/>
            </a:stretch>
          </a:blipFill>
        </p:spPr>
      </p:sp>
      <p:sp>
        <p:nvSpPr>
          <p:cNvPr name="Freeform 11" id="11"/>
          <p:cNvSpPr/>
          <p:nvPr/>
        </p:nvSpPr>
        <p:spPr>
          <a:xfrm flipH="false" flipV="false" rot="0">
            <a:off x="11078685" y="7845801"/>
            <a:ext cx="2116319" cy="1190429"/>
          </a:xfrm>
          <a:custGeom>
            <a:avLst/>
            <a:gdLst/>
            <a:ahLst/>
            <a:cxnLst/>
            <a:rect r="r" b="b" t="t" l="l"/>
            <a:pathLst>
              <a:path h="1190429" w="2116319">
                <a:moveTo>
                  <a:pt x="0" y="0"/>
                </a:moveTo>
                <a:lnTo>
                  <a:pt x="2116319" y="0"/>
                </a:lnTo>
                <a:lnTo>
                  <a:pt x="2116319" y="1190430"/>
                </a:lnTo>
                <a:lnTo>
                  <a:pt x="0" y="1190430"/>
                </a:lnTo>
                <a:lnTo>
                  <a:pt x="0" y="0"/>
                </a:lnTo>
                <a:close/>
              </a:path>
            </a:pathLst>
          </a:custGeom>
          <a:blipFill>
            <a:blip r:embed="rId12"/>
            <a:stretch>
              <a:fillRect l="0" t="0" r="0" b="0"/>
            </a:stretch>
          </a:blipFill>
        </p:spPr>
      </p:sp>
      <p:sp>
        <p:nvSpPr>
          <p:cNvPr name="Freeform 12" id="12"/>
          <p:cNvSpPr/>
          <p:nvPr/>
        </p:nvSpPr>
        <p:spPr>
          <a:xfrm flipH="false" flipV="false" rot="0">
            <a:off x="11250621" y="2828828"/>
            <a:ext cx="2861829" cy="1609779"/>
          </a:xfrm>
          <a:custGeom>
            <a:avLst/>
            <a:gdLst/>
            <a:ahLst/>
            <a:cxnLst/>
            <a:rect r="r" b="b" t="t" l="l"/>
            <a:pathLst>
              <a:path h="1609779" w="2861829">
                <a:moveTo>
                  <a:pt x="0" y="0"/>
                </a:moveTo>
                <a:lnTo>
                  <a:pt x="2861830" y="0"/>
                </a:lnTo>
                <a:lnTo>
                  <a:pt x="2861830" y="1609779"/>
                </a:lnTo>
                <a:lnTo>
                  <a:pt x="0" y="1609779"/>
                </a:lnTo>
                <a:lnTo>
                  <a:pt x="0" y="0"/>
                </a:lnTo>
                <a:close/>
              </a:path>
            </a:pathLst>
          </a:custGeom>
          <a:blipFill>
            <a:blip r:embed="rId13"/>
            <a:stretch>
              <a:fillRect l="0" t="0" r="0" b="0"/>
            </a:stretch>
          </a:blipFill>
        </p:spPr>
      </p:sp>
      <p:sp>
        <p:nvSpPr>
          <p:cNvPr name="Freeform 13" id="13"/>
          <p:cNvSpPr/>
          <p:nvPr/>
        </p:nvSpPr>
        <p:spPr>
          <a:xfrm flipH="false" flipV="false" rot="0">
            <a:off x="13847137" y="7780714"/>
            <a:ext cx="2651971" cy="1650607"/>
          </a:xfrm>
          <a:custGeom>
            <a:avLst/>
            <a:gdLst/>
            <a:ahLst/>
            <a:cxnLst/>
            <a:rect r="r" b="b" t="t" l="l"/>
            <a:pathLst>
              <a:path h="1650607" w="2651971">
                <a:moveTo>
                  <a:pt x="0" y="0"/>
                </a:moveTo>
                <a:lnTo>
                  <a:pt x="2651971" y="0"/>
                </a:lnTo>
                <a:lnTo>
                  <a:pt x="2651971" y="1650608"/>
                </a:lnTo>
                <a:lnTo>
                  <a:pt x="0" y="1650608"/>
                </a:lnTo>
                <a:lnTo>
                  <a:pt x="0" y="0"/>
                </a:lnTo>
                <a:close/>
              </a:path>
            </a:pathLst>
          </a:custGeom>
          <a:blipFill>
            <a:blip r:embed="rId14"/>
            <a:stretch>
              <a:fillRect l="0" t="-384" r="-11997" b="-384"/>
            </a:stretch>
          </a:blipFill>
        </p:spPr>
      </p:sp>
      <p:sp>
        <p:nvSpPr>
          <p:cNvPr name="Freeform 14" id="14"/>
          <p:cNvSpPr/>
          <p:nvPr/>
        </p:nvSpPr>
        <p:spPr>
          <a:xfrm flipH="false" flipV="false" rot="0">
            <a:off x="6924661" y="2590958"/>
            <a:ext cx="3964648" cy="2076485"/>
          </a:xfrm>
          <a:custGeom>
            <a:avLst/>
            <a:gdLst/>
            <a:ahLst/>
            <a:cxnLst/>
            <a:rect r="r" b="b" t="t" l="l"/>
            <a:pathLst>
              <a:path h="2076485" w="3964648">
                <a:moveTo>
                  <a:pt x="0" y="0"/>
                </a:moveTo>
                <a:lnTo>
                  <a:pt x="3964649" y="0"/>
                </a:lnTo>
                <a:lnTo>
                  <a:pt x="3964649" y="2076484"/>
                </a:lnTo>
                <a:lnTo>
                  <a:pt x="0" y="2076484"/>
                </a:lnTo>
                <a:lnTo>
                  <a:pt x="0" y="0"/>
                </a:lnTo>
                <a:close/>
              </a:path>
            </a:pathLst>
          </a:custGeom>
          <a:blipFill>
            <a:blip r:embed="rId15"/>
            <a:stretch>
              <a:fillRect l="0" t="0" r="0" b="0"/>
            </a:stretch>
          </a:blipFill>
        </p:spPr>
      </p:sp>
      <p:sp>
        <p:nvSpPr>
          <p:cNvPr name="Freeform 15" id="15"/>
          <p:cNvSpPr/>
          <p:nvPr/>
        </p:nvSpPr>
        <p:spPr>
          <a:xfrm flipH="false" flipV="false" rot="0">
            <a:off x="16836195" y="9258300"/>
            <a:ext cx="423105" cy="346177"/>
          </a:xfrm>
          <a:custGeom>
            <a:avLst/>
            <a:gdLst/>
            <a:ahLst/>
            <a:cxnLst/>
            <a:rect r="r" b="b" t="t" l="l"/>
            <a:pathLst>
              <a:path h="346177" w="423105">
                <a:moveTo>
                  <a:pt x="0" y="0"/>
                </a:moveTo>
                <a:lnTo>
                  <a:pt x="423105" y="0"/>
                </a:lnTo>
                <a:lnTo>
                  <a:pt x="423105" y="346177"/>
                </a:lnTo>
                <a:lnTo>
                  <a:pt x="0" y="346177"/>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6" id="16"/>
          <p:cNvSpPr/>
          <p:nvPr/>
        </p:nvSpPr>
        <p:spPr>
          <a:xfrm flipH="false" flipV="false" rot="0">
            <a:off x="6804985" y="5142910"/>
            <a:ext cx="2877789" cy="2167373"/>
          </a:xfrm>
          <a:custGeom>
            <a:avLst/>
            <a:gdLst/>
            <a:ahLst/>
            <a:cxnLst/>
            <a:rect r="r" b="b" t="t" l="l"/>
            <a:pathLst>
              <a:path h="2167373" w="2877789">
                <a:moveTo>
                  <a:pt x="0" y="0"/>
                </a:moveTo>
                <a:lnTo>
                  <a:pt x="2877789" y="0"/>
                </a:lnTo>
                <a:lnTo>
                  <a:pt x="2877789" y="2167373"/>
                </a:lnTo>
                <a:lnTo>
                  <a:pt x="0" y="2167373"/>
                </a:lnTo>
                <a:lnTo>
                  <a:pt x="0" y="0"/>
                </a:lnTo>
                <a:close/>
              </a:path>
            </a:pathLst>
          </a:custGeom>
          <a:blipFill>
            <a:blip r:embed="rId18"/>
            <a:stretch>
              <a:fillRect l="0" t="0" r="0" b="0"/>
            </a:stretch>
          </a:blipFill>
        </p:spPr>
      </p:sp>
      <p:sp>
        <p:nvSpPr>
          <p:cNvPr name="Freeform 17" id="17"/>
          <p:cNvSpPr/>
          <p:nvPr/>
        </p:nvSpPr>
        <p:spPr>
          <a:xfrm flipH="false" flipV="false" rot="0">
            <a:off x="14721053" y="5039491"/>
            <a:ext cx="2466711" cy="1727658"/>
          </a:xfrm>
          <a:custGeom>
            <a:avLst/>
            <a:gdLst/>
            <a:ahLst/>
            <a:cxnLst/>
            <a:rect r="r" b="b" t="t" l="l"/>
            <a:pathLst>
              <a:path h="1727658" w="2466711">
                <a:moveTo>
                  <a:pt x="0" y="0"/>
                </a:moveTo>
                <a:lnTo>
                  <a:pt x="2466711" y="0"/>
                </a:lnTo>
                <a:lnTo>
                  <a:pt x="2466711" y="1727657"/>
                </a:lnTo>
                <a:lnTo>
                  <a:pt x="0" y="1727657"/>
                </a:lnTo>
                <a:lnTo>
                  <a:pt x="0" y="0"/>
                </a:lnTo>
                <a:close/>
              </a:path>
            </a:pathLst>
          </a:custGeom>
          <a:blipFill>
            <a:blip r:embed="rId19"/>
            <a:stretch>
              <a:fillRect l="0" t="0" r="0" b="0"/>
            </a:stretch>
          </a:blipFill>
        </p:spPr>
      </p:sp>
      <p:sp>
        <p:nvSpPr>
          <p:cNvPr name="Freeform 18" id="18"/>
          <p:cNvSpPr/>
          <p:nvPr/>
        </p:nvSpPr>
        <p:spPr>
          <a:xfrm flipH="false" flipV="false" rot="0">
            <a:off x="3725663" y="5142910"/>
            <a:ext cx="3008546" cy="1697612"/>
          </a:xfrm>
          <a:custGeom>
            <a:avLst/>
            <a:gdLst/>
            <a:ahLst/>
            <a:cxnLst/>
            <a:rect r="r" b="b" t="t" l="l"/>
            <a:pathLst>
              <a:path h="1697612" w="3008546">
                <a:moveTo>
                  <a:pt x="0" y="0"/>
                </a:moveTo>
                <a:lnTo>
                  <a:pt x="3008546" y="0"/>
                </a:lnTo>
                <a:lnTo>
                  <a:pt x="3008546" y="1697612"/>
                </a:lnTo>
                <a:lnTo>
                  <a:pt x="0" y="1697612"/>
                </a:lnTo>
                <a:lnTo>
                  <a:pt x="0" y="0"/>
                </a:lnTo>
                <a:close/>
              </a:path>
            </a:pathLst>
          </a:custGeom>
          <a:blipFill>
            <a:blip r:embed="rId20"/>
            <a:stretch>
              <a:fillRect l="0" t="0" r="0" b="0"/>
            </a:stretch>
          </a:blipFill>
        </p:spPr>
      </p:sp>
      <p:sp>
        <p:nvSpPr>
          <p:cNvPr name="TextBox 19" id="19"/>
          <p:cNvSpPr txBox="true"/>
          <p:nvPr/>
        </p:nvSpPr>
        <p:spPr>
          <a:xfrm rot="0">
            <a:off x="986139" y="9046699"/>
            <a:ext cx="850648" cy="759721"/>
          </a:xfrm>
          <a:prstGeom prst="rect">
            <a:avLst/>
          </a:prstGeom>
        </p:spPr>
        <p:txBody>
          <a:bodyPr anchor="t" rtlCol="false" tIns="0" lIns="0" bIns="0" rIns="0">
            <a:spAutoFit/>
          </a:bodyPr>
          <a:lstStyle/>
          <a:p>
            <a:pPr algn="r">
              <a:lnSpc>
                <a:spcPts val="6059"/>
              </a:lnSpc>
            </a:pPr>
            <a:r>
              <a:rPr lang="en-US" sz="5049">
                <a:solidFill>
                  <a:srgbClr val="000000">
                    <a:alpha val="89804"/>
                  </a:srgbClr>
                </a:solidFill>
                <a:latin typeface="Lovelo"/>
                <a:ea typeface="Lovelo"/>
                <a:cs typeface="Lovelo"/>
                <a:sym typeface="Lovelo"/>
              </a:rPr>
              <a:t>12</a:t>
            </a:r>
          </a:p>
        </p:txBody>
      </p:sp>
      <p:sp>
        <p:nvSpPr>
          <p:cNvPr name="TextBox 20" id="20"/>
          <p:cNvSpPr txBox="true"/>
          <p:nvPr/>
        </p:nvSpPr>
        <p:spPr>
          <a:xfrm rot="0">
            <a:off x="1028700" y="857250"/>
            <a:ext cx="14590537" cy="1390683"/>
          </a:xfrm>
          <a:prstGeom prst="rect">
            <a:avLst/>
          </a:prstGeom>
        </p:spPr>
        <p:txBody>
          <a:bodyPr anchor="t" rtlCol="false" tIns="0" lIns="0" bIns="0" rIns="0">
            <a:spAutoFit/>
          </a:bodyPr>
          <a:lstStyle/>
          <a:p>
            <a:pPr algn="l">
              <a:lnSpc>
                <a:spcPts val="9600"/>
              </a:lnSpc>
            </a:pPr>
            <a:r>
              <a:rPr lang="en-US" sz="8000">
                <a:solidFill>
                  <a:srgbClr val="000000"/>
                </a:solidFill>
                <a:latin typeface="ITC Bauhaus Light"/>
                <a:ea typeface="ITC Bauhaus Light"/>
                <a:cs typeface="ITC Bauhaus Light"/>
                <a:sym typeface="ITC Bauhaus Light"/>
              </a:rPr>
              <a:t>Technologies and Tools Used</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logo with yellow and purple circles  AI-generated content may be incorrect."/>
          <p:cNvSpPr/>
          <p:nvPr/>
        </p:nvSpPr>
        <p:spPr>
          <a:xfrm flipH="false" flipV="false" rot="0">
            <a:off x="16002000" y="243405"/>
            <a:ext cx="1828800" cy="1000125"/>
          </a:xfrm>
          <a:custGeom>
            <a:avLst/>
            <a:gdLst/>
            <a:ahLst/>
            <a:cxnLst/>
            <a:rect r="r" b="b" t="t" l="l"/>
            <a:pathLst>
              <a:path h="1000125" w="1828800">
                <a:moveTo>
                  <a:pt x="0" y="0"/>
                </a:moveTo>
                <a:lnTo>
                  <a:pt x="1828800" y="0"/>
                </a:lnTo>
                <a:lnTo>
                  <a:pt x="1828800" y="1000125"/>
                </a:lnTo>
                <a:lnTo>
                  <a:pt x="0" y="1000125"/>
                </a:lnTo>
                <a:lnTo>
                  <a:pt x="0" y="0"/>
                </a:lnTo>
                <a:close/>
              </a:path>
            </a:pathLst>
          </a:custGeom>
          <a:blipFill>
            <a:blip r:embed="rId2"/>
            <a:stretch>
              <a:fillRect l="0" t="0" r="0" b="0"/>
            </a:stretch>
          </a:blipFill>
        </p:spPr>
      </p:sp>
      <p:sp>
        <p:nvSpPr>
          <p:cNvPr name="Freeform 3" id="3"/>
          <p:cNvSpPr/>
          <p:nvPr/>
        </p:nvSpPr>
        <p:spPr>
          <a:xfrm flipH="false" flipV="false" rot="0">
            <a:off x="16836195" y="9258300"/>
            <a:ext cx="423105" cy="346177"/>
          </a:xfrm>
          <a:custGeom>
            <a:avLst/>
            <a:gdLst/>
            <a:ahLst/>
            <a:cxnLst/>
            <a:rect r="r" b="b" t="t" l="l"/>
            <a:pathLst>
              <a:path h="346177" w="423105">
                <a:moveTo>
                  <a:pt x="0" y="0"/>
                </a:moveTo>
                <a:lnTo>
                  <a:pt x="423105" y="0"/>
                </a:lnTo>
                <a:lnTo>
                  <a:pt x="423105" y="346177"/>
                </a:lnTo>
                <a:lnTo>
                  <a:pt x="0" y="34617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986139" y="9046699"/>
            <a:ext cx="850648" cy="759721"/>
          </a:xfrm>
          <a:prstGeom prst="rect">
            <a:avLst/>
          </a:prstGeom>
        </p:spPr>
        <p:txBody>
          <a:bodyPr anchor="t" rtlCol="false" tIns="0" lIns="0" bIns="0" rIns="0">
            <a:spAutoFit/>
          </a:bodyPr>
          <a:lstStyle/>
          <a:p>
            <a:pPr algn="r">
              <a:lnSpc>
                <a:spcPts val="6059"/>
              </a:lnSpc>
            </a:pPr>
            <a:r>
              <a:rPr lang="en-US" sz="5049">
                <a:solidFill>
                  <a:srgbClr val="000000">
                    <a:alpha val="89804"/>
                  </a:srgbClr>
                </a:solidFill>
                <a:latin typeface="Lovelo"/>
                <a:ea typeface="Lovelo"/>
                <a:cs typeface="Lovelo"/>
                <a:sym typeface="Lovelo"/>
              </a:rPr>
              <a:t>13</a:t>
            </a:r>
          </a:p>
        </p:txBody>
      </p:sp>
      <p:sp>
        <p:nvSpPr>
          <p:cNvPr name="TextBox 5" id="5"/>
          <p:cNvSpPr txBox="true"/>
          <p:nvPr/>
        </p:nvSpPr>
        <p:spPr>
          <a:xfrm rot="0">
            <a:off x="1028700" y="857250"/>
            <a:ext cx="14590537" cy="1390683"/>
          </a:xfrm>
          <a:prstGeom prst="rect">
            <a:avLst/>
          </a:prstGeom>
        </p:spPr>
        <p:txBody>
          <a:bodyPr anchor="t" rtlCol="false" tIns="0" lIns="0" bIns="0" rIns="0">
            <a:spAutoFit/>
          </a:bodyPr>
          <a:lstStyle/>
          <a:p>
            <a:pPr algn="l">
              <a:lnSpc>
                <a:spcPts val="9600"/>
              </a:lnSpc>
            </a:pPr>
            <a:r>
              <a:rPr lang="en-US" sz="8000">
                <a:solidFill>
                  <a:srgbClr val="000000"/>
                </a:solidFill>
                <a:latin typeface="ITC Bauhaus Light"/>
                <a:ea typeface="ITC Bauhaus Light"/>
                <a:cs typeface="ITC Bauhaus Light"/>
                <a:sym typeface="ITC Bauhaus Light"/>
              </a:rPr>
              <a:t>Key Results and Benefits</a:t>
            </a:r>
          </a:p>
        </p:txBody>
      </p:sp>
      <p:grpSp>
        <p:nvGrpSpPr>
          <p:cNvPr name="Group 6" id="6"/>
          <p:cNvGrpSpPr/>
          <p:nvPr/>
        </p:nvGrpSpPr>
        <p:grpSpPr>
          <a:xfrm rot="0">
            <a:off x="2540395" y="3388124"/>
            <a:ext cx="6603605" cy="5668099"/>
            <a:chOff x="0" y="0"/>
            <a:chExt cx="8804807" cy="7557466"/>
          </a:xfrm>
        </p:grpSpPr>
        <p:sp>
          <p:nvSpPr>
            <p:cNvPr name="Freeform 7" id="7"/>
            <p:cNvSpPr/>
            <p:nvPr/>
          </p:nvSpPr>
          <p:spPr>
            <a:xfrm flipH="false" flipV="false" rot="0">
              <a:off x="0" y="0"/>
              <a:ext cx="8804807" cy="7557466"/>
            </a:xfrm>
            <a:custGeom>
              <a:avLst/>
              <a:gdLst/>
              <a:ahLst/>
              <a:cxnLst/>
              <a:rect r="r" b="b" t="t" l="l"/>
              <a:pathLst>
                <a:path h="7557466" w="8804807">
                  <a:moveTo>
                    <a:pt x="0" y="0"/>
                  </a:moveTo>
                  <a:lnTo>
                    <a:pt x="8804807" y="0"/>
                  </a:lnTo>
                  <a:lnTo>
                    <a:pt x="8804807" y="7557466"/>
                  </a:lnTo>
                  <a:lnTo>
                    <a:pt x="0" y="7557466"/>
                  </a:lnTo>
                  <a:close/>
                </a:path>
              </a:pathLst>
            </a:custGeom>
            <a:solidFill>
              <a:srgbClr val="000000">
                <a:alpha val="0"/>
              </a:srgbClr>
            </a:solidFill>
          </p:spPr>
        </p:sp>
        <p:sp>
          <p:nvSpPr>
            <p:cNvPr name="TextBox 8" id="8"/>
            <p:cNvSpPr txBox="true"/>
            <p:nvPr/>
          </p:nvSpPr>
          <p:spPr>
            <a:xfrm>
              <a:off x="0" y="-19050"/>
              <a:ext cx="8804807" cy="7576516"/>
            </a:xfrm>
            <a:prstGeom prst="rect">
              <a:avLst/>
            </a:prstGeom>
          </p:spPr>
          <p:txBody>
            <a:bodyPr anchor="t" rtlCol="false" tIns="0" lIns="0" bIns="0" rIns="0"/>
            <a:lstStyle/>
            <a:p>
              <a:pPr algn="l" marL="579125" indent="-289562" lvl="1">
                <a:lnSpc>
                  <a:spcPts val="3456"/>
                </a:lnSpc>
                <a:buFont typeface="Arial"/>
                <a:buChar char="•"/>
              </a:pPr>
              <a:r>
                <a:rPr lang="en-US" sz="3200">
                  <a:solidFill>
                    <a:srgbClr val="000000"/>
                  </a:solidFill>
                  <a:latin typeface="Calibri (MS)"/>
                  <a:ea typeface="Calibri (MS)"/>
                  <a:cs typeface="Calibri (MS)"/>
                  <a:sym typeface="Calibri (MS)"/>
                </a:rPr>
                <a:t>Streamlined Quiz Creation</a:t>
              </a:r>
            </a:p>
            <a:p>
              <a:pPr algn="l">
                <a:lnSpc>
                  <a:spcPts val="3456"/>
                </a:lnSpc>
              </a:pPr>
            </a:p>
            <a:p>
              <a:pPr algn="l" marL="579125" indent="-289562" lvl="1">
                <a:lnSpc>
                  <a:spcPts val="3456"/>
                </a:lnSpc>
                <a:buFont typeface="Arial"/>
                <a:buChar char="•"/>
              </a:pPr>
              <a:r>
                <a:rPr lang="en-US" sz="3200">
                  <a:solidFill>
                    <a:srgbClr val="000000"/>
                  </a:solidFill>
                  <a:latin typeface="Calibri (MS)"/>
                  <a:ea typeface="Calibri (MS)"/>
                  <a:cs typeface="Calibri (MS)"/>
                  <a:sym typeface="Calibri (MS)"/>
                </a:rPr>
                <a:t>Personalization and Adaptability</a:t>
              </a:r>
            </a:p>
            <a:p>
              <a:pPr algn="l">
                <a:lnSpc>
                  <a:spcPts val="3456"/>
                </a:lnSpc>
              </a:pPr>
            </a:p>
            <a:p>
              <a:pPr algn="l" marL="579125" indent="-289562" lvl="1">
                <a:lnSpc>
                  <a:spcPts val="3456"/>
                </a:lnSpc>
                <a:buFont typeface="Arial"/>
                <a:buChar char="•"/>
              </a:pPr>
              <a:r>
                <a:rPr lang="en-US" sz="3200">
                  <a:solidFill>
                    <a:srgbClr val="000000"/>
                  </a:solidFill>
                  <a:latin typeface="Calibri (MS)"/>
                  <a:ea typeface="Calibri (MS)"/>
                  <a:cs typeface="Calibri (MS)"/>
                  <a:sym typeface="Calibri (MS)"/>
                </a:rPr>
                <a:t>Engagement and Interactivity</a:t>
              </a:r>
            </a:p>
            <a:p>
              <a:pPr algn="l">
                <a:lnSpc>
                  <a:spcPts val="3456"/>
                </a:lnSpc>
              </a:pPr>
            </a:p>
            <a:p>
              <a:pPr algn="l" marL="579125" indent="-289562" lvl="1">
                <a:lnSpc>
                  <a:spcPts val="3456"/>
                </a:lnSpc>
                <a:buFont typeface="Arial"/>
                <a:buChar char="•"/>
              </a:pPr>
              <a:r>
                <a:rPr lang="en-US" sz="3200">
                  <a:solidFill>
                    <a:srgbClr val="000000"/>
                  </a:solidFill>
                  <a:latin typeface="Calibri (MS)"/>
                  <a:ea typeface="Calibri (MS)"/>
                  <a:cs typeface="Calibri (MS)"/>
                  <a:sym typeface="Calibri (MS)"/>
                </a:rPr>
                <a:t>Inclusion of GenAI</a:t>
              </a:r>
            </a:p>
            <a:p>
              <a:pPr algn="l">
                <a:lnSpc>
                  <a:spcPts val="3456"/>
                </a:lnSpc>
              </a:pPr>
            </a:p>
            <a:p>
              <a:pPr algn="l" marL="579125" indent="-289562" lvl="1">
                <a:lnSpc>
                  <a:spcPts val="3456"/>
                </a:lnSpc>
                <a:buFont typeface="Arial"/>
                <a:buChar char="•"/>
              </a:pPr>
              <a:r>
                <a:rPr lang="en-US" sz="3200">
                  <a:solidFill>
                    <a:srgbClr val="000000"/>
                  </a:solidFill>
                  <a:latin typeface="Calibri (MS)"/>
                  <a:ea typeface="Calibri (MS)"/>
                  <a:cs typeface="Calibri (MS)"/>
                  <a:sym typeface="Calibri (MS)"/>
                </a:rPr>
                <a:t>Increase efficiency</a:t>
              </a:r>
            </a:p>
            <a:p>
              <a:pPr algn="l">
                <a:lnSpc>
                  <a:spcPts val="3456"/>
                </a:lnSpc>
              </a:pPr>
            </a:p>
            <a:p>
              <a:pPr algn="l" marL="579125" indent="-289562" lvl="1">
                <a:lnSpc>
                  <a:spcPts val="3456"/>
                </a:lnSpc>
                <a:buFont typeface="Arial"/>
                <a:buChar char="•"/>
              </a:pPr>
              <a:r>
                <a:rPr lang="en-US" sz="3200">
                  <a:solidFill>
                    <a:srgbClr val="000000"/>
                  </a:solidFill>
                  <a:latin typeface="Calibri (MS)"/>
                  <a:ea typeface="Calibri (MS)"/>
                  <a:cs typeface="Calibri (MS)"/>
                  <a:sym typeface="Calibri (MS)"/>
                </a:rPr>
                <a:t>Future-ready</a:t>
              </a:r>
            </a:p>
          </p:txBody>
        </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logo with yellow and purple circles  AI-generated content may be incorrect."/>
          <p:cNvSpPr/>
          <p:nvPr/>
        </p:nvSpPr>
        <p:spPr>
          <a:xfrm flipH="false" flipV="false" rot="0">
            <a:off x="16002000" y="243405"/>
            <a:ext cx="1828800" cy="1000125"/>
          </a:xfrm>
          <a:custGeom>
            <a:avLst/>
            <a:gdLst/>
            <a:ahLst/>
            <a:cxnLst/>
            <a:rect r="r" b="b" t="t" l="l"/>
            <a:pathLst>
              <a:path h="1000125" w="1828800">
                <a:moveTo>
                  <a:pt x="0" y="0"/>
                </a:moveTo>
                <a:lnTo>
                  <a:pt x="1828800" y="0"/>
                </a:lnTo>
                <a:lnTo>
                  <a:pt x="1828800" y="1000125"/>
                </a:lnTo>
                <a:lnTo>
                  <a:pt x="0" y="1000125"/>
                </a:lnTo>
                <a:lnTo>
                  <a:pt x="0" y="0"/>
                </a:lnTo>
                <a:close/>
              </a:path>
            </a:pathLst>
          </a:custGeom>
          <a:blipFill>
            <a:blip r:embed="rId2"/>
            <a:stretch>
              <a:fillRect l="0" t="0" r="0" b="0"/>
            </a:stretch>
          </a:blipFill>
        </p:spPr>
      </p:sp>
      <p:grpSp>
        <p:nvGrpSpPr>
          <p:cNvPr name="Group 3" id="3"/>
          <p:cNvGrpSpPr/>
          <p:nvPr/>
        </p:nvGrpSpPr>
        <p:grpSpPr>
          <a:xfrm rot="0">
            <a:off x="1028700" y="3824813"/>
            <a:ext cx="16230600" cy="5231410"/>
            <a:chOff x="0" y="0"/>
            <a:chExt cx="21640800" cy="6975214"/>
          </a:xfrm>
        </p:grpSpPr>
        <p:sp>
          <p:nvSpPr>
            <p:cNvPr name="Freeform 4" id="4"/>
            <p:cNvSpPr/>
            <p:nvPr/>
          </p:nvSpPr>
          <p:spPr>
            <a:xfrm flipH="false" flipV="false" rot="0">
              <a:off x="0" y="0"/>
              <a:ext cx="21640800" cy="6975214"/>
            </a:xfrm>
            <a:custGeom>
              <a:avLst/>
              <a:gdLst/>
              <a:ahLst/>
              <a:cxnLst/>
              <a:rect r="r" b="b" t="t" l="l"/>
              <a:pathLst>
                <a:path h="6975214" w="21640800">
                  <a:moveTo>
                    <a:pt x="0" y="0"/>
                  </a:moveTo>
                  <a:lnTo>
                    <a:pt x="21640800" y="0"/>
                  </a:lnTo>
                  <a:lnTo>
                    <a:pt x="21640800" y="6975214"/>
                  </a:lnTo>
                  <a:lnTo>
                    <a:pt x="0" y="6975214"/>
                  </a:lnTo>
                  <a:close/>
                </a:path>
              </a:pathLst>
            </a:custGeom>
            <a:solidFill>
              <a:srgbClr val="000000">
                <a:alpha val="0"/>
              </a:srgbClr>
            </a:solidFill>
          </p:spPr>
        </p:sp>
        <p:sp>
          <p:nvSpPr>
            <p:cNvPr name="TextBox 5" id="5"/>
            <p:cNvSpPr txBox="true"/>
            <p:nvPr/>
          </p:nvSpPr>
          <p:spPr>
            <a:xfrm>
              <a:off x="0" y="-38100"/>
              <a:ext cx="21640800" cy="7013314"/>
            </a:xfrm>
            <a:prstGeom prst="rect">
              <a:avLst/>
            </a:prstGeom>
          </p:spPr>
          <p:txBody>
            <a:bodyPr anchor="t" rtlCol="false" tIns="0" lIns="0" bIns="0" rIns="0"/>
            <a:lstStyle/>
            <a:p>
              <a:pPr algn="just">
                <a:lnSpc>
                  <a:spcPts val="3455"/>
                </a:lnSpc>
              </a:pPr>
            </a:p>
            <a:p>
              <a:pPr algn="just">
                <a:lnSpc>
                  <a:spcPts val="3455"/>
                </a:lnSpc>
              </a:pPr>
              <a:r>
                <a:rPr lang="en-US" sz="3199">
                  <a:solidFill>
                    <a:srgbClr val="000000"/>
                  </a:solidFill>
                  <a:latin typeface="Calibri (MS)"/>
                  <a:ea typeface="Calibri (MS)"/>
                  <a:cs typeface="Calibri (MS)"/>
                  <a:sym typeface="Calibri (MS)"/>
                </a:rPr>
                <a:t>     In summary, our quiz generation app, developed using Next.js, React, and GenAI, combines AI-driven personalization with scalable, responsive technology. The project emphasized the importance of user feedback, collaboration, and addressing challenges like scaling and performance optimization, ultimately delivering a more dynamic learning experience.</a:t>
              </a:r>
            </a:p>
          </p:txBody>
        </p:sp>
      </p:grpSp>
      <p:sp>
        <p:nvSpPr>
          <p:cNvPr name="Freeform 6" id="6"/>
          <p:cNvSpPr/>
          <p:nvPr/>
        </p:nvSpPr>
        <p:spPr>
          <a:xfrm flipH="false" flipV="false" rot="0">
            <a:off x="16836195" y="9258300"/>
            <a:ext cx="423105" cy="346177"/>
          </a:xfrm>
          <a:custGeom>
            <a:avLst/>
            <a:gdLst/>
            <a:ahLst/>
            <a:cxnLst/>
            <a:rect r="r" b="b" t="t" l="l"/>
            <a:pathLst>
              <a:path h="346177" w="423105">
                <a:moveTo>
                  <a:pt x="0" y="0"/>
                </a:moveTo>
                <a:lnTo>
                  <a:pt x="423105" y="0"/>
                </a:lnTo>
                <a:lnTo>
                  <a:pt x="423105" y="346177"/>
                </a:lnTo>
                <a:lnTo>
                  <a:pt x="0" y="34617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986139" y="9046699"/>
            <a:ext cx="850648" cy="759721"/>
          </a:xfrm>
          <a:prstGeom prst="rect">
            <a:avLst/>
          </a:prstGeom>
        </p:spPr>
        <p:txBody>
          <a:bodyPr anchor="t" rtlCol="false" tIns="0" lIns="0" bIns="0" rIns="0">
            <a:spAutoFit/>
          </a:bodyPr>
          <a:lstStyle/>
          <a:p>
            <a:pPr algn="r">
              <a:lnSpc>
                <a:spcPts val="6059"/>
              </a:lnSpc>
            </a:pPr>
            <a:r>
              <a:rPr lang="en-US" sz="5049">
                <a:solidFill>
                  <a:srgbClr val="000000">
                    <a:alpha val="89804"/>
                  </a:srgbClr>
                </a:solidFill>
                <a:latin typeface="Lovelo"/>
                <a:ea typeface="Lovelo"/>
                <a:cs typeface="Lovelo"/>
                <a:sym typeface="Lovelo"/>
              </a:rPr>
              <a:t>15</a:t>
            </a:r>
          </a:p>
        </p:txBody>
      </p:sp>
      <p:sp>
        <p:nvSpPr>
          <p:cNvPr name="TextBox 8" id="8"/>
          <p:cNvSpPr txBox="true"/>
          <p:nvPr/>
        </p:nvSpPr>
        <p:spPr>
          <a:xfrm rot="0">
            <a:off x="1028700" y="857267"/>
            <a:ext cx="14590537" cy="1390650"/>
          </a:xfrm>
          <a:prstGeom prst="rect">
            <a:avLst/>
          </a:prstGeom>
        </p:spPr>
        <p:txBody>
          <a:bodyPr anchor="t" rtlCol="false" tIns="0" lIns="0" bIns="0" rIns="0">
            <a:spAutoFit/>
          </a:bodyPr>
          <a:lstStyle/>
          <a:p>
            <a:pPr algn="l">
              <a:lnSpc>
                <a:spcPts val="9600"/>
              </a:lnSpc>
            </a:pPr>
            <a:r>
              <a:rPr lang="en-US" sz="8000">
                <a:solidFill>
                  <a:srgbClr val="000000"/>
                </a:solidFill>
                <a:latin typeface="ITC Bauhaus Light"/>
                <a:ea typeface="ITC Bauhaus Light"/>
                <a:cs typeface="ITC Bauhaus Light"/>
                <a:sym typeface="ITC Bauhaus Light"/>
              </a:rPr>
              <a:t>Conclusion</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logo with yellow and purple circles  AI-generated content may be incorrect."/>
          <p:cNvSpPr/>
          <p:nvPr/>
        </p:nvSpPr>
        <p:spPr>
          <a:xfrm flipH="false" flipV="false" rot="0">
            <a:off x="16002000" y="243405"/>
            <a:ext cx="1828800" cy="1000125"/>
          </a:xfrm>
          <a:custGeom>
            <a:avLst/>
            <a:gdLst/>
            <a:ahLst/>
            <a:cxnLst/>
            <a:rect r="r" b="b" t="t" l="l"/>
            <a:pathLst>
              <a:path h="1000125" w="1828800">
                <a:moveTo>
                  <a:pt x="0" y="0"/>
                </a:moveTo>
                <a:lnTo>
                  <a:pt x="1828800" y="0"/>
                </a:lnTo>
                <a:lnTo>
                  <a:pt x="1828800" y="1000125"/>
                </a:lnTo>
                <a:lnTo>
                  <a:pt x="0" y="1000125"/>
                </a:lnTo>
                <a:lnTo>
                  <a:pt x="0" y="0"/>
                </a:lnTo>
                <a:close/>
              </a:path>
            </a:pathLst>
          </a:custGeom>
          <a:blipFill>
            <a:blip r:embed="rId2"/>
            <a:stretch>
              <a:fillRect l="0" t="0" r="0" b="0"/>
            </a:stretch>
          </a:blipFill>
        </p:spPr>
      </p:sp>
      <p:grpSp>
        <p:nvGrpSpPr>
          <p:cNvPr name="Group 3" id="3"/>
          <p:cNvGrpSpPr/>
          <p:nvPr/>
        </p:nvGrpSpPr>
        <p:grpSpPr>
          <a:xfrm rot="0">
            <a:off x="2845195" y="2658480"/>
            <a:ext cx="8432405" cy="7712194"/>
            <a:chOff x="0" y="0"/>
            <a:chExt cx="11243207" cy="10282925"/>
          </a:xfrm>
        </p:grpSpPr>
        <p:sp>
          <p:nvSpPr>
            <p:cNvPr name="Freeform 4" id="4"/>
            <p:cNvSpPr/>
            <p:nvPr/>
          </p:nvSpPr>
          <p:spPr>
            <a:xfrm flipH="false" flipV="false" rot="0">
              <a:off x="0" y="0"/>
              <a:ext cx="11243207" cy="10282925"/>
            </a:xfrm>
            <a:custGeom>
              <a:avLst/>
              <a:gdLst/>
              <a:ahLst/>
              <a:cxnLst/>
              <a:rect r="r" b="b" t="t" l="l"/>
              <a:pathLst>
                <a:path h="10282925" w="11243207">
                  <a:moveTo>
                    <a:pt x="0" y="0"/>
                  </a:moveTo>
                  <a:lnTo>
                    <a:pt x="11243207" y="0"/>
                  </a:lnTo>
                  <a:lnTo>
                    <a:pt x="11243207" y="10282925"/>
                  </a:lnTo>
                  <a:lnTo>
                    <a:pt x="0" y="10282925"/>
                  </a:lnTo>
                  <a:close/>
                </a:path>
              </a:pathLst>
            </a:custGeom>
            <a:solidFill>
              <a:srgbClr val="000000">
                <a:alpha val="0"/>
              </a:srgbClr>
            </a:solidFill>
          </p:spPr>
        </p:sp>
        <p:sp>
          <p:nvSpPr>
            <p:cNvPr name="TextBox 5" id="5"/>
            <p:cNvSpPr txBox="true"/>
            <p:nvPr/>
          </p:nvSpPr>
          <p:spPr>
            <a:xfrm>
              <a:off x="0" y="-38100"/>
              <a:ext cx="11243207" cy="10321025"/>
            </a:xfrm>
            <a:prstGeom prst="rect">
              <a:avLst/>
            </a:prstGeom>
          </p:spPr>
          <p:txBody>
            <a:bodyPr anchor="t" rtlCol="false" tIns="0" lIns="0" bIns="0" rIns="0"/>
            <a:lstStyle/>
            <a:p>
              <a:pPr algn="l">
                <a:lnSpc>
                  <a:spcPts val="3455"/>
                </a:lnSpc>
              </a:pPr>
            </a:p>
            <a:p>
              <a:pPr algn="l" marL="579030" indent="-289515" lvl="1">
                <a:lnSpc>
                  <a:spcPts val="3455"/>
                </a:lnSpc>
                <a:buFont typeface="Arial"/>
                <a:buChar char="•"/>
              </a:pPr>
              <a:r>
                <a:rPr lang="en-US" sz="3199">
                  <a:solidFill>
                    <a:srgbClr val="000000"/>
                  </a:solidFill>
                  <a:latin typeface="Calibri (MS)"/>
                  <a:ea typeface="Calibri (MS)"/>
                  <a:cs typeface="Calibri (MS)"/>
                  <a:sym typeface="Calibri (MS)"/>
                </a:rPr>
                <a:t>Generating quiz from video content</a:t>
              </a:r>
            </a:p>
            <a:p>
              <a:pPr algn="l">
                <a:lnSpc>
                  <a:spcPts val="3455"/>
                </a:lnSpc>
              </a:pPr>
            </a:p>
            <a:p>
              <a:pPr algn="l" marL="579030" indent="-289515" lvl="1">
                <a:lnSpc>
                  <a:spcPts val="3455"/>
                </a:lnSpc>
                <a:buFont typeface="Arial"/>
                <a:buChar char="•"/>
              </a:pPr>
              <a:r>
                <a:rPr lang="en-US" sz="3199">
                  <a:solidFill>
                    <a:srgbClr val="000000"/>
                  </a:solidFill>
                  <a:latin typeface="Calibri (MS)"/>
                  <a:ea typeface="Calibri (MS)"/>
                  <a:cs typeface="Calibri (MS)"/>
                  <a:sym typeface="Calibri (MS)"/>
                </a:rPr>
                <a:t>Multiplayer quiz features for group learning.</a:t>
              </a:r>
            </a:p>
            <a:p>
              <a:pPr algn="l">
                <a:lnSpc>
                  <a:spcPts val="3455"/>
                </a:lnSpc>
              </a:pPr>
            </a:p>
            <a:p>
              <a:pPr algn="l" marL="579030" indent="-289515" lvl="1">
                <a:lnSpc>
                  <a:spcPts val="3455"/>
                </a:lnSpc>
                <a:buFont typeface="Arial"/>
                <a:buChar char="•"/>
              </a:pPr>
              <a:r>
                <a:rPr lang="en-US" sz="3199">
                  <a:solidFill>
                    <a:srgbClr val="000000"/>
                  </a:solidFill>
                  <a:latin typeface="Calibri (MS)"/>
                  <a:ea typeface="Calibri (MS)"/>
                  <a:cs typeface="Calibri (MS)"/>
                  <a:sym typeface="Calibri (MS)"/>
                </a:rPr>
                <a:t>Content Accuracy and Quality</a:t>
              </a:r>
            </a:p>
            <a:p>
              <a:pPr algn="l">
                <a:lnSpc>
                  <a:spcPts val="3455"/>
                </a:lnSpc>
              </a:pPr>
            </a:p>
            <a:p>
              <a:pPr algn="l" marL="579030" indent="-289515" lvl="1">
                <a:lnSpc>
                  <a:spcPts val="3455"/>
                </a:lnSpc>
                <a:buFont typeface="Arial"/>
                <a:buChar char="•"/>
              </a:pPr>
              <a:r>
                <a:rPr lang="en-US" sz="3199">
                  <a:solidFill>
                    <a:srgbClr val="000000"/>
                  </a:solidFill>
                  <a:latin typeface="Calibri (MS)"/>
                  <a:ea typeface="Calibri (MS)"/>
                  <a:cs typeface="Calibri (MS)"/>
                  <a:sym typeface="Calibri (MS)"/>
                </a:rPr>
                <a:t>Detailed analytics dashboards for users.</a:t>
              </a:r>
            </a:p>
            <a:p>
              <a:pPr algn="l">
                <a:lnSpc>
                  <a:spcPts val="3455"/>
                </a:lnSpc>
              </a:pPr>
            </a:p>
            <a:p>
              <a:pPr algn="l" marL="579030" indent="-289515" lvl="1">
                <a:lnSpc>
                  <a:spcPts val="3455"/>
                </a:lnSpc>
                <a:buFont typeface="Arial"/>
                <a:buChar char="•"/>
              </a:pPr>
              <a:r>
                <a:rPr lang="en-US" sz="3199">
                  <a:solidFill>
                    <a:srgbClr val="000000"/>
                  </a:solidFill>
                  <a:latin typeface="Calibri (MS)"/>
                  <a:ea typeface="Calibri (MS)"/>
                  <a:cs typeface="Calibri (MS)"/>
                  <a:sym typeface="Calibri (MS)"/>
                </a:rPr>
                <a:t>Gamification</a:t>
              </a:r>
            </a:p>
            <a:p>
              <a:pPr algn="l">
                <a:lnSpc>
                  <a:spcPts val="3455"/>
                </a:lnSpc>
              </a:pPr>
            </a:p>
            <a:p>
              <a:pPr algn="l" marL="579030" indent="-289515" lvl="1">
                <a:lnSpc>
                  <a:spcPts val="3455"/>
                </a:lnSpc>
                <a:buFont typeface="Arial"/>
                <a:buChar char="•"/>
              </a:pPr>
              <a:r>
                <a:rPr lang="en-US" sz="3199">
                  <a:solidFill>
                    <a:srgbClr val="000000"/>
                  </a:solidFill>
                  <a:latin typeface="Calibri (MS)"/>
                  <a:ea typeface="Calibri (MS)"/>
                  <a:cs typeface="Calibri (MS)"/>
                  <a:sym typeface="Calibri (MS)"/>
                </a:rPr>
                <a:t>Data Privacy and Security</a:t>
              </a:r>
            </a:p>
            <a:p>
              <a:pPr algn="l">
                <a:lnSpc>
                  <a:spcPts val="3455"/>
                </a:lnSpc>
              </a:pPr>
            </a:p>
            <a:p>
              <a:pPr algn="l" marL="579030" indent="-289515" lvl="1">
                <a:lnSpc>
                  <a:spcPts val="3455"/>
                </a:lnSpc>
                <a:buFont typeface="Arial"/>
                <a:buChar char="•"/>
              </a:pPr>
              <a:r>
                <a:rPr lang="en-US" sz="3199">
                  <a:solidFill>
                    <a:srgbClr val="000000"/>
                  </a:solidFill>
                  <a:latin typeface="Calibri (MS)"/>
                  <a:ea typeface="Calibri (MS)"/>
                  <a:cs typeface="Calibri (MS)"/>
                  <a:sym typeface="Calibri (MS)"/>
                </a:rPr>
                <a:t>Monetization and Business Model</a:t>
              </a:r>
            </a:p>
            <a:p>
              <a:pPr algn="l">
                <a:lnSpc>
                  <a:spcPts val="3455"/>
                </a:lnSpc>
              </a:pPr>
            </a:p>
            <a:p>
              <a:pPr algn="l">
                <a:lnSpc>
                  <a:spcPts val="3455"/>
                </a:lnSpc>
              </a:pPr>
            </a:p>
          </p:txBody>
        </p:sp>
      </p:grpSp>
      <p:sp>
        <p:nvSpPr>
          <p:cNvPr name="Freeform 6" id="6"/>
          <p:cNvSpPr/>
          <p:nvPr/>
        </p:nvSpPr>
        <p:spPr>
          <a:xfrm flipH="false" flipV="false" rot="0">
            <a:off x="16836195" y="9258300"/>
            <a:ext cx="423105" cy="346177"/>
          </a:xfrm>
          <a:custGeom>
            <a:avLst/>
            <a:gdLst/>
            <a:ahLst/>
            <a:cxnLst/>
            <a:rect r="r" b="b" t="t" l="l"/>
            <a:pathLst>
              <a:path h="346177" w="423105">
                <a:moveTo>
                  <a:pt x="0" y="0"/>
                </a:moveTo>
                <a:lnTo>
                  <a:pt x="423105" y="0"/>
                </a:lnTo>
                <a:lnTo>
                  <a:pt x="423105" y="346177"/>
                </a:lnTo>
                <a:lnTo>
                  <a:pt x="0" y="34617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986139" y="9046699"/>
            <a:ext cx="850648" cy="759721"/>
          </a:xfrm>
          <a:prstGeom prst="rect">
            <a:avLst/>
          </a:prstGeom>
        </p:spPr>
        <p:txBody>
          <a:bodyPr anchor="t" rtlCol="false" tIns="0" lIns="0" bIns="0" rIns="0">
            <a:spAutoFit/>
          </a:bodyPr>
          <a:lstStyle/>
          <a:p>
            <a:pPr algn="r">
              <a:lnSpc>
                <a:spcPts val="6059"/>
              </a:lnSpc>
            </a:pPr>
            <a:r>
              <a:rPr lang="en-US" sz="5049">
                <a:solidFill>
                  <a:srgbClr val="000000">
                    <a:alpha val="89804"/>
                  </a:srgbClr>
                </a:solidFill>
                <a:latin typeface="Lovelo"/>
                <a:ea typeface="Lovelo"/>
                <a:cs typeface="Lovelo"/>
                <a:sym typeface="Lovelo"/>
              </a:rPr>
              <a:t>16</a:t>
            </a:r>
          </a:p>
        </p:txBody>
      </p:sp>
      <p:sp>
        <p:nvSpPr>
          <p:cNvPr name="TextBox 8" id="8"/>
          <p:cNvSpPr txBox="true"/>
          <p:nvPr/>
        </p:nvSpPr>
        <p:spPr>
          <a:xfrm rot="0">
            <a:off x="1028700" y="857250"/>
            <a:ext cx="14590537" cy="1390683"/>
          </a:xfrm>
          <a:prstGeom prst="rect">
            <a:avLst/>
          </a:prstGeom>
        </p:spPr>
        <p:txBody>
          <a:bodyPr anchor="t" rtlCol="false" tIns="0" lIns="0" bIns="0" rIns="0">
            <a:spAutoFit/>
          </a:bodyPr>
          <a:lstStyle/>
          <a:p>
            <a:pPr algn="l">
              <a:lnSpc>
                <a:spcPts val="9600"/>
              </a:lnSpc>
            </a:pPr>
            <a:r>
              <a:rPr lang="en-US" sz="8000">
                <a:solidFill>
                  <a:srgbClr val="000000"/>
                </a:solidFill>
                <a:latin typeface="ITC Bauhaus Light"/>
                <a:ea typeface="ITC Bauhaus Light"/>
                <a:cs typeface="ITC Bauhaus Light"/>
                <a:sym typeface="ITC Bauhaus Light"/>
              </a:rPr>
              <a:t>Future Scopes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logo with yellow and purple circles  AI-generated content may be incorrect."/>
          <p:cNvSpPr/>
          <p:nvPr/>
        </p:nvSpPr>
        <p:spPr>
          <a:xfrm flipH="false" flipV="false" rot="0">
            <a:off x="16002000" y="243405"/>
            <a:ext cx="1828800" cy="1000125"/>
          </a:xfrm>
          <a:custGeom>
            <a:avLst/>
            <a:gdLst/>
            <a:ahLst/>
            <a:cxnLst/>
            <a:rect r="r" b="b" t="t" l="l"/>
            <a:pathLst>
              <a:path h="1000125" w="1828800">
                <a:moveTo>
                  <a:pt x="0" y="0"/>
                </a:moveTo>
                <a:lnTo>
                  <a:pt x="1828800" y="0"/>
                </a:lnTo>
                <a:lnTo>
                  <a:pt x="1828800" y="1000125"/>
                </a:lnTo>
                <a:lnTo>
                  <a:pt x="0" y="1000125"/>
                </a:lnTo>
                <a:lnTo>
                  <a:pt x="0" y="0"/>
                </a:lnTo>
                <a:close/>
              </a:path>
            </a:pathLst>
          </a:custGeom>
          <a:blipFill>
            <a:blip r:embed="rId2"/>
            <a:stretch>
              <a:fillRect l="0" t="0" r="0" b="0"/>
            </a:stretch>
          </a:blipFill>
        </p:spPr>
      </p:sp>
      <p:sp>
        <p:nvSpPr>
          <p:cNvPr name="TextBox 3" id="3"/>
          <p:cNvSpPr txBox="true"/>
          <p:nvPr/>
        </p:nvSpPr>
        <p:spPr>
          <a:xfrm rot="0">
            <a:off x="6020568" y="4362433"/>
            <a:ext cx="6246864" cy="1390683"/>
          </a:xfrm>
          <a:prstGeom prst="rect">
            <a:avLst/>
          </a:prstGeom>
        </p:spPr>
        <p:txBody>
          <a:bodyPr anchor="t" rtlCol="false" tIns="0" lIns="0" bIns="0" rIns="0">
            <a:spAutoFit/>
          </a:bodyPr>
          <a:lstStyle/>
          <a:p>
            <a:pPr algn="l">
              <a:lnSpc>
                <a:spcPts val="9600"/>
              </a:lnSpc>
            </a:pPr>
            <a:r>
              <a:rPr lang="en-US" sz="8000">
                <a:solidFill>
                  <a:srgbClr val="000000"/>
                </a:solidFill>
                <a:latin typeface="ITC Bauhaus Light"/>
                <a:ea typeface="ITC Bauhaus Light"/>
                <a:cs typeface="ITC Bauhaus Light"/>
                <a:sym typeface="ITC Bauhaus Light"/>
              </a:rPr>
              <a:t>Demonstration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logo with yellow and purple circles  AI-generated content may be incorrect."/>
          <p:cNvSpPr/>
          <p:nvPr/>
        </p:nvSpPr>
        <p:spPr>
          <a:xfrm flipH="false" flipV="false" rot="0">
            <a:off x="16002000" y="243405"/>
            <a:ext cx="1828800" cy="1000125"/>
          </a:xfrm>
          <a:custGeom>
            <a:avLst/>
            <a:gdLst/>
            <a:ahLst/>
            <a:cxnLst/>
            <a:rect r="r" b="b" t="t" l="l"/>
            <a:pathLst>
              <a:path h="1000125" w="1828800">
                <a:moveTo>
                  <a:pt x="0" y="0"/>
                </a:moveTo>
                <a:lnTo>
                  <a:pt x="1828800" y="0"/>
                </a:lnTo>
                <a:lnTo>
                  <a:pt x="1828800" y="1000125"/>
                </a:lnTo>
                <a:lnTo>
                  <a:pt x="0" y="1000125"/>
                </a:lnTo>
                <a:lnTo>
                  <a:pt x="0" y="0"/>
                </a:lnTo>
                <a:close/>
              </a:path>
            </a:pathLst>
          </a:custGeom>
          <a:blipFill>
            <a:blip r:embed="rId3"/>
            <a:stretch>
              <a:fillRect l="0" t="0" r="0" b="0"/>
            </a:stretch>
          </a:blipFill>
        </p:spPr>
      </p:sp>
      <p:grpSp>
        <p:nvGrpSpPr>
          <p:cNvPr name="Group 3" id="3"/>
          <p:cNvGrpSpPr/>
          <p:nvPr/>
        </p:nvGrpSpPr>
        <p:grpSpPr>
          <a:xfrm rot="0">
            <a:off x="9144000" y="2042480"/>
            <a:ext cx="8115300" cy="7215820"/>
            <a:chOff x="0" y="0"/>
            <a:chExt cx="10820400" cy="9621093"/>
          </a:xfrm>
        </p:grpSpPr>
        <p:sp>
          <p:nvSpPr>
            <p:cNvPr name="Freeform 4" id="4"/>
            <p:cNvSpPr/>
            <p:nvPr/>
          </p:nvSpPr>
          <p:spPr>
            <a:xfrm flipH="false" flipV="false" rot="0">
              <a:off x="0" y="0"/>
              <a:ext cx="10820400" cy="9621093"/>
            </a:xfrm>
            <a:custGeom>
              <a:avLst/>
              <a:gdLst/>
              <a:ahLst/>
              <a:cxnLst/>
              <a:rect r="r" b="b" t="t" l="l"/>
              <a:pathLst>
                <a:path h="9621093" w="10820400">
                  <a:moveTo>
                    <a:pt x="0" y="0"/>
                  </a:moveTo>
                  <a:lnTo>
                    <a:pt x="10820400" y="0"/>
                  </a:lnTo>
                  <a:lnTo>
                    <a:pt x="10820400" y="9621093"/>
                  </a:lnTo>
                  <a:lnTo>
                    <a:pt x="0" y="9621093"/>
                  </a:lnTo>
                  <a:close/>
                </a:path>
              </a:pathLst>
            </a:custGeom>
            <a:solidFill>
              <a:srgbClr val="000000">
                <a:alpha val="0"/>
              </a:srgbClr>
            </a:solidFill>
          </p:spPr>
        </p:sp>
        <p:sp>
          <p:nvSpPr>
            <p:cNvPr name="TextBox 5" id="5"/>
            <p:cNvSpPr txBox="true"/>
            <p:nvPr/>
          </p:nvSpPr>
          <p:spPr>
            <a:xfrm>
              <a:off x="0" y="-200025"/>
              <a:ext cx="10820400" cy="9821118"/>
            </a:xfrm>
            <a:prstGeom prst="rect">
              <a:avLst/>
            </a:prstGeom>
          </p:spPr>
          <p:txBody>
            <a:bodyPr anchor="t" rtlCol="false" tIns="0" lIns="0" bIns="0" rIns="0"/>
            <a:lstStyle/>
            <a:p>
              <a:pPr algn="l" marL="690772" indent="-345386" lvl="1">
                <a:lnSpc>
                  <a:spcPts val="5183"/>
                </a:lnSpc>
                <a:buFont typeface="Arial"/>
                <a:buChar char="•"/>
              </a:pPr>
              <a:r>
                <a:rPr lang="en-US" sz="3199">
                  <a:solidFill>
                    <a:srgbClr val="000000"/>
                  </a:solidFill>
                  <a:latin typeface="Calibri (MS)"/>
                  <a:ea typeface="Calibri (MS)"/>
                  <a:cs typeface="Calibri (MS)"/>
                  <a:sym typeface="Calibri (MS)"/>
                </a:rPr>
                <a:t> Problem Statement</a:t>
              </a:r>
            </a:p>
            <a:p>
              <a:pPr algn="l" marL="690772" indent="-345386" lvl="1">
                <a:lnSpc>
                  <a:spcPts val="5183"/>
                </a:lnSpc>
                <a:buFont typeface="Arial"/>
                <a:buChar char="•"/>
              </a:pPr>
              <a:r>
                <a:rPr lang="en-US" sz="3199">
                  <a:solidFill>
                    <a:srgbClr val="000000"/>
                  </a:solidFill>
                  <a:latin typeface="Calibri (MS)"/>
                  <a:ea typeface="Calibri (MS)"/>
                  <a:cs typeface="Calibri (MS)"/>
                  <a:sym typeface="Calibri (MS)"/>
                </a:rPr>
                <a:t> </a:t>
              </a:r>
              <a:r>
                <a:rPr lang="en-US" sz="3199">
                  <a:solidFill>
                    <a:srgbClr val="000000"/>
                  </a:solidFill>
                  <a:latin typeface="Calibri (MS)"/>
                  <a:ea typeface="Calibri (MS)"/>
                  <a:cs typeface="Calibri (MS)"/>
                  <a:sym typeface="Calibri (MS)"/>
                </a:rPr>
                <a:t>Business Challenge</a:t>
              </a:r>
            </a:p>
            <a:p>
              <a:pPr algn="l" marL="690772" indent="-345386" lvl="1">
                <a:lnSpc>
                  <a:spcPts val="5183"/>
                </a:lnSpc>
                <a:buFont typeface="Arial"/>
                <a:buChar char="•"/>
              </a:pPr>
              <a:r>
                <a:rPr lang="en-US" sz="3199">
                  <a:solidFill>
                    <a:srgbClr val="000000"/>
                  </a:solidFill>
                  <a:latin typeface="Calibri (MS)"/>
                  <a:ea typeface="Calibri (MS)"/>
                  <a:cs typeface="Calibri (MS)"/>
                  <a:sym typeface="Calibri (MS)"/>
                </a:rPr>
                <a:t> Solution</a:t>
              </a:r>
            </a:p>
            <a:p>
              <a:pPr algn="l" marL="690772" indent="-345386" lvl="1">
                <a:lnSpc>
                  <a:spcPts val="5183"/>
                </a:lnSpc>
                <a:buFont typeface="Arial"/>
                <a:buChar char="•"/>
              </a:pPr>
              <a:r>
                <a:rPr lang="en-US" sz="3199">
                  <a:solidFill>
                    <a:srgbClr val="000000"/>
                  </a:solidFill>
                  <a:latin typeface="Calibri (MS)"/>
                  <a:ea typeface="Calibri (MS)"/>
                  <a:cs typeface="Calibri (MS)"/>
                  <a:sym typeface="Calibri (MS)"/>
                </a:rPr>
                <a:t> Project Flow Diagram</a:t>
              </a:r>
            </a:p>
            <a:p>
              <a:pPr algn="l" marL="690772" indent="-345386" lvl="1">
                <a:lnSpc>
                  <a:spcPts val="5183"/>
                </a:lnSpc>
                <a:buFont typeface="Arial"/>
                <a:buChar char="•"/>
              </a:pPr>
              <a:r>
                <a:rPr lang="en-US" sz="3199">
                  <a:solidFill>
                    <a:srgbClr val="000000"/>
                  </a:solidFill>
                  <a:latin typeface="Calibri (MS)"/>
                  <a:ea typeface="Calibri (MS)"/>
                  <a:cs typeface="Calibri (MS)"/>
                  <a:sym typeface="Calibri (MS)"/>
                </a:rPr>
                <a:t> Architecture</a:t>
              </a:r>
            </a:p>
            <a:p>
              <a:pPr algn="l" marL="690772" indent="-345386" lvl="1">
                <a:lnSpc>
                  <a:spcPts val="5183"/>
                </a:lnSpc>
                <a:buFont typeface="Arial"/>
                <a:buChar char="•"/>
              </a:pPr>
              <a:r>
                <a:rPr lang="en-US" sz="3199">
                  <a:solidFill>
                    <a:srgbClr val="000000"/>
                  </a:solidFill>
                  <a:latin typeface="Calibri (MS)"/>
                  <a:ea typeface="Calibri (MS)"/>
                  <a:cs typeface="Calibri (MS)"/>
                  <a:sym typeface="Calibri (MS)"/>
                </a:rPr>
                <a:t> Phases</a:t>
              </a:r>
            </a:p>
            <a:p>
              <a:pPr algn="l" marL="690772" indent="-345386" lvl="1">
                <a:lnSpc>
                  <a:spcPts val="5183"/>
                </a:lnSpc>
                <a:buFont typeface="Arial"/>
                <a:buChar char="•"/>
              </a:pPr>
              <a:r>
                <a:rPr lang="en-US" sz="3199">
                  <a:solidFill>
                    <a:srgbClr val="000000"/>
                  </a:solidFill>
                  <a:latin typeface="Calibri (MS)"/>
                  <a:ea typeface="Calibri (MS)"/>
                  <a:cs typeface="Calibri (MS)"/>
                  <a:sym typeface="Calibri (MS)"/>
                </a:rPr>
                <a:t> Technologies and Tools Used</a:t>
              </a:r>
            </a:p>
            <a:p>
              <a:pPr algn="l" marL="690772" indent="-345386" lvl="1">
                <a:lnSpc>
                  <a:spcPts val="5183"/>
                </a:lnSpc>
                <a:buFont typeface="Arial"/>
                <a:buChar char="•"/>
              </a:pPr>
              <a:r>
                <a:rPr lang="en-US" sz="3199">
                  <a:solidFill>
                    <a:srgbClr val="000000"/>
                  </a:solidFill>
                  <a:latin typeface="Calibri (MS)"/>
                  <a:ea typeface="Calibri (MS)"/>
                  <a:cs typeface="Calibri (MS)"/>
                  <a:sym typeface="Calibri (MS)"/>
                </a:rPr>
                <a:t> Key Results and Benefits</a:t>
              </a:r>
            </a:p>
            <a:p>
              <a:pPr algn="l" marL="690772" indent="-345386" lvl="1">
                <a:lnSpc>
                  <a:spcPts val="5183"/>
                </a:lnSpc>
                <a:buFont typeface="Arial"/>
                <a:buChar char="•"/>
              </a:pPr>
              <a:r>
                <a:rPr lang="en-US" sz="3199">
                  <a:solidFill>
                    <a:srgbClr val="000000"/>
                  </a:solidFill>
                  <a:latin typeface="Calibri (MS)"/>
                  <a:ea typeface="Calibri (MS)"/>
                  <a:cs typeface="Calibri (MS)"/>
                  <a:sym typeface="Calibri (MS)"/>
                </a:rPr>
                <a:t> Conclusion</a:t>
              </a:r>
            </a:p>
            <a:p>
              <a:pPr algn="l" marL="690772" indent="-345386" lvl="1">
                <a:lnSpc>
                  <a:spcPts val="5183"/>
                </a:lnSpc>
                <a:buFont typeface="Arial"/>
                <a:buChar char="•"/>
              </a:pPr>
              <a:r>
                <a:rPr lang="en-US" sz="3199">
                  <a:solidFill>
                    <a:srgbClr val="000000"/>
                  </a:solidFill>
                  <a:latin typeface="Calibri (MS)"/>
                  <a:ea typeface="Calibri (MS)"/>
                  <a:cs typeface="Calibri (MS)"/>
                  <a:sym typeface="Calibri (MS)"/>
                </a:rPr>
                <a:t> Future Scopes</a:t>
              </a:r>
            </a:p>
            <a:p>
              <a:pPr algn="l" marL="690772" indent="-345386" lvl="1">
                <a:lnSpc>
                  <a:spcPts val="5183"/>
                </a:lnSpc>
                <a:buFont typeface="Arial"/>
                <a:buChar char="•"/>
              </a:pPr>
              <a:r>
                <a:rPr lang="en-US" sz="3199">
                  <a:solidFill>
                    <a:srgbClr val="000000"/>
                  </a:solidFill>
                  <a:latin typeface="Calibri (MS)"/>
                  <a:ea typeface="Calibri (MS)"/>
                  <a:cs typeface="Calibri (MS)"/>
                  <a:sym typeface="Calibri (MS)"/>
                </a:rPr>
                <a:t> Demonstration</a:t>
              </a:r>
            </a:p>
          </p:txBody>
        </p:sp>
      </p:grpSp>
      <p:sp>
        <p:nvSpPr>
          <p:cNvPr name="TextBox 6" id="6"/>
          <p:cNvSpPr txBox="true"/>
          <p:nvPr/>
        </p:nvSpPr>
        <p:spPr>
          <a:xfrm rot="0">
            <a:off x="3355827" y="4362433"/>
            <a:ext cx="3102203" cy="1390683"/>
          </a:xfrm>
          <a:prstGeom prst="rect">
            <a:avLst/>
          </a:prstGeom>
        </p:spPr>
        <p:txBody>
          <a:bodyPr anchor="t" rtlCol="false" tIns="0" lIns="0" bIns="0" rIns="0">
            <a:spAutoFit/>
          </a:bodyPr>
          <a:lstStyle/>
          <a:p>
            <a:pPr algn="l">
              <a:lnSpc>
                <a:spcPts val="9600"/>
              </a:lnSpc>
            </a:pPr>
            <a:r>
              <a:rPr lang="en-US" sz="8000">
                <a:solidFill>
                  <a:srgbClr val="000000"/>
                </a:solidFill>
                <a:latin typeface="ITC Bauhaus Light"/>
                <a:ea typeface="ITC Bauhaus Light"/>
                <a:cs typeface="ITC Bauhaus Light"/>
                <a:sym typeface="ITC Bauhaus Light"/>
              </a:rPr>
              <a:t>Outline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logo with yellow and purple circles  AI-generated content may be incorrect."/>
          <p:cNvSpPr/>
          <p:nvPr/>
        </p:nvSpPr>
        <p:spPr>
          <a:xfrm flipH="false" flipV="false" rot="0">
            <a:off x="16002000" y="243405"/>
            <a:ext cx="1828800" cy="1000125"/>
          </a:xfrm>
          <a:custGeom>
            <a:avLst/>
            <a:gdLst/>
            <a:ahLst/>
            <a:cxnLst/>
            <a:rect r="r" b="b" t="t" l="l"/>
            <a:pathLst>
              <a:path h="1000125" w="1828800">
                <a:moveTo>
                  <a:pt x="0" y="0"/>
                </a:moveTo>
                <a:lnTo>
                  <a:pt x="1828800" y="0"/>
                </a:lnTo>
                <a:lnTo>
                  <a:pt x="1828800" y="1000125"/>
                </a:lnTo>
                <a:lnTo>
                  <a:pt x="0" y="1000125"/>
                </a:lnTo>
                <a:lnTo>
                  <a:pt x="0" y="0"/>
                </a:lnTo>
                <a:close/>
              </a:path>
            </a:pathLst>
          </a:custGeom>
          <a:blipFill>
            <a:blip r:embed="rId3"/>
            <a:stretch>
              <a:fillRect l="0" t="0" r="0" b="0"/>
            </a:stretch>
          </a:blipFill>
        </p:spPr>
      </p:sp>
      <p:sp>
        <p:nvSpPr>
          <p:cNvPr name="TextBox 3" id="3"/>
          <p:cNvSpPr txBox="true"/>
          <p:nvPr/>
        </p:nvSpPr>
        <p:spPr>
          <a:xfrm rot="0">
            <a:off x="1028700" y="857250"/>
            <a:ext cx="10166061" cy="1390683"/>
          </a:xfrm>
          <a:prstGeom prst="rect">
            <a:avLst/>
          </a:prstGeom>
        </p:spPr>
        <p:txBody>
          <a:bodyPr anchor="t" rtlCol="false" tIns="0" lIns="0" bIns="0" rIns="0">
            <a:spAutoFit/>
          </a:bodyPr>
          <a:lstStyle/>
          <a:p>
            <a:pPr algn="l">
              <a:lnSpc>
                <a:spcPts val="9600"/>
              </a:lnSpc>
            </a:pPr>
            <a:r>
              <a:rPr lang="en-US" sz="8000">
                <a:solidFill>
                  <a:srgbClr val="000000"/>
                </a:solidFill>
                <a:latin typeface="ITC Bauhaus Light"/>
                <a:ea typeface="ITC Bauhaus Light"/>
                <a:cs typeface="ITC Bauhaus Light"/>
                <a:sym typeface="ITC Bauhaus Light"/>
              </a:rPr>
              <a:t>Problem Statement</a:t>
            </a:r>
          </a:p>
        </p:txBody>
      </p:sp>
      <p:sp>
        <p:nvSpPr>
          <p:cNvPr name="TextBox 4" id="4"/>
          <p:cNvSpPr txBox="true"/>
          <p:nvPr/>
        </p:nvSpPr>
        <p:spPr>
          <a:xfrm rot="0">
            <a:off x="1028700" y="3273818"/>
            <a:ext cx="16230600" cy="4255135"/>
          </a:xfrm>
          <a:prstGeom prst="rect">
            <a:avLst/>
          </a:prstGeom>
        </p:spPr>
        <p:txBody>
          <a:bodyPr anchor="t" rtlCol="false" tIns="0" lIns="0" bIns="0" rIns="0">
            <a:spAutoFit/>
          </a:bodyPr>
          <a:lstStyle/>
          <a:p>
            <a:pPr algn="just">
              <a:lnSpc>
                <a:spcPts val="4159"/>
              </a:lnSpc>
            </a:pPr>
            <a:r>
              <a:rPr lang="en-US" sz="3199">
                <a:solidFill>
                  <a:srgbClr val="010101"/>
                </a:solidFill>
                <a:latin typeface="Calibri (MS)"/>
                <a:ea typeface="Calibri (MS)"/>
                <a:cs typeface="Calibri (MS)"/>
                <a:sym typeface="Calibri (MS)"/>
              </a:rPr>
              <a:t>    Current educational tools and quiz platforms fail to provide personalized, engaging, and dynamic learning experiences that cater to the unique needs of individual learners. Most existing quiz applications focus solely on static questions or generalized quizzes, leaving users with limited opportunities for dynamic and spontaneous quiz generation. </a:t>
            </a:r>
          </a:p>
          <a:p>
            <a:pPr algn="just">
              <a:lnSpc>
                <a:spcPts val="4159"/>
              </a:lnSpc>
            </a:pPr>
          </a:p>
          <a:p>
            <a:pPr algn="just">
              <a:lnSpc>
                <a:spcPts val="4159"/>
              </a:lnSpc>
            </a:pPr>
            <a:r>
              <a:rPr lang="en-US" sz="3199">
                <a:solidFill>
                  <a:srgbClr val="010101"/>
                </a:solidFill>
                <a:latin typeface="Calibri (MS)"/>
                <a:ea typeface="Calibri (MS)"/>
                <a:cs typeface="Calibri (MS)"/>
                <a:sym typeface="Calibri (MS)"/>
              </a:rPr>
              <a:t>     As existing quiz systems lack personalization and real-time feedback, limiting effective learning. There’s a need for an AI-powered solution that generates adaptive quizzes based on user requirements.</a:t>
            </a:r>
          </a:p>
        </p:txBody>
      </p:sp>
      <p:sp>
        <p:nvSpPr>
          <p:cNvPr name="Freeform 5" id="5"/>
          <p:cNvSpPr/>
          <p:nvPr/>
        </p:nvSpPr>
        <p:spPr>
          <a:xfrm flipH="false" flipV="false" rot="0">
            <a:off x="16836195" y="9258300"/>
            <a:ext cx="423105" cy="346177"/>
          </a:xfrm>
          <a:custGeom>
            <a:avLst/>
            <a:gdLst/>
            <a:ahLst/>
            <a:cxnLst/>
            <a:rect r="r" b="b" t="t" l="l"/>
            <a:pathLst>
              <a:path h="346177" w="423105">
                <a:moveTo>
                  <a:pt x="0" y="0"/>
                </a:moveTo>
                <a:lnTo>
                  <a:pt x="423105" y="0"/>
                </a:lnTo>
                <a:lnTo>
                  <a:pt x="423105" y="346177"/>
                </a:lnTo>
                <a:lnTo>
                  <a:pt x="0" y="34617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986139" y="9046699"/>
            <a:ext cx="850648" cy="759721"/>
          </a:xfrm>
          <a:prstGeom prst="rect">
            <a:avLst/>
          </a:prstGeom>
        </p:spPr>
        <p:txBody>
          <a:bodyPr anchor="t" rtlCol="false" tIns="0" lIns="0" bIns="0" rIns="0">
            <a:spAutoFit/>
          </a:bodyPr>
          <a:lstStyle/>
          <a:p>
            <a:pPr algn="r">
              <a:lnSpc>
                <a:spcPts val="6059"/>
              </a:lnSpc>
            </a:pPr>
            <a:r>
              <a:rPr lang="en-US" sz="5049">
                <a:solidFill>
                  <a:srgbClr val="000000">
                    <a:alpha val="89804"/>
                  </a:srgbClr>
                </a:solidFill>
                <a:latin typeface="Lovelo"/>
                <a:ea typeface="Lovelo"/>
                <a:cs typeface="Lovelo"/>
                <a:sym typeface="Lovelo"/>
              </a:rPr>
              <a:t>03</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logo with yellow and purple circles  AI-generated content may be incorrect."/>
          <p:cNvSpPr/>
          <p:nvPr/>
        </p:nvSpPr>
        <p:spPr>
          <a:xfrm flipH="false" flipV="false" rot="0">
            <a:off x="16002000" y="243405"/>
            <a:ext cx="1828800" cy="1000125"/>
          </a:xfrm>
          <a:custGeom>
            <a:avLst/>
            <a:gdLst/>
            <a:ahLst/>
            <a:cxnLst/>
            <a:rect r="r" b="b" t="t" l="l"/>
            <a:pathLst>
              <a:path h="1000125" w="1828800">
                <a:moveTo>
                  <a:pt x="0" y="0"/>
                </a:moveTo>
                <a:lnTo>
                  <a:pt x="1828800" y="0"/>
                </a:lnTo>
                <a:lnTo>
                  <a:pt x="1828800" y="1000125"/>
                </a:lnTo>
                <a:lnTo>
                  <a:pt x="0" y="1000125"/>
                </a:lnTo>
                <a:lnTo>
                  <a:pt x="0" y="0"/>
                </a:lnTo>
                <a:close/>
              </a:path>
            </a:pathLst>
          </a:custGeom>
          <a:blipFill>
            <a:blip r:embed="rId2"/>
            <a:stretch>
              <a:fillRect l="0" t="0" r="0" b="0"/>
            </a:stretch>
          </a:blipFill>
        </p:spPr>
      </p:sp>
      <p:grpSp>
        <p:nvGrpSpPr>
          <p:cNvPr name="Group 3" id="3"/>
          <p:cNvGrpSpPr/>
          <p:nvPr/>
        </p:nvGrpSpPr>
        <p:grpSpPr>
          <a:xfrm rot="0">
            <a:off x="2187834" y="3206155"/>
            <a:ext cx="6956166" cy="5465120"/>
            <a:chOff x="0" y="0"/>
            <a:chExt cx="9274887" cy="7286827"/>
          </a:xfrm>
        </p:grpSpPr>
        <p:sp>
          <p:nvSpPr>
            <p:cNvPr name="Freeform 4" id="4"/>
            <p:cNvSpPr/>
            <p:nvPr/>
          </p:nvSpPr>
          <p:spPr>
            <a:xfrm flipH="false" flipV="false" rot="0">
              <a:off x="0" y="0"/>
              <a:ext cx="9274887" cy="7286827"/>
            </a:xfrm>
            <a:custGeom>
              <a:avLst/>
              <a:gdLst/>
              <a:ahLst/>
              <a:cxnLst/>
              <a:rect r="r" b="b" t="t" l="l"/>
              <a:pathLst>
                <a:path h="7286827" w="9274887">
                  <a:moveTo>
                    <a:pt x="0" y="0"/>
                  </a:moveTo>
                  <a:lnTo>
                    <a:pt x="9274887" y="0"/>
                  </a:lnTo>
                  <a:lnTo>
                    <a:pt x="9274887" y="7286827"/>
                  </a:lnTo>
                  <a:lnTo>
                    <a:pt x="0" y="7286827"/>
                  </a:lnTo>
                  <a:close/>
                </a:path>
              </a:pathLst>
            </a:custGeom>
            <a:solidFill>
              <a:srgbClr val="000000">
                <a:alpha val="0"/>
              </a:srgbClr>
            </a:solidFill>
          </p:spPr>
        </p:sp>
        <p:sp>
          <p:nvSpPr>
            <p:cNvPr name="TextBox 5" id="5"/>
            <p:cNvSpPr txBox="true"/>
            <p:nvPr/>
          </p:nvSpPr>
          <p:spPr>
            <a:xfrm>
              <a:off x="0" y="-19050"/>
              <a:ext cx="9274887" cy="7305877"/>
            </a:xfrm>
            <a:prstGeom prst="rect">
              <a:avLst/>
            </a:prstGeom>
          </p:spPr>
          <p:txBody>
            <a:bodyPr anchor="t" rtlCol="false" tIns="0" lIns="0" bIns="0" rIns="0"/>
            <a:lstStyle/>
            <a:p>
              <a:pPr algn="l">
                <a:lnSpc>
                  <a:spcPts val="3456"/>
                </a:lnSpc>
              </a:pPr>
            </a:p>
            <a:p>
              <a:pPr algn="l" marL="579120" indent="-289560" lvl="1">
                <a:lnSpc>
                  <a:spcPts val="3456"/>
                </a:lnSpc>
                <a:buFont typeface="Arial"/>
                <a:buChar char="•"/>
              </a:pPr>
              <a:r>
                <a:rPr lang="en-US" sz="3200">
                  <a:solidFill>
                    <a:srgbClr val="000000"/>
                  </a:solidFill>
                  <a:latin typeface="Calibri (MS)"/>
                  <a:ea typeface="Calibri (MS)"/>
                  <a:cs typeface="Calibri (MS)"/>
                  <a:sym typeface="Calibri (MS)"/>
                </a:rPr>
                <a:t>Difficulty in Creating Dynamic Quizzes</a:t>
              </a:r>
            </a:p>
            <a:p>
              <a:pPr algn="l">
                <a:lnSpc>
                  <a:spcPts val="3456"/>
                </a:lnSpc>
              </a:pPr>
            </a:p>
            <a:p>
              <a:pPr algn="l" marL="579120" indent="-289560" lvl="1">
                <a:lnSpc>
                  <a:spcPts val="3456"/>
                </a:lnSpc>
                <a:buFont typeface="Arial"/>
                <a:buChar char="•"/>
              </a:pPr>
              <a:r>
                <a:rPr lang="en-US" sz="3200">
                  <a:solidFill>
                    <a:srgbClr val="000000"/>
                  </a:solidFill>
                  <a:latin typeface="Calibri (MS)"/>
                  <a:ea typeface="Calibri (MS)"/>
                  <a:cs typeface="Calibri (MS)"/>
                  <a:sym typeface="Calibri (MS)"/>
                </a:rPr>
                <a:t>Content Accuracy and Quality</a:t>
              </a:r>
            </a:p>
            <a:p>
              <a:pPr algn="l">
                <a:lnSpc>
                  <a:spcPts val="3456"/>
                </a:lnSpc>
              </a:pPr>
            </a:p>
            <a:p>
              <a:pPr algn="l" marL="579120" indent="-289560" lvl="1">
                <a:lnSpc>
                  <a:spcPts val="3456"/>
                </a:lnSpc>
                <a:buFont typeface="Arial"/>
                <a:buChar char="•"/>
              </a:pPr>
              <a:r>
                <a:rPr lang="en-US" sz="3200">
                  <a:solidFill>
                    <a:srgbClr val="000000"/>
                  </a:solidFill>
                  <a:latin typeface="Calibri (MS)"/>
                  <a:ea typeface="Calibri (MS)"/>
                  <a:cs typeface="Calibri (MS)"/>
                  <a:sym typeface="Calibri (MS)"/>
                </a:rPr>
                <a:t>API Latency</a:t>
              </a:r>
            </a:p>
            <a:p>
              <a:pPr algn="l">
                <a:lnSpc>
                  <a:spcPts val="3456"/>
                </a:lnSpc>
              </a:pPr>
            </a:p>
            <a:p>
              <a:pPr algn="l" marL="579120" indent="-289560" lvl="1">
                <a:lnSpc>
                  <a:spcPts val="3456"/>
                </a:lnSpc>
                <a:buFont typeface="Arial"/>
                <a:buChar char="•"/>
              </a:pPr>
              <a:r>
                <a:rPr lang="en-US" sz="3200">
                  <a:solidFill>
                    <a:srgbClr val="000000"/>
                  </a:solidFill>
                  <a:latin typeface="Calibri (MS)"/>
                  <a:ea typeface="Calibri (MS)"/>
                  <a:cs typeface="Calibri (MS)"/>
                  <a:sym typeface="Calibri (MS)"/>
                </a:rPr>
                <a:t>Cross-Platform Integration</a:t>
              </a:r>
            </a:p>
            <a:p>
              <a:pPr algn="l">
                <a:lnSpc>
                  <a:spcPts val="3456"/>
                </a:lnSpc>
              </a:pPr>
            </a:p>
            <a:p>
              <a:pPr algn="l" marL="579120" indent="-289560" lvl="1">
                <a:lnSpc>
                  <a:spcPts val="3456"/>
                </a:lnSpc>
                <a:buFont typeface="Arial"/>
                <a:buChar char="•"/>
              </a:pPr>
              <a:r>
                <a:rPr lang="en-US" sz="3200">
                  <a:solidFill>
                    <a:srgbClr val="000000"/>
                  </a:solidFill>
                  <a:latin typeface="Calibri (MS)"/>
                  <a:ea typeface="Calibri (MS)"/>
                  <a:cs typeface="Calibri (MS)"/>
                  <a:sym typeface="Calibri (MS)"/>
                </a:rPr>
                <a:t>Scaling the System</a:t>
              </a:r>
            </a:p>
            <a:p>
              <a:pPr algn="l">
                <a:lnSpc>
                  <a:spcPts val="3456"/>
                </a:lnSpc>
              </a:pPr>
            </a:p>
            <a:p>
              <a:pPr algn="l">
                <a:lnSpc>
                  <a:spcPts val="3456"/>
                </a:lnSpc>
              </a:pPr>
            </a:p>
          </p:txBody>
        </p:sp>
      </p:grpSp>
      <p:sp>
        <p:nvSpPr>
          <p:cNvPr name="Freeform 6" id="6"/>
          <p:cNvSpPr/>
          <p:nvPr/>
        </p:nvSpPr>
        <p:spPr>
          <a:xfrm flipH="false" flipV="false" rot="0">
            <a:off x="16836195" y="9258300"/>
            <a:ext cx="423105" cy="346177"/>
          </a:xfrm>
          <a:custGeom>
            <a:avLst/>
            <a:gdLst/>
            <a:ahLst/>
            <a:cxnLst/>
            <a:rect r="r" b="b" t="t" l="l"/>
            <a:pathLst>
              <a:path h="346177" w="423105">
                <a:moveTo>
                  <a:pt x="0" y="0"/>
                </a:moveTo>
                <a:lnTo>
                  <a:pt x="423105" y="0"/>
                </a:lnTo>
                <a:lnTo>
                  <a:pt x="423105" y="346177"/>
                </a:lnTo>
                <a:lnTo>
                  <a:pt x="0" y="34617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1028700" y="857250"/>
            <a:ext cx="10166061" cy="1390683"/>
          </a:xfrm>
          <a:prstGeom prst="rect">
            <a:avLst/>
          </a:prstGeom>
        </p:spPr>
        <p:txBody>
          <a:bodyPr anchor="t" rtlCol="false" tIns="0" lIns="0" bIns="0" rIns="0">
            <a:spAutoFit/>
          </a:bodyPr>
          <a:lstStyle/>
          <a:p>
            <a:pPr algn="l">
              <a:lnSpc>
                <a:spcPts val="9600"/>
              </a:lnSpc>
            </a:pPr>
            <a:r>
              <a:rPr lang="en-US" sz="8000">
                <a:solidFill>
                  <a:srgbClr val="000000"/>
                </a:solidFill>
                <a:latin typeface="ITC Bauhaus Light"/>
                <a:ea typeface="ITC Bauhaus Light"/>
                <a:cs typeface="ITC Bauhaus Light"/>
                <a:sym typeface="ITC Bauhaus Light"/>
              </a:rPr>
              <a:t>Business Challenges</a:t>
            </a:r>
          </a:p>
        </p:txBody>
      </p:sp>
      <p:sp>
        <p:nvSpPr>
          <p:cNvPr name="TextBox 8" id="8"/>
          <p:cNvSpPr txBox="true"/>
          <p:nvPr/>
        </p:nvSpPr>
        <p:spPr>
          <a:xfrm rot="0">
            <a:off x="986139" y="9046699"/>
            <a:ext cx="850648" cy="759721"/>
          </a:xfrm>
          <a:prstGeom prst="rect">
            <a:avLst/>
          </a:prstGeom>
        </p:spPr>
        <p:txBody>
          <a:bodyPr anchor="t" rtlCol="false" tIns="0" lIns="0" bIns="0" rIns="0">
            <a:spAutoFit/>
          </a:bodyPr>
          <a:lstStyle/>
          <a:p>
            <a:pPr algn="r">
              <a:lnSpc>
                <a:spcPts val="6059"/>
              </a:lnSpc>
            </a:pPr>
            <a:r>
              <a:rPr lang="en-US" sz="5049">
                <a:solidFill>
                  <a:srgbClr val="000000">
                    <a:alpha val="89804"/>
                  </a:srgbClr>
                </a:solidFill>
                <a:latin typeface="Lovelo"/>
                <a:ea typeface="Lovelo"/>
                <a:cs typeface="Lovelo"/>
                <a:sym typeface="Lovelo"/>
              </a:rPr>
              <a:t>04</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logo with yellow and purple circles  AI-generated content may be incorrect."/>
          <p:cNvSpPr/>
          <p:nvPr/>
        </p:nvSpPr>
        <p:spPr>
          <a:xfrm flipH="false" flipV="false" rot="0">
            <a:off x="16002000" y="243405"/>
            <a:ext cx="1828800" cy="1000125"/>
          </a:xfrm>
          <a:custGeom>
            <a:avLst/>
            <a:gdLst/>
            <a:ahLst/>
            <a:cxnLst/>
            <a:rect r="r" b="b" t="t" l="l"/>
            <a:pathLst>
              <a:path h="1000125" w="1828800">
                <a:moveTo>
                  <a:pt x="0" y="0"/>
                </a:moveTo>
                <a:lnTo>
                  <a:pt x="1828800" y="0"/>
                </a:lnTo>
                <a:lnTo>
                  <a:pt x="1828800" y="1000125"/>
                </a:lnTo>
                <a:lnTo>
                  <a:pt x="0" y="1000125"/>
                </a:lnTo>
                <a:lnTo>
                  <a:pt x="0" y="0"/>
                </a:lnTo>
                <a:close/>
              </a:path>
            </a:pathLst>
          </a:custGeom>
          <a:blipFill>
            <a:blip r:embed="rId2"/>
            <a:stretch>
              <a:fillRect l="0" t="0" r="0" b="0"/>
            </a:stretch>
          </a:blipFill>
        </p:spPr>
      </p:sp>
      <p:grpSp>
        <p:nvGrpSpPr>
          <p:cNvPr name="Group 3" id="3"/>
          <p:cNvGrpSpPr/>
          <p:nvPr/>
        </p:nvGrpSpPr>
        <p:grpSpPr>
          <a:xfrm rot="0">
            <a:off x="1028700" y="3309045"/>
            <a:ext cx="16230600" cy="3711694"/>
            <a:chOff x="0" y="0"/>
            <a:chExt cx="21640800" cy="4948925"/>
          </a:xfrm>
        </p:grpSpPr>
        <p:sp>
          <p:nvSpPr>
            <p:cNvPr name="Freeform 4" id="4"/>
            <p:cNvSpPr/>
            <p:nvPr/>
          </p:nvSpPr>
          <p:spPr>
            <a:xfrm flipH="false" flipV="false" rot="0">
              <a:off x="0" y="0"/>
              <a:ext cx="21640800" cy="4948925"/>
            </a:xfrm>
            <a:custGeom>
              <a:avLst/>
              <a:gdLst/>
              <a:ahLst/>
              <a:cxnLst/>
              <a:rect r="r" b="b" t="t" l="l"/>
              <a:pathLst>
                <a:path h="4948925" w="21640800">
                  <a:moveTo>
                    <a:pt x="0" y="0"/>
                  </a:moveTo>
                  <a:lnTo>
                    <a:pt x="21640800" y="0"/>
                  </a:lnTo>
                  <a:lnTo>
                    <a:pt x="21640800" y="4948925"/>
                  </a:lnTo>
                  <a:lnTo>
                    <a:pt x="0" y="4948925"/>
                  </a:lnTo>
                  <a:close/>
                </a:path>
              </a:pathLst>
            </a:custGeom>
            <a:solidFill>
              <a:srgbClr val="000000">
                <a:alpha val="0"/>
              </a:srgbClr>
            </a:solidFill>
          </p:spPr>
        </p:sp>
        <p:sp>
          <p:nvSpPr>
            <p:cNvPr name="TextBox 5" id="5"/>
            <p:cNvSpPr txBox="true"/>
            <p:nvPr/>
          </p:nvSpPr>
          <p:spPr>
            <a:xfrm>
              <a:off x="0" y="-38100"/>
              <a:ext cx="21640800" cy="4987025"/>
            </a:xfrm>
            <a:prstGeom prst="rect">
              <a:avLst/>
            </a:prstGeom>
          </p:spPr>
          <p:txBody>
            <a:bodyPr anchor="t" rtlCol="false" tIns="0" lIns="0" bIns="0" rIns="0"/>
            <a:lstStyle/>
            <a:p>
              <a:pPr algn="l">
                <a:lnSpc>
                  <a:spcPts val="3455"/>
                </a:lnSpc>
              </a:pPr>
            </a:p>
            <a:p>
              <a:pPr algn="l" marL="579030" indent="-289515" lvl="1">
                <a:lnSpc>
                  <a:spcPts val="3455"/>
                </a:lnSpc>
                <a:buFont typeface="Arial"/>
                <a:buChar char="•"/>
              </a:pPr>
              <a:r>
                <a:rPr lang="en-US" sz="3199">
                  <a:solidFill>
                    <a:srgbClr val="000000"/>
                  </a:solidFill>
                  <a:latin typeface="Calibri (MS)"/>
                  <a:ea typeface="Calibri (MS)"/>
                  <a:cs typeface="Calibri (MS)"/>
                  <a:sym typeface="Calibri (MS)"/>
                </a:rPr>
                <a:t>We built a user-friendly quiz generator with Next.js, React and GenAI enabling dynamic, personalized quizzes.</a:t>
              </a:r>
            </a:p>
            <a:p>
              <a:pPr algn="l">
                <a:lnSpc>
                  <a:spcPts val="3455"/>
                </a:lnSpc>
              </a:pPr>
            </a:p>
            <a:p>
              <a:pPr algn="l" marL="579030" indent="-289515" lvl="1">
                <a:lnSpc>
                  <a:spcPts val="3455"/>
                </a:lnSpc>
                <a:buFont typeface="Arial"/>
                <a:buChar char="•"/>
              </a:pPr>
              <a:r>
                <a:rPr lang="en-US" sz="3199">
                  <a:solidFill>
                    <a:srgbClr val="000000"/>
                  </a:solidFill>
                  <a:latin typeface="Calibri (MS)"/>
                  <a:ea typeface="Calibri (MS)"/>
                  <a:cs typeface="Calibri (MS)"/>
                  <a:sym typeface="Calibri (MS)"/>
                </a:rPr>
                <a:t>The app automates quiz creation, view details, improving engagement and learning insights.</a:t>
              </a:r>
            </a:p>
            <a:p>
              <a:pPr algn="l">
                <a:lnSpc>
                  <a:spcPts val="3455"/>
                </a:lnSpc>
              </a:pPr>
            </a:p>
            <a:p>
              <a:pPr algn="l" marL="579030" indent="-289515" lvl="1">
                <a:lnSpc>
                  <a:spcPts val="3455"/>
                </a:lnSpc>
                <a:buFont typeface="Arial"/>
                <a:buChar char="•"/>
              </a:pPr>
              <a:r>
                <a:rPr lang="en-US" sz="3199">
                  <a:solidFill>
                    <a:srgbClr val="000000"/>
                  </a:solidFill>
                  <a:latin typeface="Calibri (MS)"/>
                  <a:ea typeface="Calibri (MS)"/>
                  <a:cs typeface="Calibri (MS)"/>
                  <a:sym typeface="Calibri (MS)"/>
                </a:rPr>
                <a:t>Built on Next.js and cloud infrastructure, our app scales seamlessly to handle traffic surges and large datasets, ensuring consistent performance even during peak usage times.</a:t>
              </a:r>
            </a:p>
          </p:txBody>
        </p:sp>
      </p:grpSp>
      <p:sp>
        <p:nvSpPr>
          <p:cNvPr name="Freeform 6" id="6"/>
          <p:cNvSpPr/>
          <p:nvPr/>
        </p:nvSpPr>
        <p:spPr>
          <a:xfrm flipH="false" flipV="false" rot="0">
            <a:off x="16836195" y="9258300"/>
            <a:ext cx="423105" cy="346177"/>
          </a:xfrm>
          <a:custGeom>
            <a:avLst/>
            <a:gdLst/>
            <a:ahLst/>
            <a:cxnLst/>
            <a:rect r="r" b="b" t="t" l="l"/>
            <a:pathLst>
              <a:path h="346177" w="423105">
                <a:moveTo>
                  <a:pt x="0" y="0"/>
                </a:moveTo>
                <a:lnTo>
                  <a:pt x="423105" y="0"/>
                </a:lnTo>
                <a:lnTo>
                  <a:pt x="423105" y="346177"/>
                </a:lnTo>
                <a:lnTo>
                  <a:pt x="0" y="34617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1028700" y="857250"/>
            <a:ext cx="10166061" cy="1390683"/>
          </a:xfrm>
          <a:prstGeom prst="rect">
            <a:avLst/>
          </a:prstGeom>
        </p:spPr>
        <p:txBody>
          <a:bodyPr anchor="t" rtlCol="false" tIns="0" lIns="0" bIns="0" rIns="0">
            <a:spAutoFit/>
          </a:bodyPr>
          <a:lstStyle/>
          <a:p>
            <a:pPr algn="l">
              <a:lnSpc>
                <a:spcPts val="9600"/>
              </a:lnSpc>
            </a:pPr>
            <a:r>
              <a:rPr lang="en-US" sz="8000">
                <a:solidFill>
                  <a:srgbClr val="000000"/>
                </a:solidFill>
                <a:latin typeface="ITC Bauhaus Light"/>
                <a:ea typeface="ITC Bauhaus Light"/>
                <a:cs typeface="ITC Bauhaus Light"/>
                <a:sym typeface="ITC Bauhaus Light"/>
              </a:rPr>
              <a:t>Our Solutions</a:t>
            </a:r>
          </a:p>
        </p:txBody>
      </p:sp>
      <p:sp>
        <p:nvSpPr>
          <p:cNvPr name="TextBox 8" id="8"/>
          <p:cNvSpPr txBox="true"/>
          <p:nvPr/>
        </p:nvSpPr>
        <p:spPr>
          <a:xfrm rot="0">
            <a:off x="986139" y="9046699"/>
            <a:ext cx="850648" cy="759721"/>
          </a:xfrm>
          <a:prstGeom prst="rect">
            <a:avLst/>
          </a:prstGeom>
        </p:spPr>
        <p:txBody>
          <a:bodyPr anchor="t" rtlCol="false" tIns="0" lIns="0" bIns="0" rIns="0">
            <a:spAutoFit/>
          </a:bodyPr>
          <a:lstStyle/>
          <a:p>
            <a:pPr algn="r">
              <a:lnSpc>
                <a:spcPts val="6059"/>
              </a:lnSpc>
            </a:pPr>
            <a:r>
              <a:rPr lang="en-US" sz="5049">
                <a:solidFill>
                  <a:srgbClr val="000000">
                    <a:alpha val="89804"/>
                  </a:srgbClr>
                </a:solidFill>
                <a:latin typeface="Lovelo"/>
                <a:ea typeface="Lovelo"/>
                <a:cs typeface="Lovelo"/>
                <a:sym typeface="Lovelo"/>
              </a:rPr>
              <a:t>05</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logo with yellow and purple circles  AI-generated content may be incorrect."/>
          <p:cNvSpPr/>
          <p:nvPr/>
        </p:nvSpPr>
        <p:spPr>
          <a:xfrm flipH="false" flipV="false" rot="0">
            <a:off x="16002000" y="243405"/>
            <a:ext cx="1828800" cy="1000125"/>
          </a:xfrm>
          <a:custGeom>
            <a:avLst/>
            <a:gdLst/>
            <a:ahLst/>
            <a:cxnLst/>
            <a:rect r="r" b="b" t="t" l="l"/>
            <a:pathLst>
              <a:path h="1000125" w="1828800">
                <a:moveTo>
                  <a:pt x="0" y="0"/>
                </a:moveTo>
                <a:lnTo>
                  <a:pt x="1828800" y="0"/>
                </a:lnTo>
                <a:lnTo>
                  <a:pt x="1828800" y="1000125"/>
                </a:lnTo>
                <a:lnTo>
                  <a:pt x="0" y="1000125"/>
                </a:lnTo>
                <a:lnTo>
                  <a:pt x="0" y="0"/>
                </a:lnTo>
                <a:close/>
              </a:path>
            </a:pathLst>
          </a:custGeom>
          <a:blipFill>
            <a:blip r:embed="rId3"/>
            <a:stretch>
              <a:fillRect l="0" t="0" r="0" b="0"/>
            </a:stretch>
          </a:blipFill>
        </p:spPr>
      </p:sp>
      <p:sp>
        <p:nvSpPr>
          <p:cNvPr name="Freeform 3" id="3"/>
          <p:cNvSpPr/>
          <p:nvPr/>
        </p:nvSpPr>
        <p:spPr>
          <a:xfrm flipH="false" flipV="false" rot="0">
            <a:off x="16836195" y="9258300"/>
            <a:ext cx="423105" cy="346177"/>
          </a:xfrm>
          <a:custGeom>
            <a:avLst/>
            <a:gdLst/>
            <a:ahLst/>
            <a:cxnLst/>
            <a:rect r="r" b="b" t="t" l="l"/>
            <a:pathLst>
              <a:path h="346177" w="423105">
                <a:moveTo>
                  <a:pt x="0" y="0"/>
                </a:moveTo>
                <a:lnTo>
                  <a:pt x="423105" y="0"/>
                </a:lnTo>
                <a:lnTo>
                  <a:pt x="423105" y="346177"/>
                </a:lnTo>
                <a:lnTo>
                  <a:pt x="0" y="34617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986139" y="9046699"/>
            <a:ext cx="850648" cy="759721"/>
          </a:xfrm>
          <a:prstGeom prst="rect">
            <a:avLst/>
          </a:prstGeom>
        </p:spPr>
        <p:txBody>
          <a:bodyPr anchor="t" rtlCol="false" tIns="0" lIns="0" bIns="0" rIns="0">
            <a:spAutoFit/>
          </a:bodyPr>
          <a:lstStyle/>
          <a:p>
            <a:pPr algn="r">
              <a:lnSpc>
                <a:spcPts val="6059"/>
              </a:lnSpc>
            </a:pPr>
            <a:r>
              <a:rPr lang="en-US" sz="5049">
                <a:solidFill>
                  <a:srgbClr val="000000">
                    <a:alpha val="89804"/>
                  </a:srgbClr>
                </a:solidFill>
                <a:latin typeface="Lovelo"/>
                <a:ea typeface="Lovelo"/>
                <a:cs typeface="Lovelo"/>
                <a:sym typeface="Lovelo"/>
              </a:rPr>
              <a:t>06</a:t>
            </a:r>
          </a:p>
        </p:txBody>
      </p:sp>
      <p:sp>
        <p:nvSpPr>
          <p:cNvPr name="TextBox 5" id="5"/>
          <p:cNvSpPr txBox="true"/>
          <p:nvPr/>
        </p:nvSpPr>
        <p:spPr>
          <a:xfrm rot="0">
            <a:off x="1028700" y="857250"/>
            <a:ext cx="8734473" cy="1390683"/>
          </a:xfrm>
          <a:prstGeom prst="rect">
            <a:avLst/>
          </a:prstGeom>
        </p:spPr>
        <p:txBody>
          <a:bodyPr anchor="t" rtlCol="false" tIns="0" lIns="0" bIns="0" rIns="0">
            <a:spAutoFit/>
          </a:bodyPr>
          <a:lstStyle/>
          <a:p>
            <a:pPr algn="l">
              <a:lnSpc>
                <a:spcPts val="9600"/>
              </a:lnSpc>
            </a:pPr>
            <a:r>
              <a:rPr lang="en-US" sz="8000">
                <a:solidFill>
                  <a:srgbClr val="000000"/>
                </a:solidFill>
                <a:latin typeface="ITC Bauhaus Light"/>
                <a:ea typeface="ITC Bauhaus Light"/>
                <a:cs typeface="ITC Bauhaus Light"/>
                <a:sym typeface="ITC Bauhaus Light"/>
              </a:rPr>
              <a:t> </a:t>
            </a:r>
            <a:r>
              <a:rPr lang="en-US" sz="8000">
                <a:solidFill>
                  <a:srgbClr val="000000"/>
                </a:solidFill>
                <a:latin typeface="ITC Bauhaus Light"/>
                <a:ea typeface="ITC Bauhaus Light"/>
                <a:cs typeface="ITC Bauhaus Light"/>
                <a:sym typeface="ITC Bauhaus Light"/>
              </a:rPr>
              <a:t>Project Flow (User)</a:t>
            </a:r>
          </a:p>
        </p:txBody>
      </p:sp>
      <p:grpSp>
        <p:nvGrpSpPr>
          <p:cNvPr name="Group 6" id="6"/>
          <p:cNvGrpSpPr/>
          <p:nvPr/>
        </p:nvGrpSpPr>
        <p:grpSpPr>
          <a:xfrm rot="0">
            <a:off x="3004645" y="2818248"/>
            <a:ext cx="12278710" cy="6440052"/>
            <a:chOff x="0" y="0"/>
            <a:chExt cx="16371613" cy="8586737"/>
          </a:xfrm>
        </p:grpSpPr>
        <p:grpSp>
          <p:nvGrpSpPr>
            <p:cNvPr name="Group 7" id="7"/>
            <p:cNvGrpSpPr/>
            <p:nvPr/>
          </p:nvGrpSpPr>
          <p:grpSpPr>
            <a:xfrm rot="0">
              <a:off x="0" y="4474894"/>
              <a:ext cx="2768508" cy="1097515"/>
              <a:chOff x="0" y="0"/>
              <a:chExt cx="2768508" cy="1097515"/>
            </a:xfrm>
          </p:grpSpPr>
          <p:sp>
            <p:nvSpPr>
              <p:cNvPr name="Freeform 8" id="8"/>
              <p:cNvSpPr/>
              <p:nvPr/>
            </p:nvSpPr>
            <p:spPr>
              <a:xfrm flipH="false" flipV="false" rot="0">
                <a:off x="12162" y="12162"/>
                <a:ext cx="2744190" cy="1073205"/>
              </a:xfrm>
              <a:custGeom>
                <a:avLst/>
                <a:gdLst/>
                <a:ahLst/>
                <a:cxnLst/>
                <a:rect r="r" b="b" t="t" l="l"/>
                <a:pathLst>
                  <a:path h="1073205" w="2744190">
                    <a:moveTo>
                      <a:pt x="0" y="0"/>
                    </a:moveTo>
                    <a:lnTo>
                      <a:pt x="2744191" y="0"/>
                    </a:lnTo>
                    <a:lnTo>
                      <a:pt x="2744191" y="1073206"/>
                    </a:lnTo>
                    <a:lnTo>
                      <a:pt x="0" y="1073206"/>
                    </a:lnTo>
                    <a:close/>
                  </a:path>
                </a:pathLst>
              </a:custGeom>
              <a:solidFill>
                <a:srgbClr val="FFFFFF"/>
              </a:solidFill>
            </p:spPr>
          </p:sp>
          <p:sp>
            <p:nvSpPr>
              <p:cNvPr name="Freeform 9" id="9"/>
              <p:cNvSpPr/>
              <p:nvPr/>
            </p:nvSpPr>
            <p:spPr>
              <a:xfrm flipH="false" flipV="false" rot="0">
                <a:off x="0" y="0"/>
                <a:ext cx="2768515" cy="1097531"/>
              </a:xfrm>
              <a:custGeom>
                <a:avLst/>
                <a:gdLst/>
                <a:ahLst/>
                <a:cxnLst/>
                <a:rect r="r" b="b" t="t" l="l"/>
                <a:pathLst>
                  <a:path h="1097531" w="2768515">
                    <a:moveTo>
                      <a:pt x="12162" y="0"/>
                    </a:moveTo>
                    <a:lnTo>
                      <a:pt x="2756353" y="0"/>
                    </a:lnTo>
                    <a:cubicBezTo>
                      <a:pt x="2763042" y="0"/>
                      <a:pt x="2768515" y="5473"/>
                      <a:pt x="2768515" y="12162"/>
                    </a:cubicBezTo>
                    <a:lnTo>
                      <a:pt x="2768515" y="1085368"/>
                    </a:lnTo>
                    <a:cubicBezTo>
                      <a:pt x="2768515" y="1092057"/>
                      <a:pt x="2763042" y="1097531"/>
                      <a:pt x="2756353" y="1097531"/>
                    </a:cubicBezTo>
                    <a:lnTo>
                      <a:pt x="12162" y="1097531"/>
                    </a:lnTo>
                    <a:cubicBezTo>
                      <a:pt x="5473" y="1097531"/>
                      <a:pt x="0" y="1092057"/>
                      <a:pt x="0" y="1085368"/>
                    </a:cubicBezTo>
                    <a:lnTo>
                      <a:pt x="0" y="12162"/>
                    </a:lnTo>
                    <a:cubicBezTo>
                      <a:pt x="0" y="5473"/>
                      <a:pt x="5473" y="0"/>
                      <a:pt x="12162" y="0"/>
                    </a:cubicBezTo>
                    <a:moveTo>
                      <a:pt x="12162" y="24325"/>
                    </a:moveTo>
                    <a:lnTo>
                      <a:pt x="12162" y="12162"/>
                    </a:lnTo>
                    <a:lnTo>
                      <a:pt x="24325" y="12162"/>
                    </a:lnTo>
                    <a:lnTo>
                      <a:pt x="24325" y="1085368"/>
                    </a:lnTo>
                    <a:lnTo>
                      <a:pt x="12162" y="1085368"/>
                    </a:lnTo>
                    <a:lnTo>
                      <a:pt x="12162" y="1073205"/>
                    </a:lnTo>
                    <a:lnTo>
                      <a:pt x="2756353" y="1073205"/>
                    </a:lnTo>
                    <a:lnTo>
                      <a:pt x="2756353" y="1085368"/>
                    </a:lnTo>
                    <a:lnTo>
                      <a:pt x="2744190" y="1085368"/>
                    </a:lnTo>
                    <a:lnTo>
                      <a:pt x="2744190" y="12162"/>
                    </a:lnTo>
                    <a:lnTo>
                      <a:pt x="2756353" y="12162"/>
                    </a:lnTo>
                    <a:lnTo>
                      <a:pt x="2756353" y="24325"/>
                    </a:lnTo>
                    <a:lnTo>
                      <a:pt x="12162" y="24325"/>
                    </a:lnTo>
                    <a:close/>
                  </a:path>
                </a:pathLst>
              </a:custGeom>
              <a:solidFill>
                <a:srgbClr val="41719C"/>
              </a:solidFill>
            </p:spPr>
          </p:sp>
          <p:sp>
            <p:nvSpPr>
              <p:cNvPr name="TextBox 10" id="10"/>
              <p:cNvSpPr txBox="true"/>
              <p:nvPr/>
            </p:nvSpPr>
            <p:spPr>
              <a:xfrm>
                <a:off x="0" y="-47625"/>
                <a:ext cx="2768508" cy="1145140"/>
              </a:xfrm>
              <a:prstGeom prst="rect">
                <a:avLst/>
              </a:prstGeom>
            </p:spPr>
            <p:txBody>
              <a:bodyPr anchor="ctr" rtlCol="false" tIns="50800" lIns="50800" bIns="50800" rIns="50800"/>
              <a:lstStyle/>
              <a:p>
                <a:pPr algn="ctr">
                  <a:lnSpc>
                    <a:spcPts val="2759"/>
                  </a:lnSpc>
                </a:pPr>
                <a:r>
                  <a:rPr lang="en-US" sz="2299" b="true">
                    <a:solidFill>
                      <a:srgbClr val="000000"/>
                    </a:solidFill>
                    <a:latin typeface="Calibri (MS) Bold"/>
                    <a:ea typeface="Calibri (MS) Bold"/>
                    <a:cs typeface="Calibri (MS) Bold"/>
                    <a:sym typeface="Calibri (MS) Bold"/>
                  </a:rPr>
                  <a:t>Sign In</a:t>
                </a:r>
              </a:p>
            </p:txBody>
          </p:sp>
        </p:grpSp>
        <p:grpSp>
          <p:nvGrpSpPr>
            <p:cNvPr name="Group 11" id="11"/>
            <p:cNvGrpSpPr/>
            <p:nvPr/>
          </p:nvGrpSpPr>
          <p:grpSpPr>
            <a:xfrm rot="0">
              <a:off x="85044" y="2344391"/>
              <a:ext cx="2593012" cy="1085352"/>
              <a:chOff x="0" y="0"/>
              <a:chExt cx="2593012" cy="1085352"/>
            </a:xfrm>
          </p:grpSpPr>
          <p:sp>
            <p:nvSpPr>
              <p:cNvPr name="Freeform 12" id="12"/>
              <p:cNvSpPr/>
              <p:nvPr/>
            </p:nvSpPr>
            <p:spPr>
              <a:xfrm flipH="false" flipV="false" rot="0">
                <a:off x="12162" y="12739"/>
                <a:ext cx="2568687" cy="1059875"/>
              </a:xfrm>
              <a:custGeom>
                <a:avLst/>
                <a:gdLst/>
                <a:ahLst/>
                <a:cxnLst/>
                <a:rect r="r" b="b" t="t" l="l"/>
                <a:pathLst>
                  <a:path h="1059875" w="2568687">
                    <a:moveTo>
                      <a:pt x="0" y="0"/>
                    </a:moveTo>
                    <a:lnTo>
                      <a:pt x="2568688" y="0"/>
                    </a:lnTo>
                    <a:lnTo>
                      <a:pt x="2568688" y="1059875"/>
                    </a:lnTo>
                    <a:lnTo>
                      <a:pt x="0" y="1059875"/>
                    </a:lnTo>
                    <a:close/>
                  </a:path>
                </a:pathLst>
              </a:custGeom>
              <a:solidFill>
                <a:srgbClr val="FFFFFF"/>
              </a:solidFill>
            </p:spPr>
          </p:sp>
          <p:sp>
            <p:nvSpPr>
              <p:cNvPr name="Freeform 13" id="13"/>
              <p:cNvSpPr/>
              <p:nvPr/>
            </p:nvSpPr>
            <p:spPr>
              <a:xfrm flipH="false" flipV="false" rot="0">
                <a:off x="0" y="0"/>
                <a:ext cx="2593012" cy="1085352"/>
              </a:xfrm>
              <a:custGeom>
                <a:avLst/>
                <a:gdLst/>
                <a:ahLst/>
                <a:cxnLst/>
                <a:rect r="r" b="b" t="t" l="l"/>
                <a:pathLst>
                  <a:path h="1085352" w="2593012">
                    <a:moveTo>
                      <a:pt x="12162" y="0"/>
                    </a:moveTo>
                    <a:lnTo>
                      <a:pt x="2580850" y="0"/>
                    </a:lnTo>
                    <a:cubicBezTo>
                      <a:pt x="2587539" y="0"/>
                      <a:pt x="2593012" y="5732"/>
                      <a:pt x="2593012" y="12739"/>
                    </a:cubicBezTo>
                    <a:lnTo>
                      <a:pt x="2593012" y="1072614"/>
                    </a:lnTo>
                    <a:cubicBezTo>
                      <a:pt x="2593012" y="1079620"/>
                      <a:pt x="2587539" y="1085352"/>
                      <a:pt x="2580850" y="1085352"/>
                    </a:cubicBezTo>
                    <a:lnTo>
                      <a:pt x="12162" y="1085352"/>
                    </a:lnTo>
                    <a:cubicBezTo>
                      <a:pt x="5473" y="1085352"/>
                      <a:pt x="0" y="1079620"/>
                      <a:pt x="0" y="1072614"/>
                    </a:cubicBezTo>
                    <a:lnTo>
                      <a:pt x="0" y="12739"/>
                    </a:lnTo>
                    <a:cubicBezTo>
                      <a:pt x="0" y="5732"/>
                      <a:pt x="5473" y="0"/>
                      <a:pt x="12162" y="0"/>
                    </a:cubicBezTo>
                    <a:moveTo>
                      <a:pt x="12162" y="25478"/>
                    </a:moveTo>
                    <a:lnTo>
                      <a:pt x="12162" y="12739"/>
                    </a:lnTo>
                    <a:lnTo>
                      <a:pt x="24325" y="12739"/>
                    </a:lnTo>
                    <a:lnTo>
                      <a:pt x="24325" y="1072614"/>
                    </a:lnTo>
                    <a:lnTo>
                      <a:pt x="12162" y="1072614"/>
                    </a:lnTo>
                    <a:lnTo>
                      <a:pt x="12162" y="1059875"/>
                    </a:lnTo>
                    <a:lnTo>
                      <a:pt x="2580850" y="1059875"/>
                    </a:lnTo>
                    <a:lnTo>
                      <a:pt x="2580850" y="1072614"/>
                    </a:lnTo>
                    <a:lnTo>
                      <a:pt x="2568688" y="1072614"/>
                    </a:lnTo>
                    <a:lnTo>
                      <a:pt x="2568688" y="12739"/>
                    </a:lnTo>
                    <a:lnTo>
                      <a:pt x="2580850" y="12739"/>
                    </a:lnTo>
                    <a:lnTo>
                      <a:pt x="2580850" y="25478"/>
                    </a:lnTo>
                    <a:lnTo>
                      <a:pt x="12162" y="25478"/>
                    </a:lnTo>
                    <a:close/>
                  </a:path>
                </a:pathLst>
              </a:custGeom>
              <a:solidFill>
                <a:srgbClr val="41719C"/>
              </a:solidFill>
            </p:spPr>
          </p:sp>
          <p:sp>
            <p:nvSpPr>
              <p:cNvPr name="TextBox 14" id="14"/>
              <p:cNvSpPr txBox="true"/>
              <p:nvPr/>
            </p:nvSpPr>
            <p:spPr>
              <a:xfrm>
                <a:off x="0" y="-47625"/>
                <a:ext cx="2593012" cy="1132977"/>
              </a:xfrm>
              <a:prstGeom prst="rect">
                <a:avLst/>
              </a:prstGeom>
            </p:spPr>
            <p:txBody>
              <a:bodyPr anchor="ctr" rtlCol="false" tIns="50800" lIns="50800" bIns="50800" rIns="50800"/>
              <a:lstStyle/>
              <a:p>
                <a:pPr algn="ctr">
                  <a:lnSpc>
                    <a:spcPts val="2759"/>
                  </a:lnSpc>
                </a:pPr>
                <a:r>
                  <a:rPr lang="en-US" sz="2299" b="true">
                    <a:solidFill>
                      <a:srgbClr val="000000"/>
                    </a:solidFill>
                    <a:latin typeface="Calibri (MS) Bold"/>
                    <a:ea typeface="Calibri (MS) Bold"/>
                    <a:cs typeface="Calibri (MS) Bold"/>
                    <a:sym typeface="Calibri (MS) Bold"/>
                  </a:rPr>
                  <a:t>Sign up</a:t>
                </a:r>
              </a:p>
            </p:txBody>
          </p:sp>
        </p:grpSp>
        <p:sp>
          <p:nvSpPr>
            <p:cNvPr name="AutoShape 15" id="15"/>
            <p:cNvSpPr/>
            <p:nvPr/>
          </p:nvSpPr>
          <p:spPr>
            <a:xfrm flipH="true">
              <a:off x="1381550" y="5560261"/>
              <a:ext cx="2704" cy="1783636"/>
            </a:xfrm>
            <a:prstGeom prst="line">
              <a:avLst/>
            </a:prstGeom>
            <a:ln cap="rnd" w="38100">
              <a:solidFill>
                <a:srgbClr val="000000"/>
              </a:solidFill>
              <a:prstDash val="solid"/>
              <a:headEnd type="none" len="sm" w="sm"/>
              <a:tailEnd type="triangle" len="med" w="lg"/>
            </a:ln>
          </p:spPr>
        </p:sp>
        <p:grpSp>
          <p:nvGrpSpPr>
            <p:cNvPr name="Group 16" id="16"/>
            <p:cNvGrpSpPr/>
            <p:nvPr/>
          </p:nvGrpSpPr>
          <p:grpSpPr>
            <a:xfrm rot="0">
              <a:off x="0" y="7368285"/>
              <a:ext cx="3260122" cy="1036232"/>
              <a:chOff x="0" y="0"/>
              <a:chExt cx="3260122" cy="1036232"/>
            </a:xfrm>
          </p:grpSpPr>
          <p:sp>
            <p:nvSpPr>
              <p:cNvPr name="Freeform 17" id="17"/>
              <p:cNvSpPr/>
              <p:nvPr/>
            </p:nvSpPr>
            <p:spPr>
              <a:xfrm flipH="false" flipV="false" rot="0">
                <a:off x="12162" y="12162"/>
                <a:ext cx="3235792" cy="1011907"/>
              </a:xfrm>
              <a:custGeom>
                <a:avLst/>
                <a:gdLst/>
                <a:ahLst/>
                <a:cxnLst/>
                <a:rect r="r" b="b" t="t" l="l"/>
                <a:pathLst>
                  <a:path h="1011907" w="3235792">
                    <a:moveTo>
                      <a:pt x="0" y="0"/>
                    </a:moveTo>
                    <a:lnTo>
                      <a:pt x="3235792" y="0"/>
                    </a:lnTo>
                    <a:lnTo>
                      <a:pt x="3235792" y="1011908"/>
                    </a:lnTo>
                    <a:lnTo>
                      <a:pt x="0" y="1011908"/>
                    </a:lnTo>
                    <a:close/>
                  </a:path>
                </a:pathLst>
              </a:custGeom>
              <a:solidFill>
                <a:srgbClr val="FFFFFF"/>
              </a:solidFill>
            </p:spPr>
          </p:sp>
          <p:sp>
            <p:nvSpPr>
              <p:cNvPr name="Freeform 18" id="18"/>
              <p:cNvSpPr/>
              <p:nvPr/>
            </p:nvSpPr>
            <p:spPr>
              <a:xfrm flipH="false" flipV="false" rot="0">
                <a:off x="0" y="0"/>
                <a:ext cx="3260117" cy="1036232"/>
              </a:xfrm>
              <a:custGeom>
                <a:avLst/>
                <a:gdLst/>
                <a:ahLst/>
                <a:cxnLst/>
                <a:rect r="r" b="b" t="t" l="l"/>
                <a:pathLst>
                  <a:path h="1036232" w="3260117">
                    <a:moveTo>
                      <a:pt x="12162" y="0"/>
                    </a:moveTo>
                    <a:lnTo>
                      <a:pt x="3247954" y="0"/>
                    </a:lnTo>
                    <a:cubicBezTo>
                      <a:pt x="3254644" y="0"/>
                      <a:pt x="3260117" y="5473"/>
                      <a:pt x="3260117" y="12162"/>
                    </a:cubicBezTo>
                    <a:lnTo>
                      <a:pt x="3260117" y="1024070"/>
                    </a:lnTo>
                    <a:cubicBezTo>
                      <a:pt x="3260117" y="1030759"/>
                      <a:pt x="3254644" y="1036232"/>
                      <a:pt x="3247954" y="1036232"/>
                    </a:cubicBezTo>
                    <a:lnTo>
                      <a:pt x="12162" y="1036232"/>
                    </a:lnTo>
                    <a:cubicBezTo>
                      <a:pt x="5473" y="1036232"/>
                      <a:pt x="0" y="1030759"/>
                      <a:pt x="0" y="1024070"/>
                    </a:cubicBezTo>
                    <a:lnTo>
                      <a:pt x="0" y="12162"/>
                    </a:lnTo>
                    <a:cubicBezTo>
                      <a:pt x="0" y="5473"/>
                      <a:pt x="5473" y="0"/>
                      <a:pt x="12162" y="0"/>
                    </a:cubicBezTo>
                    <a:moveTo>
                      <a:pt x="12162" y="24325"/>
                    </a:moveTo>
                    <a:lnTo>
                      <a:pt x="12162" y="12162"/>
                    </a:lnTo>
                    <a:lnTo>
                      <a:pt x="24325" y="12162"/>
                    </a:lnTo>
                    <a:lnTo>
                      <a:pt x="24325" y="1024070"/>
                    </a:lnTo>
                    <a:lnTo>
                      <a:pt x="12162" y="1024070"/>
                    </a:lnTo>
                    <a:lnTo>
                      <a:pt x="12162" y="1011907"/>
                    </a:lnTo>
                    <a:lnTo>
                      <a:pt x="3247954" y="1011907"/>
                    </a:lnTo>
                    <a:lnTo>
                      <a:pt x="3247954" y="1024070"/>
                    </a:lnTo>
                    <a:lnTo>
                      <a:pt x="3235792" y="1024070"/>
                    </a:lnTo>
                    <a:lnTo>
                      <a:pt x="3235792" y="12162"/>
                    </a:lnTo>
                    <a:lnTo>
                      <a:pt x="3247954" y="12162"/>
                    </a:lnTo>
                    <a:lnTo>
                      <a:pt x="3247954" y="24325"/>
                    </a:lnTo>
                    <a:lnTo>
                      <a:pt x="12162" y="24325"/>
                    </a:lnTo>
                    <a:close/>
                  </a:path>
                </a:pathLst>
              </a:custGeom>
              <a:solidFill>
                <a:srgbClr val="41719C"/>
              </a:solidFill>
            </p:spPr>
          </p:sp>
          <p:sp>
            <p:nvSpPr>
              <p:cNvPr name="TextBox 19" id="19"/>
              <p:cNvSpPr txBox="true"/>
              <p:nvPr/>
            </p:nvSpPr>
            <p:spPr>
              <a:xfrm>
                <a:off x="0" y="-47625"/>
                <a:ext cx="3260122" cy="1083857"/>
              </a:xfrm>
              <a:prstGeom prst="rect">
                <a:avLst/>
              </a:prstGeom>
            </p:spPr>
            <p:txBody>
              <a:bodyPr anchor="ctr" rtlCol="false" tIns="50800" lIns="50800" bIns="50800" rIns="50800"/>
              <a:lstStyle/>
              <a:p>
                <a:pPr algn="ctr">
                  <a:lnSpc>
                    <a:spcPts val="2759"/>
                  </a:lnSpc>
                </a:pPr>
                <a:r>
                  <a:rPr lang="en-US" sz="2299" b="true">
                    <a:solidFill>
                      <a:srgbClr val="000000"/>
                    </a:solidFill>
                    <a:latin typeface="Calibri (MS) Bold"/>
                    <a:ea typeface="Calibri (MS) Bold"/>
                    <a:cs typeface="Calibri (MS) Bold"/>
                    <a:sym typeface="Calibri (MS) Bold"/>
                  </a:rPr>
                  <a:t>User Dashboard</a:t>
                </a:r>
              </a:p>
            </p:txBody>
          </p:sp>
        </p:grpSp>
        <p:grpSp>
          <p:nvGrpSpPr>
            <p:cNvPr name="Group 20" id="20"/>
            <p:cNvGrpSpPr/>
            <p:nvPr/>
          </p:nvGrpSpPr>
          <p:grpSpPr>
            <a:xfrm rot="0">
              <a:off x="9502075" y="7374366"/>
              <a:ext cx="3352188" cy="1036232"/>
              <a:chOff x="0" y="0"/>
              <a:chExt cx="3352188" cy="1036232"/>
            </a:xfrm>
          </p:grpSpPr>
          <p:sp>
            <p:nvSpPr>
              <p:cNvPr name="Freeform 21" id="21"/>
              <p:cNvSpPr/>
              <p:nvPr/>
            </p:nvSpPr>
            <p:spPr>
              <a:xfrm flipH="false" flipV="false" rot="0">
                <a:off x="8811" y="12162"/>
                <a:ext cx="3334547" cy="1011907"/>
              </a:xfrm>
              <a:custGeom>
                <a:avLst/>
                <a:gdLst/>
                <a:ahLst/>
                <a:cxnLst/>
                <a:rect r="r" b="b" t="t" l="l"/>
                <a:pathLst>
                  <a:path h="1011907" w="3334547">
                    <a:moveTo>
                      <a:pt x="0" y="0"/>
                    </a:moveTo>
                    <a:lnTo>
                      <a:pt x="3334548" y="0"/>
                    </a:lnTo>
                    <a:lnTo>
                      <a:pt x="3334548" y="1011908"/>
                    </a:lnTo>
                    <a:lnTo>
                      <a:pt x="0" y="1011908"/>
                    </a:lnTo>
                    <a:close/>
                  </a:path>
                </a:pathLst>
              </a:custGeom>
              <a:solidFill>
                <a:srgbClr val="FFFFFF"/>
              </a:solidFill>
            </p:spPr>
          </p:sp>
          <p:sp>
            <p:nvSpPr>
              <p:cNvPr name="Freeform 22" id="22"/>
              <p:cNvSpPr/>
              <p:nvPr/>
            </p:nvSpPr>
            <p:spPr>
              <a:xfrm flipH="false" flipV="false" rot="0">
                <a:off x="0" y="0"/>
                <a:ext cx="3352170" cy="1036232"/>
              </a:xfrm>
              <a:custGeom>
                <a:avLst/>
                <a:gdLst/>
                <a:ahLst/>
                <a:cxnLst/>
                <a:rect r="r" b="b" t="t" l="l"/>
                <a:pathLst>
                  <a:path h="1036232" w="3352170">
                    <a:moveTo>
                      <a:pt x="8811" y="0"/>
                    </a:moveTo>
                    <a:lnTo>
                      <a:pt x="3343359" y="0"/>
                    </a:lnTo>
                    <a:cubicBezTo>
                      <a:pt x="3348205" y="0"/>
                      <a:pt x="3352170" y="5473"/>
                      <a:pt x="3352170" y="12162"/>
                    </a:cubicBezTo>
                    <a:lnTo>
                      <a:pt x="3352170" y="1024070"/>
                    </a:lnTo>
                    <a:cubicBezTo>
                      <a:pt x="3352170" y="1030759"/>
                      <a:pt x="3348205" y="1036232"/>
                      <a:pt x="3343359" y="1036232"/>
                    </a:cubicBezTo>
                    <a:lnTo>
                      <a:pt x="8811" y="1036232"/>
                    </a:lnTo>
                    <a:cubicBezTo>
                      <a:pt x="3965" y="1036232"/>
                      <a:pt x="0" y="1030759"/>
                      <a:pt x="0" y="1024070"/>
                    </a:cubicBezTo>
                    <a:lnTo>
                      <a:pt x="0" y="12162"/>
                    </a:lnTo>
                    <a:cubicBezTo>
                      <a:pt x="0" y="5473"/>
                      <a:pt x="3965" y="0"/>
                      <a:pt x="8811" y="0"/>
                    </a:cubicBezTo>
                    <a:moveTo>
                      <a:pt x="8811" y="24325"/>
                    </a:moveTo>
                    <a:lnTo>
                      <a:pt x="8811" y="12162"/>
                    </a:lnTo>
                    <a:lnTo>
                      <a:pt x="17623" y="12162"/>
                    </a:lnTo>
                    <a:lnTo>
                      <a:pt x="17623" y="1024070"/>
                    </a:lnTo>
                    <a:lnTo>
                      <a:pt x="8811" y="1024070"/>
                    </a:lnTo>
                    <a:lnTo>
                      <a:pt x="8811" y="1011907"/>
                    </a:lnTo>
                    <a:lnTo>
                      <a:pt x="3343359" y="1011907"/>
                    </a:lnTo>
                    <a:lnTo>
                      <a:pt x="3343359" y="1024070"/>
                    </a:lnTo>
                    <a:lnTo>
                      <a:pt x="3334547" y="1024070"/>
                    </a:lnTo>
                    <a:lnTo>
                      <a:pt x="3334547" y="12162"/>
                    </a:lnTo>
                    <a:lnTo>
                      <a:pt x="3343359" y="12162"/>
                    </a:lnTo>
                    <a:lnTo>
                      <a:pt x="3343359" y="24325"/>
                    </a:lnTo>
                    <a:lnTo>
                      <a:pt x="8811" y="24325"/>
                    </a:lnTo>
                    <a:close/>
                  </a:path>
                </a:pathLst>
              </a:custGeom>
              <a:solidFill>
                <a:srgbClr val="41719C"/>
              </a:solidFill>
            </p:spPr>
          </p:sp>
          <p:sp>
            <p:nvSpPr>
              <p:cNvPr name="TextBox 23" id="23"/>
              <p:cNvSpPr txBox="true"/>
              <p:nvPr/>
            </p:nvSpPr>
            <p:spPr>
              <a:xfrm>
                <a:off x="0" y="-38100"/>
                <a:ext cx="3352188" cy="1074332"/>
              </a:xfrm>
              <a:prstGeom prst="rect">
                <a:avLst/>
              </a:prstGeom>
            </p:spPr>
            <p:txBody>
              <a:bodyPr anchor="ctr" rtlCol="false" tIns="50800" lIns="50800" bIns="50800" rIns="50800"/>
              <a:lstStyle/>
              <a:p>
                <a:pPr algn="ctr">
                  <a:lnSpc>
                    <a:spcPts val="2400"/>
                  </a:lnSpc>
                </a:pPr>
                <a:r>
                  <a:rPr lang="en-US" sz="2000" b="true">
                    <a:solidFill>
                      <a:srgbClr val="000000"/>
                    </a:solidFill>
                    <a:latin typeface="Calibri (MS) Bold"/>
                    <a:ea typeface="Calibri (MS) Bold"/>
                    <a:cs typeface="Calibri (MS) Bold"/>
                    <a:sym typeface="Calibri (MS) Bold"/>
                  </a:rPr>
                  <a:t>Generative AI</a:t>
                </a:r>
              </a:p>
            </p:txBody>
          </p:sp>
        </p:grpSp>
        <p:grpSp>
          <p:nvGrpSpPr>
            <p:cNvPr name="Group 24" id="24"/>
            <p:cNvGrpSpPr/>
            <p:nvPr/>
          </p:nvGrpSpPr>
          <p:grpSpPr>
            <a:xfrm rot="0">
              <a:off x="4185182" y="7374366"/>
              <a:ext cx="2593012" cy="1036232"/>
              <a:chOff x="0" y="0"/>
              <a:chExt cx="2593012" cy="1036232"/>
            </a:xfrm>
          </p:grpSpPr>
          <p:sp>
            <p:nvSpPr>
              <p:cNvPr name="Freeform 25" id="25"/>
              <p:cNvSpPr/>
              <p:nvPr/>
            </p:nvSpPr>
            <p:spPr>
              <a:xfrm flipH="false" flipV="false" rot="0">
                <a:off x="12162" y="12162"/>
                <a:ext cx="2568687" cy="1011907"/>
              </a:xfrm>
              <a:custGeom>
                <a:avLst/>
                <a:gdLst/>
                <a:ahLst/>
                <a:cxnLst/>
                <a:rect r="r" b="b" t="t" l="l"/>
                <a:pathLst>
                  <a:path h="1011907" w="2568687">
                    <a:moveTo>
                      <a:pt x="0" y="0"/>
                    </a:moveTo>
                    <a:lnTo>
                      <a:pt x="2568688" y="0"/>
                    </a:lnTo>
                    <a:lnTo>
                      <a:pt x="2568688" y="1011908"/>
                    </a:lnTo>
                    <a:lnTo>
                      <a:pt x="0" y="1011908"/>
                    </a:lnTo>
                    <a:close/>
                  </a:path>
                </a:pathLst>
              </a:custGeom>
              <a:solidFill>
                <a:srgbClr val="FFFFFF"/>
              </a:solidFill>
            </p:spPr>
          </p:sp>
          <p:sp>
            <p:nvSpPr>
              <p:cNvPr name="Freeform 26" id="26"/>
              <p:cNvSpPr/>
              <p:nvPr/>
            </p:nvSpPr>
            <p:spPr>
              <a:xfrm flipH="false" flipV="false" rot="0">
                <a:off x="0" y="0"/>
                <a:ext cx="2593012" cy="1036232"/>
              </a:xfrm>
              <a:custGeom>
                <a:avLst/>
                <a:gdLst/>
                <a:ahLst/>
                <a:cxnLst/>
                <a:rect r="r" b="b" t="t" l="l"/>
                <a:pathLst>
                  <a:path h="1036232" w="2593012">
                    <a:moveTo>
                      <a:pt x="12162" y="0"/>
                    </a:moveTo>
                    <a:lnTo>
                      <a:pt x="2580850" y="0"/>
                    </a:lnTo>
                    <a:cubicBezTo>
                      <a:pt x="2587539" y="0"/>
                      <a:pt x="2593012" y="5473"/>
                      <a:pt x="2593012" y="12162"/>
                    </a:cubicBezTo>
                    <a:lnTo>
                      <a:pt x="2593012" y="1024070"/>
                    </a:lnTo>
                    <a:cubicBezTo>
                      <a:pt x="2593012" y="1030759"/>
                      <a:pt x="2587539" y="1036232"/>
                      <a:pt x="2580850" y="1036232"/>
                    </a:cubicBezTo>
                    <a:lnTo>
                      <a:pt x="12162" y="1036232"/>
                    </a:lnTo>
                    <a:cubicBezTo>
                      <a:pt x="5473" y="1036232"/>
                      <a:pt x="0" y="1030759"/>
                      <a:pt x="0" y="1024070"/>
                    </a:cubicBezTo>
                    <a:lnTo>
                      <a:pt x="0" y="12162"/>
                    </a:lnTo>
                    <a:cubicBezTo>
                      <a:pt x="0" y="5473"/>
                      <a:pt x="5473" y="0"/>
                      <a:pt x="12162" y="0"/>
                    </a:cubicBezTo>
                    <a:moveTo>
                      <a:pt x="12162" y="24325"/>
                    </a:moveTo>
                    <a:lnTo>
                      <a:pt x="12162" y="12162"/>
                    </a:lnTo>
                    <a:lnTo>
                      <a:pt x="24325" y="12162"/>
                    </a:lnTo>
                    <a:lnTo>
                      <a:pt x="24325" y="1024070"/>
                    </a:lnTo>
                    <a:lnTo>
                      <a:pt x="12162" y="1024070"/>
                    </a:lnTo>
                    <a:lnTo>
                      <a:pt x="12162" y="1011907"/>
                    </a:lnTo>
                    <a:lnTo>
                      <a:pt x="2580850" y="1011907"/>
                    </a:lnTo>
                    <a:lnTo>
                      <a:pt x="2580850" y="1024070"/>
                    </a:lnTo>
                    <a:lnTo>
                      <a:pt x="2568688" y="1024070"/>
                    </a:lnTo>
                    <a:lnTo>
                      <a:pt x="2568688" y="12162"/>
                    </a:lnTo>
                    <a:lnTo>
                      <a:pt x="2580850" y="12162"/>
                    </a:lnTo>
                    <a:lnTo>
                      <a:pt x="2580850" y="24325"/>
                    </a:lnTo>
                    <a:lnTo>
                      <a:pt x="12162" y="24325"/>
                    </a:lnTo>
                    <a:close/>
                  </a:path>
                </a:pathLst>
              </a:custGeom>
              <a:solidFill>
                <a:srgbClr val="41719C"/>
              </a:solidFill>
            </p:spPr>
          </p:sp>
          <p:sp>
            <p:nvSpPr>
              <p:cNvPr name="TextBox 27" id="27"/>
              <p:cNvSpPr txBox="true"/>
              <p:nvPr/>
            </p:nvSpPr>
            <p:spPr>
              <a:xfrm>
                <a:off x="0" y="-38100"/>
                <a:ext cx="2593012" cy="1074332"/>
              </a:xfrm>
              <a:prstGeom prst="rect">
                <a:avLst/>
              </a:prstGeom>
            </p:spPr>
            <p:txBody>
              <a:bodyPr anchor="ctr" rtlCol="false" tIns="50800" lIns="50800" bIns="50800" rIns="50800"/>
              <a:lstStyle/>
              <a:p>
                <a:pPr algn="ctr">
                  <a:lnSpc>
                    <a:spcPts val="2400"/>
                  </a:lnSpc>
                </a:pPr>
                <a:r>
                  <a:rPr lang="en-US" sz="2000" b="true">
                    <a:solidFill>
                      <a:srgbClr val="000000"/>
                    </a:solidFill>
                    <a:latin typeface="Calibri (MS) Bold"/>
                    <a:ea typeface="Calibri (MS) Bold"/>
                    <a:cs typeface="Calibri (MS) Bold"/>
                    <a:sym typeface="Calibri (MS) Bold"/>
                  </a:rPr>
                  <a:t>Create Quiz</a:t>
                </a:r>
              </a:p>
            </p:txBody>
          </p:sp>
        </p:grpSp>
        <p:grpSp>
          <p:nvGrpSpPr>
            <p:cNvPr name="Group 28" id="28"/>
            <p:cNvGrpSpPr/>
            <p:nvPr/>
          </p:nvGrpSpPr>
          <p:grpSpPr>
            <a:xfrm rot="0">
              <a:off x="13778601" y="7343897"/>
              <a:ext cx="2593012" cy="1036232"/>
              <a:chOff x="0" y="0"/>
              <a:chExt cx="2593012" cy="1036232"/>
            </a:xfrm>
          </p:grpSpPr>
          <p:sp>
            <p:nvSpPr>
              <p:cNvPr name="Freeform 29" id="29"/>
              <p:cNvSpPr/>
              <p:nvPr/>
            </p:nvSpPr>
            <p:spPr>
              <a:xfrm flipH="false" flipV="false" rot="0">
                <a:off x="12162" y="12162"/>
                <a:ext cx="2568687" cy="1011907"/>
              </a:xfrm>
              <a:custGeom>
                <a:avLst/>
                <a:gdLst/>
                <a:ahLst/>
                <a:cxnLst/>
                <a:rect r="r" b="b" t="t" l="l"/>
                <a:pathLst>
                  <a:path h="1011907" w="2568687">
                    <a:moveTo>
                      <a:pt x="0" y="0"/>
                    </a:moveTo>
                    <a:lnTo>
                      <a:pt x="2568688" y="0"/>
                    </a:lnTo>
                    <a:lnTo>
                      <a:pt x="2568688" y="1011908"/>
                    </a:lnTo>
                    <a:lnTo>
                      <a:pt x="0" y="1011908"/>
                    </a:lnTo>
                    <a:close/>
                  </a:path>
                </a:pathLst>
              </a:custGeom>
              <a:solidFill>
                <a:srgbClr val="FFFFFF"/>
              </a:solidFill>
            </p:spPr>
          </p:sp>
          <p:sp>
            <p:nvSpPr>
              <p:cNvPr name="Freeform 30" id="30"/>
              <p:cNvSpPr/>
              <p:nvPr/>
            </p:nvSpPr>
            <p:spPr>
              <a:xfrm flipH="false" flipV="false" rot="0">
                <a:off x="0" y="0"/>
                <a:ext cx="2593012" cy="1036232"/>
              </a:xfrm>
              <a:custGeom>
                <a:avLst/>
                <a:gdLst/>
                <a:ahLst/>
                <a:cxnLst/>
                <a:rect r="r" b="b" t="t" l="l"/>
                <a:pathLst>
                  <a:path h="1036232" w="2593012">
                    <a:moveTo>
                      <a:pt x="12162" y="0"/>
                    </a:moveTo>
                    <a:lnTo>
                      <a:pt x="2580850" y="0"/>
                    </a:lnTo>
                    <a:cubicBezTo>
                      <a:pt x="2587539" y="0"/>
                      <a:pt x="2593012" y="5473"/>
                      <a:pt x="2593012" y="12162"/>
                    </a:cubicBezTo>
                    <a:lnTo>
                      <a:pt x="2593012" y="1024070"/>
                    </a:lnTo>
                    <a:cubicBezTo>
                      <a:pt x="2593012" y="1030759"/>
                      <a:pt x="2587539" y="1036232"/>
                      <a:pt x="2580850" y="1036232"/>
                    </a:cubicBezTo>
                    <a:lnTo>
                      <a:pt x="12162" y="1036232"/>
                    </a:lnTo>
                    <a:cubicBezTo>
                      <a:pt x="5473" y="1036232"/>
                      <a:pt x="0" y="1030759"/>
                      <a:pt x="0" y="1024070"/>
                    </a:cubicBezTo>
                    <a:lnTo>
                      <a:pt x="0" y="12162"/>
                    </a:lnTo>
                    <a:cubicBezTo>
                      <a:pt x="0" y="5473"/>
                      <a:pt x="5473" y="0"/>
                      <a:pt x="12162" y="0"/>
                    </a:cubicBezTo>
                    <a:moveTo>
                      <a:pt x="12162" y="24325"/>
                    </a:moveTo>
                    <a:lnTo>
                      <a:pt x="12162" y="12162"/>
                    </a:lnTo>
                    <a:lnTo>
                      <a:pt x="24325" y="12162"/>
                    </a:lnTo>
                    <a:lnTo>
                      <a:pt x="24325" y="1024070"/>
                    </a:lnTo>
                    <a:lnTo>
                      <a:pt x="12162" y="1024070"/>
                    </a:lnTo>
                    <a:lnTo>
                      <a:pt x="12162" y="1011907"/>
                    </a:lnTo>
                    <a:lnTo>
                      <a:pt x="2580850" y="1011907"/>
                    </a:lnTo>
                    <a:lnTo>
                      <a:pt x="2580850" y="1024070"/>
                    </a:lnTo>
                    <a:lnTo>
                      <a:pt x="2568688" y="1024070"/>
                    </a:lnTo>
                    <a:lnTo>
                      <a:pt x="2568688" y="12162"/>
                    </a:lnTo>
                    <a:lnTo>
                      <a:pt x="2580850" y="12162"/>
                    </a:lnTo>
                    <a:lnTo>
                      <a:pt x="2580850" y="24325"/>
                    </a:lnTo>
                    <a:lnTo>
                      <a:pt x="12162" y="24325"/>
                    </a:lnTo>
                    <a:close/>
                  </a:path>
                </a:pathLst>
              </a:custGeom>
              <a:solidFill>
                <a:srgbClr val="41719C"/>
              </a:solidFill>
            </p:spPr>
          </p:sp>
          <p:sp>
            <p:nvSpPr>
              <p:cNvPr name="TextBox 31" id="31"/>
              <p:cNvSpPr txBox="true"/>
              <p:nvPr/>
            </p:nvSpPr>
            <p:spPr>
              <a:xfrm>
                <a:off x="0" y="-38100"/>
                <a:ext cx="2593012" cy="1074332"/>
              </a:xfrm>
              <a:prstGeom prst="rect">
                <a:avLst/>
              </a:prstGeom>
            </p:spPr>
            <p:txBody>
              <a:bodyPr anchor="ctr" rtlCol="false" tIns="50800" lIns="50800" bIns="50800" rIns="50800"/>
              <a:lstStyle/>
              <a:p>
                <a:pPr algn="ctr">
                  <a:lnSpc>
                    <a:spcPts val="2400"/>
                  </a:lnSpc>
                </a:pPr>
                <a:r>
                  <a:rPr lang="en-US" sz="2000" b="true">
                    <a:solidFill>
                      <a:srgbClr val="000000"/>
                    </a:solidFill>
                    <a:latin typeface="Calibri (MS) Bold"/>
                    <a:ea typeface="Calibri (MS) Bold"/>
                    <a:cs typeface="Calibri (MS) Bold"/>
                    <a:sym typeface="Calibri (MS) Bold"/>
                  </a:rPr>
                  <a:t>Database</a:t>
                </a:r>
              </a:p>
            </p:txBody>
          </p:sp>
        </p:grpSp>
        <p:sp>
          <p:nvSpPr>
            <p:cNvPr name="AutoShape 32" id="32"/>
            <p:cNvSpPr/>
            <p:nvPr/>
          </p:nvSpPr>
          <p:spPr>
            <a:xfrm flipV="true">
              <a:off x="3243678" y="7892482"/>
              <a:ext cx="941504" cy="0"/>
            </a:xfrm>
            <a:prstGeom prst="line">
              <a:avLst/>
            </a:prstGeom>
            <a:ln cap="rnd" w="38100">
              <a:solidFill>
                <a:srgbClr val="000000"/>
              </a:solidFill>
              <a:prstDash val="solid"/>
              <a:headEnd type="none" len="sm" w="sm"/>
              <a:tailEnd type="triangle" len="med" w="lg"/>
            </a:ln>
          </p:spPr>
        </p:sp>
        <p:sp>
          <p:nvSpPr>
            <p:cNvPr name="AutoShape 33" id="33"/>
            <p:cNvSpPr/>
            <p:nvPr/>
          </p:nvSpPr>
          <p:spPr>
            <a:xfrm>
              <a:off x="6778195" y="7892482"/>
              <a:ext cx="2723880" cy="0"/>
            </a:xfrm>
            <a:prstGeom prst="line">
              <a:avLst/>
            </a:prstGeom>
            <a:ln cap="rnd" w="38100">
              <a:solidFill>
                <a:srgbClr val="000000"/>
              </a:solidFill>
              <a:prstDash val="solid"/>
              <a:headEnd type="arrow" len="sm" w="med"/>
              <a:tailEnd type="arrow" len="sm" w="med"/>
            </a:ln>
          </p:spPr>
        </p:sp>
        <p:sp>
          <p:nvSpPr>
            <p:cNvPr name="AutoShape 34" id="34"/>
            <p:cNvSpPr/>
            <p:nvPr/>
          </p:nvSpPr>
          <p:spPr>
            <a:xfrm>
              <a:off x="12854262" y="7868158"/>
              <a:ext cx="941504" cy="0"/>
            </a:xfrm>
            <a:prstGeom prst="line">
              <a:avLst/>
            </a:prstGeom>
            <a:ln cap="rnd" w="38100">
              <a:solidFill>
                <a:srgbClr val="000000"/>
              </a:solidFill>
              <a:prstDash val="solid"/>
              <a:headEnd type="none" len="sm" w="sm"/>
              <a:tailEnd type="triangle" len="med" w="lg"/>
            </a:ln>
          </p:spPr>
        </p:sp>
        <p:sp>
          <p:nvSpPr>
            <p:cNvPr name="AutoShape 35" id="35"/>
            <p:cNvSpPr/>
            <p:nvPr/>
          </p:nvSpPr>
          <p:spPr>
            <a:xfrm>
              <a:off x="1361282" y="3429865"/>
              <a:ext cx="22972" cy="1045029"/>
            </a:xfrm>
            <a:prstGeom prst="line">
              <a:avLst/>
            </a:prstGeom>
            <a:ln cap="rnd" w="38100">
              <a:solidFill>
                <a:srgbClr val="000000"/>
              </a:solidFill>
              <a:prstDash val="solid"/>
              <a:headEnd type="none" len="sm" w="sm"/>
              <a:tailEnd type="triangle" len="med" w="lg"/>
            </a:ln>
          </p:spPr>
        </p:sp>
        <p:sp>
          <p:nvSpPr>
            <p:cNvPr name="AutoShape 36" id="36"/>
            <p:cNvSpPr/>
            <p:nvPr/>
          </p:nvSpPr>
          <p:spPr>
            <a:xfrm>
              <a:off x="2772926" y="5023651"/>
              <a:ext cx="1973409" cy="0"/>
            </a:xfrm>
            <a:prstGeom prst="line">
              <a:avLst/>
            </a:prstGeom>
            <a:ln cap="rnd" w="38100">
              <a:solidFill>
                <a:srgbClr val="000000"/>
              </a:solidFill>
              <a:prstDash val="solid"/>
              <a:headEnd type="none" len="sm" w="sm"/>
              <a:tailEnd type="triangle" len="med" w="lg"/>
            </a:ln>
          </p:spPr>
        </p:sp>
        <p:grpSp>
          <p:nvGrpSpPr>
            <p:cNvPr name="Group 37" id="37"/>
            <p:cNvGrpSpPr/>
            <p:nvPr/>
          </p:nvGrpSpPr>
          <p:grpSpPr>
            <a:xfrm rot="0">
              <a:off x="4734172" y="4474894"/>
              <a:ext cx="2768508" cy="1097515"/>
              <a:chOff x="0" y="0"/>
              <a:chExt cx="2768508" cy="1097515"/>
            </a:xfrm>
          </p:grpSpPr>
          <p:sp>
            <p:nvSpPr>
              <p:cNvPr name="Freeform 38" id="38"/>
              <p:cNvSpPr/>
              <p:nvPr/>
            </p:nvSpPr>
            <p:spPr>
              <a:xfrm flipH="false" flipV="false" rot="0">
                <a:off x="12162" y="12162"/>
                <a:ext cx="2744190" cy="1073205"/>
              </a:xfrm>
              <a:custGeom>
                <a:avLst/>
                <a:gdLst/>
                <a:ahLst/>
                <a:cxnLst/>
                <a:rect r="r" b="b" t="t" l="l"/>
                <a:pathLst>
                  <a:path h="1073205" w="2744190">
                    <a:moveTo>
                      <a:pt x="0" y="0"/>
                    </a:moveTo>
                    <a:lnTo>
                      <a:pt x="2744191" y="0"/>
                    </a:lnTo>
                    <a:lnTo>
                      <a:pt x="2744191" y="1073206"/>
                    </a:lnTo>
                    <a:lnTo>
                      <a:pt x="0" y="1073206"/>
                    </a:lnTo>
                    <a:close/>
                  </a:path>
                </a:pathLst>
              </a:custGeom>
              <a:solidFill>
                <a:srgbClr val="FFFFFF"/>
              </a:solidFill>
            </p:spPr>
          </p:sp>
          <p:sp>
            <p:nvSpPr>
              <p:cNvPr name="Freeform 39" id="39"/>
              <p:cNvSpPr/>
              <p:nvPr/>
            </p:nvSpPr>
            <p:spPr>
              <a:xfrm flipH="false" flipV="false" rot="0">
                <a:off x="0" y="0"/>
                <a:ext cx="2768515" cy="1097531"/>
              </a:xfrm>
              <a:custGeom>
                <a:avLst/>
                <a:gdLst/>
                <a:ahLst/>
                <a:cxnLst/>
                <a:rect r="r" b="b" t="t" l="l"/>
                <a:pathLst>
                  <a:path h="1097531" w="2768515">
                    <a:moveTo>
                      <a:pt x="12162" y="0"/>
                    </a:moveTo>
                    <a:lnTo>
                      <a:pt x="2756353" y="0"/>
                    </a:lnTo>
                    <a:cubicBezTo>
                      <a:pt x="2763042" y="0"/>
                      <a:pt x="2768515" y="5473"/>
                      <a:pt x="2768515" y="12162"/>
                    </a:cubicBezTo>
                    <a:lnTo>
                      <a:pt x="2768515" y="1085368"/>
                    </a:lnTo>
                    <a:cubicBezTo>
                      <a:pt x="2768515" y="1092057"/>
                      <a:pt x="2763042" y="1097531"/>
                      <a:pt x="2756353" y="1097531"/>
                    </a:cubicBezTo>
                    <a:lnTo>
                      <a:pt x="12162" y="1097531"/>
                    </a:lnTo>
                    <a:cubicBezTo>
                      <a:pt x="5473" y="1097531"/>
                      <a:pt x="0" y="1092057"/>
                      <a:pt x="0" y="1085368"/>
                    </a:cubicBezTo>
                    <a:lnTo>
                      <a:pt x="0" y="12162"/>
                    </a:lnTo>
                    <a:cubicBezTo>
                      <a:pt x="0" y="5473"/>
                      <a:pt x="5473" y="0"/>
                      <a:pt x="12162" y="0"/>
                    </a:cubicBezTo>
                    <a:moveTo>
                      <a:pt x="12162" y="24325"/>
                    </a:moveTo>
                    <a:lnTo>
                      <a:pt x="12162" y="12162"/>
                    </a:lnTo>
                    <a:lnTo>
                      <a:pt x="24325" y="12162"/>
                    </a:lnTo>
                    <a:lnTo>
                      <a:pt x="24325" y="1085368"/>
                    </a:lnTo>
                    <a:lnTo>
                      <a:pt x="12162" y="1085368"/>
                    </a:lnTo>
                    <a:lnTo>
                      <a:pt x="12162" y="1073205"/>
                    </a:lnTo>
                    <a:lnTo>
                      <a:pt x="2756353" y="1073205"/>
                    </a:lnTo>
                    <a:lnTo>
                      <a:pt x="2756353" y="1085368"/>
                    </a:lnTo>
                    <a:lnTo>
                      <a:pt x="2744190" y="1085368"/>
                    </a:lnTo>
                    <a:lnTo>
                      <a:pt x="2744190" y="12162"/>
                    </a:lnTo>
                    <a:lnTo>
                      <a:pt x="2756353" y="12162"/>
                    </a:lnTo>
                    <a:lnTo>
                      <a:pt x="2756353" y="24325"/>
                    </a:lnTo>
                    <a:lnTo>
                      <a:pt x="12162" y="24325"/>
                    </a:lnTo>
                    <a:close/>
                  </a:path>
                </a:pathLst>
              </a:custGeom>
              <a:solidFill>
                <a:srgbClr val="41719C"/>
              </a:solidFill>
            </p:spPr>
          </p:sp>
          <p:sp>
            <p:nvSpPr>
              <p:cNvPr name="TextBox 40" id="40"/>
              <p:cNvSpPr txBox="true"/>
              <p:nvPr/>
            </p:nvSpPr>
            <p:spPr>
              <a:xfrm>
                <a:off x="0" y="-38100"/>
                <a:ext cx="2768508" cy="1135615"/>
              </a:xfrm>
              <a:prstGeom prst="rect">
                <a:avLst/>
              </a:prstGeom>
            </p:spPr>
            <p:txBody>
              <a:bodyPr anchor="ctr" rtlCol="false" tIns="50800" lIns="50800" bIns="50800" rIns="50800"/>
              <a:lstStyle/>
              <a:p>
                <a:pPr algn="ctr">
                  <a:lnSpc>
                    <a:spcPts val="2400"/>
                  </a:lnSpc>
                </a:pPr>
                <a:r>
                  <a:rPr lang="en-US" sz="2000" b="true">
                    <a:solidFill>
                      <a:srgbClr val="000000"/>
                    </a:solidFill>
                    <a:latin typeface="Calibri (MS) Bold"/>
                    <a:ea typeface="Calibri (MS) Bold"/>
                    <a:cs typeface="Calibri (MS) Bold"/>
                    <a:sym typeface="Calibri (MS) Bold"/>
                  </a:rPr>
                  <a:t>Forgot Password</a:t>
                </a:r>
              </a:p>
            </p:txBody>
          </p:sp>
        </p:grpSp>
        <p:sp>
          <p:nvSpPr>
            <p:cNvPr name="AutoShape 41" id="41"/>
            <p:cNvSpPr/>
            <p:nvPr/>
          </p:nvSpPr>
          <p:spPr>
            <a:xfrm flipV="true">
              <a:off x="7503056" y="5023649"/>
              <a:ext cx="1575312" cy="24325"/>
            </a:xfrm>
            <a:prstGeom prst="line">
              <a:avLst/>
            </a:prstGeom>
            <a:ln cap="rnd" w="38100">
              <a:solidFill>
                <a:srgbClr val="000000"/>
              </a:solidFill>
              <a:prstDash val="solid"/>
              <a:headEnd type="none" len="sm" w="sm"/>
              <a:tailEnd type="triangle" len="med" w="lg"/>
            </a:ln>
          </p:spPr>
        </p:sp>
        <p:grpSp>
          <p:nvGrpSpPr>
            <p:cNvPr name="Group 42" id="42"/>
            <p:cNvGrpSpPr/>
            <p:nvPr/>
          </p:nvGrpSpPr>
          <p:grpSpPr>
            <a:xfrm rot="0">
              <a:off x="9078369" y="4474891"/>
              <a:ext cx="2282014" cy="1097515"/>
              <a:chOff x="0" y="0"/>
              <a:chExt cx="2282014" cy="1097515"/>
            </a:xfrm>
          </p:grpSpPr>
          <p:sp>
            <p:nvSpPr>
              <p:cNvPr name="Freeform 43" id="43"/>
              <p:cNvSpPr/>
              <p:nvPr/>
            </p:nvSpPr>
            <p:spPr>
              <a:xfrm flipH="false" flipV="false" rot="0">
                <a:off x="10025" y="12162"/>
                <a:ext cx="2261970" cy="1073205"/>
              </a:xfrm>
              <a:custGeom>
                <a:avLst/>
                <a:gdLst/>
                <a:ahLst/>
                <a:cxnLst/>
                <a:rect r="r" b="b" t="t" l="l"/>
                <a:pathLst>
                  <a:path h="1073205" w="2261970">
                    <a:moveTo>
                      <a:pt x="0" y="0"/>
                    </a:moveTo>
                    <a:lnTo>
                      <a:pt x="2261970" y="0"/>
                    </a:lnTo>
                    <a:lnTo>
                      <a:pt x="2261970" y="1073206"/>
                    </a:lnTo>
                    <a:lnTo>
                      <a:pt x="0" y="1073206"/>
                    </a:lnTo>
                    <a:close/>
                  </a:path>
                </a:pathLst>
              </a:custGeom>
              <a:solidFill>
                <a:srgbClr val="FFFFFF"/>
              </a:solidFill>
            </p:spPr>
          </p:sp>
          <p:sp>
            <p:nvSpPr>
              <p:cNvPr name="Freeform 44" id="44"/>
              <p:cNvSpPr/>
              <p:nvPr/>
            </p:nvSpPr>
            <p:spPr>
              <a:xfrm flipH="false" flipV="false" rot="0">
                <a:off x="0" y="0"/>
                <a:ext cx="2282021" cy="1097531"/>
              </a:xfrm>
              <a:custGeom>
                <a:avLst/>
                <a:gdLst/>
                <a:ahLst/>
                <a:cxnLst/>
                <a:rect r="r" b="b" t="t" l="l"/>
                <a:pathLst>
                  <a:path h="1097531" w="2282021">
                    <a:moveTo>
                      <a:pt x="10025" y="0"/>
                    </a:moveTo>
                    <a:lnTo>
                      <a:pt x="2271995" y="0"/>
                    </a:lnTo>
                    <a:cubicBezTo>
                      <a:pt x="2277509" y="0"/>
                      <a:pt x="2282021" y="5473"/>
                      <a:pt x="2282021" y="12162"/>
                    </a:cubicBezTo>
                    <a:lnTo>
                      <a:pt x="2282021" y="1085368"/>
                    </a:lnTo>
                    <a:cubicBezTo>
                      <a:pt x="2282021" y="1092057"/>
                      <a:pt x="2277509" y="1097531"/>
                      <a:pt x="2271995" y="1097531"/>
                    </a:cubicBezTo>
                    <a:lnTo>
                      <a:pt x="10025" y="1097531"/>
                    </a:lnTo>
                    <a:cubicBezTo>
                      <a:pt x="4511" y="1097531"/>
                      <a:pt x="0" y="1092057"/>
                      <a:pt x="0" y="1085368"/>
                    </a:cubicBezTo>
                    <a:lnTo>
                      <a:pt x="0" y="12162"/>
                    </a:lnTo>
                    <a:cubicBezTo>
                      <a:pt x="0" y="5473"/>
                      <a:pt x="4511" y="0"/>
                      <a:pt x="10025" y="0"/>
                    </a:cubicBezTo>
                    <a:moveTo>
                      <a:pt x="10025" y="24325"/>
                    </a:moveTo>
                    <a:lnTo>
                      <a:pt x="10025" y="12162"/>
                    </a:lnTo>
                    <a:lnTo>
                      <a:pt x="20050" y="12162"/>
                    </a:lnTo>
                    <a:lnTo>
                      <a:pt x="20050" y="1085368"/>
                    </a:lnTo>
                    <a:lnTo>
                      <a:pt x="10025" y="1085368"/>
                    </a:lnTo>
                    <a:lnTo>
                      <a:pt x="10025" y="1073205"/>
                    </a:lnTo>
                    <a:lnTo>
                      <a:pt x="2271995" y="1073205"/>
                    </a:lnTo>
                    <a:lnTo>
                      <a:pt x="2271995" y="1085368"/>
                    </a:lnTo>
                    <a:lnTo>
                      <a:pt x="2261970" y="1085368"/>
                    </a:lnTo>
                    <a:lnTo>
                      <a:pt x="2261970" y="12162"/>
                    </a:lnTo>
                    <a:lnTo>
                      <a:pt x="2271995" y="12162"/>
                    </a:lnTo>
                    <a:lnTo>
                      <a:pt x="2271995" y="24325"/>
                    </a:lnTo>
                    <a:lnTo>
                      <a:pt x="10025" y="24325"/>
                    </a:lnTo>
                    <a:close/>
                  </a:path>
                </a:pathLst>
              </a:custGeom>
              <a:solidFill>
                <a:srgbClr val="41719C"/>
              </a:solidFill>
            </p:spPr>
          </p:sp>
          <p:sp>
            <p:nvSpPr>
              <p:cNvPr name="TextBox 45" id="45"/>
              <p:cNvSpPr txBox="true"/>
              <p:nvPr/>
            </p:nvSpPr>
            <p:spPr>
              <a:xfrm>
                <a:off x="0" y="-38100"/>
                <a:ext cx="2282014" cy="1135615"/>
              </a:xfrm>
              <a:prstGeom prst="rect">
                <a:avLst/>
              </a:prstGeom>
            </p:spPr>
            <p:txBody>
              <a:bodyPr anchor="ctr" rtlCol="false" tIns="50800" lIns="50800" bIns="50800" rIns="50800"/>
              <a:lstStyle/>
              <a:p>
                <a:pPr algn="ctr">
                  <a:lnSpc>
                    <a:spcPts val="2400"/>
                  </a:lnSpc>
                </a:pPr>
                <a:r>
                  <a:rPr lang="en-US" sz="2000" b="true">
                    <a:solidFill>
                      <a:srgbClr val="000000"/>
                    </a:solidFill>
                    <a:latin typeface="Calibri (MS) Bold"/>
                    <a:ea typeface="Calibri (MS) Bold"/>
                    <a:cs typeface="Calibri (MS) Bold"/>
                    <a:sym typeface="Calibri (MS) Bold"/>
                  </a:rPr>
                  <a:t>OTP</a:t>
                </a:r>
              </a:p>
            </p:txBody>
          </p:sp>
        </p:grpSp>
        <p:sp>
          <p:nvSpPr>
            <p:cNvPr name="AutoShape 46" id="46"/>
            <p:cNvSpPr/>
            <p:nvPr/>
          </p:nvSpPr>
          <p:spPr>
            <a:xfrm>
              <a:off x="11350363" y="5023649"/>
              <a:ext cx="2330939" cy="24325"/>
            </a:xfrm>
            <a:prstGeom prst="line">
              <a:avLst/>
            </a:prstGeom>
            <a:ln cap="rnd" w="38100">
              <a:solidFill>
                <a:srgbClr val="000000"/>
              </a:solidFill>
              <a:prstDash val="solid"/>
              <a:headEnd type="none" len="sm" w="sm"/>
              <a:tailEnd type="triangle" len="med" w="lg"/>
            </a:ln>
          </p:spPr>
        </p:sp>
        <p:grpSp>
          <p:nvGrpSpPr>
            <p:cNvPr name="Group 47" id="47"/>
            <p:cNvGrpSpPr/>
            <p:nvPr/>
          </p:nvGrpSpPr>
          <p:grpSpPr>
            <a:xfrm rot="0">
              <a:off x="13681302" y="4499216"/>
              <a:ext cx="2690311" cy="1097515"/>
              <a:chOff x="0" y="0"/>
              <a:chExt cx="2690311" cy="1097515"/>
            </a:xfrm>
          </p:grpSpPr>
          <p:sp>
            <p:nvSpPr>
              <p:cNvPr name="Freeform 48" id="48"/>
              <p:cNvSpPr/>
              <p:nvPr/>
            </p:nvSpPr>
            <p:spPr>
              <a:xfrm flipH="false" flipV="false" rot="0">
                <a:off x="11819" y="12162"/>
                <a:ext cx="2666680" cy="1073205"/>
              </a:xfrm>
              <a:custGeom>
                <a:avLst/>
                <a:gdLst/>
                <a:ahLst/>
                <a:cxnLst/>
                <a:rect r="r" b="b" t="t" l="l"/>
                <a:pathLst>
                  <a:path h="1073205" w="2666680">
                    <a:moveTo>
                      <a:pt x="0" y="0"/>
                    </a:moveTo>
                    <a:lnTo>
                      <a:pt x="2666680" y="0"/>
                    </a:lnTo>
                    <a:lnTo>
                      <a:pt x="2666680" y="1073206"/>
                    </a:lnTo>
                    <a:lnTo>
                      <a:pt x="0" y="1073206"/>
                    </a:lnTo>
                    <a:close/>
                  </a:path>
                </a:pathLst>
              </a:custGeom>
              <a:solidFill>
                <a:srgbClr val="FFFFFF"/>
              </a:solidFill>
            </p:spPr>
          </p:sp>
          <p:sp>
            <p:nvSpPr>
              <p:cNvPr name="Freeform 49" id="49"/>
              <p:cNvSpPr/>
              <p:nvPr/>
            </p:nvSpPr>
            <p:spPr>
              <a:xfrm flipH="false" flipV="false" rot="0">
                <a:off x="0" y="0"/>
                <a:ext cx="2690318" cy="1097531"/>
              </a:xfrm>
              <a:custGeom>
                <a:avLst/>
                <a:gdLst/>
                <a:ahLst/>
                <a:cxnLst/>
                <a:rect r="r" b="b" t="t" l="l"/>
                <a:pathLst>
                  <a:path h="1097531" w="2690318">
                    <a:moveTo>
                      <a:pt x="11819" y="0"/>
                    </a:moveTo>
                    <a:lnTo>
                      <a:pt x="2678499" y="0"/>
                    </a:lnTo>
                    <a:cubicBezTo>
                      <a:pt x="2684999" y="0"/>
                      <a:pt x="2690318" y="5473"/>
                      <a:pt x="2690318" y="12162"/>
                    </a:cubicBezTo>
                    <a:lnTo>
                      <a:pt x="2690318" y="1085368"/>
                    </a:lnTo>
                    <a:cubicBezTo>
                      <a:pt x="2690318" y="1092057"/>
                      <a:pt x="2684999" y="1097531"/>
                      <a:pt x="2678499" y="1097531"/>
                    </a:cubicBezTo>
                    <a:lnTo>
                      <a:pt x="11819" y="1097531"/>
                    </a:lnTo>
                    <a:cubicBezTo>
                      <a:pt x="5318" y="1097531"/>
                      <a:pt x="0" y="1092057"/>
                      <a:pt x="0" y="1085368"/>
                    </a:cubicBezTo>
                    <a:lnTo>
                      <a:pt x="0" y="12162"/>
                    </a:lnTo>
                    <a:cubicBezTo>
                      <a:pt x="0" y="5473"/>
                      <a:pt x="5318" y="0"/>
                      <a:pt x="11819" y="0"/>
                    </a:cubicBezTo>
                    <a:moveTo>
                      <a:pt x="11819" y="24325"/>
                    </a:moveTo>
                    <a:lnTo>
                      <a:pt x="11819" y="12162"/>
                    </a:lnTo>
                    <a:lnTo>
                      <a:pt x="23638" y="12162"/>
                    </a:lnTo>
                    <a:lnTo>
                      <a:pt x="23638" y="1085368"/>
                    </a:lnTo>
                    <a:lnTo>
                      <a:pt x="11819" y="1085368"/>
                    </a:lnTo>
                    <a:lnTo>
                      <a:pt x="11819" y="1073205"/>
                    </a:lnTo>
                    <a:lnTo>
                      <a:pt x="2678499" y="1073205"/>
                    </a:lnTo>
                    <a:lnTo>
                      <a:pt x="2678499" y="1085368"/>
                    </a:lnTo>
                    <a:lnTo>
                      <a:pt x="2666680" y="1085368"/>
                    </a:lnTo>
                    <a:lnTo>
                      <a:pt x="2666680" y="12162"/>
                    </a:lnTo>
                    <a:lnTo>
                      <a:pt x="2678499" y="12162"/>
                    </a:lnTo>
                    <a:lnTo>
                      <a:pt x="2678499" y="24325"/>
                    </a:lnTo>
                    <a:lnTo>
                      <a:pt x="11819" y="24325"/>
                    </a:lnTo>
                    <a:close/>
                  </a:path>
                </a:pathLst>
              </a:custGeom>
              <a:solidFill>
                <a:srgbClr val="41719C"/>
              </a:solidFill>
            </p:spPr>
          </p:sp>
          <p:sp>
            <p:nvSpPr>
              <p:cNvPr name="TextBox 50" id="50"/>
              <p:cNvSpPr txBox="true"/>
              <p:nvPr/>
            </p:nvSpPr>
            <p:spPr>
              <a:xfrm>
                <a:off x="0" y="-38100"/>
                <a:ext cx="2690311" cy="1135615"/>
              </a:xfrm>
              <a:prstGeom prst="rect">
                <a:avLst/>
              </a:prstGeom>
            </p:spPr>
            <p:txBody>
              <a:bodyPr anchor="ctr" rtlCol="false" tIns="50800" lIns="50800" bIns="50800" rIns="50800"/>
              <a:lstStyle/>
              <a:p>
                <a:pPr algn="ctr">
                  <a:lnSpc>
                    <a:spcPts val="2400"/>
                  </a:lnSpc>
                </a:pPr>
                <a:r>
                  <a:rPr lang="en-US" sz="2000" b="true">
                    <a:solidFill>
                      <a:srgbClr val="000000"/>
                    </a:solidFill>
                    <a:latin typeface="Calibri (MS) Bold"/>
                    <a:ea typeface="Calibri (MS) Bold"/>
                    <a:cs typeface="Calibri (MS) Bold"/>
                    <a:sym typeface="Calibri (MS) Bold"/>
                  </a:rPr>
                  <a:t>Change Password</a:t>
                </a:r>
              </a:p>
            </p:txBody>
          </p:sp>
        </p:grpSp>
        <p:sp>
          <p:nvSpPr>
            <p:cNvPr name="AutoShape 51" id="51"/>
            <p:cNvSpPr/>
            <p:nvPr/>
          </p:nvSpPr>
          <p:spPr>
            <a:xfrm flipH="true">
              <a:off x="1381550" y="1533031"/>
              <a:ext cx="0" cy="811359"/>
            </a:xfrm>
            <a:prstGeom prst="line">
              <a:avLst/>
            </a:prstGeom>
            <a:ln cap="rnd" w="38100">
              <a:solidFill>
                <a:srgbClr val="000000"/>
              </a:solidFill>
              <a:prstDash val="solid"/>
              <a:headEnd type="none" len="sm" w="sm"/>
              <a:tailEnd type="triangle" len="med" w="lg"/>
            </a:ln>
          </p:spPr>
        </p:sp>
        <p:sp>
          <p:nvSpPr>
            <p:cNvPr name="Freeform 52" id="52"/>
            <p:cNvSpPr/>
            <p:nvPr/>
          </p:nvSpPr>
          <p:spPr>
            <a:xfrm flipH="false" flipV="false" rot="0">
              <a:off x="676821" y="0"/>
              <a:ext cx="1409458" cy="1533031"/>
            </a:xfrm>
            <a:custGeom>
              <a:avLst/>
              <a:gdLst/>
              <a:ahLst/>
              <a:cxnLst/>
              <a:rect r="r" b="b" t="t" l="l"/>
              <a:pathLst>
                <a:path h="1533031" w="1409458">
                  <a:moveTo>
                    <a:pt x="0" y="0"/>
                  </a:moveTo>
                  <a:lnTo>
                    <a:pt x="1409458" y="0"/>
                  </a:lnTo>
                  <a:lnTo>
                    <a:pt x="1409458" y="1533031"/>
                  </a:lnTo>
                  <a:lnTo>
                    <a:pt x="0" y="153303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3" id="53"/>
            <p:cNvSpPr txBox="true"/>
            <p:nvPr/>
          </p:nvSpPr>
          <p:spPr>
            <a:xfrm rot="0">
              <a:off x="1838923" y="6003318"/>
              <a:ext cx="1164008" cy="886434"/>
            </a:xfrm>
            <a:prstGeom prst="rect">
              <a:avLst/>
            </a:prstGeom>
          </p:spPr>
          <p:txBody>
            <a:bodyPr anchor="t" rtlCol="false" tIns="0" lIns="0" bIns="0" rIns="0">
              <a:spAutoFit/>
            </a:bodyPr>
            <a:lstStyle/>
            <a:p>
              <a:pPr algn="ctr">
                <a:lnSpc>
                  <a:spcPts val="2521"/>
                </a:lnSpc>
                <a:spcBef>
                  <a:spcPct val="0"/>
                </a:spcBef>
              </a:pPr>
              <a:r>
                <a:rPr lang="en-US" sz="2101">
                  <a:solidFill>
                    <a:srgbClr val="000000"/>
                  </a:solidFill>
                  <a:latin typeface="Calibri (MS)"/>
                  <a:ea typeface="Calibri (MS)"/>
                  <a:cs typeface="Calibri (MS)"/>
                  <a:sym typeface="Calibri (MS)"/>
                </a:rPr>
                <a:t>Auth &amp; Success</a:t>
              </a:r>
            </a:p>
          </p:txBody>
        </p:sp>
        <p:sp>
          <p:nvSpPr>
            <p:cNvPr name="TextBox 54" id="54"/>
            <p:cNvSpPr txBox="true"/>
            <p:nvPr/>
          </p:nvSpPr>
          <p:spPr>
            <a:xfrm rot="0">
              <a:off x="1586257" y="3694991"/>
              <a:ext cx="2364503" cy="467029"/>
            </a:xfrm>
            <a:prstGeom prst="rect">
              <a:avLst/>
            </a:prstGeom>
          </p:spPr>
          <p:txBody>
            <a:bodyPr anchor="t" rtlCol="false" tIns="0" lIns="0" bIns="0" rIns="0">
              <a:spAutoFit/>
            </a:bodyPr>
            <a:lstStyle/>
            <a:p>
              <a:pPr algn="ctr">
                <a:lnSpc>
                  <a:spcPts val="2521"/>
                </a:lnSpc>
                <a:spcBef>
                  <a:spcPct val="0"/>
                </a:spcBef>
              </a:pPr>
              <a:r>
                <a:rPr lang="en-US" sz="2101">
                  <a:solidFill>
                    <a:srgbClr val="000000"/>
                  </a:solidFill>
                  <a:latin typeface="Calibri (MS)"/>
                  <a:ea typeface="Calibri (MS)"/>
                  <a:cs typeface="Calibri (MS)"/>
                  <a:sym typeface="Calibri (MS)"/>
                </a:rPr>
                <a:t>Success</a:t>
              </a:r>
            </a:p>
          </p:txBody>
        </p:sp>
        <p:sp>
          <p:nvSpPr>
            <p:cNvPr name="TextBox 55" id="55"/>
            <p:cNvSpPr txBox="true"/>
            <p:nvPr/>
          </p:nvSpPr>
          <p:spPr>
            <a:xfrm rot="0">
              <a:off x="6999356" y="7113900"/>
              <a:ext cx="2281558" cy="467073"/>
            </a:xfrm>
            <a:prstGeom prst="rect">
              <a:avLst/>
            </a:prstGeom>
          </p:spPr>
          <p:txBody>
            <a:bodyPr anchor="t" rtlCol="false" tIns="0" lIns="0" bIns="0" rIns="0">
              <a:spAutoFit/>
            </a:bodyPr>
            <a:lstStyle/>
            <a:p>
              <a:pPr algn="ctr">
                <a:lnSpc>
                  <a:spcPts val="2521"/>
                </a:lnSpc>
                <a:spcBef>
                  <a:spcPct val="0"/>
                </a:spcBef>
              </a:pPr>
              <a:r>
                <a:rPr lang="en-US" sz="2101">
                  <a:solidFill>
                    <a:srgbClr val="000000"/>
                  </a:solidFill>
                  <a:latin typeface="Calibri (MS)"/>
                  <a:ea typeface="Calibri (MS)"/>
                  <a:cs typeface="Calibri (MS)"/>
                  <a:sym typeface="Calibri (MS)"/>
                </a:rPr>
                <a:t>Request</a:t>
              </a:r>
            </a:p>
          </p:txBody>
        </p:sp>
        <p:sp>
          <p:nvSpPr>
            <p:cNvPr name="TextBox 56" id="56"/>
            <p:cNvSpPr txBox="true"/>
            <p:nvPr/>
          </p:nvSpPr>
          <p:spPr>
            <a:xfrm rot="0">
              <a:off x="6999356" y="8119663"/>
              <a:ext cx="2281558" cy="467073"/>
            </a:xfrm>
            <a:prstGeom prst="rect">
              <a:avLst/>
            </a:prstGeom>
          </p:spPr>
          <p:txBody>
            <a:bodyPr anchor="t" rtlCol="false" tIns="0" lIns="0" bIns="0" rIns="0">
              <a:spAutoFit/>
            </a:bodyPr>
            <a:lstStyle/>
            <a:p>
              <a:pPr algn="ctr">
                <a:lnSpc>
                  <a:spcPts val="2521"/>
                </a:lnSpc>
                <a:spcBef>
                  <a:spcPct val="0"/>
                </a:spcBef>
              </a:pPr>
              <a:r>
                <a:rPr lang="en-US" sz="2101">
                  <a:solidFill>
                    <a:srgbClr val="000000"/>
                  </a:solidFill>
                  <a:latin typeface="Calibri (MS)"/>
                  <a:ea typeface="Calibri (MS)"/>
                  <a:cs typeface="Calibri (MS)"/>
                  <a:sym typeface="Calibri (MS)"/>
                </a:rPr>
                <a:t>Response</a:t>
              </a:r>
            </a:p>
          </p:txBody>
        </p:sp>
        <p:sp>
          <p:nvSpPr>
            <p:cNvPr name="TextBox 57" id="57"/>
            <p:cNvSpPr txBox="true"/>
            <p:nvPr/>
          </p:nvSpPr>
          <p:spPr>
            <a:xfrm rot="0">
              <a:off x="11693803" y="4301427"/>
              <a:ext cx="1797334" cy="467073"/>
            </a:xfrm>
            <a:prstGeom prst="rect">
              <a:avLst/>
            </a:prstGeom>
          </p:spPr>
          <p:txBody>
            <a:bodyPr anchor="t" rtlCol="false" tIns="0" lIns="0" bIns="0" rIns="0">
              <a:spAutoFit/>
            </a:bodyPr>
            <a:lstStyle/>
            <a:p>
              <a:pPr algn="ctr">
                <a:lnSpc>
                  <a:spcPts val="2521"/>
                </a:lnSpc>
                <a:spcBef>
                  <a:spcPct val="0"/>
                </a:spcBef>
              </a:pPr>
              <a:r>
                <a:rPr lang="en-US" sz="2101">
                  <a:solidFill>
                    <a:srgbClr val="000000"/>
                  </a:solidFill>
                  <a:latin typeface="Calibri (MS)"/>
                  <a:ea typeface="Calibri (MS)"/>
                  <a:cs typeface="Calibri (MS)"/>
                  <a:sym typeface="Calibri (MS)"/>
                </a:rPr>
                <a:t>Verification</a:t>
              </a:r>
            </a:p>
          </p:txBody>
        </p:sp>
        <p:sp>
          <p:nvSpPr>
            <p:cNvPr name="TextBox 58" id="58"/>
            <p:cNvSpPr txBox="true"/>
            <p:nvPr/>
          </p:nvSpPr>
          <p:spPr>
            <a:xfrm rot="0">
              <a:off x="7943898" y="4301427"/>
              <a:ext cx="693254" cy="467073"/>
            </a:xfrm>
            <a:prstGeom prst="rect">
              <a:avLst/>
            </a:prstGeom>
          </p:spPr>
          <p:txBody>
            <a:bodyPr anchor="t" rtlCol="false" tIns="0" lIns="0" bIns="0" rIns="0">
              <a:spAutoFit/>
            </a:bodyPr>
            <a:lstStyle/>
            <a:p>
              <a:pPr algn="ctr">
                <a:lnSpc>
                  <a:spcPts val="2521"/>
                </a:lnSpc>
                <a:spcBef>
                  <a:spcPct val="0"/>
                </a:spcBef>
              </a:pPr>
              <a:r>
                <a:rPr lang="en-US" sz="2101">
                  <a:solidFill>
                    <a:srgbClr val="000000"/>
                  </a:solidFill>
                  <a:latin typeface="Calibri (MS)"/>
                  <a:ea typeface="Calibri (MS)"/>
                  <a:cs typeface="Calibri (MS)"/>
                  <a:sym typeface="Calibri (MS)"/>
                </a:rPr>
                <a:t>Send</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836195" y="9258300"/>
            <a:ext cx="423105" cy="346177"/>
          </a:xfrm>
          <a:custGeom>
            <a:avLst/>
            <a:gdLst/>
            <a:ahLst/>
            <a:cxnLst/>
            <a:rect r="r" b="b" t="t" l="l"/>
            <a:pathLst>
              <a:path h="346177" w="423105">
                <a:moveTo>
                  <a:pt x="0" y="0"/>
                </a:moveTo>
                <a:lnTo>
                  <a:pt x="423105" y="0"/>
                </a:lnTo>
                <a:lnTo>
                  <a:pt x="423105" y="346177"/>
                </a:lnTo>
                <a:lnTo>
                  <a:pt x="0" y="3461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986139" y="9046699"/>
            <a:ext cx="850648" cy="759721"/>
          </a:xfrm>
          <a:prstGeom prst="rect">
            <a:avLst/>
          </a:prstGeom>
        </p:spPr>
        <p:txBody>
          <a:bodyPr anchor="t" rtlCol="false" tIns="0" lIns="0" bIns="0" rIns="0">
            <a:spAutoFit/>
          </a:bodyPr>
          <a:lstStyle/>
          <a:p>
            <a:pPr algn="r">
              <a:lnSpc>
                <a:spcPts val="6059"/>
              </a:lnSpc>
            </a:pPr>
            <a:r>
              <a:rPr lang="en-US" sz="5049">
                <a:solidFill>
                  <a:srgbClr val="000000">
                    <a:alpha val="89804"/>
                  </a:srgbClr>
                </a:solidFill>
                <a:latin typeface="Lovelo"/>
                <a:ea typeface="Lovelo"/>
                <a:cs typeface="Lovelo"/>
                <a:sym typeface="Lovelo"/>
              </a:rPr>
              <a:t>07</a:t>
            </a:r>
          </a:p>
        </p:txBody>
      </p:sp>
      <p:sp>
        <p:nvSpPr>
          <p:cNvPr name="TextBox 4" id="4"/>
          <p:cNvSpPr txBox="true"/>
          <p:nvPr/>
        </p:nvSpPr>
        <p:spPr>
          <a:xfrm rot="0">
            <a:off x="1028700" y="852145"/>
            <a:ext cx="10230142" cy="1390683"/>
          </a:xfrm>
          <a:prstGeom prst="rect">
            <a:avLst/>
          </a:prstGeom>
        </p:spPr>
        <p:txBody>
          <a:bodyPr anchor="t" rtlCol="false" tIns="0" lIns="0" bIns="0" rIns="0">
            <a:spAutoFit/>
          </a:bodyPr>
          <a:lstStyle/>
          <a:p>
            <a:pPr algn="l">
              <a:lnSpc>
                <a:spcPts val="9600"/>
              </a:lnSpc>
            </a:pPr>
            <a:r>
              <a:rPr lang="en-US" sz="8000">
                <a:solidFill>
                  <a:srgbClr val="000000"/>
                </a:solidFill>
                <a:latin typeface="ITC Bauhaus Light"/>
                <a:ea typeface="ITC Bauhaus Light"/>
                <a:cs typeface="ITC Bauhaus Light"/>
                <a:sym typeface="ITC Bauhaus Light"/>
              </a:rPr>
              <a:t> Project Flow (Admin)</a:t>
            </a:r>
          </a:p>
        </p:txBody>
      </p:sp>
      <p:grpSp>
        <p:nvGrpSpPr>
          <p:cNvPr name="Group 5" id="5"/>
          <p:cNvGrpSpPr/>
          <p:nvPr/>
        </p:nvGrpSpPr>
        <p:grpSpPr>
          <a:xfrm rot="0">
            <a:off x="6432063" y="3128489"/>
            <a:ext cx="2748488" cy="1150430"/>
            <a:chOff x="0" y="0"/>
            <a:chExt cx="3664651" cy="1533906"/>
          </a:xfrm>
        </p:grpSpPr>
        <p:sp>
          <p:nvSpPr>
            <p:cNvPr name="Freeform 6" id="6"/>
            <p:cNvSpPr/>
            <p:nvPr/>
          </p:nvSpPr>
          <p:spPr>
            <a:xfrm flipH="false" flipV="false" rot="0">
              <a:off x="17189" y="18004"/>
              <a:ext cx="3630273" cy="1497899"/>
            </a:xfrm>
            <a:custGeom>
              <a:avLst/>
              <a:gdLst/>
              <a:ahLst/>
              <a:cxnLst/>
              <a:rect r="r" b="b" t="t" l="l"/>
              <a:pathLst>
                <a:path h="1497899" w="3630273">
                  <a:moveTo>
                    <a:pt x="0" y="0"/>
                  </a:moveTo>
                  <a:lnTo>
                    <a:pt x="3630273" y="0"/>
                  </a:lnTo>
                  <a:lnTo>
                    <a:pt x="3630273" y="1497899"/>
                  </a:lnTo>
                  <a:lnTo>
                    <a:pt x="0" y="1497899"/>
                  </a:lnTo>
                  <a:close/>
                </a:path>
              </a:pathLst>
            </a:custGeom>
            <a:solidFill>
              <a:srgbClr val="FFFFFF"/>
            </a:solidFill>
          </p:spPr>
        </p:sp>
        <p:sp>
          <p:nvSpPr>
            <p:cNvPr name="Freeform 7" id="7"/>
            <p:cNvSpPr/>
            <p:nvPr/>
          </p:nvSpPr>
          <p:spPr>
            <a:xfrm flipH="false" flipV="false" rot="0">
              <a:off x="0" y="0"/>
              <a:ext cx="3664651" cy="1533906"/>
            </a:xfrm>
            <a:custGeom>
              <a:avLst/>
              <a:gdLst/>
              <a:ahLst/>
              <a:cxnLst/>
              <a:rect r="r" b="b" t="t" l="l"/>
              <a:pathLst>
                <a:path h="1533906" w="3664651">
                  <a:moveTo>
                    <a:pt x="17189" y="0"/>
                  </a:moveTo>
                  <a:lnTo>
                    <a:pt x="3647462" y="0"/>
                  </a:lnTo>
                  <a:cubicBezTo>
                    <a:pt x="3656916" y="0"/>
                    <a:pt x="3664651" y="8102"/>
                    <a:pt x="3664651" y="18004"/>
                  </a:cubicBezTo>
                  <a:lnTo>
                    <a:pt x="3664651" y="1515903"/>
                  </a:lnTo>
                  <a:cubicBezTo>
                    <a:pt x="3664651" y="1525805"/>
                    <a:pt x="3656916" y="1533906"/>
                    <a:pt x="3647462" y="1533906"/>
                  </a:cubicBezTo>
                  <a:lnTo>
                    <a:pt x="17189" y="1533906"/>
                  </a:lnTo>
                  <a:cubicBezTo>
                    <a:pt x="7735" y="1533906"/>
                    <a:pt x="0" y="1525805"/>
                    <a:pt x="0" y="1515903"/>
                  </a:cubicBezTo>
                  <a:lnTo>
                    <a:pt x="0" y="18004"/>
                  </a:lnTo>
                  <a:cubicBezTo>
                    <a:pt x="0" y="8102"/>
                    <a:pt x="7735" y="0"/>
                    <a:pt x="17189" y="0"/>
                  </a:cubicBezTo>
                  <a:moveTo>
                    <a:pt x="17189" y="36007"/>
                  </a:moveTo>
                  <a:lnTo>
                    <a:pt x="17189" y="18004"/>
                  </a:lnTo>
                  <a:lnTo>
                    <a:pt x="34378" y="18004"/>
                  </a:lnTo>
                  <a:lnTo>
                    <a:pt x="34378" y="1515903"/>
                  </a:lnTo>
                  <a:lnTo>
                    <a:pt x="17189" y="1515903"/>
                  </a:lnTo>
                  <a:lnTo>
                    <a:pt x="17189" y="1497899"/>
                  </a:lnTo>
                  <a:lnTo>
                    <a:pt x="3647462" y="1497899"/>
                  </a:lnTo>
                  <a:lnTo>
                    <a:pt x="3647462" y="1515903"/>
                  </a:lnTo>
                  <a:lnTo>
                    <a:pt x="3630273" y="1515903"/>
                  </a:lnTo>
                  <a:lnTo>
                    <a:pt x="3630273" y="18004"/>
                  </a:lnTo>
                  <a:lnTo>
                    <a:pt x="3647462" y="18004"/>
                  </a:lnTo>
                  <a:lnTo>
                    <a:pt x="3647462" y="36007"/>
                  </a:lnTo>
                  <a:lnTo>
                    <a:pt x="17189" y="36007"/>
                  </a:lnTo>
                  <a:close/>
                </a:path>
              </a:pathLst>
            </a:custGeom>
            <a:solidFill>
              <a:srgbClr val="41719C"/>
            </a:solidFill>
          </p:spPr>
        </p:sp>
        <p:sp>
          <p:nvSpPr>
            <p:cNvPr name="TextBox 8" id="8"/>
            <p:cNvSpPr txBox="true"/>
            <p:nvPr/>
          </p:nvSpPr>
          <p:spPr>
            <a:xfrm>
              <a:off x="0" y="-76200"/>
              <a:ext cx="3664651" cy="1610106"/>
            </a:xfrm>
            <a:prstGeom prst="rect">
              <a:avLst/>
            </a:prstGeom>
          </p:spPr>
          <p:txBody>
            <a:bodyPr anchor="ctr" rtlCol="false" tIns="50800" lIns="50800" bIns="50800" rIns="50800"/>
            <a:lstStyle/>
            <a:p>
              <a:pPr algn="ctr">
                <a:lnSpc>
                  <a:spcPts val="4200"/>
                </a:lnSpc>
              </a:pPr>
              <a:r>
                <a:rPr lang="en-US" sz="3500" b="true">
                  <a:solidFill>
                    <a:srgbClr val="000000"/>
                  </a:solidFill>
                  <a:latin typeface="Calibri (MS) Bold"/>
                  <a:ea typeface="Calibri (MS) Bold"/>
                  <a:cs typeface="Calibri (MS) Bold"/>
                  <a:sym typeface="Calibri (MS) Bold"/>
                </a:rPr>
                <a:t>Login</a:t>
              </a:r>
            </a:p>
          </p:txBody>
        </p:sp>
      </p:grpSp>
      <p:grpSp>
        <p:nvGrpSpPr>
          <p:cNvPr name="Group 9" id="9"/>
          <p:cNvGrpSpPr/>
          <p:nvPr/>
        </p:nvGrpSpPr>
        <p:grpSpPr>
          <a:xfrm rot="0">
            <a:off x="6236653" y="5526694"/>
            <a:ext cx="3139309" cy="1331389"/>
            <a:chOff x="0" y="0"/>
            <a:chExt cx="4185745" cy="1775186"/>
          </a:xfrm>
        </p:grpSpPr>
        <p:sp>
          <p:nvSpPr>
            <p:cNvPr name="Freeform 10" id="10"/>
            <p:cNvSpPr/>
            <p:nvPr/>
          </p:nvSpPr>
          <p:spPr>
            <a:xfrm flipH="false" flipV="false" rot="0">
              <a:off x="19633" y="20836"/>
              <a:ext cx="4146479" cy="1733515"/>
            </a:xfrm>
            <a:custGeom>
              <a:avLst/>
              <a:gdLst/>
              <a:ahLst/>
              <a:cxnLst/>
              <a:rect r="r" b="b" t="t" l="l"/>
              <a:pathLst>
                <a:path h="1733515" w="4146479">
                  <a:moveTo>
                    <a:pt x="0" y="0"/>
                  </a:moveTo>
                  <a:lnTo>
                    <a:pt x="4146479" y="0"/>
                  </a:lnTo>
                  <a:lnTo>
                    <a:pt x="4146479" y="1733514"/>
                  </a:lnTo>
                  <a:lnTo>
                    <a:pt x="0" y="1733514"/>
                  </a:lnTo>
                  <a:close/>
                </a:path>
              </a:pathLst>
            </a:custGeom>
            <a:solidFill>
              <a:srgbClr val="FFFFFF"/>
            </a:solidFill>
          </p:spPr>
        </p:sp>
        <p:sp>
          <p:nvSpPr>
            <p:cNvPr name="Freeform 11" id="11"/>
            <p:cNvSpPr/>
            <p:nvPr/>
          </p:nvSpPr>
          <p:spPr>
            <a:xfrm flipH="false" flipV="false" rot="0">
              <a:off x="0" y="0"/>
              <a:ext cx="4185745" cy="1775186"/>
            </a:xfrm>
            <a:custGeom>
              <a:avLst/>
              <a:gdLst/>
              <a:ahLst/>
              <a:cxnLst/>
              <a:rect r="r" b="b" t="t" l="l"/>
              <a:pathLst>
                <a:path h="1775186" w="4185745">
                  <a:moveTo>
                    <a:pt x="19633" y="0"/>
                  </a:moveTo>
                  <a:lnTo>
                    <a:pt x="4166112" y="0"/>
                  </a:lnTo>
                  <a:cubicBezTo>
                    <a:pt x="4176910" y="0"/>
                    <a:pt x="4185745" y="9376"/>
                    <a:pt x="4185745" y="20836"/>
                  </a:cubicBezTo>
                  <a:lnTo>
                    <a:pt x="4185745" y="1754350"/>
                  </a:lnTo>
                  <a:cubicBezTo>
                    <a:pt x="4185745" y="1765810"/>
                    <a:pt x="4176910" y="1775186"/>
                    <a:pt x="4166112" y="1775186"/>
                  </a:cubicBezTo>
                  <a:lnTo>
                    <a:pt x="19633" y="1775186"/>
                  </a:lnTo>
                  <a:cubicBezTo>
                    <a:pt x="8835" y="1775186"/>
                    <a:pt x="0" y="1765810"/>
                    <a:pt x="0" y="1754350"/>
                  </a:cubicBezTo>
                  <a:lnTo>
                    <a:pt x="0" y="20836"/>
                  </a:lnTo>
                  <a:cubicBezTo>
                    <a:pt x="0" y="9376"/>
                    <a:pt x="8835" y="0"/>
                    <a:pt x="19633" y="0"/>
                  </a:cubicBezTo>
                  <a:moveTo>
                    <a:pt x="19633" y="41671"/>
                  </a:moveTo>
                  <a:lnTo>
                    <a:pt x="19633" y="20836"/>
                  </a:lnTo>
                  <a:lnTo>
                    <a:pt x="39266" y="20836"/>
                  </a:lnTo>
                  <a:lnTo>
                    <a:pt x="39266" y="1754350"/>
                  </a:lnTo>
                  <a:lnTo>
                    <a:pt x="19633" y="1754350"/>
                  </a:lnTo>
                  <a:lnTo>
                    <a:pt x="19633" y="1733515"/>
                  </a:lnTo>
                  <a:lnTo>
                    <a:pt x="4166112" y="1733515"/>
                  </a:lnTo>
                  <a:lnTo>
                    <a:pt x="4166112" y="1754350"/>
                  </a:lnTo>
                  <a:lnTo>
                    <a:pt x="4146479" y="1754350"/>
                  </a:lnTo>
                  <a:lnTo>
                    <a:pt x="4146479" y="20836"/>
                  </a:lnTo>
                  <a:lnTo>
                    <a:pt x="4166112" y="20836"/>
                  </a:lnTo>
                  <a:lnTo>
                    <a:pt x="4166112" y="41671"/>
                  </a:lnTo>
                  <a:lnTo>
                    <a:pt x="19633" y="41671"/>
                  </a:lnTo>
                  <a:close/>
                </a:path>
              </a:pathLst>
            </a:custGeom>
            <a:solidFill>
              <a:srgbClr val="41719C"/>
            </a:solidFill>
          </p:spPr>
        </p:sp>
        <p:sp>
          <p:nvSpPr>
            <p:cNvPr name="TextBox 12" id="12"/>
            <p:cNvSpPr txBox="true"/>
            <p:nvPr/>
          </p:nvSpPr>
          <p:spPr>
            <a:xfrm>
              <a:off x="0" y="-76200"/>
              <a:ext cx="4185745" cy="1851386"/>
            </a:xfrm>
            <a:prstGeom prst="rect">
              <a:avLst/>
            </a:prstGeom>
          </p:spPr>
          <p:txBody>
            <a:bodyPr anchor="ctr" rtlCol="false" tIns="50800" lIns="50800" bIns="50800" rIns="50800"/>
            <a:lstStyle/>
            <a:p>
              <a:pPr algn="ctr">
                <a:lnSpc>
                  <a:spcPts val="4200"/>
                </a:lnSpc>
              </a:pPr>
              <a:r>
                <a:rPr lang="en-US" sz="3500" b="true">
                  <a:solidFill>
                    <a:srgbClr val="000000"/>
                  </a:solidFill>
                  <a:latin typeface="Calibri (MS) Bold"/>
                  <a:ea typeface="Calibri (MS) Bold"/>
                  <a:cs typeface="Calibri (MS) Bold"/>
                  <a:sym typeface="Calibri (MS) Bold"/>
                </a:rPr>
                <a:t>Admin Dashboard</a:t>
              </a:r>
            </a:p>
          </p:txBody>
        </p:sp>
      </p:grpSp>
      <p:sp>
        <p:nvSpPr>
          <p:cNvPr name="TextBox 13" id="13"/>
          <p:cNvSpPr txBox="true"/>
          <p:nvPr/>
        </p:nvSpPr>
        <p:spPr>
          <a:xfrm rot="0">
            <a:off x="7944936" y="4606095"/>
            <a:ext cx="1431025" cy="526748"/>
          </a:xfrm>
          <a:prstGeom prst="rect">
            <a:avLst/>
          </a:prstGeom>
        </p:spPr>
        <p:txBody>
          <a:bodyPr anchor="t" rtlCol="false" tIns="0" lIns="0" bIns="0" rIns="0">
            <a:spAutoFit/>
          </a:bodyPr>
          <a:lstStyle/>
          <a:p>
            <a:pPr algn="ctr">
              <a:lnSpc>
                <a:spcPts val="3633"/>
              </a:lnSpc>
              <a:spcBef>
                <a:spcPct val="0"/>
              </a:spcBef>
            </a:pPr>
            <a:r>
              <a:rPr lang="en-US" sz="3028">
                <a:solidFill>
                  <a:srgbClr val="000000"/>
                </a:solidFill>
                <a:latin typeface="Calibri (MS)"/>
                <a:ea typeface="Calibri (MS)"/>
                <a:cs typeface="Calibri (MS)"/>
                <a:sym typeface="Calibri (MS)"/>
              </a:rPr>
              <a:t>Success</a:t>
            </a:r>
          </a:p>
        </p:txBody>
      </p:sp>
      <p:sp>
        <p:nvSpPr>
          <p:cNvPr name="AutoShape 14" id="14"/>
          <p:cNvSpPr/>
          <p:nvPr/>
        </p:nvSpPr>
        <p:spPr>
          <a:xfrm>
            <a:off x="4855846" y="3703704"/>
            <a:ext cx="1576217" cy="0"/>
          </a:xfrm>
          <a:prstGeom prst="line">
            <a:avLst/>
          </a:prstGeom>
          <a:ln cap="rnd" w="28575">
            <a:solidFill>
              <a:srgbClr val="000000"/>
            </a:solidFill>
            <a:prstDash val="solid"/>
            <a:headEnd type="none" len="sm" w="sm"/>
            <a:tailEnd type="triangle" len="med" w="lg"/>
          </a:ln>
        </p:spPr>
      </p:sp>
      <p:sp>
        <p:nvSpPr>
          <p:cNvPr name="Freeform 15" id="15"/>
          <p:cNvSpPr/>
          <p:nvPr/>
        </p:nvSpPr>
        <p:spPr>
          <a:xfrm flipH="false" flipV="false" rot="0">
            <a:off x="4094280" y="3289536"/>
            <a:ext cx="761566" cy="828336"/>
          </a:xfrm>
          <a:custGeom>
            <a:avLst/>
            <a:gdLst/>
            <a:ahLst/>
            <a:cxnLst/>
            <a:rect r="r" b="b" t="t" l="l"/>
            <a:pathLst>
              <a:path h="828336" w="761566">
                <a:moveTo>
                  <a:pt x="0" y="0"/>
                </a:moveTo>
                <a:lnTo>
                  <a:pt x="761566" y="0"/>
                </a:lnTo>
                <a:lnTo>
                  <a:pt x="761566" y="828336"/>
                </a:lnTo>
                <a:lnTo>
                  <a:pt x="0" y="8283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6" id="16"/>
          <p:cNvGrpSpPr/>
          <p:nvPr/>
        </p:nvGrpSpPr>
        <p:grpSpPr>
          <a:xfrm rot="0">
            <a:off x="10839200" y="4454750"/>
            <a:ext cx="3139309" cy="1331389"/>
            <a:chOff x="0" y="0"/>
            <a:chExt cx="4185745" cy="1775186"/>
          </a:xfrm>
        </p:grpSpPr>
        <p:sp>
          <p:nvSpPr>
            <p:cNvPr name="Freeform 17" id="17"/>
            <p:cNvSpPr/>
            <p:nvPr/>
          </p:nvSpPr>
          <p:spPr>
            <a:xfrm flipH="false" flipV="false" rot="0">
              <a:off x="19633" y="20836"/>
              <a:ext cx="4146479" cy="1733515"/>
            </a:xfrm>
            <a:custGeom>
              <a:avLst/>
              <a:gdLst/>
              <a:ahLst/>
              <a:cxnLst/>
              <a:rect r="r" b="b" t="t" l="l"/>
              <a:pathLst>
                <a:path h="1733515" w="4146479">
                  <a:moveTo>
                    <a:pt x="0" y="0"/>
                  </a:moveTo>
                  <a:lnTo>
                    <a:pt x="4146479" y="0"/>
                  </a:lnTo>
                  <a:lnTo>
                    <a:pt x="4146479" y="1733514"/>
                  </a:lnTo>
                  <a:lnTo>
                    <a:pt x="0" y="1733514"/>
                  </a:lnTo>
                  <a:close/>
                </a:path>
              </a:pathLst>
            </a:custGeom>
            <a:solidFill>
              <a:srgbClr val="FFFFFF"/>
            </a:solidFill>
          </p:spPr>
        </p:sp>
        <p:sp>
          <p:nvSpPr>
            <p:cNvPr name="Freeform 18" id="18"/>
            <p:cNvSpPr/>
            <p:nvPr/>
          </p:nvSpPr>
          <p:spPr>
            <a:xfrm flipH="false" flipV="false" rot="0">
              <a:off x="0" y="0"/>
              <a:ext cx="4185745" cy="1775186"/>
            </a:xfrm>
            <a:custGeom>
              <a:avLst/>
              <a:gdLst/>
              <a:ahLst/>
              <a:cxnLst/>
              <a:rect r="r" b="b" t="t" l="l"/>
              <a:pathLst>
                <a:path h="1775186" w="4185745">
                  <a:moveTo>
                    <a:pt x="19633" y="0"/>
                  </a:moveTo>
                  <a:lnTo>
                    <a:pt x="4166112" y="0"/>
                  </a:lnTo>
                  <a:cubicBezTo>
                    <a:pt x="4176910" y="0"/>
                    <a:pt x="4185745" y="9376"/>
                    <a:pt x="4185745" y="20836"/>
                  </a:cubicBezTo>
                  <a:lnTo>
                    <a:pt x="4185745" y="1754350"/>
                  </a:lnTo>
                  <a:cubicBezTo>
                    <a:pt x="4185745" y="1765810"/>
                    <a:pt x="4176910" y="1775186"/>
                    <a:pt x="4166112" y="1775186"/>
                  </a:cubicBezTo>
                  <a:lnTo>
                    <a:pt x="19633" y="1775186"/>
                  </a:lnTo>
                  <a:cubicBezTo>
                    <a:pt x="8835" y="1775186"/>
                    <a:pt x="0" y="1765810"/>
                    <a:pt x="0" y="1754350"/>
                  </a:cubicBezTo>
                  <a:lnTo>
                    <a:pt x="0" y="20836"/>
                  </a:lnTo>
                  <a:cubicBezTo>
                    <a:pt x="0" y="9376"/>
                    <a:pt x="8835" y="0"/>
                    <a:pt x="19633" y="0"/>
                  </a:cubicBezTo>
                  <a:moveTo>
                    <a:pt x="19633" y="41671"/>
                  </a:moveTo>
                  <a:lnTo>
                    <a:pt x="19633" y="20836"/>
                  </a:lnTo>
                  <a:lnTo>
                    <a:pt x="39266" y="20836"/>
                  </a:lnTo>
                  <a:lnTo>
                    <a:pt x="39266" y="1754350"/>
                  </a:lnTo>
                  <a:lnTo>
                    <a:pt x="19633" y="1754350"/>
                  </a:lnTo>
                  <a:lnTo>
                    <a:pt x="19633" y="1733515"/>
                  </a:lnTo>
                  <a:lnTo>
                    <a:pt x="4166112" y="1733515"/>
                  </a:lnTo>
                  <a:lnTo>
                    <a:pt x="4166112" y="1754350"/>
                  </a:lnTo>
                  <a:lnTo>
                    <a:pt x="4146479" y="1754350"/>
                  </a:lnTo>
                  <a:lnTo>
                    <a:pt x="4146479" y="20836"/>
                  </a:lnTo>
                  <a:lnTo>
                    <a:pt x="4166112" y="20836"/>
                  </a:lnTo>
                  <a:lnTo>
                    <a:pt x="4166112" y="41671"/>
                  </a:lnTo>
                  <a:lnTo>
                    <a:pt x="19633" y="41671"/>
                  </a:lnTo>
                  <a:close/>
                </a:path>
              </a:pathLst>
            </a:custGeom>
            <a:solidFill>
              <a:srgbClr val="41719C"/>
            </a:solidFill>
          </p:spPr>
        </p:sp>
        <p:sp>
          <p:nvSpPr>
            <p:cNvPr name="TextBox 19" id="19"/>
            <p:cNvSpPr txBox="true"/>
            <p:nvPr/>
          </p:nvSpPr>
          <p:spPr>
            <a:xfrm>
              <a:off x="0" y="-76200"/>
              <a:ext cx="4185745" cy="1851386"/>
            </a:xfrm>
            <a:prstGeom prst="rect">
              <a:avLst/>
            </a:prstGeom>
          </p:spPr>
          <p:txBody>
            <a:bodyPr anchor="ctr" rtlCol="false" tIns="50800" lIns="50800" bIns="50800" rIns="50800"/>
            <a:lstStyle/>
            <a:p>
              <a:pPr algn="ctr">
                <a:lnSpc>
                  <a:spcPts val="4200"/>
                </a:lnSpc>
              </a:pPr>
              <a:r>
                <a:rPr lang="en-US" sz="3500" b="true">
                  <a:solidFill>
                    <a:srgbClr val="000000"/>
                  </a:solidFill>
                  <a:latin typeface="Calibri (MS) Bold"/>
                  <a:ea typeface="Calibri (MS) Bold"/>
                  <a:cs typeface="Calibri (MS) Bold"/>
                  <a:sym typeface="Calibri (MS) Bold"/>
                </a:rPr>
                <a:t>Quizzes</a:t>
              </a:r>
            </a:p>
          </p:txBody>
        </p:sp>
      </p:grpSp>
      <p:grpSp>
        <p:nvGrpSpPr>
          <p:cNvPr name="Group 20" id="20"/>
          <p:cNvGrpSpPr/>
          <p:nvPr/>
        </p:nvGrpSpPr>
        <p:grpSpPr>
          <a:xfrm rot="0">
            <a:off x="10839200" y="6681490"/>
            <a:ext cx="3139309" cy="1331389"/>
            <a:chOff x="0" y="0"/>
            <a:chExt cx="4185745" cy="1775186"/>
          </a:xfrm>
        </p:grpSpPr>
        <p:sp>
          <p:nvSpPr>
            <p:cNvPr name="Freeform 21" id="21"/>
            <p:cNvSpPr/>
            <p:nvPr/>
          </p:nvSpPr>
          <p:spPr>
            <a:xfrm flipH="false" flipV="false" rot="0">
              <a:off x="19633" y="20836"/>
              <a:ext cx="4146479" cy="1733515"/>
            </a:xfrm>
            <a:custGeom>
              <a:avLst/>
              <a:gdLst/>
              <a:ahLst/>
              <a:cxnLst/>
              <a:rect r="r" b="b" t="t" l="l"/>
              <a:pathLst>
                <a:path h="1733515" w="4146479">
                  <a:moveTo>
                    <a:pt x="0" y="0"/>
                  </a:moveTo>
                  <a:lnTo>
                    <a:pt x="4146479" y="0"/>
                  </a:lnTo>
                  <a:lnTo>
                    <a:pt x="4146479" y="1733514"/>
                  </a:lnTo>
                  <a:lnTo>
                    <a:pt x="0" y="1733514"/>
                  </a:lnTo>
                  <a:close/>
                </a:path>
              </a:pathLst>
            </a:custGeom>
            <a:solidFill>
              <a:srgbClr val="FFFFFF"/>
            </a:solidFill>
          </p:spPr>
        </p:sp>
        <p:sp>
          <p:nvSpPr>
            <p:cNvPr name="Freeform 22" id="22"/>
            <p:cNvSpPr/>
            <p:nvPr/>
          </p:nvSpPr>
          <p:spPr>
            <a:xfrm flipH="false" flipV="false" rot="0">
              <a:off x="0" y="0"/>
              <a:ext cx="4185745" cy="1775186"/>
            </a:xfrm>
            <a:custGeom>
              <a:avLst/>
              <a:gdLst/>
              <a:ahLst/>
              <a:cxnLst/>
              <a:rect r="r" b="b" t="t" l="l"/>
              <a:pathLst>
                <a:path h="1775186" w="4185745">
                  <a:moveTo>
                    <a:pt x="19633" y="0"/>
                  </a:moveTo>
                  <a:lnTo>
                    <a:pt x="4166112" y="0"/>
                  </a:lnTo>
                  <a:cubicBezTo>
                    <a:pt x="4176910" y="0"/>
                    <a:pt x="4185745" y="9376"/>
                    <a:pt x="4185745" y="20836"/>
                  </a:cubicBezTo>
                  <a:lnTo>
                    <a:pt x="4185745" y="1754350"/>
                  </a:lnTo>
                  <a:cubicBezTo>
                    <a:pt x="4185745" y="1765810"/>
                    <a:pt x="4176910" y="1775186"/>
                    <a:pt x="4166112" y="1775186"/>
                  </a:cubicBezTo>
                  <a:lnTo>
                    <a:pt x="19633" y="1775186"/>
                  </a:lnTo>
                  <a:cubicBezTo>
                    <a:pt x="8835" y="1775186"/>
                    <a:pt x="0" y="1765810"/>
                    <a:pt x="0" y="1754350"/>
                  </a:cubicBezTo>
                  <a:lnTo>
                    <a:pt x="0" y="20836"/>
                  </a:lnTo>
                  <a:cubicBezTo>
                    <a:pt x="0" y="9376"/>
                    <a:pt x="8835" y="0"/>
                    <a:pt x="19633" y="0"/>
                  </a:cubicBezTo>
                  <a:moveTo>
                    <a:pt x="19633" y="41671"/>
                  </a:moveTo>
                  <a:lnTo>
                    <a:pt x="19633" y="20836"/>
                  </a:lnTo>
                  <a:lnTo>
                    <a:pt x="39266" y="20836"/>
                  </a:lnTo>
                  <a:lnTo>
                    <a:pt x="39266" y="1754350"/>
                  </a:lnTo>
                  <a:lnTo>
                    <a:pt x="19633" y="1754350"/>
                  </a:lnTo>
                  <a:lnTo>
                    <a:pt x="19633" y="1733515"/>
                  </a:lnTo>
                  <a:lnTo>
                    <a:pt x="4166112" y="1733515"/>
                  </a:lnTo>
                  <a:lnTo>
                    <a:pt x="4166112" y="1754350"/>
                  </a:lnTo>
                  <a:lnTo>
                    <a:pt x="4146479" y="1754350"/>
                  </a:lnTo>
                  <a:lnTo>
                    <a:pt x="4146479" y="20836"/>
                  </a:lnTo>
                  <a:lnTo>
                    <a:pt x="4166112" y="20836"/>
                  </a:lnTo>
                  <a:lnTo>
                    <a:pt x="4166112" y="41671"/>
                  </a:lnTo>
                  <a:lnTo>
                    <a:pt x="19633" y="41671"/>
                  </a:lnTo>
                  <a:close/>
                </a:path>
              </a:pathLst>
            </a:custGeom>
            <a:solidFill>
              <a:srgbClr val="41719C"/>
            </a:solidFill>
          </p:spPr>
        </p:sp>
        <p:sp>
          <p:nvSpPr>
            <p:cNvPr name="TextBox 23" id="23"/>
            <p:cNvSpPr txBox="true"/>
            <p:nvPr/>
          </p:nvSpPr>
          <p:spPr>
            <a:xfrm>
              <a:off x="0" y="-76200"/>
              <a:ext cx="4185745" cy="1851386"/>
            </a:xfrm>
            <a:prstGeom prst="rect">
              <a:avLst/>
            </a:prstGeom>
          </p:spPr>
          <p:txBody>
            <a:bodyPr anchor="ctr" rtlCol="false" tIns="50800" lIns="50800" bIns="50800" rIns="50800"/>
            <a:lstStyle/>
            <a:p>
              <a:pPr algn="ctr">
                <a:lnSpc>
                  <a:spcPts val="4200"/>
                </a:lnSpc>
              </a:pPr>
              <a:r>
                <a:rPr lang="en-US" sz="3500" b="true">
                  <a:solidFill>
                    <a:srgbClr val="000000"/>
                  </a:solidFill>
                  <a:latin typeface="Calibri (MS) Bold"/>
                  <a:ea typeface="Calibri (MS) Bold"/>
                  <a:cs typeface="Calibri (MS) Bold"/>
                  <a:sym typeface="Calibri (MS) Bold"/>
                </a:rPr>
                <a:t>Users</a:t>
              </a:r>
            </a:p>
          </p:txBody>
        </p:sp>
      </p:grpSp>
      <p:grpSp>
        <p:nvGrpSpPr>
          <p:cNvPr name="Group 24" id="24"/>
          <p:cNvGrpSpPr/>
          <p:nvPr/>
        </p:nvGrpSpPr>
        <p:grpSpPr>
          <a:xfrm rot="0">
            <a:off x="14955000" y="5526694"/>
            <a:ext cx="3139309" cy="1331389"/>
            <a:chOff x="0" y="0"/>
            <a:chExt cx="4185745" cy="1775186"/>
          </a:xfrm>
        </p:grpSpPr>
        <p:sp>
          <p:nvSpPr>
            <p:cNvPr name="Freeform 25" id="25"/>
            <p:cNvSpPr/>
            <p:nvPr/>
          </p:nvSpPr>
          <p:spPr>
            <a:xfrm flipH="false" flipV="false" rot="0">
              <a:off x="19633" y="20836"/>
              <a:ext cx="4146479" cy="1733515"/>
            </a:xfrm>
            <a:custGeom>
              <a:avLst/>
              <a:gdLst/>
              <a:ahLst/>
              <a:cxnLst/>
              <a:rect r="r" b="b" t="t" l="l"/>
              <a:pathLst>
                <a:path h="1733515" w="4146479">
                  <a:moveTo>
                    <a:pt x="0" y="0"/>
                  </a:moveTo>
                  <a:lnTo>
                    <a:pt x="4146479" y="0"/>
                  </a:lnTo>
                  <a:lnTo>
                    <a:pt x="4146479" y="1733514"/>
                  </a:lnTo>
                  <a:lnTo>
                    <a:pt x="0" y="1733514"/>
                  </a:lnTo>
                  <a:close/>
                </a:path>
              </a:pathLst>
            </a:custGeom>
            <a:solidFill>
              <a:srgbClr val="FFFFFF"/>
            </a:solidFill>
          </p:spPr>
        </p:sp>
        <p:sp>
          <p:nvSpPr>
            <p:cNvPr name="Freeform 26" id="26"/>
            <p:cNvSpPr/>
            <p:nvPr/>
          </p:nvSpPr>
          <p:spPr>
            <a:xfrm flipH="false" flipV="false" rot="0">
              <a:off x="0" y="0"/>
              <a:ext cx="4185745" cy="1775186"/>
            </a:xfrm>
            <a:custGeom>
              <a:avLst/>
              <a:gdLst/>
              <a:ahLst/>
              <a:cxnLst/>
              <a:rect r="r" b="b" t="t" l="l"/>
              <a:pathLst>
                <a:path h="1775186" w="4185745">
                  <a:moveTo>
                    <a:pt x="19633" y="0"/>
                  </a:moveTo>
                  <a:lnTo>
                    <a:pt x="4166112" y="0"/>
                  </a:lnTo>
                  <a:cubicBezTo>
                    <a:pt x="4176910" y="0"/>
                    <a:pt x="4185745" y="9376"/>
                    <a:pt x="4185745" y="20836"/>
                  </a:cubicBezTo>
                  <a:lnTo>
                    <a:pt x="4185745" y="1754350"/>
                  </a:lnTo>
                  <a:cubicBezTo>
                    <a:pt x="4185745" y="1765810"/>
                    <a:pt x="4176910" y="1775186"/>
                    <a:pt x="4166112" y="1775186"/>
                  </a:cubicBezTo>
                  <a:lnTo>
                    <a:pt x="19633" y="1775186"/>
                  </a:lnTo>
                  <a:cubicBezTo>
                    <a:pt x="8835" y="1775186"/>
                    <a:pt x="0" y="1765810"/>
                    <a:pt x="0" y="1754350"/>
                  </a:cubicBezTo>
                  <a:lnTo>
                    <a:pt x="0" y="20836"/>
                  </a:lnTo>
                  <a:cubicBezTo>
                    <a:pt x="0" y="9376"/>
                    <a:pt x="8835" y="0"/>
                    <a:pt x="19633" y="0"/>
                  </a:cubicBezTo>
                  <a:moveTo>
                    <a:pt x="19633" y="41671"/>
                  </a:moveTo>
                  <a:lnTo>
                    <a:pt x="19633" y="20836"/>
                  </a:lnTo>
                  <a:lnTo>
                    <a:pt x="39266" y="20836"/>
                  </a:lnTo>
                  <a:lnTo>
                    <a:pt x="39266" y="1754350"/>
                  </a:lnTo>
                  <a:lnTo>
                    <a:pt x="19633" y="1754350"/>
                  </a:lnTo>
                  <a:lnTo>
                    <a:pt x="19633" y="1733515"/>
                  </a:lnTo>
                  <a:lnTo>
                    <a:pt x="4166112" y="1733515"/>
                  </a:lnTo>
                  <a:lnTo>
                    <a:pt x="4166112" y="1754350"/>
                  </a:lnTo>
                  <a:lnTo>
                    <a:pt x="4146479" y="1754350"/>
                  </a:lnTo>
                  <a:lnTo>
                    <a:pt x="4146479" y="20836"/>
                  </a:lnTo>
                  <a:lnTo>
                    <a:pt x="4166112" y="20836"/>
                  </a:lnTo>
                  <a:lnTo>
                    <a:pt x="4166112" y="41671"/>
                  </a:lnTo>
                  <a:lnTo>
                    <a:pt x="19633" y="41671"/>
                  </a:lnTo>
                  <a:close/>
                </a:path>
              </a:pathLst>
            </a:custGeom>
            <a:solidFill>
              <a:srgbClr val="41719C"/>
            </a:solidFill>
          </p:spPr>
        </p:sp>
        <p:sp>
          <p:nvSpPr>
            <p:cNvPr name="TextBox 27" id="27"/>
            <p:cNvSpPr txBox="true"/>
            <p:nvPr/>
          </p:nvSpPr>
          <p:spPr>
            <a:xfrm>
              <a:off x="0" y="-76200"/>
              <a:ext cx="4185745" cy="1851386"/>
            </a:xfrm>
            <a:prstGeom prst="rect">
              <a:avLst/>
            </a:prstGeom>
          </p:spPr>
          <p:txBody>
            <a:bodyPr anchor="ctr" rtlCol="false" tIns="50800" lIns="50800" bIns="50800" rIns="50800"/>
            <a:lstStyle/>
            <a:p>
              <a:pPr algn="ctr">
                <a:lnSpc>
                  <a:spcPts val="4200"/>
                </a:lnSpc>
              </a:pPr>
              <a:r>
                <a:rPr lang="en-US" sz="3500" b="true">
                  <a:solidFill>
                    <a:srgbClr val="000000"/>
                  </a:solidFill>
                  <a:latin typeface="Calibri (MS) Bold"/>
                  <a:ea typeface="Calibri (MS) Bold"/>
                  <a:cs typeface="Calibri (MS) Bold"/>
                  <a:sym typeface="Calibri (MS) Bold"/>
                </a:rPr>
                <a:t>Database</a:t>
              </a:r>
            </a:p>
          </p:txBody>
        </p:sp>
      </p:grpSp>
      <p:sp>
        <p:nvSpPr>
          <p:cNvPr name="AutoShape 28" id="28"/>
          <p:cNvSpPr/>
          <p:nvPr/>
        </p:nvSpPr>
        <p:spPr>
          <a:xfrm flipH="true">
            <a:off x="7806307" y="4278919"/>
            <a:ext cx="0" cy="1247775"/>
          </a:xfrm>
          <a:prstGeom prst="line">
            <a:avLst/>
          </a:prstGeom>
          <a:ln cap="rnd" w="28575">
            <a:solidFill>
              <a:srgbClr val="000000"/>
            </a:solidFill>
            <a:prstDash val="solid"/>
            <a:headEnd type="none" len="sm" w="sm"/>
            <a:tailEnd type="triangle" len="med" w="lg"/>
          </a:ln>
        </p:spPr>
      </p:sp>
      <p:sp>
        <p:nvSpPr>
          <p:cNvPr name="AutoShape 29" id="29"/>
          <p:cNvSpPr/>
          <p:nvPr/>
        </p:nvSpPr>
        <p:spPr>
          <a:xfrm flipV="true">
            <a:off x="9375961" y="5120445"/>
            <a:ext cx="1463238" cy="1071944"/>
          </a:xfrm>
          <a:prstGeom prst="line">
            <a:avLst/>
          </a:prstGeom>
          <a:ln cap="rnd" w="28575">
            <a:solidFill>
              <a:srgbClr val="000000"/>
            </a:solidFill>
            <a:prstDash val="solid"/>
            <a:headEnd type="none" len="sm" w="sm"/>
            <a:tailEnd type="triangle" len="med" w="lg"/>
          </a:ln>
        </p:spPr>
      </p:sp>
      <p:sp>
        <p:nvSpPr>
          <p:cNvPr name="AutoShape 30" id="30"/>
          <p:cNvSpPr/>
          <p:nvPr/>
        </p:nvSpPr>
        <p:spPr>
          <a:xfrm>
            <a:off x="9375961" y="6192389"/>
            <a:ext cx="1463238" cy="1154796"/>
          </a:xfrm>
          <a:prstGeom prst="line">
            <a:avLst/>
          </a:prstGeom>
          <a:ln cap="rnd" w="28575">
            <a:solidFill>
              <a:srgbClr val="000000"/>
            </a:solidFill>
            <a:prstDash val="solid"/>
            <a:headEnd type="none" len="sm" w="sm"/>
            <a:tailEnd type="triangle" len="med" w="lg"/>
          </a:ln>
        </p:spPr>
      </p:sp>
      <p:sp>
        <p:nvSpPr>
          <p:cNvPr name="AutoShape 31" id="31"/>
          <p:cNvSpPr/>
          <p:nvPr/>
        </p:nvSpPr>
        <p:spPr>
          <a:xfrm>
            <a:off x="13978508" y="5120445"/>
            <a:ext cx="976492" cy="1071944"/>
          </a:xfrm>
          <a:prstGeom prst="line">
            <a:avLst/>
          </a:prstGeom>
          <a:ln cap="rnd" w="28575">
            <a:solidFill>
              <a:srgbClr val="000000"/>
            </a:solidFill>
            <a:prstDash val="solid"/>
            <a:headEnd type="triangle" len="med" w="lg"/>
            <a:tailEnd type="triangle" len="med" w="lg"/>
          </a:ln>
        </p:spPr>
      </p:sp>
      <p:sp>
        <p:nvSpPr>
          <p:cNvPr name="AutoShape 32" id="32"/>
          <p:cNvSpPr/>
          <p:nvPr/>
        </p:nvSpPr>
        <p:spPr>
          <a:xfrm flipV="true">
            <a:off x="13978508" y="6192389"/>
            <a:ext cx="976492" cy="1154796"/>
          </a:xfrm>
          <a:prstGeom prst="line">
            <a:avLst/>
          </a:prstGeom>
          <a:ln cap="rnd" w="28575">
            <a:solidFill>
              <a:srgbClr val="000000"/>
            </a:solidFill>
            <a:prstDash val="solid"/>
            <a:headEnd type="triangle" len="med" w="lg"/>
            <a:tailEnd type="triangle" len="med" w="lg"/>
          </a:ln>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logo with yellow and purple circles  AI-generated content may be incorrect."/>
          <p:cNvSpPr/>
          <p:nvPr/>
        </p:nvSpPr>
        <p:spPr>
          <a:xfrm flipH="false" flipV="false" rot="0">
            <a:off x="16002000" y="243405"/>
            <a:ext cx="1828800" cy="1000125"/>
          </a:xfrm>
          <a:custGeom>
            <a:avLst/>
            <a:gdLst/>
            <a:ahLst/>
            <a:cxnLst/>
            <a:rect r="r" b="b" t="t" l="l"/>
            <a:pathLst>
              <a:path h="1000125" w="1828800">
                <a:moveTo>
                  <a:pt x="0" y="0"/>
                </a:moveTo>
                <a:lnTo>
                  <a:pt x="1828800" y="0"/>
                </a:lnTo>
                <a:lnTo>
                  <a:pt x="1828800" y="1000125"/>
                </a:lnTo>
                <a:lnTo>
                  <a:pt x="0" y="1000125"/>
                </a:lnTo>
                <a:lnTo>
                  <a:pt x="0" y="0"/>
                </a:lnTo>
                <a:close/>
              </a:path>
            </a:pathLst>
          </a:custGeom>
          <a:blipFill>
            <a:blip r:embed="rId3"/>
            <a:stretch>
              <a:fillRect l="0" t="0" r="0" b="0"/>
            </a:stretch>
          </a:blipFill>
        </p:spPr>
      </p:sp>
      <p:grpSp>
        <p:nvGrpSpPr>
          <p:cNvPr name="Group 3" id="3"/>
          <p:cNvGrpSpPr/>
          <p:nvPr/>
        </p:nvGrpSpPr>
        <p:grpSpPr>
          <a:xfrm rot="0">
            <a:off x="0" y="10091400"/>
            <a:ext cx="18288000" cy="195600"/>
            <a:chOff x="0" y="0"/>
            <a:chExt cx="24384000" cy="260800"/>
          </a:xfrm>
        </p:grpSpPr>
        <p:sp>
          <p:nvSpPr>
            <p:cNvPr name="Freeform 4" id="4"/>
            <p:cNvSpPr/>
            <p:nvPr/>
          </p:nvSpPr>
          <p:spPr>
            <a:xfrm flipH="false" flipV="false" rot="0">
              <a:off x="0" y="0"/>
              <a:ext cx="24384000" cy="260858"/>
            </a:xfrm>
            <a:custGeom>
              <a:avLst/>
              <a:gdLst/>
              <a:ahLst/>
              <a:cxnLst/>
              <a:rect r="r" b="b" t="t" l="l"/>
              <a:pathLst>
                <a:path h="260858" w="24384000">
                  <a:moveTo>
                    <a:pt x="0" y="0"/>
                  </a:moveTo>
                  <a:lnTo>
                    <a:pt x="24384000" y="0"/>
                  </a:lnTo>
                  <a:lnTo>
                    <a:pt x="24384000" y="260858"/>
                  </a:lnTo>
                  <a:lnTo>
                    <a:pt x="0" y="260858"/>
                  </a:lnTo>
                  <a:close/>
                </a:path>
              </a:pathLst>
            </a:custGeom>
            <a:solidFill>
              <a:srgbClr val="E7E6E6"/>
            </a:solidFill>
          </p:spPr>
        </p:sp>
      </p:grpSp>
      <p:grpSp>
        <p:nvGrpSpPr>
          <p:cNvPr name="Group 5" id="5"/>
          <p:cNvGrpSpPr/>
          <p:nvPr/>
        </p:nvGrpSpPr>
        <p:grpSpPr>
          <a:xfrm rot="0">
            <a:off x="8555355" y="1986916"/>
            <a:ext cx="1832610" cy="240860"/>
            <a:chOff x="0" y="0"/>
            <a:chExt cx="2443480" cy="321146"/>
          </a:xfrm>
        </p:grpSpPr>
        <p:sp>
          <p:nvSpPr>
            <p:cNvPr name="Freeform 6" id="6"/>
            <p:cNvSpPr/>
            <p:nvPr/>
          </p:nvSpPr>
          <p:spPr>
            <a:xfrm flipH="false" flipV="false" rot="0">
              <a:off x="12700" y="12700"/>
              <a:ext cx="2418080" cy="295783"/>
            </a:xfrm>
            <a:custGeom>
              <a:avLst/>
              <a:gdLst/>
              <a:ahLst/>
              <a:cxnLst/>
              <a:rect r="r" b="b" t="t" l="l"/>
              <a:pathLst>
                <a:path h="295783" w="2418080">
                  <a:moveTo>
                    <a:pt x="0" y="0"/>
                  </a:moveTo>
                  <a:lnTo>
                    <a:pt x="2418080" y="0"/>
                  </a:lnTo>
                  <a:lnTo>
                    <a:pt x="2418080" y="295783"/>
                  </a:lnTo>
                  <a:lnTo>
                    <a:pt x="0" y="295783"/>
                  </a:lnTo>
                  <a:close/>
                </a:path>
              </a:pathLst>
            </a:custGeom>
            <a:solidFill>
              <a:srgbClr val="FFFFFF"/>
            </a:solidFill>
          </p:spPr>
        </p:sp>
        <p:sp>
          <p:nvSpPr>
            <p:cNvPr name="Freeform 7" id="7"/>
            <p:cNvSpPr/>
            <p:nvPr/>
          </p:nvSpPr>
          <p:spPr>
            <a:xfrm flipH="false" flipV="false" rot="0">
              <a:off x="0" y="0"/>
              <a:ext cx="2443480" cy="321183"/>
            </a:xfrm>
            <a:custGeom>
              <a:avLst/>
              <a:gdLst/>
              <a:ahLst/>
              <a:cxnLst/>
              <a:rect r="r" b="b" t="t" l="l"/>
              <a:pathLst>
                <a:path h="321183" w="2443480">
                  <a:moveTo>
                    <a:pt x="12700" y="0"/>
                  </a:moveTo>
                  <a:lnTo>
                    <a:pt x="2430780" y="0"/>
                  </a:lnTo>
                  <a:cubicBezTo>
                    <a:pt x="2437765" y="0"/>
                    <a:pt x="2443480" y="5715"/>
                    <a:pt x="2443480" y="12700"/>
                  </a:cubicBezTo>
                  <a:lnTo>
                    <a:pt x="2443480" y="308483"/>
                  </a:lnTo>
                  <a:cubicBezTo>
                    <a:pt x="2443480" y="315468"/>
                    <a:pt x="2437765" y="321183"/>
                    <a:pt x="2430780" y="321183"/>
                  </a:cubicBezTo>
                  <a:lnTo>
                    <a:pt x="12700" y="321183"/>
                  </a:lnTo>
                  <a:cubicBezTo>
                    <a:pt x="5715" y="321183"/>
                    <a:pt x="0" y="315468"/>
                    <a:pt x="0" y="308483"/>
                  </a:cubicBezTo>
                  <a:lnTo>
                    <a:pt x="0" y="12700"/>
                  </a:lnTo>
                  <a:cubicBezTo>
                    <a:pt x="0" y="5715"/>
                    <a:pt x="5715" y="0"/>
                    <a:pt x="12700" y="0"/>
                  </a:cubicBezTo>
                  <a:moveTo>
                    <a:pt x="12700" y="25400"/>
                  </a:moveTo>
                  <a:lnTo>
                    <a:pt x="12700" y="12700"/>
                  </a:lnTo>
                  <a:lnTo>
                    <a:pt x="25400" y="12700"/>
                  </a:lnTo>
                  <a:lnTo>
                    <a:pt x="25400" y="308483"/>
                  </a:lnTo>
                  <a:lnTo>
                    <a:pt x="12700" y="308483"/>
                  </a:lnTo>
                  <a:lnTo>
                    <a:pt x="12700" y="295783"/>
                  </a:lnTo>
                  <a:lnTo>
                    <a:pt x="2430780" y="295783"/>
                  </a:lnTo>
                  <a:lnTo>
                    <a:pt x="2430780" y="308483"/>
                  </a:lnTo>
                  <a:lnTo>
                    <a:pt x="2418080" y="308483"/>
                  </a:lnTo>
                  <a:lnTo>
                    <a:pt x="2418080" y="12700"/>
                  </a:lnTo>
                  <a:lnTo>
                    <a:pt x="2430780" y="12700"/>
                  </a:lnTo>
                  <a:lnTo>
                    <a:pt x="2430780" y="25400"/>
                  </a:lnTo>
                  <a:lnTo>
                    <a:pt x="12700" y="25400"/>
                  </a:lnTo>
                  <a:close/>
                </a:path>
              </a:pathLst>
            </a:custGeom>
            <a:solidFill>
              <a:srgbClr val="FFFFFF"/>
            </a:solidFill>
          </p:spPr>
        </p:sp>
      </p:grpSp>
      <p:sp>
        <p:nvSpPr>
          <p:cNvPr name="TextBox 8" id="8"/>
          <p:cNvSpPr txBox="true"/>
          <p:nvPr/>
        </p:nvSpPr>
        <p:spPr>
          <a:xfrm rot="0">
            <a:off x="14464453" y="9043988"/>
            <a:ext cx="804333" cy="381000"/>
          </a:xfrm>
          <a:prstGeom prst="rect">
            <a:avLst/>
          </a:prstGeom>
        </p:spPr>
        <p:txBody>
          <a:bodyPr anchor="t" rtlCol="false" tIns="0" lIns="0" bIns="0" rIns="0">
            <a:spAutoFit/>
          </a:bodyPr>
          <a:lstStyle/>
          <a:p>
            <a:pPr algn="ctr">
              <a:lnSpc>
                <a:spcPts val="2640"/>
              </a:lnSpc>
              <a:spcBef>
                <a:spcPct val="0"/>
              </a:spcBef>
            </a:pPr>
            <a:r>
              <a:rPr lang="en-US" sz="2200">
                <a:solidFill>
                  <a:srgbClr val="FFFFFF"/>
                </a:solidFill>
                <a:latin typeface="Calibri (MS)"/>
                <a:ea typeface="Calibri (MS)"/>
                <a:cs typeface="Calibri (MS)"/>
                <a:sym typeface="Calibri (MS)"/>
              </a:rPr>
              <a:t>Gemini</a:t>
            </a:r>
          </a:p>
        </p:txBody>
      </p:sp>
      <p:sp>
        <p:nvSpPr>
          <p:cNvPr name="AutoShape 9" id="9"/>
          <p:cNvSpPr/>
          <p:nvPr/>
        </p:nvSpPr>
        <p:spPr>
          <a:xfrm flipH="true" flipV="true">
            <a:off x="14885670" y="3630855"/>
            <a:ext cx="18401" cy="604023"/>
          </a:xfrm>
          <a:prstGeom prst="line">
            <a:avLst/>
          </a:prstGeom>
          <a:ln cap="rnd" w="38100">
            <a:solidFill>
              <a:srgbClr val="5B9BD5"/>
            </a:solidFill>
            <a:prstDash val="solid"/>
            <a:headEnd type="triangle" len="med" w="lg"/>
            <a:tailEnd type="triangle" len="med" w="lg"/>
          </a:ln>
        </p:spPr>
      </p:sp>
      <p:grpSp>
        <p:nvGrpSpPr>
          <p:cNvPr name="Group 10" id="10"/>
          <p:cNvGrpSpPr/>
          <p:nvPr/>
        </p:nvGrpSpPr>
        <p:grpSpPr>
          <a:xfrm rot="0">
            <a:off x="986139" y="4537113"/>
            <a:ext cx="3680934" cy="3321422"/>
            <a:chOff x="0" y="0"/>
            <a:chExt cx="4907913" cy="4428563"/>
          </a:xfrm>
        </p:grpSpPr>
        <p:sp>
          <p:nvSpPr>
            <p:cNvPr name="Freeform 11" id="11"/>
            <p:cNvSpPr/>
            <p:nvPr/>
          </p:nvSpPr>
          <p:spPr>
            <a:xfrm flipH="false" flipV="false" rot="0">
              <a:off x="12821" y="19914"/>
              <a:ext cx="4882270" cy="4388700"/>
            </a:xfrm>
            <a:custGeom>
              <a:avLst/>
              <a:gdLst/>
              <a:ahLst/>
              <a:cxnLst/>
              <a:rect r="r" b="b" t="t" l="l"/>
              <a:pathLst>
                <a:path h="4388700" w="4882270">
                  <a:moveTo>
                    <a:pt x="0" y="0"/>
                  </a:moveTo>
                  <a:lnTo>
                    <a:pt x="4882271" y="0"/>
                  </a:lnTo>
                  <a:lnTo>
                    <a:pt x="4882271" y="4388700"/>
                  </a:lnTo>
                  <a:lnTo>
                    <a:pt x="0" y="4388700"/>
                  </a:lnTo>
                  <a:close/>
                </a:path>
              </a:pathLst>
            </a:custGeom>
            <a:solidFill>
              <a:srgbClr val="5B9BD5"/>
            </a:solidFill>
          </p:spPr>
        </p:sp>
        <p:sp>
          <p:nvSpPr>
            <p:cNvPr name="Freeform 12" id="12"/>
            <p:cNvSpPr/>
            <p:nvPr/>
          </p:nvSpPr>
          <p:spPr>
            <a:xfrm flipH="false" flipV="false" rot="0">
              <a:off x="0" y="0"/>
              <a:ext cx="4907912" cy="4428528"/>
            </a:xfrm>
            <a:custGeom>
              <a:avLst/>
              <a:gdLst/>
              <a:ahLst/>
              <a:cxnLst/>
              <a:rect r="r" b="b" t="t" l="l"/>
              <a:pathLst>
                <a:path h="4428528" w="4907912">
                  <a:moveTo>
                    <a:pt x="12821" y="0"/>
                  </a:moveTo>
                  <a:lnTo>
                    <a:pt x="4895092" y="0"/>
                  </a:lnTo>
                  <a:cubicBezTo>
                    <a:pt x="4902143" y="0"/>
                    <a:pt x="4907912" y="8961"/>
                    <a:pt x="4907912" y="19914"/>
                  </a:cubicBezTo>
                  <a:lnTo>
                    <a:pt x="4907912" y="4408614"/>
                  </a:lnTo>
                  <a:cubicBezTo>
                    <a:pt x="4907912" y="4419567"/>
                    <a:pt x="4902143" y="4428528"/>
                    <a:pt x="4895092" y="4428528"/>
                  </a:cubicBezTo>
                  <a:lnTo>
                    <a:pt x="12821" y="4428528"/>
                  </a:lnTo>
                  <a:cubicBezTo>
                    <a:pt x="5769" y="4428528"/>
                    <a:pt x="0" y="4419567"/>
                    <a:pt x="0" y="4408614"/>
                  </a:cubicBezTo>
                  <a:lnTo>
                    <a:pt x="0" y="19914"/>
                  </a:lnTo>
                  <a:cubicBezTo>
                    <a:pt x="0" y="8961"/>
                    <a:pt x="5769" y="0"/>
                    <a:pt x="12821" y="0"/>
                  </a:cubicBezTo>
                  <a:moveTo>
                    <a:pt x="12821" y="39828"/>
                  </a:moveTo>
                  <a:lnTo>
                    <a:pt x="12821" y="19914"/>
                  </a:lnTo>
                  <a:lnTo>
                    <a:pt x="25642" y="19914"/>
                  </a:lnTo>
                  <a:lnTo>
                    <a:pt x="25642" y="4408614"/>
                  </a:lnTo>
                  <a:lnTo>
                    <a:pt x="12821" y="4408614"/>
                  </a:lnTo>
                  <a:lnTo>
                    <a:pt x="12821" y="4388700"/>
                  </a:lnTo>
                  <a:lnTo>
                    <a:pt x="4895092" y="4388700"/>
                  </a:lnTo>
                  <a:lnTo>
                    <a:pt x="4895092" y="4408614"/>
                  </a:lnTo>
                  <a:lnTo>
                    <a:pt x="4882270" y="4408614"/>
                  </a:lnTo>
                  <a:lnTo>
                    <a:pt x="4882270" y="19914"/>
                  </a:lnTo>
                  <a:lnTo>
                    <a:pt x="4895092" y="19914"/>
                  </a:lnTo>
                  <a:lnTo>
                    <a:pt x="4895092" y="39828"/>
                  </a:lnTo>
                  <a:lnTo>
                    <a:pt x="12821" y="39828"/>
                  </a:lnTo>
                  <a:close/>
                </a:path>
              </a:pathLst>
            </a:custGeom>
            <a:solidFill>
              <a:srgbClr val="41719C"/>
            </a:solidFill>
          </p:spPr>
        </p:sp>
        <p:sp>
          <p:nvSpPr>
            <p:cNvPr name="TextBox 13" id="13"/>
            <p:cNvSpPr txBox="true"/>
            <p:nvPr/>
          </p:nvSpPr>
          <p:spPr>
            <a:xfrm>
              <a:off x="0" y="-76200"/>
              <a:ext cx="4907913" cy="4504763"/>
            </a:xfrm>
            <a:prstGeom prst="rect">
              <a:avLst/>
            </a:prstGeom>
          </p:spPr>
          <p:txBody>
            <a:bodyPr anchor="ctr" rtlCol="false" tIns="50800" lIns="50800" bIns="50800" rIns="50800"/>
            <a:lstStyle/>
            <a:p>
              <a:pPr algn="ctr">
                <a:lnSpc>
                  <a:spcPts val="4800"/>
                </a:lnSpc>
              </a:pPr>
            </a:p>
            <a:p>
              <a:pPr algn="ctr">
                <a:lnSpc>
                  <a:spcPts val="4200"/>
                </a:lnSpc>
              </a:pPr>
              <a:r>
                <a:rPr lang="en-US" sz="3500" b="true">
                  <a:solidFill>
                    <a:srgbClr val="FFFFFF"/>
                  </a:solidFill>
                  <a:latin typeface="Calibri (MS) Bold"/>
                  <a:ea typeface="Calibri (MS) Bold"/>
                  <a:cs typeface="Calibri (MS) Bold"/>
                  <a:sym typeface="Calibri (MS) Bold"/>
                </a:rPr>
                <a:t>Front End</a:t>
              </a:r>
            </a:p>
            <a:p>
              <a:pPr algn="ctr">
                <a:lnSpc>
                  <a:spcPts val="4800"/>
                </a:lnSpc>
              </a:pPr>
            </a:p>
            <a:p>
              <a:pPr algn="ctr">
                <a:lnSpc>
                  <a:spcPts val="2759"/>
                </a:lnSpc>
              </a:pPr>
              <a:r>
                <a:rPr lang="en-US" sz="2299">
                  <a:solidFill>
                    <a:srgbClr val="FFFFFF"/>
                  </a:solidFill>
                  <a:latin typeface="Calibri (MS)"/>
                  <a:ea typeface="Calibri (MS)"/>
                  <a:cs typeface="Calibri (MS)"/>
                  <a:sym typeface="Calibri (MS)"/>
                </a:rPr>
                <a:t>NextJS</a:t>
              </a:r>
            </a:p>
            <a:p>
              <a:pPr algn="ctr">
                <a:lnSpc>
                  <a:spcPts val="2759"/>
                </a:lnSpc>
              </a:pPr>
              <a:r>
                <a:rPr lang="en-US" sz="2299">
                  <a:solidFill>
                    <a:srgbClr val="FFFFFF"/>
                  </a:solidFill>
                  <a:latin typeface="Calibri (MS)"/>
                  <a:ea typeface="Calibri (MS)"/>
                  <a:cs typeface="Calibri (MS)"/>
                  <a:sym typeface="Calibri (MS)"/>
                </a:rPr>
                <a:t>React</a:t>
              </a:r>
            </a:p>
            <a:p>
              <a:pPr algn="ctr">
                <a:lnSpc>
                  <a:spcPts val="4800"/>
                </a:lnSpc>
              </a:pPr>
            </a:p>
          </p:txBody>
        </p:sp>
      </p:grpSp>
      <p:grpSp>
        <p:nvGrpSpPr>
          <p:cNvPr name="Group 14" id="14"/>
          <p:cNvGrpSpPr/>
          <p:nvPr/>
        </p:nvGrpSpPr>
        <p:grpSpPr>
          <a:xfrm rot="0">
            <a:off x="6124831" y="2179139"/>
            <a:ext cx="4450200" cy="1638492"/>
            <a:chOff x="0" y="0"/>
            <a:chExt cx="5933600" cy="2184656"/>
          </a:xfrm>
        </p:grpSpPr>
        <p:sp>
          <p:nvSpPr>
            <p:cNvPr name="Freeform 15" id="15"/>
            <p:cNvSpPr/>
            <p:nvPr/>
          </p:nvSpPr>
          <p:spPr>
            <a:xfrm flipH="false" flipV="false" rot="0">
              <a:off x="12821" y="14040"/>
              <a:ext cx="5907957" cy="2156576"/>
            </a:xfrm>
            <a:custGeom>
              <a:avLst/>
              <a:gdLst/>
              <a:ahLst/>
              <a:cxnLst/>
              <a:rect r="r" b="b" t="t" l="l"/>
              <a:pathLst>
                <a:path h="2156576" w="5907957">
                  <a:moveTo>
                    <a:pt x="0" y="0"/>
                  </a:moveTo>
                  <a:lnTo>
                    <a:pt x="5907958" y="0"/>
                  </a:lnTo>
                  <a:lnTo>
                    <a:pt x="5907958" y="2156576"/>
                  </a:lnTo>
                  <a:lnTo>
                    <a:pt x="0" y="2156576"/>
                  </a:lnTo>
                  <a:close/>
                </a:path>
              </a:pathLst>
            </a:custGeom>
            <a:solidFill>
              <a:srgbClr val="5B9BD5"/>
            </a:solidFill>
          </p:spPr>
        </p:sp>
        <p:sp>
          <p:nvSpPr>
            <p:cNvPr name="Freeform 16" id="16"/>
            <p:cNvSpPr/>
            <p:nvPr/>
          </p:nvSpPr>
          <p:spPr>
            <a:xfrm flipH="false" flipV="false" rot="0">
              <a:off x="0" y="0"/>
              <a:ext cx="5933599" cy="2184656"/>
            </a:xfrm>
            <a:custGeom>
              <a:avLst/>
              <a:gdLst/>
              <a:ahLst/>
              <a:cxnLst/>
              <a:rect r="r" b="b" t="t" l="l"/>
              <a:pathLst>
                <a:path h="2184656" w="5933599">
                  <a:moveTo>
                    <a:pt x="12821" y="0"/>
                  </a:moveTo>
                  <a:lnTo>
                    <a:pt x="5920779" y="0"/>
                  </a:lnTo>
                  <a:cubicBezTo>
                    <a:pt x="5927830" y="0"/>
                    <a:pt x="5933599" y="6318"/>
                    <a:pt x="5933599" y="14040"/>
                  </a:cubicBezTo>
                  <a:lnTo>
                    <a:pt x="5933599" y="2170616"/>
                  </a:lnTo>
                  <a:cubicBezTo>
                    <a:pt x="5933599" y="2178338"/>
                    <a:pt x="5927830" y="2184656"/>
                    <a:pt x="5920779" y="2184656"/>
                  </a:cubicBezTo>
                  <a:lnTo>
                    <a:pt x="12821" y="2184656"/>
                  </a:lnTo>
                  <a:cubicBezTo>
                    <a:pt x="5769" y="2184656"/>
                    <a:pt x="0" y="2178338"/>
                    <a:pt x="0" y="2170616"/>
                  </a:cubicBezTo>
                  <a:lnTo>
                    <a:pt x="0" y="14040"/>
                  </a:lnTo>
                  <a:cubicBezTo>
                    <a:pt x="0" y="6318"/>
                    <a:pt x="5769" y="0"/>
                    <a:pt x="12821" y="0"/>
                  </a:cubicBezTo>
                  <a:moveTo>
                    <a:pt x="12821" y="28080"/>
                  </a:moveTo>
                  <a:lnTo>
                    <a:pt x="12821" y="14040"/>
                  </a:lnTo>
                  <a:lnTo>
                    <a:pt x="25642" y="14040"/>
                  </a:lnTo>
                  <a:lnTo>
                    <a:pt x="25642" y="2170616"/>
                  </a:lnTo>
                  <a:lnTo>
                    <a:pt x="12821" y="2170616"/>
                  </a:lnTo>
                  <a:lnTo>
                    <a:pt x="12821" y="2156576"/>
                  </a:lnTo>
                  <a:lnTo>
                    <a:pt x="5920779" y="2156576"/>
                  </a:lnTo>
                  <a:lnTo>
                    <a:pt x="5920779" y="2170616"/>
                  </a:lnTo>
                  <a:lnTo>
                    <a:pt x="5907957" y="2170616"/>
                  </a:lnTo>
                  <a:lnTo>
                    <a:pt x="5907957" y="14040"/>
                  </a:lnTo>
                  <a:lnTo>
                    <a:pt x="5920779" y="14040"/>
                  </a:lnTo>
                  <a:lnTo>
                    <a:pt x="5920779" y="28080"/>
                  </a:lnTo>
                  <a:lnTo>
                    <a:pt x="12821" y="28080"/>
                  </a:lnTo>
                  <a:close/>
                </a:path>
              </a:pathLst>
            </a:custGeom>
            <a:solidFill>
              <a:srgbClr val="41719C"/>
            </a:solidFill>
          </p:spPr>
        </p:sp>
        <p:sp>
          <p:nvSpPr>
            <p:cNvPr name="TextBox 17" id="17"/>
            <p:cNvSpPr txBox="true"/>
            <p:nvPr/>
          </p:nvSpPr>
          <p:spPr>
            <a:xfrm>
              <a:off x="0" y="-76200"/>
              <a:ext cx="5933600" cy="2260856"/>
            </a:xfrm>
            <a:prstGeom prst="rect">
              <a:avLst/>
            </a:prstGeom>
          </p:spPr>
          <p:txBody>
            <a:bodyPr anchor="ctr" rtlCol="false" tIns="50800" lIns="50800" bIns="50800" rIns="50800"/>
            <a:lstStyle/>
            <a:p>
              <a:pPr algn="ctr">
                <a:lnSpc>
                  <a:spcPts val="4200"/>
                </a:lnSpc>
              </a:pPr>
              <a:r>
                <a:rPr lang="en-US" sz="3500" b="true">
                  <a:solidFill>
                    <a:srgbClr val="FFFFFF"/>
                  </a:solidFill>
                  <a:latin typeface="Calibri (MS) Bold"/>
                  <a:ea typeface="Calibri (MS) Bold"/>
                  <a:cs typeface="Calibri (MS) Bold"/>
                  <a:sym typeface="Calibri (MS) Bold"/>
                </a:rPr>
                <a:t>Authentication API</a:t>
              </a:r>
            </a:p>
            <a:p>
              <a:pPr algn="ctr">
                <a:lnSpc>
                  <a:spcPts val="4320"/>
                </a:lnSpc>
              </a:pPr>
            </a:p>
            <a:p>
              <a:pPr algn="ctr">
                <a:lnSpc>
                  <a:spcPts val="2759"/>
                </a:lnSpc>
              </a:pPr>
              <a:r>
                <a:rPr lang="en-US" sz="2299">
                  <a:solidFill>
                    <a:srgbClr val="FFFFFF"/>
                  </a:solidFill>
                  <a:latin typeface="Calibri (MS)"/>
                  <a:ea typeface="Calibri (MS)"/>
                  <a:cs typeface="Calibri (MS)"/>
                  <a:sym typeface="Calibri (MS)"/>
                </a:rPr>
                <a:t>HTTP Cookies</a:t>
              </a:r>
            </a:p>
          </p:txBody>
        </p:sp>
      </p:grpSp>
      <p:grpSp>
        <p:nvGrpSpPr>
          <p:cNvPr name="Group 18" id="18"/>
          <p:cNvGrpSpPr/>
          <p:nvPr/>
        </p:nvGrpSpPr>
        <p:grpSpPr>
          <a:xfrm rot="0">
            <a:off x="6124831" y="8300480"/>
            <a:ext cx="4450200" cy="1496221"/>
            <a:chOff x="0" y="0"/>
            <a:chExt cx="5933600" cy="1994961"/>
          </a:xfrm>
        </p:grpSpPr>
        <p:sp>
          <p:nvSpPr>
            <p:cNvPr name="Freeform 19" id="19"/>
            <p:cNvSpPr/>
            <p:nvPr/>
          </p:nvSpPr>
          <p:spPr>
            <a:xfrm flipH="false" flipV="false" rot="0">
              <a:off x="12821" y="12821"/>
              <a:ext cx="5907957" cy="1969319"/>
            </a:xfrm>
            <a:custGeom>
              <a:avLst/>
              <a:gdLst/>
              <a:ahLst/>
              <a:cxnLst/>
              <a:rect r="r" b="b" t="t" l="l"/>
              <a:pathLst>
                <a:path h="1969319" w="5907957">
                  <a:moveTo>
                    <a:pt x="0" y="0"/>
                  </a:moveTo>
                  <a:lnTo>
                    <a:pt x="5907958" y="0"/>
                  </a:lnTo>
                  <a:lnTo>
                    <a:pt x="5907958" y="1969319"/>
                  </a:lnTo>
                  <a:lnTo>
                    <a:pt x="0" y="1969319"/>
                  </a:lnTo>
                  <a:close/>
                </a:path>
              </a:pathLst>
            </a:custGeom>
            <a:solidFill>
              <a:srgbClr val="5B9BD5"/>
            </a:solidFill>
          </p:spPr>
        </p:sp>
        <p:sp>
          <p:nvSpPr>
            <p:cNvPr name="Freeform 20" id="20"/>
            <p:cNvSpPr/>
            <p:nvPr/>
          </p:nvSpPr>
          <p:spPr>
            <a:xfrm flipH="false" flipV="false" rot="0">
              <a:off x="0" y="0"/>
              <a:ext cx="5933599" cy="1994961"/>
            </a:xfrm>
            <a:custGeom>
              <a:avLst/>
              <a:gdLst/>
              <a:ahLst/>
              <a:cxnLst/>
              <a:rect r="r" b="b" t="t" l="l"/>
              <a:pathLst>
                <a:path h="1994961" w="5933599">
                  <a:moveTo>
                    <a:pt x="12821" y="0"/>
                  </a:moveTo>
                  <a:lnTo>
                    <a:pt x="5920779" y="0"/>
                  </a:lnTo>
                  <a:cubicBezTo>
                    <a:pt x="5927830" y="0"/>
                    <a:pt x="5933599" y="5769"/>
                    <a:pt x="5933599" y="12821"/>
                  </a:cubicBezTo>
                  <a:lnTo>
                    <a:pt x="5933599" y="1982140"/>
                  </a:lnTo>
                  <a:cubicBezTo>
                    <a:pt x="5933599" y="1989192"/>
                    <a:pt x="5927830" y="1994961"/>
                    <a:pt x="5920779" y="1994961"/>
                  </a:cubicBezTo>
                  <a:lnTo>
                    <a:pt x="12821" y="1994961"/>
                  </a:lnTo>
                  <a:cubicBezTo>
                    <a:pt x="5769" y="1994961"/>
                    <a:pt x="0" y="1989192"/>
                    <a:pt x="0" y="1982140"/>
                  </a:cubicBezTo>
                  <a:lnTo>
                    <a:pt x="0" y="12821"/>
                  </a:lnTo>
                  <a:cubicBezTo>
                    <a:pt x="0" y="5769"/>
                    <a:pt x="5769" y="0"/>
                    <a:pt x="12821" y="0"/>
                  </a:cubicBezTo>
                  <a:moveTo>
                    <a:pt x="12821" y="25642"/>
                  </a:moveTo>
                  <a:lnTo>
                    <a:pt x="12821" y="12821"/>
                  </a:lnTo>
                  <a:lnTo>
                    <a:pt x="25642" y="12821"/>
                  </a:lnTo>
                  <a:lnTo>
                    <a:pt x="25642" y="1982140"/>
                  </a:lnTo>
                  <a:lnTo>
                    <a:pt x="12821" y="1982140"/>
                  </a:lnTo>
                  <a:lnTo>
                    <a:pt x="12821" y="1969319"/>
                  </a:lnTo>
                  <a:lnTo>
                    <a:pt x="5920779" y="1969319"/>
                  </a:lnTo>
                  <a:lnTo>
                    <a:pt x="5920779" y="1982140"/>
                  </a:lnTo>
                  <a:lnTo>
                    <a:pt x="5907957" y="1982140"/>
                  </a:lnTo>
                  <a:lnTo>
                    <a:pt x="5907957" y="12821"/>
                  </a:lnTo>
                  <a:lnTo>
                    <a:pt x="5920779" y="12821"/>
                  </a:lnTo>
                  <a:lnTo>
                    <a:pt x="5920779" y="25642"/>
                  </a:lnTo>
                  <a:lnTo>
                    <a:pt x="12821" y="25642"/>
                  </a:lnTo>
                  <a:close/>
                </a:path>
              </a:pathLst>
            </a:custGeom>
            <a:solidFill>
              <a:srgbClr val="41719C"/>
            </a:solidFill>
          </p:spPr>
        </p:sp>
        <p:sp>
          <p:nvSpPr>
            <p:cNvPr name="TextBox 21" id="21"/>
            <p:cNvSpPr txBox="true"/>
            <p:nvPr/>
          </p:nvSpPr>
          <p:spPr>
            <a:xfrm>
              <a:off x="0" y="-76200"/>
              <a:ext cx="5933600" cy="2071161"/>
            </a:xfrm>
            <a:prstGeom prst="rect">
              <a:avLst/>
            </a:prstGeom>
          </p:spPr>
          <p:txBody>
            <a:bodyPr anchor="ctr" rtlCol="false" tIns="50800" lIns="50800" bIns="50800" rIns="50800"/>
            <a:lstStyle/>
            <a:p>
              <a:pPr algn="ctr">
                <a:lnSpc>
                  <a:spcPts val="4200"/>
                </a:lnSpc>
              </a:pPr>
              <a:r>
                <a:rPr lang="en-US" sz="3500" b="true">
                  <a:solidFill>
                    <a:srgbClr val="FFFFFF"/>
                  </a:solidFill>
                  <a:latin typeface="Calibri (MS) Bold"/>
                  <a:ea typeface="Calibri (MS) Bold"/>
                  <a:cs typeface="Calibri (MS) Bold"/>
                  <a:sym typeface="Calibri (MS) Bold"/>
                </a:rPr>
                <a:t>Generating Quiz</a:t>
              </a:r>
            </a:p>
          </p:txBody>
        </p:sp>
      </p:grpSp>
      <p:grpSp>
        <p:nvGrpSpPr>
          <p:cNvPr name="Group 22" id="22"/>
          <p:cNvGrpSpPr/>
          <p:nvPr/>
        </p:nvGrpSpPr>
        <p:grpSpPr>
          <a:xfrm rot="0">
            <a:off x="6124831" y="6210090"/>
            <a:ext cx="4450200" cy="1496221"/>
            <a:chOff x="0" y="0"/>
            <a:chExt cx="5933600" cy="1994961"/>
          </a:xfrm>
        </p:grpSpPr>
        <p:sp>
          <p:nvSpPr>
            <p:cNvPr name="Freeform 23" id="23"/>
            <p:cNvSpPr/>
            <p:nvPr/>
          </p:nvSpPr>
          <p:spPr>
            <a:xfrm flipH="false" flipV="false" rot="0">
              <a:off x="12821" y="12821"/>
              <a:ext cx="5907957" cy="1969319"/>
            </a:xfrm>
            <a:custGeom>
              <a:avLst/>
              <a:gdLst/>
              <a:ahLst/>
              <a:cxnLst/>
              <a:rect r="r" b="b" t="t" l="l"/>
              <a:pathLst>
                <a:path h="1969319" w="5907957">
                  <a:moveTo>
                    <a:pt x="0" y="0"/>
                  </a:moveTo>
                  <a:lnTo>
                    <a:pt x="5907958" y="0"/>
                  </a:lnTo>
                  <a:lnTo>
                    <a:pt x="5907958" y="1969319"/>
                  </a:lnTo>
                  <a:lnTo>
                    <a:pt x="0" y="1969319"/>
                  </a:lnTo>
                  <a:close/>
                </a:path>
              </a:pathLst>
            </a:custGeom>
            <a:solidFill>
              <a:srgbClr val="5B9BD5"/>
            </a:solidFill>
          </p:spPr>
        </p:sp>
        <p:sp>
          <p:nvSpPr>
            <p:cNvPr name="Freeform 24" id="24"/>
            <p:cNvSpPr/>
            <p:nvPr/>
          </p:nvSpPr>
          <p:spPr>
            <a:xfrm flipH="false" flipV="false" rot="0">
              <a:off x="0" y="0"/>
              <a:ext cx="5933599" cy="1994961"/>
            </a:xfrm>
            <a:custGeom>
              <a:avLst/>
              <a:gdLst/>
              <a:ahLst/>
              <a:cxnLst/>
              <a:rect r="r" b="b" t="t" l="l"/>
              <a:pathLst>
                <a:path h="1994961" w="5933599">
                  <a:moveTo>
                    <a:pt x="12821" y="0"/>
                  </a:moveTo>
                  <a:lnTo>
                    <a:pt x="5920779" y="0"/>
                  </a:lnTo>
                  <a:cubicBezTo>
                    <a:pt x="5927830" y="0"/>
                    <a:pt x="5933599" y="5769"/>
                    <a:pt x="5933599" y="12821"/>
                  </a:cubicBezTo>
                  <a:lnTo>
                    <a:pt x="5933599" y="1982140"/>
                  </a:lnTo>
                  <a:cubicBezTo>
                    <a:pt x="5933599" y="1989192"/>
                    <a:pt x="5927830" y="1994961"/>
                    <a:pt x="5920779" y="1994961"/>
                  </a:cubicBezTo>
                  <a:lnTo>
                    <a:pt x="12821" y="1994961"/>
                  </a:lnTo>
                  <a:cubicBezTo>
                    <a:pt x="5769" y="1994961"/>
                    <a:pt x="0" y="1989192"/>
                    <a:pt x="0" y="1982140"/>
                  </a:cubicBezTo>
                  <a:lnTo>
                    <a:pt x="0" y="12821"/>
                  </a:lnTo>
                  <a:cubicBezTo>
                    <a:pt x="0" y="5769"/>
                    <a:pt x="5769" y="0"/>
                    <a:pt x="12821" y="0"/>
                  </a:cubicBezTo>
                  <a:moveTo>
                    <a:pt x="12821" y="25642"/>
                  </a:moveTo>
                  <a:lnTo>
                    <a:pt x="12821" y="12821"/>
                  </a:lnTo>
                  <a:lnTo>
                    <a:pt x="25642" y="12821"/>
                  </a:lnTo>
                  <a:lnTo>
                    <a:pt x="25642" y="1982140"/>
                  </a:lnTo>
                  <a:lnTo>
                    <a:pt x="12821" y="1982140"/>
                  </a:lnTo>
                  <a:lnTo>
                    <a:pt x="12821" y="1969319"/>
                  </a:lnTo>
                  <a:lnTo>
                    <a:pt x="5920779" y="1969319"/>
                  </a:lnTo>
                  <a:lnTo>
                    <a:pt x="5920779" y="1982140"/>
                  </a:lnTo>
                  <a:lnTo>
                    <a:pt x="5907957" y="1982140"/>
                  </a:lnTo>
                  <a:lnTo>
                    <a:pt x="5907957" y="12821"/>
                  </a:lnTo>
                  <a:lnTo>
                    <a:pt x="5920779" y="12821"/>
                  </a:lnTo>
                  <a:lnTo>
                    <a:pt x="5920779" y="25642"/>
                  </a:lnTo>
                  <a:lnTo>
                    <a:pt x="12821" y="25642"/>
                  </a:lnTo>
                  <a:close/>
                </a:path>
              </a:pathLst>
            </a:custGeom>
            <a:solidFill>
              <a:srgbClr val="41719C"/>
            </a:solidFill>
          </p:spPr>
        </p:sp>
        <p:sp>
          <p:nvSpPr>
            <p:cNvPr name="TextBox 25" id="25"/>
            <p:cNvSpPr txBox="true"/>
            <p:nvPr/>
          </p:nvSpPr>
          <p:spPr>
            <a:xfrm>
              <a:off x="0" y="-66675"/>
              <a:ext cx="5933600" cy="2061636"/>
            </a:xfrm>
            <a:prstGeom prst="rect">
              <a:avLst/>
            </a:prstGeom>
          </p:spPr>
          <p:txBody>
            <a:bodyPr anchor="ctr" rtlCol="false" tIns="50800" lIns="50800" bIns="50800" rIns="50800"/>
            <a:lstStyle/>
            <a:p>
              <a:pPr algn="ctr">
                <a:lnSpc>
                  <a:spcPts val="4320"/>
                </a:lnSpc>
              </a:pPr>
              <a:r>
                <a:rPr lang="en-US" sz="3600" b="true">
                  <a:solidFill>
                    <a:srgbClr val="FFFFFF"/>
                  </a:solidFill>
                  <a:latin typeface="Calibri (MS) Bold"/>
                  <a:ea typeface="Calibri (MS) Bold"/>
                  <a:cs typeface="Calibri (MS) Bold"/>
                  <a:sym typeface="Calibri (MS) Bold"/>
                </a:rPr>
                <a:t>Quiz &amp; Questions API</a:t>
              </a:r>
            </a:p>
            <a:p>
              <a:pPr algn="ctr">
                <a:lnSpc>
                  <a:spcPts val="2160"/>
                </a:lnSpc>
              </a:pPr>
            </a:p>
          </p:txBody>
        </p:sp>
      </p:grpSp>
      <p:grpSp>
        <p:nvGrpSpPr>
          <p:cNvPr name="Group 26" id="26"/>
          <p:cNvGrpSpPr/>
          <p:nvPr/>
        </p:nvGrpSpPr>
        <p:grpSpPr>
          <a:xfrm rot="0">
            <a:off x="13709787" y="2179139"/>
            <a:ext cx="2388569" cy="1496221"/>
            <a:chOff x="0" y="0"/>
            <a:chExt cx="3154680" cy="1976120"/>
          </a:xfrm>
        </p:grpSpPr>
        <p:sp>
          <p:nvSpPr>
            <p:cNvPr name="Freeform 27" id="27"/>
            <p:cNvSpPr/>
            <p:nvPr/>
          </p:nvSpPr>
          <p:spPr>
            <a:xfrm flipH="false" flipV="false" rot="0">
              <a:off x="12700" y="256540"/>
              <a:ext cx="3129280" cy="1706880"/>
            </a:xfrm>
            <a:custGeom>
              <a:avLst/>
              <a:gdLst/>
              <a:ahLst/>
              <a:cxnLst/>
              <a:rect r="r" b="b" t="t" l="l"/>
              <a:pathLst>
                <a:path h="1706880" w="3129280">
                  <a:moveTo>
                    <a:pt x="0" y="0"/>
                  </a:moveTo>
                  <a:cubicBezTo>
                    <a:pt x="0" y="134620"/>
                    <a:pt x="700532" y="243840"/>
                    <a:pt x="1564640" y="243840"/>
                  </a:cubicBezTo>
                  <a:cubicBezTo>
                    <a:pt x="2428748" y="243840"/>
                    <a:pt x="3129280" y="134620"/>
                    <a:pt x="3129280" y="0"/>
                  </a:cubicBezTo>
                  <a:lnTo>
                    <a:pt x="3129280" y="1463040"/>
                  </a:lnTo>
                  <a:cubicBezTo>
                    <a:pt x="3129280" y="1597660"/>
                    <a:pt x="2428748" y="1706880"/>
                    <a:pt x="1564640" y="1706880"/>
                  </a:cubicBezTo>
                  <a:cubicBezTo>
                    <a:pt x="700532" y="1706880"/>
                    <a:pt x="0" y="1597660"/>
                    <a:pt x="0" y="1463040"/>
                  </a:cubicBezTo>
                  <a:close/>
                </a:path>
              </a:pathLst>
            </a:custGeom>
            <a:solidFill>
              <a:srgbClr val="5B9BD5"/>
            </a:solidFill>
          </p:spPr>
        </p:sp>
        <p:sp>
          <p:nvSpPr>
            <p:cNvPr name="Freeform 28" id="28"/>
            <p:cNvSpPr/>
            <p:nvPr/>
          </p:nvSpPr>
          <p:spPr>
            <a:xfrm flipH="false" flipV="false" rot="0">
              <a:off x="12700" y="12700"/>
              <a:ext cx="3129280" cy="487680"/>
            </a:xfrm>
            <a:custGeom>
              <a:avLst/>
              <a:gdLst/>
              <a:ahLst/>
              <a:cxnLst/>
              <a:rect r="r" b="b" t="t" l="l"/>
              <a:pathLst>
                <a:path h="487680" w="3129280">
                  <a:moveTo>
                    <a:pt x="0" y="243840"/>
                  </a:moveTo>
                  <a:cubicBezTo>
                    <a:pt x="0" y="109220"/>
                    <a:pt x="700532" y="0"/>
                    <a:pt x="1564640" y="0"/>
                  </a:cubicBezTo>
                  <a:cubicBezTo>
                    <a:pt x="2428748" y="0"/>
                    <a:pt x="3129280" y="109220"/>
                    <a:pt x="3129280" y="243840"/>
                  </a:cubicBezTo>
                  <a:cubicBezTo>
                    <a:pt x="3129280" y="378460"/>
                    <a:pt x="2428748" y="487680"/>
                    <a:pt x="1564640" y="487680"/>
                  </a:cubicBezTo>
                  <a:cubicBezTo>
                    <a:pt x="700532" y="487680"/>
                    <a:pt x="0" y="378460"/>
                    <a:pt x="0" y="243840"/>
                  </a:cubicBezTo>
                  <a:close/>
                </a:path>
              </a:pathLst>
            </a:custGeom>
            <a:solidFill>
              <a:srgbClr val="9CC3E5"/>
            </a:solidFill>
          </p:spPr>
        </p:sp>
        <p:sp>
          <p:nvSpPr>
            <p:cNvPr name="Freeform 29" id="29"/>
            <p:cNvSpPr/>
            <p:nvPr/>
          </p:nvSpPr>
          <p:spPr>
            <a:xfrm flipH="false" flipV="false" rot="0">
              <a:off x="12700" y="12700"/>
              <a:ext cx="3129280" cy="1950720"/>
            </a:xfrm>
            <a:custGeom>
              <a:avLst/>
              <a:gdLst/>
              <a:ahLst/>
              <a:cxnLst/>
              <a:rect r="r" b="b" t="t" l="l"/>
              <a:pathLst>
                <a:path h="1950720" w="3129280">
                  <a:moveTo>
                    <a:pt x="3129280" y="243840"/>
                  </a:moveTo>
                  <a:cubicBezTo>
                    <a:pt x="3129280" y="378460"/>
                    <a:pt x="2428748" y="487680"/>
                    <a:pt x="1564640" y="487680"/>
                  </a:cubicBezTo>
                  <a:cubicBezTo>
                    <a:pt x="700532" y="487680"/>
                    <a:pt x="0" y="378460"/>
                    <a:pt x="0" y="243840"/>
                  </a:cubicBezTo>
                  <a:cubicBezTo>
                    <a:pt x="0" y="109220"/>
                    <a:pt x="700532" y="0"/>
                    <a:pt x="1564640" y="0"/>
                  </a:cubicBezTo>
                  <a:cubicBezTo>
                    <a:pt x="2428748" y="0"/>
                    <a:pt x="3129280" y="109220"/>
                    <a:pt x="3129280" y="243840"/>
                  </a:cubicBezTo>
                  <a:lnTo>
                    <a:pt x="3129280" y="1706880"/>
                  </a:lnTo>
                  <a:cubicBezTo>
                    <a:pt x="3129280" y="1841500"/>
                    <a:pt x="2428748" y="1950720"/>
                    <a:pt x="1564640" y="1950720"/>
                  </a:cubicBezTo>
                  <a:cubicBezTo>
                    <a:pt x="700532" y="1950720"/>
                    <a:pt x="0" y="1841500"/>
                    <a:pt x="0" y="1706880"/>
                  </a:cubicBezTo>
                  <a:lnTo>
                    <a:pt x="0" y="243840"/>
                  </a:lnTo>
                </a:path>
              </a:pathLst>
            </a:custGeom>
            <a:solidFill>
              <a:srgbClr val="000000">
                <a:alpha val="0"/>
              </a:srgbClr>
            </a:solidFill>
          </p:spPr>
        </p:sp>
        <p:sp>
          <p:nvSpPr>
            <p:cNvPr name="Freeform 30" id="30"/>
            <p:cNvSpPr/>
            <p:nvPr/>
          </p:nvSpPr>
          <p:spPr>
            <a:xfrm flipH="false" flipV="false" rot="0">
              <a:off x="0" y="243840"/>
              <a:ext cx="3154680" cy="1732280"/>
            </a:xfrm>
            <a:custGeom>
              <a:avLst/>
              <a:gdLst/>
              <a:ahLst/>
              <a:cxnLst/>
              <a:rect r="r" b="b" t="t" l="l"/>
              <a:pathLst>
                <a:path h="1732280" w="3154680">
                  <a:moveTo>
                    <a:pt x="0" y="12700"/>
                  </a:moveTo>
                  <a:cubicBezTo>
                    <a:pt x="0" y="5715"/>
                    <a:pt x="5715" y="0"/>
                    <a:pt x="12700" y="0"/>
                  </a:cubicBezTo>
                  <a:cubicBezTo>
                    <a:pt x="19685" y="0"/>
                    <a:pt x="25400" y="5715"/>
                    <a:pt x="25400" y="12700"/>
                  </a:cubicBezTo>
                  <a:cubicBezTo>
                    <a:pt x="25400" y="130810"/>
                    <a:pt x="701548" y="243840"/>
                    <a:pt x="1577340" y="243840"/>
                  </a:cubicBezTo>
                  <a:lnTo>
                    <a:pt x="1577340" y="256540"/>
                  </a:lnTo>
                  <a:lnTo>
                    <a:pt x="1577340" y="243840"/>
                  </a:lnTo>
                  <a:cubicBezTo>
                    <a:pt x="2453132" y="243840"/>
                    <a:pt x="3129280" y="130810"/>
                    <a:pt x="3129280" y="12700"/>
                  </a:cubicBezTo>
                  <a:lnTo>
                    <a:pt x="3141980" y="12700"/>
                  </a:lnTo>
                  <a:lnTo>
                    <a:pt x="3154680" y="12700"/>
                  </a:lnTo>
                  <a:lnTo>
                    <a:pt x="3154680" y="1475740"/>
                  </a:lnTo>
                  <a:lnTo>
                    <a:pt x="3141980" y="1475740"/>
                  </a:lnTo>
                  <a:lnTo>
                    <a:pt x="3154680" y="1475740"/>
                  </a:lnTo>
                  <a:cubicBezTo>
                    <a:pt x="3154680" y="1626997"/>
                    <a:pt x="2429764" y="1732280"/>
                    <a:pt x="1577340" y="1732280"/>
                  </a:cubicBezTo>
                  <a:lnTo>
                    <a:pt x="1577340" y="1719580"/>
                  </a:lnTo>
                  <a:lnTo>
                    <a:pt x="1577340" y="1732280"/>
                  </a:lnTo>
                  <a:cubicBezTo>
                    <a:pt x="724916" y="1732280"/>
                    <a:pt x="0" y="1626997"/>
                    <a:pt x="0" y="1475740"/>
                  </a:cubicBezTo>
                  <a:lnTo>
                    <a:pt x="0" y="12700"/>
                  </a:lnTo>
                  <a:lnTo>
                    <a:pt x="12700" y="12700"/>
                  </a:lnTo>
                  <a:lnTo>
                    <a:pt x="0" y="12700"/>
                  </a:lnTo>
                  <a:moveTo>
                    <a:pt x="25400" y="12700"/>
                  </a:moveTo>
                  <a:lnTo>
                    <a:pt x="25400" y="1475740"/>
                  </a:lnTo>
                  <a:lnTo>
                    <a:pt x="12700" y="1475740"/>
                  </a:lnTo>
                  <a:lnTo>
                    <a:pt x="25400" y="1475740"/>
                  </a:lnTo>
                  <a:cubicBezTo>
                    <a:pt x="25400" y="1593850"/>
                    <a:pt x="701548" y="1706880"/>
                    <a:pt x="1577340" y="1706880"/>
                  </a:cubicBezTo>
                  <a:cubicBezTo>
                    <a:pt x="2453132" y="1706880"/>
                    <a:pt x="3129280" y="1593850"/>
                    <a:pt x="3129280" y="1475740"/>
                  </a:cubicBezTo>
                  <a:lnTo>
                    <a:pt x="3129280" y="12700"/>
                  </a:lnTo>
                  <a:cubicBezTo>
                    <a:pt x="3129280" y="5715"/>
                    <a:pt x="3134995" y="0"/>
                    <a:pt x="3141980" y="0"/>
                  </a:cubicBezTo>
                  <a:cubicBezTo>
                    <a:pt x="3148965" y="0"/>
                    <a:pt x="3154680" y="5715"/>
                    <a:pt x="3154680" y="12700"/>
                  </a:cubicBezTo>
                  <a:cubicBezTo>
                    <a:pt x="3154680" y="163957"/>
                    <a:pt x="2429764" y="269240"/>
                    <a:pt x="1577340" y="269240"/>
                  </a:cubicBezTo>
                  <a:cubicBezTo>
                    <a:pt x="724916" y="269240"/>
                    <a:pt x="0" y="163957"/>
                    <a:pt x="0" y="12700"/>
                  </a:cubicBezTo>
                  <a:lnTo>
                    <a:pt x="12700" y="12700"/>
                  </a:lnTo>
                  <a:lnTo>
                    <a:pt x="25400" y="12700"/>
                  </a:lnTo>
                  <a:close/>
                </a:path>
              </a:pathLst>
            </a:custGeom>
            <a:solidFill>
              <a:srgbClr val="41719C"/>
            </a:solidFill>
          </p:spPr>
        </p:sp>
        <p:sp>
          <p:nvSpPr>
            <p:cNvPr name="Freeform 31" id="31"/>
            <p:cNvSpPr/>
            <p:nvPr/>
          </p:nvSpPr>
          <p:spPr>
            <a:xfrm flipH="false" flipV="false" rot="0">
              <a:off x="0" y="0"/>
              <a:ext cx="3154680" cy="513080"/>
            </a:xfrm>
            <a:custGeom>
              <a:avLst/>
              <a:gdLst/>
              <a:ahLst/>
              <a:cxnLst/>
              <a:rect r="r" b="b" t="t" l="l"/>
              <a:pathLst>
                <a:path h="513080" w="3154680">
                  <a:moveTo>
                    <a:pt x="0" y="256540"/>
                  </a:moveTo>
                  <a:lnTo>
                    <a:pt x="12700" y="256540"/>
                  </a:lnTo>
                  <a:lnTo>
                    <a:pt x="0" y="256540"/>
                  </a:lnTo>
                  <a:cubicBezTo>
                    <a:pt x="0" y="105283"/>
                    <a:pt x="724916" y="0"/>
                    <a:pt x="1577340" y="0"/>
                  </a:cubicBezTo>
                  <a:cubicBezTo>
                    <a:pt x="2429764" y="0"/>
                    <a:pt x="3154680" y="105283"/>
                    <a:pt x="3154680" y="256540"/>
                  </a:cubicBezTo>
                  <a:lnTo>
                    <a:pt x="3141980" y="256540"/>
                  </a:lnTo>
                  <a:lnTo>
                    <a:pt x="3154680" y="256540"/>
                  </a:lnTo>
                  <a:cubicBezTo>
                    <a:pt x="3154680" y="407797"/>
                    <a:pt x="2429764" y="513080"/>
                    <a:pt x="1577340" y="513080"/>
                  </a:cubicBezTo>
                  <a:lnTo>
                    <a:pt x="1577340" y="500380"/>
                  </a:lnTo>
                  <a:lnTo>
                    <a:pt x="1577340" y="513080"/>
                  </a:lnTo>
                  <a:cubicBezTo>
                    <a:pt x="724916" y="513080"/>
                    <a:pt x="0" y="407797"/>
                    <a:pt x="0" y="256540"/>
                  </a:cubicBezTo>
                  <a:lnTo>
                    <a:pt x="12700" y="256540"/>
                  </a:lnTo>
                  <a:lnTo>
                    <a:pt x="25400" y="256540"/>
                  </a:lnTo>
                  <a:lnTo>
                    <a:pt x="12700" y="256540"/>
                  </a:lnTo>
                  <a:lnTo>
                    <a:pt x="0" y="256540"/>
                  </a:lnTo>
                  <a:moveTo>
                    <a:pt x="25400" y="256540"/>
                  </a:moveTo>
                  <a:cubicBezTo>
                    <a:pt x="25400" y="263525"/>
                    <a:pt x="19685" y="269240"/>
                    <a:pt x="12700" y="269240"/>
                  </a:cubicBezTo>
                  <a:cubicBezTo>
                    <a:pt x="5715" y="269240"/>
                    <a:pt x="0" y="263525"/>
                    <a:pt x="0" y="256540"/>
                  </a:cubicBezTo>
                  <a:cubicBezTo>
                    <a:pt x="0" y="249555"/>
                    <a:pt x="5715" y="243840"/>
                    <a:pt x="12700" y="243840"/>
                  </a:cubicBezTo>
                  <a:cubicBezTo>
                    <a:pt x="19685" y="243840"/>
                    <a:pt x="25400" y="249555"/>
                    <a:pt x="25400" y="256540"/>
                  </a:cubicBezTo>
                  <a:cubicBezTo>
                    <a:pt x="25400" y="374650"/>
                    <a:pt x="701548" y="487680"/>
                    <a:pt x="1577340" y="487680"/>
                  </a:cubicBezTo>
                  <a:cubicBezTo>
                    <a:pt x="2453132" y="487680"/>
                    <a:pt x="3129280" y="374650"/>
                    <a:pt x="3129280" y="256540"/>
                  </a:cubicBezTo>
                  <a:cubicBezTo>
                    <a:pt x="3129280" y="138430"/>
                    <a:pt x="2453132" y="25400"/>
                    <a:pt x="1577340" y="25400"/>
                  </a:cubicBezTo>
                  <a:lnTo>
                    <a:pt x="1577340" y="12700"/>
                  </a:lnTo>
                  <a:lnTo>
                    <a:pt x="1577340" y="25400"/>
                  </a:lnTo>
                  <a:cubicBezTo>
                    <a:pt x="701548" y="25400"/>
                    <a:pt x="25400" y="138430"/>
                    <a:pt x="25400" y="256540"/>
                  </a:cubicBezTo>
                  <a:close/>
                </a:path>
              </a:pathLst>
            </a:custGeom>
            <a:solidFill>
              <a:srgbClr val="41719C"/>
            </a:solidFill>
          </p:spPr>
        </p:sp>
        <p:sp>
          <p:nvSpPr>
            <p:cNvPr name="Freeform 32" id="32"/>
            <p:cNvSpPr/>
            <p:nvPr/>
          </p:nvSpPr>
          <p:spPr>
            <a:xfrm flipH="false" flipV="false" rot="0">
              <a:off x="0" y="0"/>
              <a:ext cx="3154680" cy="1976120"/>
            </a:xfrm>
            <a:custGeom>
              <a:avLst/>
              <a:gdLst/>
              <a:ahLst/>
              <a:cxnLst/>
              <a:rect r="r" b="b" t="t" l="l"/>
              <a:pathLst>
                <a:path h="1976120" w="3154680">
                  <a:moveTo>
                    <a:pt x="3154680" y="256540"/>
                  </a:moveTo>
                  <a:cubicBezTo>
                    <a:pt x="3154680" y="407797"/>
                    <a:pt x="2429764" y="513080"/>
                    <a:pt x="1577340" y="513080"/>
                  </a:cubicBezTo>
                  <a:lnTo>
                    <a:pt x="1577340" y="500380"/>
                  </a:lnTo>
                  <a:lnTo>
                    <a:pt x="1577340" y="513080"/>
                  </a:lnTo>
                  <a:cubicBezTo>
                    <a:pt x="724916" y="513080"/>
                    <a:pt x="0" y="407797"/>
                    <a:pt x="0" y="256540"/>
                  </a:cubicBezTo>
                  <a:lnTo>
                    <a:pt x="12700" y="256540"/>
                  </a:lnTo>
                  <a:lnTo>
                    <a:pt x="0" y="256540"/>
                  </a:lnTo>
                  <a:cubicBezTo>
                    <a:pt x="0" y="105283"/>
                    <a:pt x="724916" y="0"/>
                    <a:pt x="1577340" y="0"/>
                  </a:cubicBezTo>
                  <a:cubicBezTo>
                    <a:pt x="2429764" y="0"/>
                    <a:pt x="3154680" y="105283"/>
                    <a:pt x="3154680" y="256540"/>
                  </a:cubicBezTo>
                  <a:lnTo>
                    <a:pt x="3141980" y="256540"/>
                  </a:lnTo>
                  <a:lnTo>
                    <a:pt x="3154680" y="256540"/>
                  </a:lnTo>
                  <a:lnTo>
                    <a:pt x="3154680" y="1719580"/>
                  </a:lnTo>
                  <a:lnTo>
                    <a:pt x="3141980" y="1719580"/>
                  </a:lnTo>
                  <a:lnTo>
                    <a:pt x="3154680" y="1719580"/>
                  </a:lnTo>
                  <a:cubicBezTo>
                    <a:pt x="3154680" y="1870837"/>
                    <a:pt x="2429764" y="1976120"/>
                    <a:pt x="1577340" y="1976120"/>
                  </a:cubicBezTo>
                  <a:lnTo>
                    <a:pt x="1577340" y="1963420"/>
                  </a:lnTo>
                  <a:lnTo>
                    <a:pt x="1577340" y="1976120"/>
                  </a:lnTo>
                  <a:cubicBezTo>
                    <a:pt x="724916" y="1976120"/>
                    <a:pt x="0" y="1870837"/>
                    <a:pt x="0" y="1719580"/>
                  </a:cubicBezTo>
                  <a:lnTo>
                    <a:pt x="0" y="256540"/>
                  </a:lnTo>
                  <a:lnTo>
                    <a:pt x="25400" y="256540"/>
                  </a:lnTo>
                  <a:lnTo>
                    <a:pt x="25400" y="1719580"/>
                  </a:lnTo>
                  <a:lnTo>
                    <a:pt x="12700" y="1719580"/>
                  </a:lnTo>
                  <a:lnTo>
                    <a:pt x="25400" y="1719580"/>
                  </a:lnTo>
                  <a:cubicBezTo>
                    <a:pt x="25400" y="1837690"/>
                    <a:pt x="701548" y="1950720"/>
                    <a:pt x="1577340" y="1950720"/>
                  </a:cubicBezTo>
                  <a:cubicBezTo>
                    <a:pt x="2453132" y="1950720"/>
                    <a:pt x="3129280" y="1837690"/>
                    <a:pt x="3129280" y="1719580"/>
                  </a:cubicBezTo>
                  <a:lnTo>
                    <a:pt x="3129280" y="256540"/>
                  </a:lnTo>
                  <a:cubicBezTo>
                    <a:pt x="3129280" y="138430"/>
                    <a:pt x="2453132" y="25400"/>
                    <a:pt x="1577340" y="25400"/>
                  </a:cubicBezTo>
                  <a:lnTo>
                    <a:pt x="1577340" y="12700"/>
                  </a:lnTo>
                  <a:lnTo>
                    <a:pt x="1577340" y="25400"/>
                  </a:lnTo>
                  <a:cubicBezTo>
                    <a:pt x="701548" y="25400"/>
                    <a:pt x="25400" y="138430"/>
                    <a:pt x="25400" y="256540"/>
                  </a:cubicBezTo>
                  <a:lnTo>
                    <a:pt x="12700" y="256540"/>
                  </a:lnTo>
                  <a:lnTo>
                    <a:pt x="25400" y="256540"/>
                  </a:lnTo>
                  <a:cubicBezTo>
                    <a:pt x="25400" y="374650"/>
                    <a:pt x="701548" y="487680"/>
                    <a:pt x="1577340" y="487680"/>
                  </a:cubicBezTo>
                  <a:cubicBezTo>
                    <a:pt x="2453132" y="487680"/>
                    <a:pt x="3129280" y="374650"/>
                    <a:pt x="3129280" y="256540"/>
                  </a:cubicBezTo>
                  <a:close/>
                </a:path>
              </a:pathLst>
            </a:custGeom>
            <a:solidFill>
              <a:srgbClr val="41719C"/>
            </a:solidFill>
          </p:spPr>
        </p:sp>
        <p:sp>
          <p:nvSpPr>
            <p:cNvPr name="TextBox 33" id="33"/>
            <p:cNvSpPr txBox="true"/>
            <p:nvPr/>
          </p:nvSpPr>
          <p:spPr>
            <a:xfrm>
              <a:off x="0" y="-66675"/>
              <a:ext cx="3154680" cy="2042795"/>
            </a:xfrm>
            <a:prstGeom prst="rect">
              <a:avLst/>
            </a:prstGeom>
          </p:spPr>
          <p:txBody>
            <a:bodyPr anchor="ctr" rtlCol="false" tIns="51284" lIns="51284" bIns="51284" rIns="51284"/>
            <a:lstStyle/>
            <a:p>
              <a:pPr algn="ctr">
                <a:lnSpc>
                  <a:spcPts val="4320"/>
                </a:lnSpc>
              </a:pPr>
              <a:r>
                <a:rPr lang="en-US" sz="3600">
                  <a:solidFill>
                    <a:srgbClr val="FFFFFF"/>
                  </a:solidFill>
                  <a:latin typeface="Calibri (MS)"/>
                  <a:ea typeface="Calibri (MS)"/>
                  <a:cs typeface="Calibri (MS)"/>
                  <a:sym typeface="Calibri (MS)"/>
                </a:rPr>
                <a:t>PostgreSQL</a:t>
              </a:r>
            </a:p>
          </p:txBody>
        </p:sp>
      </p:grpSp>
      <p:grpSp>
        <p:nvGrpSpPr>
          <p:cNvPr name="Group 34" id="34"/>
          <p:cNvGrpSpPr/>
          <p:nvPr/>
        </p:nvGrpSpPr>
        <p:grpSpPr>
          <a:xfrm rot="0">
            <a:off x="13709787" y="4234879"/>
            <a:ext cx="2388569" cy="1496221"/>
            <a:chOff x="0" y="0"/>
            <a:chExt cx="3154680" cy="1976120"/>
          </a:xfrm>
        </p:grpSpPr>
        <p:sp>
          <p:nvSpPr>
            <p:cNvPr name="Freeform 35" id="35"/>
            <p:cNvSpPr/>
            <p:nvPr/>
          </p:nvSpPr>
          <p:spPr>
            <a:xfrm flipH="false" flipV="false" rot="0">
              <a:off x="12700" y="256540"/>
              <a:ext cx="3129280" cy="1706880"/>
            </a:xfrm>
            <a:custGeom>
              <a:avLst/>
              <a:gdLst/>
              <a:ahLst/>
              <a:cxnLst/>
              <a:rect r="r" b="b" t="t" l="l"/>
              <a:pathLst>
                <a:path h="1706880" w="3129280">
                  <a:moveTo>
                    <a:pt x="0" y="0"/>
                  </a:moveTo>
                  <a:cubicBezTo>
                    <a:pt x="0" y="134620"/>
                    <a:pt x="700532" y="243840"/>
                    <a:pt x="1564640" y="243840"/>
                  </a:cubicBezTo>
                  <a:cubicBezTo>
                    <a:pt x="2428748" y="243840"/>
                    <a:pt x="3129280" y="134620"/>
                    <a:pt x="3129280" y="0"/>
                  </a:cubicBezTo>
                  <a:lnTo>
                    <a:pt x="3129280" y="1463040"/>
                  </a:lnTo>
                  <a:cubicBezTo>
                    <a:pt x="3129280" y="1597660"/>
                    <a:pt x="2428748" y="1706880"/>
                    <a:pt x="1564640" y="1706880"/>
                  </a:cubicBezTo>
                  <a:cubicBezTo>
                    <a:pt x="700532" y="1706880"/>
                    <a:pt x="0" y="1597660"/>
                    <a:pt x="0" y="1463040"/>
                  </a:cubicBezTo>
                  <a:close/>
                </a:path>
              </a:pathLst>
            </a:custGeom>
            <a:solidFill>
              <a:srgbClr val="5B9BD5"/>
            </a:solidFill>
          </p:spPr>
        </p:sp>
        <p:sp>
          <p:nvSpPr>
            <p:cNvPr name="Freeform 36" id="36"/>
            <p:cNvSpPr/>
            <p:nvPr/>
          </p:nvSpPr>
          <p:spPr>
            <a:xfrm flipH="false" flipV="false" rot="0">
              <a:off x="12700" y="12700"/>
              <a:ext cx="3129280" cy="487680"/>
            </a:xfrm>
            <a:custGeom>
              <a:avLst/>
              <a:gdLst/>
              <a:ahLst/>
              <a:cxnLst/>
              <a:rect r="r" b="b" t="t" l="l"/>
              <a:pathLst>
                <a:path h="487680" w="3129280">
                  <a:moveTo>
                    <a:pt x="0" y="243840"/>
                  </a:moveTo>
                  <a:cubicBezTo>
                    <a:pt x="0" y="109220"/>
                    <a:pt x="700532" y="0"/>
                    <a:pt x="1564640" y="0"/>
                  </a:cubicBezTo>
                  <a:cubicBezTo>
                    <a:pt x="2428748" y="0"/>
                    <a:pt x="3129280" y="109220"/>
                    <a:pt x="3129280" y="243840"/>
                  </a:cubicBezTo>
                  <a:cubicBezTo>
                    <a:pt x="3129280" y="378460"/>
                    <a:pt x="2428748" y="487680"/>
                    <a:pt x="1564640" y="487680"/>
                  </a:cubicBezTo>
                  <a:cubicBezTo>
                    <a:pt x="700532" y="487680"/>
                    <a:pt x="0" y="378460"/>
                    <a:pt x="0" y="243840"/>
                  </a:cubicBezTo>
                  <a:close/>
                </a:path>
              </a:pathLst>
            </a:custGeom>
            <a:solidFill>
              <a:srgbClr val="9CC3E5"/>
            </a:solidFill>
          </p:spPr>
        </p:sp>
        <p:sp>
          <p:nvSpPr>
            <p:cNvPr name="Freeform 37" id="37"/>
            <p:cNvSpPr/>
            <p:nvPr/>
          </p:nvSpPr>
          <p:spPr>
            <a:xfrm flipH="false" flipV="false" rot="0">
              <a:off x="12700" y="12700"/>
              <a:ext cx="3129280" cy="1950720"/>
            </a:xfrm>
            <a:custGeom>
              <a:avLst/>
              <a:gdLst/>
              <a:ahLst/>
              <a:cxnLst/>
              <a:rect r="r" b="b" t="t" l="l"/>
              <a:pathLst>
                <a:path h="1950720" w="3129280">
                  <a:moveTo>
                    <a:pt x="3129280" y="243840"/>
                  </a:moveTo>
                  <a:cubicBezTo>
                    <a:pt x="3129280" y="378460"/>
                    <a:pt x="2428748" y="487680"/>
                    <a:pt x="1564640" y="487680"/>
                  </a:cubicBezTo>
                  <a:cubicBezTo>
                    <a:pt x="700532" y="487680"/>
                    <a:pt x="0" y="378460"/>
                    <a:pt x="0" y="243840"/>
                  </a:cubicBezTo>
                  <a:cubicBezTo>
                    <a:pt x="0" y="109220"/>
                    <a:pt x="700532" y="0"/>
                    <a:pt x="1564640" y="0"/>
                  </a:cubicBezTo>
                  <a:cubicBezTo>
                    <a:pt x="2428748" y="0"/>
                    <a:pt x="3129280" y="109220"/>
                    <a:pt x="3129280" y="243840"/>
                  </a:cubicBezTo>
                  <a:lnTo>
                    <a:pt x="3129280" y="1706880"/>
                  </a:lnTo>
                  <a:cubicBezTo>
                    <a:pt x="3129280" y="1841500"/>
                    <a:pt x="2428748" y="1950720"/>
                    <a:pt x="1564640" y="1950720"/>
                  </a:cubicBezTo>
                  <a:cubicBezTo>
                    <a:pt x="700532" y="1950720"/>
                    <a:pt x="0" y="1841500"/>
                    <a:pt x="0" y="1706880"/>
                  </a:cubicBezTo>
                  <a:lnTo>
                    <a:pt x="0" y="243840"/>
                  </a:lnTo>
                </a:path>
              </a:pathLst>
            </a:custGeom>
            <a:solidFill>
              <a:srgbClr val="000000">
                <a:alpha val="0"/>
              </a:srgbClr>
            </a:solidFill>
          </p:spPr>
        </p:sp>
        <p:sp>
          <p:nvSpPr>
            <p:cNvPr name="Freeform 38" id="38"/>
            <p:cNvSpPr/>
            <p:nvPr/>
          </p:nvSpPr>
          <p:spPr>
            <a:xfrm flipH="false" flipV="false" rot="0">
              <a:off x="0" y="243840"/>
              <a:ext cx="3154680" cy="1732280"/>
            </a:xfrm>
            <a:custGeom>
              <a:avLst/>
              <a:gdLst/>
              <a:ahLst/>
              <a:cxnLst/>
              <a:rect r="r" b="b" t="t" l="l"/>
              <a:pathLst>
                <a:path h="1732280" w="3154680">
                  <a:moveTo>
                    <a:pt x="0" y="12700"/>
                  </a:moveTo>
                  <a:cubicBezTo>
                    <a:pt x="0" y="5715"/>
                    <a:pt x="5715" y="0"/>
                    <a:pt x="12700" y="0"/>
                  </a:cubicBezTo>
                  <a:cubicBezTo>
                    <a:pt x="19685" y="0"/>
                    <a:pt x="25400" y="5715"/>
                    <a:pt x="25400" y="12700"/>
                  </a:cubicBezTo>
                  <a:cubicBezTo>
                    <a:pt x="25400" y="130810"/>
                    <a:pt x="701548" y="243840"/>
                    <a:pt x="1577340" y="243840"/>
                  </a:cubicBezTo>
                  <a:lnTo>
                    <a:pt x="1577340" y="256540"/>
                  </a:lnTo>
                  <a:lnTo>
                    <a:pt x="1577340" y="243840"/>
                  </a:lnTo>
                  <a:cubicBezTo>
                    <a:pt x="2453132" y="243840"/>
                    <a:pt x="3129280" y="130810"/>
                    <a:pt x="3129280" y="12700"/>
                  </a:cubicBezTo>
                  <a:lnTo>
                    <a:pt x="3141980" y="12700"/>
                  </a:lnTo>
                  <a:lnTo>
                    <a:pt x="3154680" y="12700"/>
                  </a:lnTo>
                  <a:lnTo>
                    <a:pt x="3154680" y="1475740"/>
                  </a:lnTo>
                  <a:lnTo>
                    <a:pt x="3141980" y="1475740"/>
                  </a:lnTo>
                  <a:lnTo>
                    <a:pt x="3154680" y="1475740"/>
                  </a:lnTo>
                  <a:cubicBezTo>
                    <a:pt x="3154680" y="1626997"/>
                    <a:pt x="2429764" y="1732280"/>
                    <a:pt x="1577340" y="1732280"/>
                  </a:cubicBezTo>
                  <a:lnTo>
                    <a:pt x="1577340" y="1719580"/>
                  </a:lnTo>
                  <a:lnTo>
                    <a:pt x="1577340" y="1732280"/>
                  </a:lnTo>
                  <a:cubicBezTo>
                    <a:pt x="724916" y="1732280"/>
                    <a:pt x="0" y="1626997"/>
                    <a:pt x="0" y="1475740"/>
                  </a:cubicBezTo>
                  <a:lnTo>
                    <a:pt x="0" y="12700"/>
                  </a:lnTo>
                  <a:lnTo>
                    <a:pt x="12700" y="12700"/>
                  </a:lnTo>
                  <a:lnTo>
                    <a:pt x="0" y="12700"/>
                  </a:lnTo>
                  <a:moveTo>
                    <a:pt x="25400" y="12700"/>
                  </a:moveTo>
                  <a:lnTo>
                    <a:pt x="25400" y="1475740"/>
                  </a:lnTo>
                  <a:lnTo>
                    <a:pt x="12700" y="1475740"/>
                  </a:lnTo>
                  <a:lnTo>
                    <a:pt x="25400" y="1475740"/>
                  </a:lnTo>
                  <a:cubicBezTo>
                    <a:pt x="25400" y="1593850"/>
                    <a:pt x="701548" y="1706880"/>
                    <a:pt x="1577340" y="1706880"/>
                  </a:cubicBezTo>
                  <a:cubicBezTo>
                    <a:pt x="2453132" y="1706880"/>
                    <a:pt x="3129280" y="1593850"/>
                    <a:pt x="3129280" y="1475740"/>
                  </a:cubicBezTo>
                  <a:lnTo>
                    <a:pt x="3129280" y="12700"/>
                  </a:lnTo>
                  <a:cubicBezTo>
                    <a:pt x="3129280" y="5715"/>
                    <a:pt x="3134995" y="0"/>
                    <a:pt x="3141980" y="0"/>
                  </a:cubicBezTo>
                  <a:cubicBezTo>
                    <a:pt x="3148965" y="0"/>
                    <a:pt x="3154680" y="5715"/>
                    <a:pt x="3154680" y="12700"/>
                  </a:cubicBezTo>
                  <a:cubicBezTo>
                    <a:pt x="3154680" y="163957"/>
                    <a:pt x="2429764" y="269240"/>
                    <a:pt x="1577340" y="269240"/>
                  </a:cubicBezTo>
                  <a:cubicBezTo>
                    <a:pt x="724916" y="269240"/>
                    <a:pt x="0" y="163957"/>
                    <a:pt x="0" y="12700"/>
                  </a:cubicBezTo>
                  <a:lnTo>
                    <a:pt x="12700" y="12700"/>
                  </a:lnTo>
                  <a:lnTo>
                    <a:pt x="25400" y="12700"/>
                  </a:lnTo>
                  <a:close/>
                </a:path>
              </a:pathLst>
            </a:custGeom>
            <a:solidFill>
              <a:srgbClr val="41719C"/>
            </a:solidFill>
          </p:spPr>
        </p:sp>
        <p:sp>
          <p:nvSpPr>
            <p:cNvPr name="Freeform 39" id="39"/>
            <p:cNvSpPr/>
            <p:nvPr/>
          </p:nvSpPr>
          <p:spPr>
            <a:xfrm flipH="false" flipV="false" rot="0">
              <a:off x="0" y="0"/>
              <a:ext cx="3154680" cy="513080"/>
            </a:xfrm>
            <a:custGeom>
              <a:avLst/>
              <a:gdLst/>
              <a:ahLst/>
              <a:cxnLst/>
              <a:rect r="r" b="b" t="t" l="l"/>
              <a:pathLst>
                <a:path h="513080" w="3154680">
                  <a:moveTo>
                    <a:pt x="0" y="256540"/>
                  </a:moveTo>
                  <a:lnTo>
                    <a:pt x="12700" y="256540"/>
                  </a:lnTo>
                  <a:lnTo>
                    <a:pt x="0" y="256540"/>
                  </a:lnTo>
                  <a:cubicBezTo>
                    <a:pt x="0" y="105283"/>
                    <a:pt x="724916" y="0"/>
                    <a:pt x="1577340" y="0"/>
                  </a:cubicBezTo>
                  <a:cubicBezTo>
                    <a:pt x="2429764" y="0"/>
                    <a:pt x="3154680" y="105283"/>
                    <a:pt x="3154680" y="256540"/>
                  </a:cubicBezTo>
                  <a:lnTo>
                    <a:pt x="3141980" y="256540"/>
                  </a:lnTo>
                  <a:lnTo>
                    <a:pt x="3154680" y="256540"/>
                  </a:lnTo>
                  <a:cubicBezTo>
                    <a:pt x="3154680" y="407797"/>
                    <a:pt x="2429764" y="513080"/>
                    <a:pt x="1577340" y="513080"/>
                  </a:cubicBezTo>
                  <a:lnTo>
                    <a:pt x="1577340" y="500380"/>
                  </a:lnTo>
                  <a:lnTo>
                    <a:pt x="1577340" y="513080"/>
                  </a:lnTo>
                  <a:cubicBezTo>
                    <a:pt x="724916" y="513080"/>
                    <a:pt x="0" y="407797"/>
                    <a:pt x="0" y="256540"/>
                  </a:cubicBezTo>
                  <a:lnTo>
                    <a:pt x="12700" y="256540"/>
                  </a:lnTo>
                  <a:lnTo>
                    <a:pt x="25400" y="256540"/>
                  </a:lnTo>
                  <a:lnTo>
                    <a:pt x="12700" y="256540"/>
                  </a:lnTo>
                  <a:lnTo>
                    <a:pt x="0" y="256540"/>
                  </a:lnTo>
                  <a:moveTo>
                    <a:pt x="25400" y="256540"/>
                  </a:moveTo>
                  <a:cubicBezTo>
                    <a:pt x="25400" y="263525"/>
                    <a:pt x="19685" y="269240"/>
                    <a:pt x="12700" y="269240"/>
                  </a:cubicBezTo>
                  <a:cubicBezTo>
                    <a:pt x="5715" y="269240"/>
                    <a:pt x="0" y="263525"/>
                    <a:pt x="0" y="256540"/>
                  </a:cubicBezTo>
                  <a:cubicBezTo>
                    <a:pt x="0" y="249555"/>
                    <a:pt x="5715" y="243840"/>
                    <a:pt x="12700" y="243840"/>
                  </a:cubicBezTo>
                  <a:cubicBezTo>
                    <a:pt x="19685" y="243840"/>
                    <a:pt x="25400" y="249555"/>
                    <a:pt x="25400" y="256540"/>
                  </a:cubicBezTo>
                  <a:cubicBezTo>
                    <a:pt x="25400" y="374650"/>
                    <a:pt x="701548" y="487680"/>
                    <a:pt x="1577340" y="487680"/>
                  </a:cubicBezTo>
                  <a:cubicBezTo>
                    <a:pt x="2453132" y="487680"/>
                    <a:pt x="3129280" y="374650"/>
                    <a:pt x="3129280" y="256540"/>
                  </a:cubicBezTo>
                  <a:cubicBezTo>
                    <a:pt x="3129280" y="138430"/>
                    <a:pt x="2453132" y="25400"/>
                    <a:pt x="1577340" y="25400"/>
                  </a:cubicBezTo>
                  <a:lnTo>
                    <a:pt x="1577340" y="12700"/>
                  </a:lnTo>
                  <a:lnTo>
                    <a:pt x="1577340" y="25400"/>
                  </a:lnTo>
                  <a:cubicBezTo>
                    <a:pt x="701548" y="25400"/>
                    <a:pt x="25400" y="138430"/>
                    <a:pt x="25400" y="256540"/>
                  </a:cubicBezTo>
                  <a:close/>
                </a:path>
              </a:pathLst>
            </a:custGeom>
            <a:solidFill>
              <a:srgbClr val="41719C"/>
            </a:solidFill>
          </p:spPr>
        </p:sp>
        <p:sp>
          <p:nvSpPr>
            <p:cNvPr name="Freeform 40" id="40"/>
            <p:cNvSpPr/>
            <p:nvPr/>
          </p:nvSpPr>
          <p:spPr>
            <a:xfrm flipH="false" flipV="false" rot="0">
              <a:off x="0" y="0"/>
              <a:ext cx="3154680" cy="1976120"/>
            </a:xfrm>
            <a:custGeom>
              <a:avLst/>
              <a:gdLst/>
              <a:ahLst/>
              <a:cxnLst/>
              <a:rect r="r" b="b" t="t" l="l"/>
              <a:pathLst>
                <a:path h="1976120" w="3154680">
                  <a:moveTo>
                    <a:pt x="3154680" y="256540"/>
                  </a:moveTo>
                  <a:cubicBezTo>
                    <a:pt x="3154680" y="407797"/>
                    <a:pt x="2429764" y="513080"/>
                    <a:pt x="1577340" y="513080"/>
                  </a:cubicBezTo>
                  <a:lnTo>
                    <a:pt x="1577340" y="500380"/>
                  </a:lnTo>
                  <a:lnTo>
                    <a:pt x="1577340" y="513080"/>
                  </a:lnTo>
                  <a:cubicBezTo>
                    <a:pt x="724916" y="513080"/>
                    <a:pt x="0" y="407797"/>
                    <a:pt x="0" y="256540"/>
                  </a:cubicBezTo>
                  <a:lnTo>
                    <a:pt x="12700" y="256540"/>
                  </a:lnTo>
                  <a:lnTo>
                    <a:pt x="0" y="256540"/>
                  </a:lnTo>
                  <a:cubicBezTo>
                    <a:pt x="0" y="105283"/>
                    <a:pt x="724916" y="0"/>
                    <a:pt x="1577340" y="0"/>
                  </a:cubicBezTo>
                  <a:cubicBezTo>
                    <a:pt x="2429764" y="0"/>
                    <a:pt x="3154680" y="105283"/>
                    <a:pt x="3154680" y="256540"/>
                  </a:cubicBezTo>
                  <a:lnTo>
                    <a:pt x="3141980" y="256540"/>
                  </a:lnTo>
                  <a:lnTo>
                    <a:pt x="3154680" y="256540"/>
                  </a:lnTo>
                  <a:lnTo>
                    <a:pt x="3154680" y="1719580"/>
                  </a:lnTo>
                  <a:lnTo>
                    <a:pt x="3141980" y="1719580"/>
                  </a:lnTo>
                  <a:lnTo>
                    <a:pt x="3154680" y="1719580"/>
                  </a:lnTo>
                  <a:cubicBezTo>
                    <a:pt x="3154680" y="1870837"/>
                    <a:pt x="2429764" y="1976120"/>
                    <a:pt x="1577340" y="1976120"/>
                  </a:cubicBezTo>
                  <a:lnTo>
                    <a:pt x="1577340" y="1963420"/>
                  </a:lnTo>
                  <a:lnTo>
                    <a:pt x="1577340" y="1976120"/>
                  </a:lnTo>
                  <a:cubicBezTo>
                    <a:pt x="724916" y="1976120"/>
                    <a:pt x="0" y="1870837"/>
                    <a:pt x="0" y="1719580"/>
                  </a:cubicBezTo>
                  <a:lnTo>
                    <a:pt x="0" y="256540"/>
                  </a:lnTo>
                  <a:lnTo>
                    <a:pt x="25400" y="256540"/>
                  </a:lnTo>
                  <a:lnTo>
                    <a:pt x="25400" y="1719580"/>
                  </a:lnTo>
                  <a:lnTo>
                    <a:pt x="12700" y="1719580"/>
                  </a:lnTo>
                  <a:lnTo>
                    <a:pt x="25400" y="1719580"/>
                  </a:lnTo>
                  <a:cubicBezTo>
                    <a:pt x="25400" y="1837690"/>
                    <a:pt x="701548" y="1950720"/>
                    <a:pt x="1577340" y="1950720"/>
                  </a:cubicBezTo>
                  <a:cubicBezTo>
                    <a:pt x="2453132" y="1950720"/>
                    <a:pt x="3129280" y="1837690"/>
                    <a:pt x="3129280" y="1719580"/>
                  </a:cubicBezTo>
                  <a:lnTo>
                    <a:pt x="3129280" y="256540"/>
                  </a:lnTo>
                  <a:cubicBezTo>
                    <a:pt x="3129280" y="138430"/>
                    <a:pt x="2453132" y="25400"/>
                    <a:pt x="1577340" y="25400"/>
                  </a:cubicBezTo>
                  <a:lnTo>
                    <a:pt x="1577340" y="12700"/>
                  </a:lnTo>
                  <a:lnTo>
                    <a:pt x="1577340" y="25400"/>
                  </a:lnTo>
                  <a:cubicBezTo>
                    <a:pt x="701548" y="25400"/>
                    <a:pt x="25400" y="138430"/>
                    <a:pt x="25400" y="256540"/>
                  </a:cubicBezTo>
                  <a:lnTo>
                    <a:pt x="12700" y="256540"/>
                  </a:lnTo>
                  <a:lnTo>
                    <a:pt x="25400" y="256540"/>
                  </a:lnTo>
                  <a:cubicBezTo>
                    <a:pt x="25400" y="374650"/>
                    <a:pt x="701548" y="487680"/>
                    <a:pt x="1577340" y="487680"/>
                  </a:cubicBezTo>
                  <a:cubicBezTo>
                    <a:pt x="2453132" y="487680"/>
                    <a:pt x="3129280" y="374650"/>
                    <a:pt x="3129280" y="256540"/>
                  </a:cubicBezTo>
                  <a:close/>
                </a:path>
              </a:pathLst>
            </a:custGeom>
            <a:solidFill>
              <a:srgbClr val="41719C"/>
            </a:solidFill>
          </p:spPr>
        </p:sp>
        <p:sp>
          <p:nvSpPr>
            <p:cNvPr name="TextBox 41" id="41"/>
            <p:cNvSpPr txBox="true"/>
            <p:nvPr/>
          </p:nvSpPr>
          <p:spPr>
            <a:xfrm>
              <a:off x="0" y="-66675"/>
              <a:ext cx="3154680" cy="2042795"/>
            </a:xfrm>
            <a:prstGeom prst="rect">
              <a:avLst/>
            </a:prstGeom>
          </p:spPr>
          <p:txBody>
            <a:bodyPr anchor="ctr" rtlCol="false" tIns="51284" lIns="51284" bIns="51284" rIns="51284"/>
            <a:lstStyle/>
            <a:p>
              <a:pPr algn="ctr">
                <a:lnSpc>
                  <a:spcPts val="4320"/>
                </a:lnSpc>
              </a:pPr>
              <a:r>
                <a:rPr lang="en-US" sz="3600">
                  <a:solidFill>
                    <a:srgbClr val="FFFFFF"/>
                  </a:solidFill>
                  <a:latin typeface="Calibri (MS)"/>
                  <a:ea typeface="Calibri (MS)"/>
                  <a:cs typeface="Calibri (MS)"/>
                  <a:sym typeface="Calibri (MS)"/>
                </a:rPr>
                <a:t>PostgreSQL</a:t>
              </a:r>
            </a:p>
          </p:txBody>
        </p:sp>
      </p:grpSp>
      <p:grpSp>
        <p:nvGrpSpPr>
          <p:cNvPr name="Group 42" id="42"/>
          <p:cNvGrpSpPr/>
          <p:nvPr/>
        </p:nvGrpSpPr>
        <p:grpSpPr>
          <a:xfrm rot="0">
            <a:off x="13709787" y="6210090"/>
            <a:ext cx="2388569" cy="1496221"/>
            <a:chOff x="0" y="0"/>
            <a:chExt cx="3154680" cy="1976120"/>
          </a:xfrm>
        </p:grpSpPr>
        <p:sp>
          <p:nvSpPr>
            <p:cNvPr name="Freeform 43" id="43"/>
            <p:cNvSpPr/>
            <p:nvPr/>
          </p:nvSpPr>
          <p:spPr>
            <a:xfrm flipH="false" flipV="false" rot="0">
              <a:off x="12700" y="256540"/>
              <a:ext cx="3129280" cy="1706880"/>
            </a:xfrm>
            <a:custGeom>
              <a:avLst/>
              <a:gdLst/>
              <a:ahLst/>
              <a:cxnLst/>
              <a:rect r="r" b="b" t="t" l="l"/>
              <a:pathLst>
                <a:path h="1706880" w="3129280">
                  <a:moveTo>
                    <a:pt x="0" y="0"/>
                  </a:moveTo>
                  <a:cubicBezTo>
                    <a:pt x="0" y="134620"/>
                    <a:pt x="700532" y="243840"/>
                    <a:pt x="1564640" y="243840"/>
                  </a:cubicBezTo>
                  <a:cubicBezTo>
                    <a:pt x="2428748" y="243840"/>
                    <a:pt x="3129280" y="134620"/>
                    <a:pt x="3129280" y="0"/>
                  </a:cubicBezTo>
                  <a:lnTo>
                    <a:pt x="3129280" y="1463040"/>
                  </a:lnTo>
                  <a:cubicBezTo>
                    <a:pt x="3129280" y="1597660"/>
                    <a:pt x="2428748" y="1706880"/>
                    <a:pt x="1564640" y="1706880"/>
                  </a:cubicBezTo>
                  <a:cubicBezTo>
                    <a:pt x="700532" y="1706880"/>
                    <a:pt x="0" y="1597660"/>
                    <a:pt x="0" y="1463040"/>
                  </a:cubicBezTo>
                  <a:close/>
                </a:path>
              </a:pathLst>
            </a:custGeom>
            <a:solidFill>
              <a:srgbClr val="5B9BD5"/>
            </a:solidFill>
          </p:spPr>
        </p:sp>
        <p:sp>
          <p:nvSpPr>
            <p:cNvPr name="Freeform 44" id="44"/>
            <p:cNvSpPr/>
            <p:nvPr/>
          </p:nvSpPr>
          <p:spPr>
            <a:xfrm flipH="false" flipV="false" rot="0">
              <a:off x="12700" y="12700"/>
              <a:ext cx="3129280" cy="487680"/>
            </a:xfrm>
            <a:custGeom>
              <a:avLst/>
              <a:gdLst/>
              <a:ahLst/>
              <a:cxnLst/>
              <a:rect r="r" b="b" t="t" l="l"/>
              <a:pathLst>
                <a:path h="487680" w="3129280">
                  <a:moveTo>
                    <a:pt x="0" y="243840"/>
                  </a:moveTo>
                  <a:cubicBezTo>
                    <a:pt x="0" y="109220"/>
                    <a:pt x="700532" y="0"/>
                    <a:pt x="1564640" y="0"/>
                  </a:cubicBezTo>
                  <a:cubicBezTo>
                    <a:pt x="2428748" y="0"/>
                    <a:pt x="3129280" y="109220"/>
                    <a:pt x="3129280" y="243840"/>
                  </a:cubicBezTo>
                  <a:cubicBezTo>
                    <a:pt x="3129280" y="378460"/>
                    <a:pt x="2428748" y="487680"/>
                    <a:pt x="1564640" y="487680"/>
                  </a:cubicBezTo>
                  <a:cubicBezTo>
                    <a:pt x="700532" y="487680"/>
                    <a:pt x="0" y="378460"/>
                    <a:pt x="0" y="243840"/>
                  </a:cubicBezTo>
                  <a:close/>
                </a:path>
              </a:pathLst>
            </a:custGeom>
            <a:solidFill>
              <a:srgbClr val="9CC3E5"/>
            </a:solidFill>
          </p:spPr>
        </p:sp>
        <p:sp>
          <p:nvSpPr>
            <p:cNvPr name="Freeform 45" id="45"/>
            <p:cNvSpPr/>
            <p:nvPr/>
          </p:nvSpPr>
          <p:spPr>
            <a:xfrm flipH="false" flipV="false" rot="0">
              <a:off x="12700" y="12700"/>
              <a:ext cx="3129280" cy="1950720"/>
            </a:xfrm>
            <a:custGeom>
              <a:avLst/>
              <a:gdLst/>
              <a:ahLst/>
              <a:cxnLst/>
              <a:rect r="r" b="b" t="t" l="l"/>
              <a:pathLst>
                <a:path h="1950720" w="3129280">
                  <a:moveTo>
                    <a:pt x="3129280" y="243840"/>
                  </a:moveTo>
                  <a:cubicBezTo>
                    <a:pt x="3129280" y="378460"/>
                    <a:pt x="2428748" y="487680"/>
                    <a:pt x="1564640" y="487680"/>
                  </a:cubicBezTo>
                  <a:cubicBezTo>
                    <a:pt x="700532" y="487680"/>
                    <a:pt x="0" y="378460"/>
                    <a:pt x="0" y="243840"/>
                  </a:cubicBezTo>
                  <a:cubicBezTo>
                    <a:pt x="0" y="109220"/>
                    <a:pt x="700532" y="0"/>
                    <a:pt x="1564640" y="0"/>
                  </a:cubicBezTo>
                  <a:cubicBezTo>
                    <a:pt x="2428748" y="0"/>
                    <a:pt x="3129280" y="109220"/>
                    <a:pt x="3129280" y="243840"/>
                  </a:cubicBezTo>
                  <a:lnTo>
                    <a:pt x="3129280" y="1706880"/>
                  </a:lnTo>
                  <a:cubicBezTo>
                    <a:pt x="3129280" y="1841500"/>
                    <a:pt x="2428748" y="1950720"/>
                    <a:pt x="1564640" y="1950720"/>
                  </a:cubicBezTo>
                  <a:cubicBezTo>
                    <a:pt x="700532" y="1950720"/>
                    <a:pt x="0" y="1841500"/>
                    <a:pt x="0" y="1706880"/>
                  </a:cubicBezTo>
                  <a:lnTo>
                    <a:pt x="0" y="243840"/>
                  </a:lnTo>
                </a:path>
              </a:pathLst>
            </a:custGeom>
            <a:solidFill>
              <a:srgbClr val="000000">
                <a:alpha val="0"/>
              </a:srgbClr>
            </a:solidFill>
          </p:spPr>
        </p:sp>
        <p:sp>
          <p:nvSpPr>
            <p:cNvPr name="Freeform 46" id="46"/>
            <p:cNvSpPr/>
            <p:nvPr/>
          </p:nvSpPr>
          <p:spPr>
            <a:xfrm flipH="false" flipV="false" rot="0">
              <a:off x="0" y="243840"/>
              <a:ext cx="3154680" cy="1732280"/>
            </a:xfrm>
            <a:custGeom>
              <a:avLst/>
              <a:gdLst/>
              <a:ahLst/>
              <a:cxnLst/>
              <a:rect r="r" b="b" t="t" l="l"/>
              <a:pathLst>
                <a:path h="1732280" w="3154680">
                  <a:moveTo>
                    <a:pt x="0" y="12700"/>
                  </a:moveTo>
                  <a:cubicBezTo>
                    <a:pt x="0" y="5715"/>
                    <a:pt x="5715" y="0"/>
                    <a:pt x="12700" y="0"/>
                  </a:cubicBezTo>
                  <a:cubicBezTo>
                    <a:pt x="19685" y="0"/>
                    <a:pt x="25400" y="5715"/>
                    <a:pt x="25400" y="12700"/>
                  </a:cubicBezTo>
                  <a:cubicBezTo>
                    <a:pt x="25400" y="130810"/>
                    <a:pt x="701548" y="243840"/>
                    <a:pt x="1577340" y="243840"/>
                  </a:cubicBezTo>
                  <a:lnTo>
                    <a:pt x="1577340" y="256540"/>
                  </a:lnTo>
                  <a:lnTo>
                    <a:pt x="1577340" y="243840"/>
                  </a:lnTo>
                  <a:cubicBezTo>
                    <a:pt x="2453132" y="243840"/>
                    <a:pt x="3129280" y="130810"/>
                    <a:pt x="3129280" y="12700"/>
                  </a:cubicBezTo>
                  <a:lnTo>
                    <a:pt x="3141980" y="12700"/>
                  </a:lnTo>
                  <a:lnTo>
                    <a:pt x="3154680" y="12700"/>
                  </a:lnTo>
                  <a:lnTo>
                    <a:pt x="3154680" y="1475740"/>
                  </a:lnTo>
                  <a:lnTo>
                    <a:pt x="3141980" y="1475740"/>
                  </a:lnTo>
                  <a:lnTo>
                    <a:pt x="3154680" y="1475740"/>
                  </a:lnTo>
                  <a:cubicBezTo>
                    <a:pt x="3154680" y="1626997"/>
                    <a:pt x="2429764" y="1732280"/>
                    <a:pt x="1577340" y="1732280"/>
                  </a:cubicBezTo>
                  <a:lnTo>
                    <a:pt x="1577340" y="1719580"/>
                  </a:lnTo>
                  <a:lnTo>
                    <a:pt x="1577340" y="1732280"/>
                  </a:lnTo>
                  <a:cubicBezTo>
                    <a:pt x="724916" y="1732280"/>
                    <a:pt x="0" y="1626997"/>
                    <a:pt x="0" y="1475740"/>
                  </a:cubicBezTo>
                  <a:lnTo>
                    <a:pt x="0" y="12700"/>
                  </a:lnTo>
                  <a:lnTo>
                    <a:pt x="12700" y="12700"/>
                  </a:lnTo>
                  <a:lnTo>
                    <a:pt x="0" y="12700"/>
                  </a:lnTo>
                  <a:moveTo>
                    <a:pt x="25400" y="12700"/>
                  </a:moveTo>
                  <a:lnTo>
                    <a:pt x="25400" y="1475740"/>
                  </a:lnTo>
                  <a:lnTo>
                    <a:pt x="12700" y="1475740"/>
                  </a:lnTo>
                  <a:lnTo>
                    <a:pt x="25400" y="1475740"/>
                  </a:lnTo>
                  <a:cubicBezTo>
                    <a:pt x="25400" y="1593850"/>
                    <a:pt x="701548" y="1706880"/>
                    <a:pt x="1577340" y="1706880"/>
                  </a:cubicBezTo>
                  <a:cubicBezTo>
                    <a:pt x="2453132" y="1706880"/>
                    <a:pt x="3129280" y="1593850"/>
                    <a:pt x="3129280" y="1475740"/>
                  </a:cubicBezTo>
                  <a:lnTo>
                    <a:pt x="3129280" y="12700"/>
                  </a:lnTo>
                  <a:cubicBezTo>
                    <a:pt x="3129280" y="5715"/>
                    <a:pt x="3134995" y="0"/>
                    <a:pt x="3141980" y="0"/>
                  </a:cubicBezTo>
                  <a:cubicBezTo>
                    <a:pt x="3148965" y="0"/>
                    <a:pt x="3154680" y="5715"/>
                    <a:pt x="3154680" y="12700"/>
                  </a:cubicBezTo>
                  <a:cubicBezTo>
                    <a:pt x="3154680" y="163957"/>
                    <a:pt x="2429764" y="269240"/>
                    <a:pt x="1577340" y="269240"/>
                  </a:cubicBezTo>
                  <a:cubicBezTo>
                    <a:pt x="724916" y="269240"/>
                    <a:pt x="0" y="163957"/>
                    <a:pt x="0" y="12700"/>
                  </a:cubicBezTo>
                  <a:lnTo>
                    <a:pt x="12700" y="12700"/>
                  </a:lnTo>
                  <a:lnTo>
                    <a:pt x="25400" y="12700"/>
                  </a:lnTo>
                  <a:close/>
                </a:path>
              </a:pathLst>
            </a:custGeom>
            <a:solidFill>
              <a:srgbClr val="41719C"/>
            </a:solidFill>
          </p:spPr>
        </p:sp>
        <p:sp>
          <p:nvSpPr>
            <p:cNvPr name="Freeform 47" id="47"/>
            <p:cNvSpPr/>
            <p:nvPr/>
          </p:nvSpPr>
          <p:spPr>
            <a:xfrm flipH="false" flipV="false" rot="0">
              <a:off x="0" y="0"/>
              <a:ext cx="3154680" cy="513080"/>
            </a:xfrm>
            <a:custGeom>
              <a:avLst/>
              <a:gdLst/>
              <a:ahLst/>
              <a:cxnLst/>
              <a:rect r="r" b="b" t="t" l="l"/>
              <a:pathLst>
                <a:path h="513080" w="3154680">
                  <a:moveTo>
                    <a:pt x="0" y="256540"/>
                  </a:moveTo>
                  <a:lnTo>
                    <a:pt x="12700" y="256540"/>
                  </a:lnTo>
                  <a:lnTo>
                    <a:pt x="0" y="256540"/>
                  </a:lnTo>
                  <a:cubicBezTo>
                    <a:pt x="0" y="105283"/>
                    <a:pt x="724916" y="0"/>
                    <a:pt x="1577340" y="0"/>
                  </a:cubicBezTo>
                  <a:cubicBezTo>
                    <a:pt x="2429764" y="0"/>
                    <a:pt x="3154680" y="105283"/>
                    <a:pt x="3154680" y="256540"/>
                  </a:cubicBezTo>
                  <a:lnTo>
                    <a:pt x="3141980" y="256540"/>
                  </a:lnTo>
                  <a:lnTo>
                    <a:pt x="3154680" y="256540"/>
                  </a:lnTo>
                  <a:cubicBezTo>
                    <a:pt x="3154680" y="407797"/>
                    <a:pt x="2429764" y="513080"/>
                    <a:pt x="1577340" y="513080"/>
                  </a:cubicBezTo>
                  <a:lnTo>
                    <a:pt x="1577340" y="500380"/>
                  </a:lnTo>
                  <a:lnTo>
                    <a:pt x="1577340" y="513080"/>
                  </a:lnTo>
                  <a:cubicBezTo>
                    <a:pt x="724916" y="513080"/>
                    <a:pt x="0" y="407797"/>
                    <a:pt x="0" y="256540"/>
                  </a:cubicBezTo>
                  <a:lnTo>
                    <a:pt x="12700" y="256540"/>
                  </a:lnTo>
                  <a:lnTo>
                    <a:pt x="25400" y="256540"/>
                  </a:lnTo>
                  <a:lnTo>
                    <a:pt x="12700" y="256540"/>
                  </a:lnTo>
                  <a:lnTo>
                    <a:pt x="0" y="256540"/>
                  </a:lnTo>
                  <a:moveTo>
                    <a:pt x="25400" y="256540"/>
                  </a:moveTo>
                  <a:cubicBezTo>
                    <a:pt x="25400" y="263525"/>
                    <a:pt x="19685" y="269240"/>
                    <a:pt x="12700" y="269240"/>
                  </a:cubicBezTo>
                  <a:cubicBezTo>
                    <a:pt x="5715" y="269240"/>
                    <a:pt x="0" y="263525"/>
                    <a:pt x="0" y="256540"/>
                  </a:cubicBezTo>
                  <a:cubicBezTo>
                    <a:pt x="0" y="249555"/>
                    <a:pt x="5715" y="243840"/>
                    <a:pt x="12700" y="243840"/>
                  </a:cubicBezTo>
                  <a:cubicBezTo>
                    <a:pt x="19685" y="243840"/>
                    <a:pt x="25400" y="249555"/>
                    <a:pt x="25400" y="256540"/>
                  </a:cubicBezTo>
                  <a:cubicBezTo>
                    <a:pt x="25400" y="374650"/>
                    <a:pt x="701548" y="487680"/>
                    <a:pt x="1577340" y="487680"/>
                  </a:cubicBezTo>
                  <a:cubicBezTo>
                    <a:pt x="2453132" y="487680"/>
                    <a:pt x="3129280" y="374650"/>
                    <a:pt x="3129280" y="256540"/>
                  </a:cubicBezTo>
                  <a:cubicBezTo>
                    <a:pt x="3129280" y="138430"/>
                    <a:pt x="2453132" y="25400"/>
                    <a:pt x="1577340" y="25400"/>
                  </a:cubicBezTo>
                  <a:lnTo>
                    <a:pt x="1577340" y="12700"/>
                  </a:lnTo>
                  <a:lnTo>
                    <a:pt x="1577340" y="25400"/>
                  </a:lnTo>
                  <a:cubicBezTo>
                    <a:pt x="701548" y="25400"/>
                    <a:pt x="25400" y="138430"/>
                    <a:pt x="25400" y="256540"/>
                  </a:cubicBezTo>
                  <a:close/>
                </a:path>
              </a:pathLst>
            </a:custGeom>
            <a:solidFill>
              <a:srgbClr val="41719C"/>
            </a:solidFill>
          </p:spPr>
        </p:sp>
        <p:sp>
          <p:nvSpPr>
            <p:cNvPr name="Freeform 48" id="48"/>
            <p:cNvSpPr/>
            <p:nvPr/>
          </p:nvSpPr>
          <p:spPr>
            <a:xfrm flipH="false" flipV="false" rot="0">
              <a:off x="0" y="0"/>
              <a:ext cx="3154680" cy="1976120"/>
            </a:xfrm>
            <a:custGeom>
              <a:avLst/>
              <a:gdLst/>
              <a:ahLst/>
              <a:cxnLst/>
              <a:rect r="r" b="b" t="t" l="l"/>
              <a:pathLst>
                <a:path h="1976120" w="3154680">
                  <a:moveTo>
                    <a:pt x="3154680" y="256540"/>
                  </a:moveTo>
                  <a:cubicBezTo>
                    <a:pt x="3154680" y="407797"/>
                    <a:pt x="2429764" y="513080"/>
                    <a:pt x="1577340" y="513080"/>
                  </a:cubicBezTo>
                  <a:lnTo>
                    <a:pt x="1577340" y="500380"/>
                  </a:lnTo>
                  <a:lnTo>
                    <a:pt x="1577340" y="513080"/>
                  </a:lnTo>
                  <a:cubicBezTo>
                    <a:pt x="724916" y="513080"/>
                    <a:pt x="0" y="407797"/>
                    <a:pt x="0" y="256540"/>
                  </a:cubicBezTo>
                  <a:lnTo>
                    <a:pt x="12700" y="256540"/>
                  </a:lnTo>
                  <a:lnTo>
                    <a:pt x="0" y="256540"/>
                  </a:lnTo>
                  <a:cubicBezTo>
                    <a:pt x="0" y="105283"/>
                    <a:pt x="724916" y="0"/>
                    <a:pt x="1577340" y="0"/>
                  </a:cubicBezTo>
                  <a:cubicBezTo>
                    <a:pt x="2429764" y="0"/>
                    <a:pt x="3154680" y="105283"/>
                    <a:pt x="3154680" y="256540"/>
                  </a:cubicBezTo>
                  <a:lnTo>
                    <a:pt x="3141980" y="256540"/>
                  </a:lnTo>
                  <a:lnTo>
                    <a:pt x="3154680" y="256540"/>
                  </a:lnTo>
                  <a:lnTo>
                    <a:pt x="3154680" y="1719580"/>
                  </a:lnTo>
                  <a:lnTo>
                    <a:pt x="3141980" y="1719580"/>
                  </a:lnTo>
                  <a:lnTo>
                    <a:pt x="3154680" y="1719580"/>
                  </a:lnTo>
                  <a:cubicBezTo>
                    <a:pt x="3154680" y="1870837"/>
                    <a:pt x="2429764" y="1976120"/>
                    <a:pt x="1577340" y="1976120"/>
                  </a:cubicBezTo>
                  <a:lnTo>
                    <a:pt x="1577340" y="1963420"/>
                  </a:lnTo>
                  <a:lnTo>
                    <a:pt x="1577340" y="1976120"/>
                  </a:lnTo>
                  <a:cubicBezTo>
                    <a:pt x="724916" y="1976120"/>
                    <a:pt x="0" y="1870837"/>
                    <a:pt x="0" y="1719580"/>
                  </a:cubicBezTo>
                  <a:lnTo>
                    <a:pt x="0" y="256540"/>
                  </a:lnTo>
                  <a:lnTo>
                    <a:pt x="25400" y="256540"/>
                  </a:lnTo>
                  <a:lnTo>
                    <a:pt x="25400" y="1719580"/>
                  </a:lnTo>
                  <a:lnTo>
                    <a:pt x="12700" y="1719580"/>
                  </a:lnTo>
                  <a:lnTo>
                    <a:pt x="25400" y="1719580"/>
                  </a:lnTo>
                  <a:cubicBezTo>
                    <a:pt x="25400" y="1837690"/>
                    <a:pt x="701548" y="1950720"/>
                    <a:pt x="1577340" y="1950720"/>
                  </a:cubicBezTo>
                  <a:cubicBezTo>
                    <a:pt x="2453132" y="1950720"/>
                    <a:pt x="3129280" y="1837690"/>
                    <a:pt x="3129280" y="1719580"/>
                  </a:cubicBezTo>
                  <a:lnTo>
                    <a:pt x="3129280" y="256540"/>
                  </a:lnTo>
                  <a:cubicBezTo>
                    <a:pt x="3129280" y="138430"/>
                    <a:pt x="2453132" y="25400"/>
                    <a:pt x="1577340" y="25400"/>
                  </a:cubicBezTo>
                  <a:lnTo>
                    <a:pt x="1577340" y="12700"/>
                  </a:lnTo>
                  <a:lnTo>
                    <a:pt x="1577340" y="25400"/>
                  </a:lnTo>
                  <a:cubicBezTo>
                    <a:pt x="701548" y="25400"/>
                    <a:pt x="25400" y="138430"/>
                    <a:pt x="25400" y="256540"/>
                  </a:cubicBezTo>
                  <a:lnTo>
                    <a:pt x="12700" y="256540"/>
                  </a:lnTo>
                  <a:lnTo>
                    <a:pt x="25400" y="256540"/>
                  </a:lnTo>
                  <a:cubicBezTo>
                    <a:pt x="25400" y="374650"/>
                    <a:pt x="701548" y="487680"/>
                    <a:pt x="1577340" y="487680"/>
                  </a:cubicBezTo>
                  <a:cubicBezTo>
                    <a:pt x="2453132" y="487680"/>
                    <a:pt x="3129280" y="374650"/>
                    <a:pt x="3129280" y="256540"/>
                  </a:cubicBezTo>
                  <a:close/>
                </a:path>
              </a:pathLst>
            </a:custGeom>
            <a:solidFill>
              <a:srgbClr val="41719C"/>
            </a:solidFill>
          </p:spPr>
        </p:sp>
        <p:sp>
          <p:nvSpPr>
            <p:cNvPr name="TextBox 49" id="49"/>
            <p:cNvSpPr txBox="true"/>
            <p:nvPr/>
          </p:nvSpPr>
          <p:spPr>
            <a:xfrm>
              <a:off x="0" y="-66675"/>
              <a:ext cx="3154680" cy="2042795"/>
            </a:xfrm>
            <a:prstGeom prst="rect">
              <a:avLst/>
            </a:prstGeom>
          </p:spPr>
          <p:txBody>
            <a:bodyPr anchor="ctr" rtlCol="false" tIns="51284" lIns="51284" bIns="51284" rIns="51284"/>
            <a:lstStyle/>
            <a:p>
              <a:pPr algn="ctr">
                <a:lnSpc>
                  <a:spcPts val="4320"/>
                </a:lnSpc>
              </a:pPr>
              <a:r>
                <a:rPr lang="en-US" sz="3600">
                  <a:solidFill>
                    <a:srgbClr val="FFFFFF"/>
                  </a:solidFill>
                  <a:latin typeface="Calibri (MS)"/>
                  <a:ea typeface="Calibri (MS)"/>
                  <a:cs typeface="Calibri (MS)"/>
                  <a:sym typeface="Calibri (MS)"/>
                </a:rPr>
                <a:t>PostgreSQL</a:t>
              </a:r>
            </a:p>
          </p:txBody>
        </p:sp>
      </p:grpSp>
      <p:grpSp>
        <p:nvGrpSpPr>
          <p:cNvPr name="Group 50" id="50"/>
          <p:cNvGrpSpPr/>
          <p:nvPr/>
        </p:nvGrpSpPr>
        <p:grpSpPr>
          <a:xfrm rot="0">
            <a:off x="13709787" y="8300480"/>
            <a:ext cx="2773201" cy="1462434"/>
            <a:chOff x="0" y="0"/>
            <a:chExt cx="3697602" cy="1949912"/>
          </a:xfrm>
        </p:grpSpPr>
        <p:sp>
          <p:nvSpPr>
            <p:cNvPr name="Freeform 51" id="51"/>
            <p:cNvSpPr/>
            <p:nvPr/>
          </p:nvSpPr>
          <p:spPr>
            <a:xfrm flipH="false" flipV="false" rot="0">
              <a:off x="12821" y="12821"/>
              <a:ext cx="3671959" cy="1924189"/>
            </a:xfrm>
            <a:custGeom>
              <a:avLst/>
              <a:gdLst/>
              <a:ahLst/>
              <a:cxnLst/>
              <a:rect r="r" b="b" t="t" l="l"/>
              <a:pathLst>
                <a:path h="1924189" w="3671959">
                  <a:moveTo>
                    <a:pt x="0" y="962095"/>
                  </a:moveTo>
                  <a:cubicBezTo>
                    <a:pt x="0" y="430789"/>
                    <a:pt x="821960" y="0"/>
                    <a:pt x="1835980" y="0"/>
                  </a:cubicBezTo>
                  <a:cubicBezTo>
                    <a:pt x="2850000" y="0"/>
                    <a:pt x="3671960" y="430789"/>
                    <a:pt x="3671960" y="962095"/>
                  </a:cubicBezTo>
                  <a:cubicBezTo>
                    <a:pt x="3671960" y="1493401"/>
                    <a:pt x="2850000" y="1924189"/>
                    <a:pt x="1835980" y="1924189"/>
                  </a:cubicBezTo>
                  <a:cubicBezTo>
                    <a:pt x="821960" y="1924189"/>
                    <a:pt x="0" y="1493529"/>
                    <a:pt x="0" y="962095"/>
                  </a:cubicBezTo>
                  <a:close/>
                </a:path>
              </a:pathLst>
            </a:custGeom>
            <a:solidFill>
              <a:srgbClr val="5B9BD5"/>
            </a:solidFill>
          </p:spPr>
        </p:sp>
        <p:sp>
          <p:nvSpPr>
            <p:cNvPr name="Freeform 52" id="52"/>
            <p:cNvSpPr/>
            <p:nvPr/>
          </p:nvSpPr>
          <p:spPr>
            <a:xfrm flipH="false" flipV="false" rot="0">
              <a:off x="0" y="0"/>
              <a:ext cx="3697602" cy="1949959"/>
            </a:xfrm>
            <a:custGeom>
              <a:avLst/>
              <a:gdLst/>
              <a:ahLst/>
              <a:cxnLst/>
              <a:rect r="r" b="b" t="t" l="l"/>
              <a:pathLst>
                <a:path h="1949959" w="3697602">
                  <a:moveTo>
                    <a:pt x="0" y="974916"/>
                  </a:moveTo>
                  <a:cubicBezTo>
                    <a:pt x="0" y="430404"/>
                    <a:pt x="836063" y="0"/>
                    <a:pt x="1848801" y="0"/>
                  </a:cubicBezTo>
                  <a:cubicBezTo>
                    <a:pt x="2861539" y="0"/>
                    <a:pt x="3697602" y="430404"/>
                    <a:pt x="3697602" y="974916"/>
                  </a:cubicBezTo>
                  <a:lnTo>
                    <a:pt x="3684781" y="974916"/>
                  </a:lnTo>
                  <a:lnTo>
                    <a:pt x="3697602" y="974916"/>
                  </a:lnTo>
                  <a:cubicBezTo>
                    <a:pt x="3697602" y="1519427"/>
                    <a:pt x="2861539" y="1949831"/>
                    <a:pt x="1848801" y="1949831"/>
                  </a:cubicBezTo>
                  <a:lnTo>
                    <a:pt x="1848801" y="1937010"/>
                  </a:lnTo>
                  <a:lnTo>
                    <a:pt x="1848801" y="1949831"/>
                  </a:lnTo>
                  <a:cubicBezTo>
                    <a:pt x="836063" y="1949959"/>
                    <a:pt x="0" y="1519555"/>
                    <a:pt x="0" y="974916"/>
                  </a:cubicBezTo>
                  <a:lnTo>
                    <a:pt x="12821" y="974916"/>
                  </a:lnTo>
                  <a:lnTo>
                    <a:pt x="25642" y="974916"/>
                  </a:lnTo>
                  <a:lnTo>
                    <a:pt x="12821" y="974916"/>
                  </a:lnTo>
                  <a:lnTo>
                    <a:pt x="0" y="974916"/>
                  </a:lnTo>
                  <a:moveTo>
                    <a:pt x="25642" y="974916"/>
                  </a:moveTo>
                  <a:cubicBezTo>
                    <a:pt x="25642" y="981967"/>
                    <a:pt x="19873" y="987737"/>
                    <a:pt x="12821" y="987737"/>
                  </a:cubicBezTo>
                  <a:cubicBezTo>
                    <a:pt x="5769" y="987737"/>
                    <a:pt x="0" y="981967"/>
                    <a:pt x="0" y="974916"/>
                  </a:cubicBezTo>
                  <a:cubicBezTo>
                    <a:pt x="0" y="967864"/>
                    <a:pt x="5769" y="962094"/>
                    <a:pt x="12821" y="962094"/>
                  </a:cubicBezTo>
                  <a:cubicBezTo>
                    <a:pt x="19873" y="962094"/>
                    <a:pt x="25642" y="967864"/>
                    <a:pt x="25642" y="974916"/>
                  </a:cubicBezTo>
                  <a:cubicBezTo>
                    <a:pt x="25642" y="1493144"/>
                    <a:pt x="833627" y="1924189"/>
                    <a:pt x="1848801" y="1924189"/>
                  </a:cubicBezTo>
                  <a:cubicBezTo>
                    <a:pt x="2863975" y="1924189"/>
                    <a:pt x="3671960" y="1493016"/>
                    <a:pt x="3671960" y="974916"/>
                  </a:cubicBezTo>
                  <a:cubicBezTo>
                    <a:pt x="3671960" y="456815"/>
                    <a:pt x="2863975" y="25642"/>
                    <a:pt x="1848801" y="25642"/>
                  </a:cubicBezTo>
                  <a:lnTo>
                    <a:pt x="1848801" y="12821"/>
                  </a:lnTo>
                  <a:lnTo>
                    <a:pt x="1848801" y="25642"/>
                  </a:lnTo>
                  <a:cubicBezTo>
                    <a:pt x="833627" y="25642"/>
                    <a:pt x="25642" y="456815"/>
                    <a:pt x="25642" y="974916"/>
                  </a:cubicBezTo>
                  <a:close/>
                </a:path>
              </a:pathLst>
            </a:custGeom>
            <a:solidFill>
              <a:srgbClr val="41719C"/>
            </a:solidFill>
          </p:spPr>
        </p:sp>
        <p:sp>
          <p:nvSpPr>
            <p:cNvPr name="TextBox 53" id="53"/>
            <p:cNvSpPr txBox="true"/>
            <p:nvPr/>
          </p:nvSpPr>
          <p:spPr>
            <a:xfrm>
              <a:off x="0" y="-66675"/>
              <a:ext cx="3697602" cy="2016587"/>
            </a:xfrm>
            <a:prstGeom prst="rect">
              <a:avLst/>
            </a:prstGeom>
          </p:spPr>
          <p:txBody>
            <a:bodyPr anchor="ctr" rtlCol="false" tIns="50800" lIns="50800" bIns="50800" rIns="50800"/>
            <a:lstStyle/>
            <a:p>
              <a:pPr algn="ctr">
                <a:lnSpc>
                  <a:spcPts val="4320"/>
                </a:lnSpc>
              </a:pPr>
              <a:r>
                <a:rPr lang="en-US" sz="3600">
                  <a:solidFill>
                    <a:srgbClr val="FFFFFF"/>
                  </a:solidFill>
                  <a:latin typeface="Calibri (MS)"/>
                  <a:ea typeface="Calibri (MS)"/>
                  <a:cs typeface="Calibri (MS)"/>
                  <a:sym typeface="Calibri (MS)"/>
                </a:rPr>
                <a:t>External API</a:t>
              </a:r>
            </a:p>
          </p:txBody>
        </p:sp>
      </p:grpSp>
      <p:sp>
        <p:nvSpPr>
          <p:cNvPr name="AutoShape 54" id="54"/>
          <p:cNvSpPr/>
          <p:nvPr/>
        </p:nvSpPr>
        <p:spPr>
          <a:xfrm flipV="true">
            <a:off x="10575031" y="9031697"/>
            <a:ext cx="3134756" cy="16894"/>
          </a:xfrm>
          <a:prstGeom prst="line">
            <a:avLst/>
          </a:prstGeom>
          <a:ln cap="rnd" w="38100">
            <a:solidFill>
              <a:srgbClr val="5B9BD5"/>
            </a:solidFill>
            <a:prstDash val="solid"/>
            <a:headEnd type="triangle" len="med" w="lg"/>
            <a:tailEnd type="triangle" len="med" w="lg"/>
          </a:ln>
        </p:spPr>
      </p:sp>
      <p:sp>
        <p:nvSpPr>
          <p:cNvPr name="AutoShape 55" id="55"/>
          <p:cNvSpPr/>
          <p:nvPr/>
        </p:nvSpPr>
        <p:spPr>
          <a:xfrm flipV="true">
            <a:off x="10575031" y="6958200"/>
            <a:ext cx="3134756" cy="0"/>
          </a:xfrm>
          <a:prstGeom prst="line">
            <a:avLst/>
          </a:prstGeom>
          <a:ln cap="rnd" w="38100">
            <a:solidFill>
              <a:srgbClr val="5B9BD5"/>
            </a:solidFill>
            <a:prstDash val="solid"/>
            <a:headEnd type="triangle" len="med" w="lg"/>
            <a:tailEnd type="triangle" len="med" w="lg"/>
          </a:ln>
        </p:spPr>
      </p:sp>
      <p:sp>
        <p:nvSpPr>
          <p:cNvPr name="AutoShape 56" id="56"/>
          <p:cNvSpPr/>
          <p:nvPr/>
        </p:nvSpPr>
        <p:spPr>
          <a:xfrm>
            <a:off x="10589486" y="4982973"/>
            <a:ext cx="3120301" cy="17"/>
          </a:xfrm>
          <a:prstGeom prst="line">
            <a:avLst/>
          </a:prstGeom>
          <a:ln cap="rnd" w="38100">
            <a:solidFill>
              <a:srgbClr val="5B9BD5"/>
            </a:solidFill>
            <a:prstDash val="solid"/>
            <a:headEnd type="triangle" len="med" w="lg"/>
            <a:tailEnd type="triangle" len="med" w="lg"/>
          </a:ln>
        </p:spPr>
      </p:sp>
      <p:sp>
        <p:nvSpPr>
          <p:cNvPr name="AutoShape 57" id="57"/>
          <p:cNvSpPr/>
          <p:nvPr/>
        </p:nvSpPr>
        <p:spPr>
          <a:xfrm flipV="true">
            <a:off x="10560607" y="3167769"/>
            <a:ext cx="3163604" cy="37297"/>
          </a:xfrm>
          <a:prstGeom prst="line">
            <a:avLst/>
          </a:prstGeom>
          <a:ln cap="rnd" w="38100">
            <a:solidFill>
              <a:srgbClr val="5B9BD5"/>
            </a:solidFill>
            <a:prstDash val="solid"/>
            <a:headEnd type="triangle" len="med" w="lg"/>
            <a:tailEnd type="triangle" len="med" w="lg"/>
          </a:ln>
        </p:spPr>
      </p:sp>
      <p:grpSp>
        <p:nvGrpSpPr>
          <p:cNvPr name="Group 58" id="58"/>
          <p:cNvGrpSpPr/>
          <p:nvPr/>
        </p:nvGrpSpPr>
        <p:grpSpPr>
          <a:xfrm rot="0">
            <a:off x="11285931" y="2516686"/>
            <a:ext cx="1712955" cy="481699"/>
            <a:chOff x="0" y="0"/>
            <a:chExt cx="2262370" cy="636200"/>
          </a:xfrm>
        </p:grpSpPr>
        <p:sp>
          <p:nvSpPr>
            <p:cNvPr name="Freeform 59" id="59"/>
            <p:cNvSpPr/>
            <p:nvPr/>
          </p:nvSpPr>
          <p:spPr>
            <a:xfrm flipH="false" flipV="false" rot="0">
              <a:off x="0" y="0"/>
              <a:ext cx="2262370" cy="636200"/>
            </a:xfrm>
            <a:custGeom>
              <a:avLst/>
              <a:gdLst/>
              <a:ahLst/>
              <a:cxnLst/>
              <a:rect r="r" b="b" t="t" l="l"/>
              <a:pathLst>
                <a:path h="636200" w="2262370">
                  <a:moveTo>
                    <a:pt x="0" y="0"/>
                  </a:moveTo>
                  <a:lnTo>
                    <a:pt x="2262370" y="0"/>
                  </a:lnTo>
                  <a:lnTo>
                    <a:pt x="2262370" y="636200"/>
                  </a:lnTo>
                  <a:lnTo>
                    <a:pt x="0" y="636200"/>
                  </a:lnTo>
                  <a:close/>
                </a:path>
              </a:pathLst>
            </a:custGeom>
            <a:solidFill>
              <a:srgbClr val="000000">
                <a:alpha val="0"/>
              </a:srgbClr>
            </a:solidFill>
          </p:spPr>
        </p:sp>
        <p:sp>
          <p:nvSpPr>
            <p:cNvPr name="TextBox 60" id="60"/>
            <p:cNvSpPr txBox="true"/>
            <p:nvPr/>
          </p:nvSpPr>
          <p:spPr>
            <a:xfrm>
              <a:off x="0" y="-47625"/>
              <a:ext cx="2262370" cy="683825"/>
            </a:xfrm>
            <a:prstGeom prst="rect">
              <a:avLst/>
            </a:prstGeom>
          </p:spPr>
          <p:txBody>
            <a:bodyPr anchor="t" rtlCol="false" tIns="0" lIns="0" bIns="0" rIns="0"/>
            <a:lstStyle/>
            <a:p>
              <a:pPr algn="l">
                <a:lnSpc>
                  <a:spcPts val="2640"/>
                </a:lnSpc>
              </a:pPr>
              <a:r>
                <a:rPr lang="en-US" sz="2200">
                  <a:solidFill>
                    <a:srgbClr val="000000"/>
                  </a:solidFill>
                  <a:latin typeface="Calibri (MS)"/>
                  <a:ea typeface="Calibri (MS)"/>
                  <a:cs typeface="Calibri (MS)"/>
                  <a:sym typeface="Calibri (MS)"/>
                </a:rPr>
                <a:t> POST request</a:t>
              </a:r>
            </a:p>
          </p:txBody>
        </p:sp>
      </p:grpSp>
      <p:grpSp>
        <p:nvGrpSpPr>
          <p:cNvPr name="Group 61" id="61"/>
          <p:cNvGrpSpPr/>
          <p:nvPr/>
        </p:nvGrpSpPr>
        <p:grpSpPr>
          <a:xfrm rot="0">
            <a:off x="11380486" y="4282502"/>
            <a:ext cx="1743089" cy="481699"/>
            <a:chOff x="0" y="0"/>
            <a:chExt cx="2302168" cy="636200"/>
          </a:xfrm>
        </p:grpSpPr>
        <p:sp>
          <p:nvSpPr>
            <p:cNvPr name="Freeform 62" id="62"/>
            <p:cNvSpPr/>
            <p:nvPr/>
          </p:nvSpPr>
          <p:spPr>
            <a:xfrm flipH="false" flipV="false" rot="0">
              <a:off x="0" y="0"/>
              <a:ext cx="2302168" cy="636200"/>
            </a:xfrm>
            <a:custGeom>
              <a:avLst/>
              <a:gdLst/>
              <a:ahLst/>
              <a:cxnLst/>
              <a:rect r="r" b="b" t="t" l="l"/>
              <a:pathLst>
                <a:path h="636200" w="2302168">
                  <a:moveTo>
                    <a:pt x="0" y="0"/>
                  </a:moveTo>
                  <a:lnTo>
                    <a:pt x="2302168" y="0"/>
                  </a:lnTo>
                  <a:lnTo>
                    <a:pt x="2302168" y="636200"/>
                  </a:lnTo>
                  <a:lnTo>
                    <a:pt x="0" y="636200"/>
                  </a:lnTo>
                  <a:close/>
                </a:path>
              </a:pathLst>
            </a:custGeom>
            <a:solidFill>
              <a:srgbClr val="000000">
                <a:alpha val="0"/>
              </a:srgbClr>
            </a:solidFill>
          </p:spPr>
        </p:sp>
        <p:sp>
          <p:nvSpPr>
            <p:cNvPr name="TextBox 63" id="63"/>
            <p:cNvSpPr txBox="true"/>
            <p:nvPr/>
          </p:nvSpPr>
          <p:spPr>
            <a:xfrm>
              <a:off x="0" y="-47625"/>
              <a:ext cx="2302168" cy="683825"/>
            </a:xfrm>
            <a:prstGeom prst="rect">
              <a:avLst/>
            </a:prstGeom>
          </p:spPr>
          <p:txBody>
            <a:bodyPr anchor="t" rtlCol="false" tIns="0" lIns="0" bIns="0" rIns="0"/>
            <a:lstStyle/>
            <a:p>
              <a:pPr algn="l">
                <a:lnSpc>
                  <a:spcPts val="2640"/>
                </a:lnSpc>
              </a:pPr>
              <a:r>
                <a:rPr lang="en-US" sz="2200">
                  <a:solidFill>
                    <a:srgbClr val="000000"/>
                  </a:solidFill>
                  <a:latin typeface="Calibri (MS)"/>
                  <a:ea typeface="Calibri (MS)"/>
                  <a:cs typeface="Calibri (MS)"/>
                  <a:sym typeface="Calibri (MS)"/>
                </a:rPr>
                <a:t> GET / DELETE</a:t>
              </a:r>
            </a:p>
          </p:txBody>
        </p:sp>
      </p:grpSp>
      <p:grpSp>
        <p:nvGrpSpPr>
          <p:cNvPr name="Group 64" id="64"/>
          <p:cNvGrpSpPr/>
          <p:nvPr/>
        </p:nvGrpSpPr>
        <p:grpSpPr>
          <a:xfrm rot="0">
            <a:off x="11532265" y="6210090"/>
            <a:ext cx="1439532" cy="481699"/>
            <a:chOff x="0" y="0"/>
            <a:chExt cx="1901249" cy="636200"/>
          </a:xfrm>
        </p:grpSpPr>
        <p:sp>
          <p:nvSpPr>
            <p:cNvPr name="Freeform 65" id="65"/>
            <p:cNvSpPr/>
            <p:nvPr/>
          </p:nvSpPr>
          <p:spPr>
            <a:xfrm flipH="false" flipV="false" rot="0">
              <a:off x="0" y="0"/>
              <a:ext cx="1901249" cy="636200"/>
            </a:xfrm>
            <a:custGeom>
              <a:avLst/>
              <a:gdLst/>
              <a:ahLst/>
              <a:cxnLst/>
              <a:rect r="r" b="b" t="t" l="l"/>
              <a:pathLst>
                <a:path h="636200" w="1901249">
                  <a:moveTo>
                    <a:pt x="0" y="0"/>
                  </a:moveTo>
                  <a:lnTo>
                    <a:pt x="1901249" y="0"/>
                  </a:lnTo>
                  <a:lnTo>
                    <a:pt x="1901249" y="636200"/>
                  </a:lnTo>
                  <a:lnTo>
                    <a:pt x="0" y="636200"/>
                  </a:lnTo>
                  <a:close/>
                </a:path>
              </a:pathLst>
            </a:custGeom>
            <a:solidFill>
              <a:srgbClr val="000000">
                <a:alpha val="0"/>
              </a:srgbClr>
            </a:solidFill>
          </p:spPr>
        </p:sp>
        <p:sp>
          <p:nvSpPr>
            <p:cNvPr name="TextBox 66" id="66"/>
            <p:cNvSpPr txBox="true"/>
            <p:nvPr/>
          </p:nvSpPr>
          <p:spPr>
            <a:xfrm>
              <a:off x="0" y="-47625"/>
              <a:ext cx="1901249" cy="683825"/>
            </a:xfrm>
            <a:prstGeom prst="rect">
              <a:avLst/>
            </a:prstGeom>
          </p:spPr>
          <p:txBody>
            <a:bodyPr anchor="t" rtlCol="false" tIns="0" lIns="0" bIns="0" rIns="0"/>
            <a:lstStyle/>
            <a:p>
              <a:pPr algn="l">
                <a:lnSpc>
                  <a:spcPts val="2640"/>
                </a:lnSpc>
              </a:pPr>
              <a:r>
                <a:rPr lang="en-US" sz="2200">
                  <a:solidFill>
                    <a:srgbClr val="000000"/>
                  </a:solidFill>
                  <a:latin typeface="Calibri (MS)"/>
                  <a:ea typeface="Calibri (MS)"/>
                  <a:cs typeface="Calibri (MS)"/>
                  <a:sym typeface="Calibri (MS)"/>
                </a:rPr>
                <a:t>POST / GET</a:t>
              </a:r>
            </a:p>
          </p:txBody>
        </p:sp>
      </p:grpSp>
      <p:grpSp>
        <p:nvGrpSpPr>
          <p:cNvPr name="Group 67" id="67"/>
          <p:cNvGrpSpPr/>
          <p:nvPr/>
        </p:nvGrpSpPr>
        <p:grpSpPr>
          <a:xfrm rot="0">
            <a:off x="11851262" y="8310750"/>
            <a:ext cx="801538" cy="481699"/>
            <a:chOff x="0" y="0"/>
            <a:chExt cx="1058624" cy="636200"/>
          </a:xfrm>
        </p:grpSpPr>
        <p:sp>
          <p:nvSpPr>
            <p:cNvPr name="Freeform 68" id="68"/>
            <p:cNvSpPr/>
            <p:nvPr/>
          </p:nvSpPr>
          <p:spPr>
            <a:xfrm flipH="false" flipV="false" rot="0">
              <a:off x="0" y="0"/>
              <a:ext cx="1058624" cy="636200"/>
            </a:xfrm>
            <a:custGeom>
              <a:avLst/>
              <a:gdLst/>
              <a:ahLst/>
              <a:cxnLst/>
              <a:rect r="r" b="b" t="t" l="l"/>
              <a:pathLst>
                <a:path h="636200" w="1058624">
                  <a:moveTo>
                    <a:pt x="0" y="0"/>
                  </a:moveTo>
                  <a:lnTo>
                    <a:pt x="1058624" y="0"/>
                  </a:lnTo>
                  <a:lnTo>
                    <a:pt x="1058624" y="636200"/>
                  </a:lnTo>
                  <a:lnTo>
                    <a:pt x="0" y="636200"/>
                  </a:lnTo>
                  <a:close/>
                </a:path>
              </a:pathLst>
            </a:custGeom>
            <a:solidFill>
              <a:srgbClr val="000000">
                <a:alpha val="0"/>
              </a:srgbClr>
            </a:solidFill>
          </p:spPr>
        </p:sp>
        <p:sp>
          <p:nvSpPr>
            <p:cNvPr name="TextBox 69" id="69"/>
            <p:cNvSpPr txBox="true"/>
            <p:nvPr/>
          </p:nvSpPr>
          <p:spPr>
            <a:xfrm>
              <a:off x="0" y="-47625"/>
              <a:ext cx="1058624" cy="683825"/>
            </a:xfrm>
            <a:prstGeom prst="rect">
              <a:avLst/>
            </a:prstGeom>
          </p:spPr>
          <p:txBody>
            <a:bodyPr anchor="t" rtlCol="false" tIns="0" lIns="0" bIns="0" rIns="0"/>
            <a:lstStyle/>
            <a:p>
              <a:pPr algn="l">
                <a:lnSpc>
                  <a:spcPts val="2640"/>
                </a:lnSpc>
              </a:pPr>
              <a:r>
                <a:rPr lang="en-US" sz="2200">
                  <a:solidFill>
                    <a:srgbClr val="000000"/>
                  </a:solidFill>
                  <a:latin typeface="Calibri (MS)"/>
                  <a:ea typeface="Calibri (MS)"/>
                  <a:cs typeface="Calibri (MS)"/>
                  <a:sym typeface="Calibri (MS)"/>
                </a:rPr>
                <a:t>POST</a:t>
              </a:r>
            </a:p>
          </p:txBody>
        </p:sp>
      </p:grpSp>
      <p:sp>
        <p:nvSpPr>
          <p:cNvPr name="AutoShape 70" id="70"/>
          <p:cNvSpPr/>
          <p:nvPr/>
        </p:nvSpPr>
        <p:spPr>
          <a:xfrm flipV="true">
            <a:off x="2826606" y="2998385"/>
            <a:ext cx="3298225" cy="1538728"/>
          </a:xfrm>
          <a:prstGeom prst="line">
            <a:avLst/>
          </a:prstGeom>
          <a:ln cap="rnd" w="38100">
            <a:solidFill>
              <a:srgbClr val="5B9BD5"/>
            </a:solidFill>
            <a:prstDash val="solid"/>
            <a:headEnd type="triangle" len="med" w="lg"/>
            <a:tailEnd type="triangle" len="med" w="lg"/>
          </a:ln>
        </p:spPr>
      </p:sp>
      <p:sp>
        <p:nvSpPr>
          <p:cNvPr name="AutoShape 71" id="71"/>
          <p:cNvSpPr/>
          <p:nvPr/>
        </p:nvSpPr>
        <p:spPr>
          <a:xfrm>
            <a:off x="4652650" y="5035037"/>
            <a:ext cx="1486605" cy="9616"/>
          </a:xfrm>
          <a:prstGeom prst="line">
            <a:avLst/>
          </a:prstGeom>
          <a:ln cap="rnd" w="38100">
            <a:solidFill>
              <a:srgbClr val="5B9BD5"/>
            </a:solidFill>
            <a:prstDash val="solid"/>
            <a:headEnd type="triangle" len="med" w="lg"/>
            <a:tailEnd type="triangle" len="med" w="lg"/>
          </a:ln>
        </p:spPr>
      </p:sp>
      <p:sp>
        <p:nvSpPr>
          <p:cNvPr name="AutoShape 72" id="72"/>
          <p:cNvSpPr/>
          <p:nvPr/>
        </p:nvSpPr>
        <p:spPr>
          <a:xfrm>
            <a:off x="4652681" y="6933179"/>
            <a:ext cx="1486605" cy="9616"/>
          </a:xfrm>
          <a:prstGeom prst="line">
            <a:avLst/>
          </a:prstGeom>
          <a:ln cap="rnd" w="38100">
            <a:solidFill>
              <a:srgbClr val="5B9BD5"/>
            </a:solidFill>
            <a:prstDash val="solid"/>
            <a:headEnd type="triangle" len="med" w="lg"/>
            <a:tailEnd type="triangle" len="med" w="lg"/>
          </a:ln>
        </p:spPr>
      </p:sp>
      <p:sp>
        <p:nvSpPr>
          <p:cNvPr name="AutoShape 73" id="73"/>
          <p:cNvSpPr/>
          <p:nvPr/>
        </p:nvSpPr>
        <p:spPr>
          <a:xfrm flipH="true" flipV="true">
            <a:off x="2826606" y="7858509"/>
            <a:ext cx="3298225" cy="1190081"/>
          </a:xfrm>
          <a:prstGeom prst="line">
            <a:avLst/>
          </a:prstGeom>
          <a:ln cap="rnd" w="38100">
            <a:solidFill>
              <a:srgbClr val="5B9BD5"/>
            </a:solidFill>
            <a:prstDash val="solid"/>
            <a:headEnd type="triangle" len="med" w="lg"/>
            <a:tailEnd type="none" len="sm" w="sm"/>
          </a:ln>
        </p:spPr>
      </p:sp>
      <p:grpSp>
        <p:nvGrpSpPr>
          <p:cNvPr name="Group 74" id="74"/>
          <p:cNvGrpSpPr/>
          <p:nvPr/>
        </p:nvGrpSpPr>
        <p:grpSpPr>
          <a:xfrm rot="0">
            <a:off x="1046265" y="2927250"/>
            <a:ext cx="2369337" cy="476913"/>
            <a:chOff x="0" y="0"/>
            <a:chExt cx="3129280" cy="629878"/>
          </a:xfrm>
        </p:grpSpPr>
        <p:sp>
          <p:nvSpPr>
            <p:cNvPr name="Freeform 75" id="75"/>
            <p:cNvSpPr/>
            <p:nvPr/>
          </p:nvSpPr>
          <p:spPr>
            <a:xfrm flipH="false" flipV="false" rot="0">
              <a:off x="0" y="0"/>
              <a:ext cx="3129280" cy="629878"/>
            </a:xfrm>
            <a:custGeom>
              <a:avLst/>
              <a:gdLst/>
              <a:ahLst/>
              <a:cxnLst/>
              <a:rect r="r" b="b" t="t" l="l"/>
              <a:pathLst>
                <a:path h="629878" w="3129280">
                  <a:moveTo>
                    <a:pt x="0" y="0"/>
                  </a:moveTo>
                  <a:lnTo>
                    <a:pt x="3129280" y="0"/>
                  </a:lnTo>
                  <a:lnTo>
                    <a:pt x="3129280" y="629878"/>
                  </a:lnTo>
                  <a:lnTo>
                    <a:pt x="0" y="629878"/>
                  </a:lnTo>
                  <a:close/>
                </a:path>
              </a:pathLst>
            </a:custGeom>
            <a:solidFill>
              <a:srgbClr val="000000">
                <a:alpha val="0"/>
              </a:srgbClr>
            </a:solidFill>
          </p:spPr>
        </p:sp>
        <p:sp>
          <p:nvSpPr>
            <p:cNvPr name="TextBox 76" id="76"/>
            <p:cNvSpPr txBox="true"/>
            <p:nvPr/>
          </p:nvSpPr>
          <p:spPr>
            <a:xfrm>
              <a:off x="0" y="-47625"/>
              <a:ext cx="3129280" cy="677503"/>
            </a:xfrm>
            <a:prstGeom prst="rect">
              <a:avLst/>
            </a:prstGeom>
          </p:spPr>
          <p:txBody>
            <a:bodyPr anchor="t" rtlCol="false" tIns="0" lIns="0" bIns="0" rIns="0"/>
            <a:lstStyle/>
            <a:p>
              <a:pPr algn="l">
                <a:lnSpc>
                  <a:spcPts val="2640"/>
                </a:lnSpc>
              </a:pPr>
              <a:r>
                <a:rPr lang="en-US" sz="2200">
                  <a:solidFill>
                    <a:srgbClr val="000000"/>
                  </a:solidFill>
                  <a:latin typeface="Calibri (MS)"/>
                  <a:ea typeface="Calibri (MS)"/>
                  <a:cs typeface="Calibri (MS)"/>
                  <a:sym typeface="Calibri (MS)"/>
                </a:rPr>
                <a:t> Login/Register</a:t>
              </a:r>
            </a:p>
          </p:txBody>
        </p:sp>
      </p:grpSp>
      <p:grpSp>
        <p:nvGrpSpPr>
          <p:cNvPr name="Group 77" id="77"/>
          <p:cNvGrpSpPr/>
          <p:nvPr/>
        </p:nvGrpSpPr>
        <p:grpSpPr>
          <a:xfrm rot="0">
            <a:off x="7538754" y="1798390"/>
            <a:ext cx="2369337" cy="481699"/>
            <a:chOff x="0" y="0"/>
            <a:chExt cx="3129280" cy="636200"/>
          </a:xfrm>
        </p:grpSpPr>
        <p:sp>
          <p:nvSpPr>
            <p:cNvPr name="Freeform 78" id="78"/>
            <p:cNvSpPr/>
            <p:nvPr/>
          </p:nvSpPr>
          <p:spPr>
            <a:xfrm flipH="false" flipV="false" rot="0">
              <a:off x="0" y="0"/>
              <a:ext cx="3129280" cy="636200"/>
            </a:xfrm>
            <a:custGeom>
              <a:avLst/>
              <a:gdLst/>
              <a:ahLst/>
              <a:cxnLst/>
              <a:rect r="r" b="b" t="t" l="l"/>
              <a:pathLst>
                <a:path h="636200" w="3129280">
                  <a:moveTo>
                    <a:pt x="0" y="0"/>
                  </a:moveTo>
                  <a:lnTo>
                    <a:pt x="3129280" y="0"/>
                  </a:lnTo>
                  <a:lnTo>
                    <a:pt x="3129280" y="636200"/>
                  </a:lnTo>
                  <a:lnTo>
                    <a:pt x="0" y="636200"/>
                  </a:lnTo>
                  <a:close/>
                </a:path>
              </a:pathLst>
            </a:custGeom>
            <a:solidFill>
              <a:srgbClr val="000000">
                <a:alpha val="0"/>
              </a:srgbClr>
            </a:solidFill>
          </p:spPr>
        </p:sp>
        <p:sp>
          <p:nvSpPr>
            <p:cNvPr name="TextBox 79" id="79"/>
            <p:cNvSpPr txBox="true"/>
            <p:nvPr/>
          </p:nvSpPr>
          <p:spPr>
            <a:xfrm>
              <a:off x="0" y="-47625"/>
              <a:ext cx="3129280" cy="683825"/>
            </a:xfrm>
            <a:prstGeom prst="rect">
              <a:avLst/>
            </a:prstGeom>
          </p:spPr>
          <p:txBody>
            <a:bodyPr anchor="t" rtlCol="false" tIns="0" lIns="0" bIns="0" rIns="0"/>
            <a:lstStyle/>
            <a:p>
              <a:pPr algn="l">
                <a:lnSpc>
                  <a:spcPts val="2640"/>
                </a:lnSpc>
              </a:pPr>
              <a:r>
                <a:rPr lang="en-US" sz="2200">
                  <a:solidFill>
                    <a:srgbClr val="000000"/>
                  </a:solidFill>
                  <a:latin typeface="Calibri (MS)"/>
                  <a:ea typeface="Calibri (MS)"/>
                  <a:cs typeface="Calibri (MS)"/>
                  <a:sym typeface="Calibri (MS)"/>
                </a:rPr>
                <a:t> Token generation</a:t>
              </a:r>
            </a:p>
          </p:txBody>
        </p:sp>
      </p:grpSp>
      <p:grpSp>
        <p:nvGrpSpPr>
          <p:cNvPr name="Group 80" id="80"/>
          <p:cNvGrpSpPr/>
          <p:nvPr/>
        </p:nvGrpSpPr>
        <p:grpSpPr>
          <a:xfrm rot="0">
            <a:off x="4334681" y="2821433"/>
            <a:ext cx="1263779" cy="809422"/>
            <a:chOff x="0" y="0"/>
            <a:chExt cx="1669125" cy="1069036"/>
          </a:xfrm>
        </p:grpSpPr>
        <p:sp>
          <p:nvSpPr>
            <p:cNvPr name="Freeform 81" id="81"/>
            <p:cNvSpPr/>
            <p:nvPr/>
          </p:nvSpPr>
          <p:spPr>
            <a:xfrm flipH="false" flipV="false" rot="0">
              <a:off x="0" y="0"/>
              <a:ext cx="1669125" cy="1069037"/>
            </a:xfrm>
            <a:custGeom>
              <a:avLst/>
              <a:gdLst/>
              <a:ahLst/>
              <a:cxnLst/>
              <a:rect r="r" b="b" t="t" l="l"/>
              <a:pathLst>
                <a:path h="1069037" w="1669125">
                  <a:moveTo>
                    <a:pt x="0" y="0"/>
                  </a:moveTo>
                  <a:lnTo>
                    <a:pt x="1669125" y="0"/>
                  </a:lnTo>
                  <a:lnTo>
                    <a:pt x="1669125" y="1069037"/>
                  </a:lnTo>
                  <a:lnTo>
                    <a:pt x="0" y="1069037"/>
                  </a:lnTo>
                  <a:close/>
                </a:path>
              </a:pathLst>
            </a:custGeom>
            <a:solidFill>
              <a:srgbClr val="000000">
                <a:alpha val="0"/>
              </a:srgbClr>
            </a:solidFill>
          </p:spPr>
        </p:sp>
        <p:sp>
          <p:nvSpPr>
            <p:cNvPr name="TextBox 82" id="82"/>
            <p:cNvSpPr txBox="true"/>
            <p:nvPr/>
          </p:nvSpPr>
          <p:spPr>
            <a:xfrm>
              <a:off x="0" y="-47625"/>
              <a:ext cx="1669125" cy="1116661"/>
            </a:xfrm>
            <a:prstGeom prst="rect">
              <a:avLst/>
            </a:prstGeom>
          </p:spPr>
          <p:txBody>
            <a:bodyPr anchor="t" rtlCol="false" tIns="0" lIns="0" bIns="0" rIns="0"/>
            <a:lstStyle/>
            <a:p>
              <a:pPr algn="l">
                <a:lnSpc>
                  <a:spcPts val="2640"/>
                </a:lnSpc>
              </a:pPr>
              <a:r>
                <a:rPr lang="en-US" sz="2200">
                  <a:solidFill>
                    <a:srgbClr val="000000"/>
                  </a:solidFill>
                  <a:latin typeface="Calibri (MS)"/>
                  <a:ea typeface="Calibri (MS)"/>
                  <a:cs typeface="Calibri (MS)"/>
                  <a:sym typeface="Calibri (MS)"/>
                </a:rPr>
                <a:t> POST/</a:t>
              </a:r>
            </a:p>
            <a:p>
              <a:pPr algn="l">
                <a:lnSpc>
                  <a:spcPts val="2640"/>
                </a:lnSpc>
              </a:pPr>
              <a:r>
                <a:rPr lang="en-US" sz="2200">
                  <a:solidFill>
                    <a:srgbClr val="000000"/>
                  </a:solidFill>
                  <a:latin typeface="Calibri (MS)"/>
                  <a:ea typeface="Calibri (MS)"/>
                  <a:cs typeface="Calibri (MS)"/>
                  <a:sym typeface="Calibri (MS)"/>
                </a:rPr>
                <a:t>GET</a:t>
              </a:r>
            </a:p>
          </p:txBody>
        </p:sp>
      </p:grpSp>
      <p:grpSp>
        <p:nvGrpSpPr>
          <p:cNvPr name="Group 83" id="83"/>
          <p:cNvGrpSpPr/>
          <p:nvPr/>
        </p:nvGrpSpPr>
        <p:grpSpPr>
          <a:xfrm rot="0">
            <a:off x="4966571" y="6150555"/>
            <a:ext cx="951839" cy="782625"/>
            <a:chOff x="0" y="0"/>
            <a:chExt cx="1257133" cy="1033644"/>
          </a:xfrm>
        </p:grpSpPr>
        <p:sp>
          <p:nvSpPr>
            <p:cNvPr name="Freeform 84" id="84"/>
            <p:cNvSpPr/>
            <p:nvPr/>
          </p:nvSpPr>
          <p:spPr>
            <a:xfrm flipH="false" flipV="false" rot="0">
              <a:off x="0" y="0"/>
              <a:ext cx="1257133" cy="1033644"/>
            </a:xfrm>
            <a:custGeom>
              <a:avLst/>
              <a:gdLst/>
              <a:ahLst/>
              <a:cxnLst/>
              <a:rect r="r" b="b" t="t" l="l"/>
              <a:pathLst>
                <a:path h="1033644" w="1257133">
                  <a:moveTo>
                    <a:pt x="0" y="0"/>
                  </a:moveTo>
                  <a:lnTo>
                    <a:pt x="1257133" y="0"/>
                  </a:lnTo>
                  <a:lnTo>
                    <a:pt x="1257133" y="1033644"/>
                  </a:lnTo>
                  <a:lnTo>
                    <a:pt x="0" y="1033644"/>
                  </a:lnTo>
                  <a:close/>
                </a:path>
              </a:pathLst>
            </a:custGeom>
            <a:solidFill>
              <a:srgbClr val="000000">
                <a:alpha val="0"/>
              </a:srgbClr>
            </a:solidFill>
          </p:spPr>
        </p:sp>
        <p:sp>
          <p:nvSpPr>
            <p:cNvPr name="TextBox 85" id="85"/>
            <p:cNvSpPr txBox="true"/>
            <p:nvPr/>
          </p:nvSpPr>
          <p:spPr>
            <a:xfrm>
              <a:off x="0" y="-47625"/>
              <a:ext cx="1257133" cy="1081269"/>
            </a:xfrm>
            <a:prstGeom prst="rect">
              <a:avLst/>
            </a:prstGeom>
          </p:spPr>
          <p:txBody>
            <a:bodyPr anchor="t" rtlCol="false" tIns="0" lIns="0" bIns="0" rIns="0"/>
            <a:lstStyle/>
            <a:p>
              <a:pPr algn="l">
                <a:lnSpc>
                  <a:spcPts val="2640"/>
                </a:lnSpc>
              </a:pPr>
              <a:r>
                <a:rPr lang="en-US" sz="2200">
                  <a:solidFill>
                    <a:srgbClr val="000000"/>
                  </a:solidFill>
                  <a:latin typeface="Calibri (MS)"/>
                  <a:ea typeface="Calibri (MS)"/>
                  <a:cs typeface="Calibri (MS)"/>
                  <a:sym typeface="Calibri (MS)"/>
                </a:rPr>
                <a:t> GET / DELETE</a:t>
              </a:r>
            </a:p>
          </p:txBody>
        </p:sp>
      </p:grpSp>
      <p:grpSp>
        <p:nvGrpSpPr>
          <p:cNvPr name="Group 86" id="86"/>
          <p:cNvGrpSpPr/>
          <p:nvPr/>
        </p:nvGrpSpPr>
        <p:grpSpPr>
          <a:xfrm rot="0">
            <a:off x="4667073" y="8069900"/>
            <a:ext cx="600342" cy="481699"/>
            <a:chOff x="0" y="0"/>
            <a:chExt cx="792896" cy="636200"/>
          </a:xfrm>
        </p:grpSpPr>
        <p:sp>
          <p:nvSpPr>
            <p:cNvPr name="Freeform 87" id="87"/>
            <p:cNvSpPr/>
            <p:nvPr/>
          </p:nvSpPr>
          <p:spPr>
            <a:xfrm flipH="false" flipV="false" rot="0">
              <a:off x="0" y="0"/>
              <a:ext cx="792896" cy="636200"/>
            </a:xfrm>
            <a:custGeom>
              <a:avLst/>
              <a:gdLst/>
              <a:ahLst/>
              <a:cxnLst/>
              <a:rect r="r" b="b" t="t" l="l"/>
              <a:pathLst>
                <a:path h="636200" w="792896">
                  <a:moveTo>
                    <a:pt x="0" y="0"/>
                  </a:moveTo>
                  <a:lnTo>
                    <a:pt x="792896" y="0"/>
                  </a:lnTo>
                  <a:lnTo>
                    <a:pt x="792896" y="636200"/>
                  </a:lnTo>
                  <a:lnTo>
                    <a:pt x="0" y="636200"/>
                  </a:lnTo>
                  <a:close/>
                </a:path>
              </a:pathLst>
            </a:custGeom>
            <a:solidFill>
              <a:srgbClr val="000000">
                <a:alpha val="0"/>
              </a:srgbClr>
            </a:solidFill>
          </p:spPr>
        </p:sp>
        <p:sp>
          <p:nvSpPr>
            <p:cNvPr name="TextBox 88" id="88"/>
            <p:cNvSpPr txBox="true"/>
            <p:nvPr/>
          </p:nvSpPr>
          <p:spPr>
            <a:xfrm>
              <a:off x="0" y="-47625"/>
              <a:ext cx="792896" cy="683825"/>
            </a:xfrm>
            <a:prstGeom prst="rect">
              <a:avLst/>
            </a:prstGeom>
          </p:spPr>
          <p:txBody>
            <a:bodyPr anchor="t" rtlCol="false" tIns="0" lIns="0" bIns="0" rIns="0"/>
            <a:lstStyle/>
            <a:p>
              <a:pPr algn="l">
                <a:lnSpc>
                  <a:spcPts val="2640"/>
                </a:lnSpc>
              </a:pPr>
              <a:r>
                <a:rPr lang="en-US" sz="2200">
                  <a:solidFill>
                    <a:srgbClr val="000000"/>
                  </a:solidFill>
                  <a:latin typeface="Calibri (MS)"/>
                  <a:ea typeface="Calibri (MS)"/>
                  <a:cs typeface="Calibri (MS)"/>
                  <a:sym typeface="Calibri (MS)"/>
                </a:rPr>
                <a:t>POST</a:t>
              </a:r>
            </a:p>
          </p:txBody>
        </p:sp>
      </p:grpSp>
      <p:grpSp>
        <p:nvGrpSpPr>
          <p:cNvPr name="Group 89" id="89"/>
          <p:cNvGrpSpPr/>
          <p:nvPr/>
        </p:nvGrpSpPr>
        <p:grpSpPr>
          <a:xfrm rot="0">
            <a:off x="6139286" y="4194614"/>
            <a:ext cx="4450200" cy="1576716"/>
            <a:chOff x="0" y="0"/>
            <a:chExt cx="5933600" cy="2102289"/>
          </a:xfrm>
        </p:grpSpPr>
        <p:sp>
          <p:nvSpPr>
            <p:cNvPr name="Freeform 90" id="90"/>
            <p:cNvSpPr/>
            <p:nvPr/>
          </p:nvSpPr>
          <p:spPr>
            <a:xfrm flipH="false" flipV="false" rot="0">
              <a:off x="12821" y="13511"/>
              <a:ext cx="5907957" cy="2075267"/>
            </a:xfrm>
            <a:custGeom>
              <a:avLst/>
              <a:gdLst/>
              <a:ahLst/>
              <a:cxnLst/>
              <a:rect r="r" b="b" t="t" l="l"/>
              <a:pathLst>
                <a:path h="2075267" w="5907957">
                  <a:moveTo>
                    <a:pt x="0" y="0"/>
                  </a:moveTo>
                  <a:lnTo>
                    <a:pt x="5907958" y="0"/>
                  </a:lnTo>
                  <a:lnTo>
                    <a:pt x="5907958" y="2075267"/>
                  </a:lnTo>
                  <a:lnTo>
                    <a:pt x="0" y="2075267"/>
                  </a:lnTo>
                  <a:close/>
                </a:path>
              </a:pathLst>
            </a:custGeom>
            <a:solidFill>
              <a:srgbClr val="5B9BD5"/>
            </a:solidFill>
          </p:spPr>
        </p:sp>
        <p:sp>
          <p:nvSpPr>
            <p:cNvPr name="Freeform 91" id="91"/>
            <p:cNvSpPr/>
            <p:nvPr/>
          </p:nvSpPr>
          <p:spPr>
            <a:xfrm flipH="false" flipV="false" rot="0">
              <a:off x="0" y="0"/>
              <a:ext cx="5933599" cy="2102289"/>
            </a:xfrm>
            <a:custGeom>
              <a:avLst/>
              <a:gdLst/>
              <a:ahLst/>
              <a:cxnLst/>
              <a:rect r="r" b="b" t="t" l="l"/>
              <a:pathLst>
                <a:path h="2102289" w="5933599">
                  <a:moveTo>
                    <a:pt x="12821" y="0"/>
                  </a:moveTo>
                  <a:lnTo>
                    <a:pt x="5920779" y="0"/>
                  </a:lnTo>
                  <a:cubicBezTo>
                    <a:pt x="5927830" y="0"/>
                    <a:pt x="5933599" y="6080"/>
                    <a:pt x="5933599" y="13511"/>
                  </a:cubicBezTo>
                  <a:lnTo>
                    <a:pt x="5933599" y="2088778"/>
                  </a:lnTo>
                  <a:cubicBezTo>
                    <a:pt x="5933599" y="2096209"/>
                    <a:pt x="5927830" y="2102289"/>
                    <a:pt x="5920779" y="2102289"/>
                  </a:cubicBezTo>
                  <a:lnTo>
                    <a:pt x="12821" y="2102289"/>
                  </a:lnTo>
                  <a:cubicBezTo>
                    <a:pt x="5769" y="2102289"/>
                    <a:pt x="0" y="2096209"/>
                    <a:pt x="0" y="2088778"/>
                  </a:cubicBezTo>
                  <a:lnTo>
                    <a:pt x="0" y="13511"/>
                  </a:lnTo>
                  <a:cubicBezTo>
                    <a:pt x="0" y="6080"/>
                    <a:pt x="5769" y="0"/>
                    <a:pt x="12821" y="0"/>
                  </a:cubicBezTo>
                  <a:moveTo>
                    <a:pt x="12821" y="27022"/>
                  </a:moveTo>
                  <a:lnTo>
                    <a:pt x="12821" y="13511"/>
                  </a:lnTo>
                  <a:lnTo>
                    <a:pt x="25642" y="13511"/>
                  </a:lnTo>
                  <a:lnTo>
                    <a:pt x="25642" y="2088778"/>
                  </a:lnTo>
                  <a:lnTo>
                    <a:pt x="12821" y="2088778"/>
                  </a:lnTo>
                  <a:lnTo>
                    <a:pt x="12821" y="2075267"/>
                  </a:lnTo>
                  <a:lnTo>
                    <a:pt x="5920779" y="2075267"/>
                  </a:lnTo>
                  <a:lnTo>
                    <a:pt x="5920779" y="2088778"/>
                  </a:lnTo>
                  <a:lnTo>
                    <a:pt x="5907957" y="2088778"/>
                  </a:lnTo>
                  <a:lnTo>
                    <a:pt x="5907957" y="13511"/>
                  </a:lnTo>
                  <a:lnTo>
                    <a:pt x="5920779" y="13511"/>
                  </a:lnTo>
                  <a:lnTo>
                    <a:pt x="5920779" y="27022"/>
                  </a:lnTo>
                  <a:lnTo>
                    <a:pt x="12821" y="27022"/>
                  </a:lnTo>
                  <a:close/>
                </a:path>
              </a:pathLst>
            </a:custGeom>
            <a:solidFill>
              <a:srgbClr val="41719C"/>
            </a:solidFill>
          </p:spPr>
        </p:sp>
        <p:sp>
          <p:nvSpPr>
            <p:cNvPr name="TextBox 92" id="92"/>
            <p:cNvSpPr txBox="true"/>
            <p:nvPr/>
          </p:nvSpPr>
          <p:spPr>
            <a:xfrm>
              <a:off x="0" y="-76200"/>
              <a:ext cx="5933600" cy="2178489"/>
            </a:xfrm>
            <a:prstGeom prst="rect">
              <a:avLst/>
            </a:prstGeom>
          </p:spPr>
          <p:txBody>
            <a:bodyPr anchor="ctr" rtlCol="false" tIns="50800" lIns="50800" bIns="50800" rIns="50800"/>
            <a:lstStyle/>
            <a:p>
              <a:pPr algn="ctr">
                <a:lnSpc>
                  <a:spcPts val="4200"/>
                </a:lnSpc>
              </a:pPr>
              <a:r>
                <a:rPr lang="en-US" sz="3500" b="true">
                  <a:solidFill>
                    <a:srgbClr val="FFFFFF"/>
                  </a:solidFill>
                  <a:latin typeface="Calibri (MS) Bold"/>
                  <a:ea typeface="Calibri (MS) Bold"/>
                  <a:cs typeface="Calibri (MS) Bold"/>
                  <a:sym typeface="Calibri (MS) Bold"/>
                </a:rPr>
                <a:t>Users</a:t>
              </a:r>
            </a:p>
            <a:p>
              <a:pPr algn="ctr">
                <a:lnSpc>
                  <a:spcPts val="2160"/>
                </a:lnSpc>
              </a:pPr>
            </a:p>
          </p:txBody>
        </p:sp>
      </p:grpSp>
      <p:sp>
        <p:nvSpPr>
          <p:cNvPr name="AutoShape 93" id="93"/>
          <p:cNvSpPr/>
          <p:nvPr/>
        </p:nvSpPr>
        <p:spPr>
          <a:xfrm flipV="true">
            <a:off x="8349931" y="7682710"/>
            <a:ext cx="6746" cy="617770"/>
          </a:xfrm>
          <a:prstGeom prst="line">
            <a:avLst/>
          </a:prstGeom>
          <a:ln cap="rnd" w="38100">
            <a:solidFill>
              <a:srgbClr val="5B9BD5"/>
            </a:solidFill>
            <a:prstDash val="solid"/>
            <a:headEnd type="none" len="sm" w="sm"/>
            <a:tailEnd type="triangle" len="med" w="lg"/>
          </a:ln>
        </p:spPr>
      </p:sp>
      <p:sp>
        <p:nvSpPr>
          <p:cNvPr name="AutoShape 94" id="94"/>
          <p:cNvSpPr/>
          <p:nvPr/>
        </p:nvSpPr>
        <p:spPr>
          <a:xfrm flipH="true" flipV="true">
            <a:off x="14904071" y="5731100"/>
            <a:ext cx="0" cy="478990"/>
          </a:xfrm>
          <a:prstGeom prst="line">
            <a:avLst/>
          </a:prstGeom>
          <a:ln cap="rnd" w="38100">
            <a:solidFill>
              <a:srgbClr val="5B9BD5"/>
            </a:solidFill>
            <a:prstDash val="solid"/>
            <a:headEnd type="triangle" len="med" w="lg"/>
            <a:tailEnd type="triangle" len="med" w="lg"/>
          </a:ln>
        </p:spPr>
      </p:sp>
      <p:sp>
        <p:nvSpPr>
          <p:cNvPr name="Freeform 95" id="95"/>
          <p:cNvSpPr/>
          <p:nvPr/>
        </p:nvSpPr>
        <p:spPr>
          <a:xfrm flipH="false" flipV="false" rot="0">
            <a:off x="16836195" y="9258300"/>
            <a:ext cx="423105" cy="346177"/>
          </a:xfrm>
          <a:custGeom>
            <a:avLst/>
            <a:gdLst/>
            <a:ahLst/>
            <a:cxnLst/>
            <a:rect r="r" b="b" t="t" l="l"/>
            <a:pathLst>
              <a:path h="346177" w="423105">
                <a:moveTo>
                  <a:pt x="0" y="0"/>
                </a:moveTo>
                <a:lnTo>
                  <a:pt x="423105" y="0"/>
                </a:lnTo>
                <a:lnTo>
                  <a:pt x="423105" y="346177"/>
                </a:lnTo>
                <a:lnTo>
                  <a:pt x="0" y="34617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6" id="96"/>
          <p:cNvSpPr txBox="true"/>
          <p:nvPr/>
        </p:nvSpPr>
        <p:spPr>
          <a:xfrm rot="0">
            <a:off x="6110407" y="5318196"/>
            <a:ext cx="4450200" cy="390591"/>
          </a:xfrm>
          <a:prstGeom prst="rect">
            <a:avLst/>
          </a:prstGeom>
        </p:spPr>
        <p:txBody>
          <a:bodyPr anchor="t" rtlCol="false" tIns="0" lIns="0" bIns="0" rIns="0">
            <a:spAutoFit/>
          </a:bodyPr>
          <a:lstStyle/>
          <a:p>
            <a:pPr algn="ctr">
              <a:lnSpc>
                <a:spcPts val="2760"/>
              </a:lnSpc>
              <a:spcBef>
                <a:spcPct val="0"/>
              </a:spcBef>
            </a:pPr>
            <a:r>
              <a:rPr lang="en-US" sz="2300">
                <a:solidFill>
                  <a:srgbClr val="FFFFFF"/>
                </a:solidFill>
                <a:latin typeface="Calibri (MS)"/>
                <a:ea typeface="Calibri (MS)"/>
                <a:cs typeface="Calibri (MS)"/>
                <a:sym typeface="Calibri (MS)"/>
              </a:rPr>
              <a:t>Admin</a:t>
            </a:r>
          </a:p>
        </p:txBody>
      </p:sp>
      <p:sp>
        <p:nvSpPr>
          <p:cNvPr name="TextBox 97" id="97"/>
          <p:cNvSpPr txBox="true"/>
          <p:nvPr/>
        </p:nvSpPr>
        <p:spPr>
          <a:xfrm rot="0">
            <a:off x="1046265" y="276208"/>
            <a:ext cx="10230142" cy="1390683"/>
          </a:xfrm>
          <a:prstGeom prst="rect">
            <a:avLst/>
          </a:prstGeom>
        </p:spPr>
        <p:txBody>
          <a:bodyPr anchor="t" rtlCol="false" tIns="0" lIns="0" bIns="0" rIns="0">
            <a:spAutoFit/>
          </a:bodyPr>
          <a:lstStyle/>
          <a:p>
            <a:pPr algn="l">
              <a:lnSpc>
                <a:spcPts val="9600"/>
              </a:lnSpc>
            </a:pPr>
            <a:r>
              <a:rPr lang="en-US" sz="8000">
                <a:solidFill>
                  <a:srgbClr val="000000"/>
                </a:solidFill>
                <a:latin typeface="ITC Bauhaus Light"/>
                <a:ea typeface="ITC Bauhaus Light"/>
                <a:cs typeface="ITC Bauhaus Light"/>
                <a:sym typeface="ITC Bauhaus Light"/>
              </a:rPr>
              <a:t>Architecture Diagram</a:t>
            </a:r>
          </a:p>
        </p:txBody>
      </p:sp>
      <p:sp>
        <p:nvSpPr>
          <p:cNvPr name="TextBox 98" id="98"/>
          <p:cNvSpPr txBox="true"/>
          <p:nvPr/>
        </p:nvSpPr>
        <p:spPr>
          <a:xfrm rot="0">
            <a:off x="986139" y="9046699"/>
            <a:ext cx="850648" cy="759721"/>
          </a:xfrm>
          <a:prstGeom prst="rect">
            <a:avLst/>
          </a:prstGeom>
        </p:spPr>
        <p:txBody>
          <a:bodyPr anchor="t" rtlCol="false" tIns="0" lIns="0" bIns="0" rIns="0">
            <a:spAutoFit/>
          </a:bodyPr>
          <a:lstStyle/>
          <a:p>
            <a:pPr algn="r">
              <a:lnSpc>
                <a:spcPts val="6059"/>
              </a:lnSpc>
            </a:pPr>
            <a:r>
              <a:rPr lang="en-US" sz="5049">
                <a:solidFill>
                  <a:srgbClr val="000000">
                    <a:alpha val="89804"/>
                  </a:srgbClr>
                </a:solidFill>
                <a:latin typeface="Lovelo"/>
                <a:ea typeface="Lovelo"/>
                <a:cs typeface="Lovelo"/>
                <a:sym typeface="Lovelo"/>
              </a:rPr>
              <a:t>08</a:t>
            </a:r>
          </a:p>
        </p:txBody>
      </p:sp>
      <p:sp>
        <p:nvSpPr>
          <p:cNvPr name="TextBox 99" id="99"/>
          <p:cNvSpPr txBox="true"/>
          <p:nvPr/>
        </p:nvSpPr>
        <p:spPr>
          <a:xfrm rot="0">
            <a:off x="6110407" y="9415828"/>
            <a:ext cx="4450200" cy="390525"/>
          </a:xfrm>
          <a:prstGeom prst="rect">
            <a:avLst/>
          </a:prstGeom>
        </p:spPr>
        <p:txBody>
          <a:bodyPr anchor="t" rtlCol="false" tIns="0" lIns="0" bIns="0" rIns="0">
            <a:spAutoFit/>
          </a:bodyPr>
          <a:lstStyle/>
          <a:p>
            <a:pPr algn="ctr">
              <a:lnSpc>
                <a:spcPts val="2760"/>
              </a:lnSpc>
              <a:spcBef>
                <a:spcPct val="0"/>
              </a:spcBef>
            </a:pPr>
            <a:r>
              <a:rPr lang="en-US" sz="2300">
                <a:solidFill>
                  <a:srgbClr val="FFFFFF"/>
                </a:solidFill>
                <a:latin typeface="Calibri (MS)"/>
                <a:ea typeface="Calibri (MS)"/>
                <a:cs typeface="Calibri (MS)"/>
                <a:sym typeface="Calibri (MS)"/>
              </a:rPr>
              <a:t>Users</a:t>
            </a:r>
          </a:p>
        </p:txBody>
      </p:sp>
      <p:grpSp>
        <p:nvGrpSpPr>
          <p:cNvPr name="Group 100" id="100"/>
          <p:cNvGrpSpPr/>
          <p:nvPr/>
        </p:nvGrpSpPr>
        <p:grpSpPr>
          <a:xfrm rot="0">
            <a:off x="5086513" y="4282502"/>
            <a:ext cx="1023894" cy="775233"/>
            <a:chOff x="0" y="0"/>
            <a:chExt cx="1352299" cy="1023882"/>
          </a:xfrm>
        </p:grpSpPr>
        <p:sp>
          <p:nvSpPr>
            <p:cNvPr name="Freeform 101" id="101"/>
            <p:cNvSpPr/>
            <p:nvPr/>
          </p:nvSpPr>
          <p:spPr>
            <a:xfrm flipH="false" flipV="false" rot="0">
              <a:off x="0" y="0"/>
              <a:ext cx="1352299" cy="1023882"/>
            </a:xfrm>
            <a:custGeom>
              <a:avLst/>
              <a:gdLst/>
              <a:ahLst/>
              <a:cxnLst/>
              <a:rect r="r" b="b" t="t" l="l"/>
              <a:pathLst>
                <a:path h="1023882" w="1352299">
                  <a:moveTo>
                    <a:pt x="0" y="0"/>
                  </a:moveTo>
                  <a:lnTo>
                    <a:pt x="1352299" y="0"/>
                  </a:lnTo>
                  <a:lnTo>
                    <a:pt x="1352299" y="1023882"/>
                  </a:lnTo>
                  <a:lnTo>
                    <a:pt x="0" y="1023882"/>
                  </a:lnTo>
                  <a:close/>
                </a:path>
              </a:pathLst>
            </a:custGeom>
            <a:solidFill>
              <a:srgbClr val="000000">
                <a:alpha val="0"/>
              </a:srgbClr>
            </a:solidFill>
          </p:spPr>
        </p:sp>
        <p:sp>
          <p:nvSpPr>
            <p:cNvPr name="TextBox 102" id="102"/>
            <p:cNvSpPr txBox="true"/>
            <p:nvPr/>
          </p:nvSpPr>
          <p:spPr>
            <a:xfrm>
              <a:off x="0" y="-47625"/>
              <a:ext cx="1352299" cy="1071507"/>
            </a:xfrm>
            <a:prstGeom prst="rect">
              <a:avLst/>
            </a:prstGeom>
          </p:spPr>
          <p:txBody>
            <a:bodyPr anchor="t" rtlCol="false" tIns="0" lIns="0" bIns="0" rIns="0"/>
            <a:lstStyle/>
            <a:p>
              <a:pPr algn="l">
                <a:lnSpc>
                  <a:spcPts val="2640"/>
                </a:lnSpc>
              </a:pPr>
              <a:r>
                <a:rPr lang="en-US" sz="2200">
                  <a:solidFill>
                    <a:srgbClr val="000000"/>
                  </a:solidFill>
                  <a:latin typeface="Calibri (MS)"/>
                  <a:ea typeface="Calibri (MS)"/>
                  <a:cs typeface="Calibri (MS)"/>
                  <a:sym typeface="Calibri (MS)"/>
                </a:rPr>
                <a:t> GET/</a:t>
              </a:r>
            </a:p>
            <a:p>
              <a:pPr algn="l">
                <a:lnSpc>
                  <a:spcPts val="2640"/>
                </a:lnSpc>
              </a:pPr>
              <a:r>
                <a:rPr lang="en-US" sz="2200">
                  <a:solidFill>
                    <a:srgbClr val="000000"/>
                  </a:solidFill>
                  <a:latin typeface="Calibri (MS)"/>
                  <a:ea typeface="Calibri (MS)"/>
                  <a:cs typeface="Calibri (MS)"/>
                  <a:sym typeface="Calibri (MS)"/>
                </a:rPr>
                <a:t>DELETE</a:t>
              </a: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logo with yellow and purple circles  AI-generated content may be incorrect."/>
          <p:cNvSpPr/>
          <p:nvPr/>
        </p:nvSpPr>
        <p:spPr>
          <a:xfrm flipH="false" flipV="false" rot="0">
            <a:off x="16002000" y="243405"/>
            <a:ext cx="1828800" cy="1000125"/>
          </a:xfrm>
          <a:custGeom>
            <a:avLst/>
            <a:gdLst/>
            <a:ahLst/>
            <a:cxnLst/>
            <a:rect r="r" b="b" t="t" l="l"/>
            <a:pathLst>
              <a:path h="1000125" w="1828800">
                <a:moveTo>
                  <a:pt x="0" y="0"/>
                </a:moveTo>
                <a:lnTo>
                  <a:pt x="1828800" y="0"/>
                </a:lnTo>
                <a:lnTo>
                  <a:pt x="1828800" y="1000125"/>
                </a:lnTo>
                <a:lnTo>
                  <a:pt x="0" y="1000125"/>
                </a:lnTo>
                <a:lnTo>
                  <a:pt x="0" y="0"/>
                </a:lnTo>
                <a:close/>
              </a:path>
            </a:pathLst>
          </a:custGeom>
          <a:blipFill>
            <a:blip r:embed="rId2"/>
            <a:stretch>
              <a:fillRect l="0" t="0" r="0" b="0"/>
            </a:stretch>
          </a:blipFill>
        </p:spPr>
      </p:sp>
      <p:sp>
        <p:nvSpPr>
          <p:cNvPr name="Freeform 3" id="3"/>
          <p:cNvSpPr/>
          <p:nvPr/>
        </p:nvSpPr>
        <p:spPr>
          <a:xfrm flipH="false" flipV="false" rot="0">
            <a:off x="16836195" y="9258300"/>
            <a:ext cx="423105" cy="346177"/>
          </a:xfrm>
          <a:custGeom>
            <a:avLst/>
            <a:gdLst/>
            <a:ahLst/>
            <a:cxnLst/>
            <a:rect r="r" b="b" t="t" l="l"/>
            <a:pathLst>
              <a:path h="346177" w="423105">
                <a:moveTo>
                  <a:pt x="0" y="0"/>
                </a:moveTo>
                <a:lnTo>
                  <a:pt x="423105" y="0"/>
                </a:lnTo>
                <a:lnTo>
                  <a:pt x="423105" y="346177"/>
                </a:lnTo>
                <a:lnTo>
                  <a:pt x="0" y="34617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143771" y="406518"/>
            <a:ext cx="9335533" cy="9473965"/>
          </a:xfrm>
          <a:custGeom>
            <a:avLst/>
            <a:gdLst/>
            <a:ahLst/>
            <a:cxnLst/>
            <a:rect r="r" b="b" t="t" l="l"/>
            <a:pathLst>
              <a:path h="9473965" w="9335533">
                <a:moveTo>
                  <a:pt x="0" y="0"/>
                </a:moveTo>
                <a:lnTo>
                  <a:pt x="9335532" y="0"/>
                </a:lnTo>
                <a:lnTo>
                  <a:pt x="9335532" y="9473964"/>
                </a:lnTo>
                <a:lnTo>
                  <a:pt x="0" y="9473964"/>
                </a:lnTo>
                <a:lnTo>
                  <a:pt x="0" y="0"/>
                </a:lnTo>
                <a:close/>
              </a:path>
            </a:pathLst>
          </a:custGeom>
          <a:blipFill>
            <a:blip r:embed="rId5"/>
            <a:stretch>
              <a:fillRect l="0" t="0" r="0" b="0"/>
            </a:stretch>
          </a:blipFill>
        </p:spPr>
      </p:sp>
      <p:sp>
        <p:nvSpPr>
          <p:cNvPr name="TextBox 5" id="5"/>
          <p:cNvSpPr txBox="true"/>
          <p:nvPr/>
        </p:nvSpPr>
        <p:spPr>
          <a:xfrm rot="0">
            <a:off x="986139" y="9046699"/>
            <a:ext cx="850648" cy="759721"/>
          </a:xfrm>
          <a:prstGeom prst="rect">
            <a:avLst/>
          </a:prstGeom>
        </p:spPr>
        <p:txBody>
          <a:bodyPr anchor="t" rtlCol="false" tIns="0" lIns="0" bIns="0" rIns="0">
            <a:spAutoFit/>
          </a:bodyPr>
          <a:lstStyle/>
          <a:p>
            <a:pPr algn="r">
              <a:lnSpc>
                <a:spcPts val="6059"/>
              </a:lnSpc>
            </a:pPr>
            <a:r>
              <a:rPr lang="en-US" sz="5049">
                <a:solidFill>
                  <a:srgbClr val="000000">
                    <a:alpha val="89804"/>
                  </a:srgbClr>
                </a:solidFill>
                <a:latin typeface="Lovelo"/>
                <a:ea typeface="Lovelo"/>
                <a:cs typeface="Lovelo"/>
                <a:sym typeface="Lovelo"/>
              </a:rPr>
              <a:t>09</a:t>
            </a:r>
          </a:p>
        </p:txBody>
      </p:sp>
      <p:sp>
        <p:nvSpPr>
          <p:cNvPr name="TextBox 6" id="6"/>
          <p:cNvSpPr txBox="true"/>
          <p:nvPr/>
        </p:nvSpPr>
        <p:spPr>
          <a:xfrm rot="0">
            <a:off x="1028700" y="857250"/>
            <a:ext cx="10230142" cy="2609916"/>
          </a:xfrm>
          <a:prstGeom prst="rect">
            <a:avLst/>
          </a:prstGeom>
        </p:spPr>
        <p:txBody>
          <a:bodyPr anchor="t" rtlCol="false" tIns="0" lIns="0" bIns="0" rIns="0">
            <a:spAutoFit/>
          </a:bodyPr>
          <a:lstStyle/>
          <a:p>
            <a:pPr algn="l">
              <a:lnSpc>
                <a:spcPts val="9600"/>
              </a:lnSpc>
            </a:pPr>
            <a:r>
              <a:rPr lang="en-US" sz="8000">
                <a:solidFill>
                  <a:srgbClr val="000000"/>
                </a:solidFill>
                <a:latin typeface="ITC Bauhaus Light"/>
                <a:ea typeface="ITC Bauhaus Light"/>
                <a:cs typeface="ITC Bauhaus Light"/>
                <a:sym typeface="ITC Bauhaus Light"/>
              </a:rPr>
              <a:t>Database</a:t>
            </a:r>
          </a:p>
          <a:p>
            <a:pPr algn="l">
              <a:lnSpc>
                <a:spcPts val="9600"/>
              </a:lnSpc>
            </a:pPr>
            <a:r>
              <a:rPr lang="en-US" sz="8000">
                <a:solidFill>
                  <a:srgbClr val="000000"/>
                </a:solidFill>
                <a:latin typeface="ITC Bauhaus Light"/>
                <a:ea typeface="ITC Bauhaus Light"/>
                <a:cs typeface="ITC Bauhaus Light"/>
                <a:sym typeface="ITC Bauhaus Light"/>
              </a:rPr>
              <a:t>Diagram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DAGfWnHGkpw</dc:identifier>
  <dcterms:modified xsi:type="dcterms:W3CDTF">2011-08-01T06:04:30Z</dcterms:modified>
  <cp:revision>1</cp:revision>
  <dc:title>Quiz Generator - Team 1</dc:title>
</cp:coreProperties>
</file>