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5"/>
  </p:notesMasterIdLst>
  <p:sldIdLst>
    <p:sldId id="257" r:id="rId2"/>
    <p:sldId id="278" r:id="rId3"/>
    <p:sldId id="258" r:id="rId4"/>
    <p:sldId id="259" r:id="rId5"/>
    <p:sldId id="282" r:id="rId6"/>
    <p:sldId id="260" r:id="rId7"/>
    <p:sldId id="261" r:id="rId8"/>
    <p:sldId id="262" r:id="rId9"/>
    <p:sldId id="263" r:id="rId10"/>
    <p:sldId id="264" r:id="rId11"/>
    <p:sldId id="265" r:id="rId12"/>
    <p:sldId id="280" r:id="rId13"/>
    <p:sldId id="266" r:id="rId14"/>
    <p:sldId id="267" r:id="rId15"/>
    <p:sldId id="269" r:id="rId16"/>
    <p:sldId id="270" r:id="rId17"/>
    <p:sldId id="271" r:id="rId18"/>
    <p:sldId id="272" r:id="rId19"/>
    <p:sldId id="273" r:id="rId20"/>
    <p:sldId id="274" r:id="rId21"/>
    <p:sldId id="275" r:id="rId22"/>
    <p:sldId id="277"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7E0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337BAF-1E2F-6F77-0C2E-A8E12DE2ABA0}" v="662" dt="2025-01-16T15:39:48.155"/>
    <p1510:client id="{3A1800DA-48B2-5894-A6F3-8C316F0CA632}" v="209" dt="2025-01-17T05:47:56.900"/>
    <p1510:client id="{4117522D-2A9A-6C6B-7B82-71406EC26762}" v="450" dt="2025-01-16T08:47:41.778"/>
    <p1510:client id="{595B21A3-D38A-0CE9-CF7E-2BA6257EEA4A}" v="1152" dt="2025-01-15T20:23:13.526"/>
    <p1510:client id="{716D1229-8AEC-97A6-FAFA-A00C1C6B4F8E}" v="170" dt="2025-01-16T09:04:41.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229" autoAdjust="0"/>
  </p:normalViewPr>
  <p:slideViewPr>
    <p:cSldViewPr snapToGrid="0">
      <p:cViewPr varScale="1">
        <p:scale>
          <a:sx n="94" d="100"/>
          <a:sy n="94" d="100"/>
        </p:scale>
        <p:origin x="-211" y="-6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9B008D-8F90-479E-A2C2-3A0C33815E08}" type="datetimeFigureOut">
              <a:rPr lang="en-US" smtClean="0"/>
              <a:pPr/>
              <a:t>1/19/2025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148859-55B8-4ACF-B3F9-930B1CF16E4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C148859-55B8-4ACF-B3F9-930B1CF16E4E}"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cstate="print">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2809084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dirty="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xmlns="" val="2950270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dirty="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3762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dirty="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xmlns="" val="152683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cstate="print">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xmlns="" val="165139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dirty="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xmlns="" val="2286401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dirty="0"/>
              <a:pPr/>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xmlns="" val="344322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dirty="0"/>
              <a:pPr/>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xmlns="" val="398754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pPr/>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xmlns="" val="93852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xmlns="" val="224673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1747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1/19/2025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7056629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youtube.com/playlist?list=PLfEr2kn3s-bo4LwlbyZugHPavhcdW8YMC" TargetMode="External"/><Relationship Id="rId3" Type="http://schemas.openxmlformats.org/officeDocument/2006/relationships/hyperlink" Target="https://www.codingnepalweb.com/chat-web-application-using-php/" TargetMode="External"/><Relationship Id="rId7" Type="http://schemas.openxmlformats.org/officeDocument/2006/relationships/hyperlink" Target="https://hackr.io/blog/php-projects" TargetMode="External"/><Relationship Id="rId2" Type="http://schemas.openxmlformats.org/officeDocument/2006/relationships/hyperlink" Target="https://www.geeksforgeeks.org/online-group-chat-application-using-php/" TargetMode="External"/><Relationship Id="rId1" Type="http://schemas.openxmlformats.org/officeDocument/2006/relationships/slideLayout" Target="../slideLayouts/slideLayout7.xml"/><Relationship Id="rId6" Type="http://schemas.openxmlformats.org/officeDocument/2006/relationships/hyperlink" Target="https://www.youtube.com/playlist?list=PLu0W_9lII9agq5TrH9XLIKQvv0iaF2X3w" TargetMode="External"/><Relationship Id="rId5" Type="http://schemas.openxmlformats.org/officeDocument/2006/relationships/hyperlink" Target="https://www.youtube.com/playlist?list=PLu0W_9lII9aikXkRE0WxDt1vozo3hnmtR" TargetMode="External"/><Relationship Id="rId4" Type="http://schemas.openxmlformats.org/officeDocument/2006/relationships/hyperlink" Target="https://www.youtube.com/playlist?list=PLu0W_9lII9ahR1blWXxgSlL4y9iQBnLpR"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931DD130-CAD6-5D12-D842-E72448F43CE4}"/>
              </a:ext>
            </a:extLst>
          </p:cNvPr>
          <p:cNvSpPr>
            <a:spLocks noGrp="1"/>
          </p:cNvSpPr>
          <p:nvPr>
            <p:ph type="subTitle" idx="4294967295"/>
          </p:nvPr>
        </p:nvSpPr>
        <p:spPr>
          <a:xfrm>
            <a:off x="6715125" y="4297363"/>
            <a:ext cx="5476875" cy="1431925"/>
          </a:xfrm>
        </p:spPr>
        <p:txBody>
          <a:bodyPr anchor="t">
            <a:normAutofit/>
          </a:bodyPr>
          <a:lstStyle/>
          <a:p>
            <a:r>
              <a:rPr lang="en-US" sz="2400" b="1">
                <a:solidFill>
                  <a:schemeClr val="bg1"/>
                </a:solidFill>
                <a:latin typeface="Aptos"/>
              </a:rPr>
              <a:t>Submitted by  Sayan Adhikary and Team</a:t>
            </a:r>
            <a:endParaRPr lang="en-US" sz="2400" b="1">
              <a:solidFill>
                <a:schemeClr val="bg1"/>
              </a:solidFill>
            </a:endParaRPr>
          </a:p>
        </p:txBody>
      </p:sp>
      <p:sp>
        <p:nvSpPr>
          <p:cNvPr id="6" name="Rectangle 5">
            <a:extLst>
              <a:ext uri="{FF2B5EF4-FFF2-40B4-BE49-F238E27FC236}">
                <a16:creationId xmlns:a16="http://schemas.microsoft.com/office/drawing/2014/main" xmlns="" id="{8B9BB923-B03B-F89D-21EA-062D1E4ABECB}"/>
              </a:ext>
            </a:extLst>
          </p:cNvPr>
          <p:cNvSpPr/>
          <p:nvPr/>
        </p:nvSpPr>
        <p:spPr>
          <a:xfrm>
            <a:off x="120006" y="59981"/>
            <a:ext cx="11959843" cy="65603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descr="A person with a turban on his head&#10;&#10;AI-generated content may be incorrect.">
            <a:extLst>
              <a:ext uri="{FF2B5EF4-FFF2-40B4-BE49-F238E27FC236}">
                <a16:creationId xmlns:a16="http://schemas.microsoft.com/office/drawing/2014/main" xmlns="" id="{8B30B822-3E4D-8C3E-F76B-E77099630C84}"/>
              </a:ext>
            </a:extLst>
          </p:cNvPr>
          <p:cNvPicPr>
            <a:picLocks noChangeAspect="1"/>
          </p:cNvPicPr>
          <p:nvPr/>
        </p:nvPicPr>
        <p:blipFill>
          <a:blip r:embed="rId3" cstate="print"/>
          <a:stretch>
            <a:fillRect/>
          </a:stretch>
        </p:blipFill>
        <p:spPr>
          <a:xfrm>
            <a:off x="5137433" y="209746"/>
            <a:ext cx="2105025" cy="1501167"/>
          </a:xfrm>
          <a:prstGeom prst="rect">
            <a:avLst/>
          </a:prstGeom>
        </p:spPr>
      </p:pic>
      <p:sp>
        <p:nvSpPr>
          <p:cNvPr id="8" name="TextBox 7">
            <a:extLst>
              <a:ext uri="{FF2B5EF4-FFF2-40B4-BE49-F238E27FC236}">
                <a16:creationId xmlns:a16="http://schemas.microsoft.com/office/drawing/2014/main" xmlns="" id="{76F7FC1D-FDE6-B89E-1B6B-B04F1401DE16}"/>
              </a:ext>
            </a:extLst>
          </p:cNvPr>
          <p:cNvSpPr txBox="1"/>
          <p:nvPr/>
        </p:nvSpPr>
        <p:spPr>
          <a:xfrm>
            <a:off x="1116701" y="1716340"/>
            <a:ext cx="988846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E16C09"/>
                </a:solidFill>
                <a:latin typeface="Times New Roman"/>
                <a:cs typeface="Times New Roman"/>
              </a:rPr>
              <a:t>SWAMI VIVEKANANDA INSTITUTE OF</a:t>
            </a:r>
            <a:r>
              <a:rPr lang="en-US" sz="2400" dirty="0">
                <a:solidFill>
                  <a:srgbClr val="F9F9F9"/>
                </a:solidFill>
                <a:latin typeface="Times New Roman"/>
                <a:cs typeface="Times New Roman"/>
              </a:rPr>
              <a:t> </a:t>
            </a:r>
            <a:r>
              <a:rPr lang="en-US" sz="2400" dirty="0" smtClean="0">
                <a:solidFill>
                  <a:srgbClr val="E16C09"/>
                </a:solidFill>
                <a:latin typeface="Times New Roman"/>
                <a:cs typeface="Times New Roman"/>
              </a:rPr>
              <a:t>MODERN </a:t>
            </a:r>
            <a:r>
              <a:rPr lang="en-US" sz="2400" dirty="0">
                <a:solidFill>
                  <a:srgbClr val="E16C09"/>
                </a:solidFill>
                <a:latin typeface="Times New Roman"/>
                <a:cs typeface="Times New Roman"/>
              </a:rPr>
              <a:t>SCIENCE</a:t>
            </a:r>
            <a:endParaRPr lang="en-US" dirty="0"/>
          </a:p>
        </p:txBody>
      </p:sp>
      <p:sp>
        <p:nvSpPr>
          <p:cNvPr id="9" name="TextBox 8">
            <a:extLst>
              <a:ext uri="{FF2B5EF4-FFF2-40B4-BE49-F238E27FC236}">
                <a16:creationId xmlns:a16="http://schemas.microsoft.com/office/drawing/2014/main" xmlns="" id="{AF396D7A-DCF3-BD75-3F7D-F8A77815C250}"/>
              </a:ext>
            </a:extLst>
          </p:cNvPr>
          <p:cNvSpPr txBox="1"/>
          <p:nvPr/>
        </p:nvSpPr>
        <p:spPr>
          <a:xfrm>
            <a:off x="819725" y="5939723"/>
            <a:ext cx="95881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tantia"/>
              </a:rPr>
              <a:t>                             </a:t>
            </a:r>
            <a:endParaRPr lang="en-US" dirty="0"/>
          </a:p>
        </p:txBody>
      </p:sp>
      <p:sp>
        <p:nvSpPr>
          <p:cNvPr id="10" name="TextBox 9">
            <a:extLst>
              <a:ext uri="{FF2B5EF4-FFF2-40B4-BE49-F238E27FC236}">
                <a16:creationId xmlns:a16="http://schemas.microsoft.com/office/drawing/2014/main" xmlns="" id="{E6C2041A-E74A-082F-AE24-F6E8FE6421D8}"/>
              </a:ext>
            </a:extLst>
          </p:cNvPr>
          <p:cNvSpPr txBox="1"/>
          <p:nvPr/>
        </p:nvSpPr>
        <p:spPr>
          <a:xfrm>
            <a:off x="452452" y="2215719"/>
            <a:ext cx="11396573" cy="430887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E16C09"/>
                </a:solidFill>
                <a:latin typeface="Times New Roman"/>
                <a:cs typeface="Times New Roman"/>
              </a:rPr>
              <a:t>NAME With ROLL NO:-  </a:t>
            </a:r>
            <a:r>
              <a:rPr lang="en-US" sz="1600" dirty="0" smtClean="0">
                <a:latin typeface="Times New Roman"/>
                <a:cs typeface="Times New Roman"/>
              </a:rPr>
              <a:t>SAYAN ADHIKARY </a:t>
            </a:r>
            <a:r>
              <a:rPr lang="en-US" sz="1600" dirty="0">
                <a:latin typeface="Times New Roman"/>
                <a:cs typeface="Times New Roman"/>
              </a:rPr>
              <a:t>- 26401222033 </a:t>
            </a:r>
            <a:endParaRPr lang="en-US" dirty="0">
              <a:latin typeface="Tw Cen MT" panose="020B0602020104020603"/>
              <a:cs typeface="Times New Roman"/>
            </a:endParaRPr>
          </a:p>
          <a:p>
            <a:r>
              <a:rPr lang="en-US" sz="1600" dirty="0">
                <a:latin typeface="Times New Roman"/>
                <a:cs typeface="Times New Roman"/>
              </a:rPr>
              <a:t> </a:t>
            </a:r>
            <a:r>
              <a:rPr lang="en-US" sz="1600" dirty="0">
                <a:latin typeface="Times New Roman"/>
                <a:ea typeface="+mn-lt"/>
                <a:cs typeface="Times New Roman"/>
              </a:rPr>
              <a:t>                                            </a:t>
            </a:r>
            <a:r>
              <a:rPr lang="en-US" sz="1600" dirty="0">
                <a:latin typeface="Times New Roman"/>
                <a:ea typeface="+mn-lt"/>
                <a:cs typeface="+mn-lt"/>
              </a:rPr>
              <a:t>SAWAN KUMAR MURMU - </a:t>
            </a:r>
            <a:r>
              <a:rPr lang="en-US" sz="1600" dirty="0">
                <a:latin typeface="Times New Roman"/>
                <a:ea typeface="+mn-lt"/>
                <a:cs typeface="Times New Roman"/>
              </a:rPr>
              <a:t>26401222029</a:t>
            </a:r>
            <a:endParaRPr lang="en-US" dirty="0">
              <a:latin typeface="Tw Cen MT" panose="020B0602020104020603"/>
              <a:ea typeface="+mn-lt"/>
              <a:cs typeface="+mn-lt"/>
            </a:endParaRPr>
          </a:p>
          <a:p>
            <a:r>
              <a:rPr lang="en-US" sz="1600" dirty="0">
                <a:latin typeface="Times New Roman"/>
                <a:ea typeface="+mn-lt"/>
                <a:cs typeface="+mn-lt"/>
              </a:rPr>
              <a:t>                                             SUDHANGSU SHEKHAR BAIRAGI - </a:t>
            </a:r>
            <a:r>
              <a:rPr lang="en-US" sz="1600" dirty="0">
                <a:latin typeface="Times New Roman"/>
                <a:ea typeface="+mn-lt"/>
                <a:cs typeface="Times New Roman"/>
              </a:rPr>
              <a:t>26401222092</a:t>
            </a:r>
            <a:endParaRPr lang="en-US" dirty="0">
              <a:latin typeface="Tw Cen MT" panose="020B0602020104020603"/>
              <a:ea typeface="+mn-lt"/>
              <a:cs typeface="+mn-lt"/>
            </a:endParaRPr>
          </a:p>
          <a:p>
            <a:r>
              <a:rPr lang="en-US" sz="1600" dirty="0">
                <a:latin typeface="Times New Roman"/>
                <a:ea typeface="+mn-lt"/>
                <a:cs typeface="+mn-lt"/>
              </a:rPr>
              <a:t>                                             SUDIP UTTHASINI - </a:t>
            </a:r>
            <a:r>
              <a:rPr lang="en-US" sz="1600" dirty="0">
                <a:latin typeface="Times New Roman"/>
                <a:ea typeface="+mn-lt"/>
                <a:cs typeface="Times New Roman"/>
              </a:rPr>
              <a:t>26401222009</a:t>
            </a:r>
            <a:endParaRPr lang="en-US" dirty="0">
              <a:latin typeface="Tw Cen MT" panose="020B0602020104020603"/>
              <a:ea typeface="+mn-lt"/>
              <a:cs typeface="+mn-lt"/>
            </a:endParaRPr>
          </a:p>
          <a:p>
            <a:r>
              <a:rPr lang="en-US" sz="1600" dirty="0">
                <a:latin typeface="Times New Roman"/>
                <a:ea typeface="+mn-lt"/>
                <a:cs typeface="+mn-lt"/>
              </a:rPr>
              <a:t>                                             SAMIRAN BHATTACHARYA - </a:t>
            </a:r>
            <a:r>
              <a:rPr lang="en-US" sz="1600" dirty="0">
                <a:latin typeface="Times New Roman"/>
                <a:ea typeface="+mn-lt"/>
                <a:cs typeface="Times New Roman"/>
              </a:rPr>
              <a:t>26401222024</a:t>
            </a:r>
          </a:p>
          <a:p>
            <a:endParaRPr lang="en-US" sz="1600" dirty="0">
              <a:latin typeface="Times New Roman"/>
            </a:endParaRPr>
          </a:p>
          <a:p>
            <a:r>
              <a:rPr lang="en-US" sz="1600" b="1" dirty="0">
                <a:solidFill>
                  <a:srgbClr val="E16C09"/>
                </a:solidFill>
                <a:latin typeface="Times New Roman"/>
                <a:cs typeface="Times New Roman"/>
              </a:rPr>
              <a:t>DEPARTMENT: -</a:t>
            </a:r>
            <a:r>
              <a:rPr lang="en-US" sz="1600" b="1" dirty="0">
                <a:solidFill>
                  <a:srgbClr val="000000"/>
                </a:solidFill>
                <a:latin typeface="Times New Roman"/>
                <a:cs typeface="Times New Roman"/>
              </a:rPr>
              <a:t>  </a:t>
            </a:r>
            <a:r>
              <a:rPr lang="en-US" sz="1600" dirty="0">
                <a:solidFill>
                  <a:srgbClr val="000000"/>
                </a:solidFill>
                <a:latin typeface="Calibri"/>
                <a:ea typeface="Calibri"/>
                <a:cs typeface="Calibri"/>
              </a:rPr>
              <a:t>DEPARTMENT OF COMPUTER APPLICATION </a:t>
            </a:r>
            <a:endParaRPr lang="en-US" dirty="0"/>
          </a:p>
          <a:p>
            <a:r>
              <a:rPr lang="en-US" sz="1600" b="1" dirty="0" smtClean="0">
                <a:solidFill>
                  <a:srgbClr val="E16C09"/>
                </a:solidFill>
                <a:latin typeface="Times New Roman"/>
                <a:cs typeface="Times New Roman"/>
              </a:rPr>
              <a:t>SEMESTER</a:t>
            </a:r>
            <a:r>
              <a:rPr lang="en-US" sz="1600" b="1" dirty="0">
                <a:solidFill>
                  <a:srgbClr val="E16C09"/>
                </a:solidFill>
                <a:latin typeface="Times New Roman"/>
                <a:cs typeface="Times New Roman"/>
              </a:rPr>
              <a:t>: -</a:t>
            </a:r>
            <a:r>
              <a:rPr lang="en-US" sz="1600" dirty="0">
                <a:solidFill>
                  <a:srgbClr val="FFFFFF"/>
                </a:solidFill>
                <a:latin typeface="Times New Roman"/>
                <a:cs typeface="Times New Roman"/>
              </a:rPr>
              <a:t>  </a:t>
            </a:r>
            <a:r>
              <a:rPr lang="en-US" sz="1600" dirty="0">
                <a:latin typeface="Times New Roman"/>
                <a:cs typeface="Times New Roman"/>
              </a:rPr>
              <a:t>1st                          </a:t>
            </a:r>
            <a:r>
              <a:rPr lang="en-US" b="1" dirty="0">
                <a:solidFill>
                  <a:srgbClr val="DD7E0E"/>
                </a:solidFill>
                <a:latin typeface="Constantia"/>
                <a:cs typeface="Times New Roman"/>
              </a:rPr>
              <a:t>YEAR:</a:t>
            </a:r>
            <a:r>
              <a:rPr lang="en-US" b="1" dirty="0">
                <a:solidFill>
                  <a:srgbClr val="FFC000"/>
                </a:solidFill>
                <a:latin typeface="Constantia"/>
                <a:cs typeface="Times New Roman"/>
              </a:rPr>
              <a:t>- </a:t>
            </a:r>
            <a:r>
              <a:rPr lang="en-US" dirty="0">
                <a:latin typeface="Constantia"/>
                <a:cs typeface="Times New Roman"/>
              </a:rPr>
              <a:t>3rd</a:t>
            </a:r>
            <a:r>
              <a:rPr lang="en-US" sz="3600" dirty="0">
                <a:latin typeface="Constantia"/>
                <a:cs typeface="Times New Roman"/>
              </a:rPr>
              <a:t> </a:t>
            </a:r>
            <a:endParaRPr lang="en-US" sz="3600" dirty="0" smtClean="0">
              <a:latin typeface="Constantia"/>
              <a:cs typeface="Times New Roman"/>
            </a:endParaRPr>
          </a:p>
          <a:p>
            <a:r>
              <a:rPr lang="en-US" b="1" dirty="0" smtClean="0">
                <a:solidFill>
                  <a:srgbClr val="DD7E0E"/>
                </a:solidFill>
                <a:latin typeface="Times New Roman" pitchFamily="18" charset="0"/>
                <a:cs typeface="Times New Roman" pitchFamily="18" charset="0"/>
              </a:rPr>
              <a:t>PAPER NAME</a:t>
            </a:r>
            <a:r>
              <a:rPr lang="en-US" sz="1600" b="1" dirty="0" smtClean="0"/>
              <a:t>: </a:t>
            </a:r>
            <a:r>
              <a:rPr lang="en-US" sz="1600" dirty="0" smtClean="0"/>
              <a:t>Industrial Training &amp; Minor Project</a:t>
            </a:r>
          </a:p>
          <a:p>
            <a:r>
              <a:rPr lang="en-US" b="1" dirty="0" smtClean="0">
                <a:solidFill>
                  <a:srgbClr val="DD7E0E"/>
                </a:solidFill>
                <a:latin typeface="Times New Roman" pitchFamily="18" charset="0"/>
                <a:cs typeface="Times New Roman" pitchFamily="18" charset="0"/>
              </a:rPr>
              <a:t>PAPER CODE</a:t>
            </a:r>
            <a:r>
              <a:rPr lang="en-US" sz="1600" b="1" dirty="0" smtClean="0"/>
              <a:t>: </a:t>
            </a:r>
            <a:r>
              <a:rPr lang="en-US" sz="1600" dirty="0" smtClean="0"/>
              <a:t>BCAD581</a:t>
            </a:r>
            <a:endParaRPr lang="en-US" sz="1600" dirty="0">
              <a:latin typeface="Calibri"/>
              <a:ea typeface="Calibri"/>
              <a:cs typeface="Calibri"/>
            </a:endParaRPr>
          </a:p>
          <a:p>
            <a:r>
              <a:rPr lang="en-US" b="1" dirty="0">
                <a:solidFill>
                  <a:srgbClr val="DD7E0E"/>
                </a:solidFill>
                <a:latin typeface="Times New Roman"/>
                <a:cs typeface="Times New Roman"/>
              </a:rPr>
              <a:t>COLLEGE CODE </a:t>
            </a:r>
            <a:r>
              <a:rPr lang="en-US" dirty="0">
                <a:solidFill>
                  <a:srgbClr val="DD7E0E"/>
                </a:solidFill>
                <a:latin typeface="Times New Roman"/>
                <a:cs typeface="Times New Roman"/>
              </a:rPr>
              <a:t>:</a:t>
            </a:r>
            <a:r>
              <a:rPr lang="en-US" dirty="0" smtClean="0">
                <a:latin typeface="Times New Roman"/>
                <a:cs typeface="Times New Roman"/>
              </a:rPr>
              <a:t>264</a:t>
            </a:r>
          </a:p>
          <a:p>
            <a:pPr algn="ctr"/>
            <a:endParaRPr lang="en-US" dirty="0" smtClean="0">
              <a:latin typeface="Constantia"/>
            </a:endParaRPr>
          </a:p>
          <a:p>
            <a:pPr algn="ctr"/>
            <a:r>
              <a:rPr lang="en-US" sz="2000" b="1" dirty="0" smtClean="0">
                <a:solidFill>
                  <a:srgbClr val="DD7E0E"/>
                </a:solidFill>
                <a:latin typeface="Times New Roman" pitchFamily="18" charset="0"/>
                <a:cs typeface="Times New Roman" pitchFamily="18" charset="0"/>
              </a:rPr>
              <a:t>UNIVERSITY NAME</a:t>
            </a:r>
            <a:r>
              <a:rPr lang="en-US" b="1" dirty="0" smtClean="0"/>
              <a:t>: </a:t>
            </a:r>
            <a:r>
              <a:rPr lang="en-US" dirty="0" smtClean="0">
                <a:latin typeface="Constantia"/>
              </a:rPr>
              <a:t>MAULANA </a:t>
            </a:r>
            <a:r>
              <a:rPr lang="en-US" dirty="0" smtClean="0">
                <a:latin typeface="Constantia"/>
              </a:rPr>
              <a:t>ABUL KALAM AZAD UNIVERSITY OF TECHNOLOGY </a:t>
            </a:r>
            <a:endParaRPr lang="en-US" dirty="0" smtClean="0"/>
          </a:p>
          <a:p>
            <a:endParaRPr lang="en-US" dirty="0"/>
          </a:p>
          <a:p>
            <a:endParaRPr lang="en-US" sz="1600" dirty="0">
              <a:latin typeface="Times New Roman"/>
              <a:cs typeface="Times New Roman"/>
            </a:endParaRPr>
          </a:p>
        </p:txBody>
      </p:sp>
    </p:spTree>
    <p:extLst>
      <p:ext uri="{BB962C8B-B14F-4D97-AF65-F5344CB8AC3E}">
        <p14:creationId xmlns:p14="http://schemas.microsoft.com/office/powerpoint/2010/main" xmlns="" val="1643366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1" name="Rectangle 10">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3AB974C7-4CB3-84BF-D3F0-071FD160AC79}"/>
              </a:ext>
            </a:extLst>
          </p:cNvPr>
          <p:cNvSpPr txBox="1"/>
          <p:nvPr/>
        </p:nvSpPr>
        <p:spPr>
          <a:xfrm>
            <a:off x="1018407" y="830191"/>
            <a:ext cx="4724573" cy="5189956"/>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r>
              <a:rPr lang="en-US" sz="1400" b="1">
                <a:solidFill>
                  <a:srgbClr val="FFFFFF"/>
                </a:solidFill>
              </a:rPr>
              <a:t>CSS (Cascading Style Sheets)</a:t>
            </a:r>
            <a:endParaRPr lang="en-US" sz="1400">
              <a:solidFill>
                <a:srgbClr val="FFFFFF"/>
              </a:solidFill>
            </a:endParaRPr>
          </a:p>
          <a:p>
            <a:pPr>
              <a:lnSpc>
                <a:spcPct val="90000"/>
              </a:lnSpc>
              <a:spcAft>
                <a:spcPts val="600"/>
              </a:spcAft>
            </a:pPr>
            <a:endParaRPr lang="en-US" sz="1400" b="1">
              <a:solidFill>
                <a:srgbClr val="FFFFFF"/>
              </a:solidFill>
            </a:endParaRPr>
          </a:p>
          <a:p>
            <a:pPr>
              <a:lnSpc>
                <a:spcPct val="90000"/>
              </a:lnSpc>
              <a:spcAft>
                <a:spcPts val="600"/>
              </a:spcAft>
              <a:buClr>
                <a:schemeClr val="accent1"/>
              </a:buClr>
            </a:pPr>
            <a:r>
              <a:rPr lang="en-US" sz="1400" b="1">
                <a:solidFill>
                  <a:srgbClr val="FFFFFF"/>
                </a:solidFill>
              </a:rPr>
              <a:t>Description:</a:t>
            </a:r>
            <a:endParaRPr lang="en-US" sz="1400">
              <a:solidFill>
                <a:srgbClr val="FFFFFF"/>
              </a:solidFill>
            </a:endParaRPr>
          </a:p>
          <a:p>
            <a:pPr>
              <a:lnSpc>
                <a:spcPct val="90000"/>
              </a:lnSpc>
              <a:spcAft>
                <a:spcPts val="600"/>
              </a:spcAft>
              <a:buClr>
                <a:schemeClr val="accent1"/>
              </a:buClr>
            </a:pPr>
            <a:r>
              <a:rPr lang="en-US" sz="1400">
                <a:solidFill>
                  <a:srgbClr val="FFFFFF"/>
                </a:solidFill>
              </a:rPr>
              <a:t>A stylesheet language used to style and design web pages.</a:t>
            </a:r>
          </a:p>
          <a:p>
            <a:pPr>
              <a:lnSpc>
                <a:spcPct val="90000"/>
              </a:lnSpc>
              <a:spcAft>
                <a:spcPts val="600"/>
              </a:spcAft>
              <a:buClr>
                <a:schemeClr val="accent1"/>
              </a:buClr>
            </a:pPr>
            <a:r>
              <a:rPr lang="en-US" sz="1400" b="1">
                <a:solidFill>
                  <a:srgbClr val="FFFFFF"/>
                </a:solidFill>
              </a:rPr>
              <a:t>Key Features: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b="1">
                <a:solidFill>
                  <a:srgbClr val="FFFFFF"/>
                </a:solidFill>
              </a:rPr>
              <a:t>Selectors:</a:t>
            </a:r>
            <a:r>
              <a:rPr lang="en-US" sz="1400">
                <a:solidFill>
                  <a:srgbClr val="FFFFFF"/>
                </a:solidFill>
              </a:rPr>
              <a:t> Target specific elements for styling.</a:t>
            </a:r>
          </a:p>
          <a:p>
            <a:pPr marL="285750" indent="-285750">
              <a:lnSpc>
                <a:spcPct val="90000"/>
              </a:lnSpc>
              <a:spcAft>
                <a:spcPts val="600"/>
              </a:spcAft>
              <a:buClr>
                <a:schemeClr val="accent1"/>
              </a:buClr>
              <a:buFont typeface="Arial"/>
              <a:buChar char="•"/>
            </a:pPr>
            <a:r>
              <a:rPr lang="en-US" sz="1400" b="1">
                <a:solidFill>
                  <a:srgbClr val="FFFFFF"/>
                </a:solidFill>
              </a:rPr>
              <a:t>Responsive Design:</a:t>
            </a:r>
            <a:r>
              <a:rPr lang="en-US" sz="1400">
                <a:solidFill>
                  <a:srgbClr val="FFFFFF"/>
                </a:solidFill>
              </a:rPr>
              <a:t> Create layouts that adapt to screen sizes using media queries.</a:t>
            </a:r>
          </a:p>
          <a:p>
            <a:pPr marL="285750" indent="-285750">
              <a:lnSpc>
                <a:spcPct val="90000"/>
              </a:lnSpc>
              <a:spcAft>
                <a:spcPts val="600"/>
              </a:spcAft>
              <a:buClr>
                <a:schemeClr val="accent1"/>
              </a:buClr>
              <a:buFont typeface="Arial"/>
              <a:buChar char="•"/>
            </a:pPr>
            <a:r>
              <a:rPr lang="en-US" sz="1400" b="1">
                <a:solidFill>
                  <a:srgbClr val="FFFFFF"/>
                </a:solidFill>
              </a:rPr>
              <a:t>Animation:</a:t>
            </a:r>
            <a:r>
              <a:rPr lang="en-US" sz="1400">
                <a:solidFill>
                  <a:srgbClr val="FFFFFF"/>
                </a:solidFill>
              </a:rPr>
              <a:t> Add interactivity with transitions and animations.</a:t>
            </a:r>
          </a:p>
          <a:p>
            <a:pPr marL="285750" indent="-285750">
              <a:lnSpc>
                <a:spcPct val="90000"/>
              </a:lnSpc>
              <a:spcAft>
                <a:spcPts val="600"/>
              </a:spcAft>
              <a:buClr>
                <a:schemeClr val="accent1"/>
              </a:buClr>
              <a:buFont typeface="Arial"/>
              <a:buChar char="•"/>
            </a:pPr>
            <a:r>
              <a:rPr lang="en-US" sz="1400" b="1">
                <a:solidFill>
                  <a:srgbClr val="FFFFFF"/>
                </a:solidFill>
              </a:rPr>
              <a:t>Framework Support:</a:t>
            </a:r>
            <a:r>
              <a:rPr lang="en-US" sz="1400">
                <a:solidFill>
                  <a:srgbClr val="FFFFFF"/>
                </a:solidFill>
              </a:rPr>
              <a:t> Compatible with frameworks like Bootstrap and Tailwind CSS.</a:t>
            </a:r>
          </a:p>
          <a:p>
            <a:pPr>
              <a:lnSpc>
                <a:spcPct val="90000"/>
              </a:lnSpc>
              <a:spcAft>
                <a:spcPts val="600"/>
              </a:spcAft>
              <a:buClr>
                <a:schemeClr val="accent1"/>
              </a:buClr>
            </a:pPr>
            <a:r>
              <a:rPr lang="en-US" sz="1400" b="1">
                <a:solidFill>
                  <a:srgbClr val="FFFFFF"/>
                </a:solidFill>
              </a:rPr>
              <a:t>Advantages: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a:solidFill>
                  <a:srgbClr val="FFFFFF"/>
                </a:solidFill>
              </a:rPr>
              <a:t>Enhances visual presentation.</a:t>
            </a:r>
          </a:p>
          <a:p>
            <a:pPr marL="285750" indent="-285750">
              <a:lnSpc>
                <a:spcPct val="90000"/>
              </a:lnSpc>
              <a:spcAft>
                <a:spcPts val="600"/>
              </a:spcAft>
              <a:buClr>
                <a:schemeClr val="accent1"/>
              </a:buClr>
              <a:buFont typeface="Arial"/>
              <a:buChar char="•"/>
            </a:pPr>
            <a:r>
              <a:rPr lang="en-US" sz="1400">
                <a:solidFill>
                  <a:srgbClr val="FFFFFF"/>
                </a:solidFill>
              </a:rPr>
              <a:t>Enables responsive designs for different devices.</a:t>
            </a:r>
          </a:p>
          <a:p>
            <a:pPr marL="285750" indent="-285750">
              <a:lnSpc>
                <a:spcPct val="90000"/>
              </a:lnSpc>
              <a:spcAft>
                <a:spcPts val="600"/>
              </a:spcAft>
              <a:buClr>
                <a:schemeClr val="accent1"/>
              </a:buClr>
              <a:buFont typeface="Arial"/>
              <a:buChar char="•"/>
            </a:pPr>
            <a:r>
              <a:rPr lang="en-US" sz="1400">
                <a:solidFill>
                  <a:srgbClr val="FFFFFF"/>
                </a:solidFill>
              </a:rPr>
              <a:t>Separates content (HTML) from design (CSS).</a:t>
            </a:r>
          </a:p>
          <a:p>
            <a:pPr>
              <a:lnSpc>
                <a:spcPct val="90000"/>
              </a:lnSpc>
              <a:spcAft>
                <a:spcPts val="600"/>
              </a:spcAft>
              <a:buClr>
                <a:schemeClr val="accent1"/>
              </a:buClr>
            </a:pPr>
            <a:r>
              <a:rPr lang="en-US" sz="1400" b="1">
                <a:solidFill>
                  <a:srgbClr val="FFFFFF"/>
                </a:solidFill>
              </a:rPr>
              <a:t>Disadvantages: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a:solidFill>
                  <a:srgbClr val="FFFFFF"/>
                </a:solidFill>
              </a:rPr>
              <a:t>Can become complex for large-scale projects.</a:t>
            </a:r>
          </a:p>
          <a:p>
            <a:pPr marL="285750" indent="-285750">
              <a:lnSpc>
                <a:spcPct val="90000"/>
              </a:lnSpc>
              <a:spcAft>
                <a:spcPts val="600"/>
              </a:spcAft>
              <a:buClr>
                <a:schemeClr val="accent1"/>
              </a:buClr>
              <a:buFont typeface="Arial"/>
              <a:buChar char="•"/>
            </a:pPr>
            <a:r>
              <a:rPr lang="en-US" sz="1400">
                <a:solidFill>
                  <a:srgbClr val="FFFFFF"/>
                </a:solidFill>
              </a:rPr>
              <a:t>Browser compatibility issues may arise.</a:t>
            </a:r>
          </a:p>
          <a:p>
            <a:pPr>
              <a:lnSpc>
                <a:spcPct val="90000"/>
              </a:lnSpc>
              <a:spcAft>
                <a:spcPts val="600"/>
              </a:spcAft>
              <a:buClr>
                <a:schemeClr val="accent1"/>
              </a:buClr>
            </a:pPr>
            <a:endParaRPr lang="en-US" sz="1400">
              <a:solidFill>
                <a:srgbClr val="FFFFFF"/>
              </a:solidFill>
            </a:endParaRPr>
          </a:p>
        </p:txBody>
      </p:sp>
      <p:pic>
        <p:nvPicPr>
          <p:cNvPr id="10" name="Picture 9" descr="What is CSS">
            <a:extLst>
              <a:ext uri="{FF2B5EF4-FFF2-40B4-BE49-F238E27FC236}">
                <a16:creationId xmlns:a16="http://schemas.microsoft.com/office/drawing/2014/main" xmlns="" id="{E94474E7-3869-3909-C082-0FB0D1C9A069}"/>
              </a:ext>
            </a:extLst>
          </p:cNvPr>
          <p:cNvPicPr>
            <a:picLocks noChangeAspect="1"/>
          </p:cNvPicPr>
          <p:nvPr/>
        </p:nvPicPr>
        <p:blipFill>
          <a:blip r:embed="rId2" cstate="print"/>
          <a:stretch>
            <a:fillRect/>
          </a:stretch>
        </p:blipFill>
        <p:spPr>
          <a:xfrm>
            <a:off x="6756400" y="1092199"/>
            <a:ext cx="4783667" cy="4174067"/>
          </a:xfrm>
          <a:prstGeom prst="rect">
            <a:avLst/>
          </a:prstGeom>
        </p:spPr>
      </p:pic>
    </p:spTree>
    <p:extLst>
      <p:ext uri="{BB962C8B-B14F-4D97-AF65-F5344CB8AC3E}">
        <p14:creationId xmlns:p14="http://schemas.microsoft.com/office/powerpoint/2010/main" xmlns="" val="8105939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1" name="Rectangle 10">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D6881674-A100-3714-F3B7-C9C4E60AE427}"/>
              </a:ext>
            </a:extLst>
          </p:cNvPr>
          <p:cNvSpPr txBox="1"/>
          <p:nvPr/>
        </p:nvSpPr>
        <p:spPr>
          <a:xfrm>
            <a:off x="815850" y="830191"/>
            <a:ext cx="4724573" cy="5083855"/>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r>
              <a:rPr lang="en-US" sz="1400" b="1">
                <a:solidFill>
                  <a:srgbClr val="FFFFFF"/>
                </a:solidFill>
              </a:rPr>
              <a:t>JavaScript (JS)</a:t>
            </a:r>
            <a:endParaRPr lang="en-US" sz="1400">
              <a:solidFill>
                <a:srgbClr val="FFFFFF"/>
              </a:solidFill>
            </a:endParaRPr>
          </a:p>
          <a:p>
            <a:pPr>
              <a:lnSpc>
                <a:spcPct val="90000"/>
              </a:lnSpc>
              <a:spcAft>
                <a:spcPts val="600"/>
              </a:spcAft>
              <a:buClr>
                <a:schemeClr val="accent1"/>
              </a:buClr>
            </a:pPr>
            <a:endParaRPr lang="en-US" sz="1100" b="1">
              <a:solidFill>
                <a:srgbClr val="FFFFFF"/>
              </a:solidFill>
            </a:endParaRPr>
          </a:p>
          <a:p>
            <a:pPr>
              <a:lnSpc>
                <a:spcPct val="90000"/>
              </a:lnSpc>
              <a:spcAft>
                <a:spcPts val="600"/>
              </a:spcAft>
              <a:buClr>
                <a:schemeClr val="accent1"/>
              </a:buClr>
            </a:pPr>
            <a:r>
              <a:rPr lang="en-US" sz="1100" b="1">
                <a:solidFill>
                  <a:srgbClr val="FFFFFF"/>
                </a:solidFill>
              </a:rPr>
              <a:t>Description:</a:t>
            </a:r>
            <a:endParaRPr lang="en-US" sz="1100">
              <a:solidFill>
                <a:srgbClr val="FFFFFF"/>
              </a:solidFill>
            </a:endParaRPr>
          </a:p>
          <a:p>
            <a:pPr>
              <a:lnSpc>
                <a:spcPct val="90000"/>
              </a:lnSpc>
              <a:spcAft>
                <a:spcPts val="600"/>
              </a:spcAft>
              <a:buClr>
                <a:schemeClr val="accent1"/>
              </a:buClr>
            </a:pPr>
            <a:r>
              <a:rPr lang="en-US" sz="1100">
                <a:solidFill>
                  <a:srgbClr val="FFFFFF"/>
                </a:solidFill>
              </a:rPr>
              <a:t>A programming language that adds interactivity and dynamic features to web pages.</a:t>
            </a:r>
          </a:p>
          <a:p>
            <a:pPr>
              <a:lnSpc>
                <a:spcPct val="90000"/>
              </a:lnSpc>
              <a:spcAft>
                <a:spcPts val="600"/>
              </a:spcAft>
              <a:buClr>
                <a:schemeClr val="accent1"/>
              </a:buClr>
            </a:pPr>
            <a:r>
              <a:rPr lang="en-US" sz="1100" b="1">
                <a:solidFill>
                  <a:srgbClr val="FFFFFF"/>
                </a:solidFill>
              </a:rPr>
              <a:t>Key Features:</a:t>
            </a:r>
            <a:endParaRPr lang="en-US" sz="1100">
              <a:solidFill>
                <a:srgbClr val="FFFFFF"/>
              </a:solidFill>
            </a:endParaRPr>
          </a:p>
          <a:p>
            <a:pPr marL="285750" indent="-285750">
              <a:lnSpc>
                <a:spcPct val="90000"/>
              </a:lnSpc>
              <a:spcAft>
                <a:spcPts val="600"/>
              </a:spcAft>
              <a:buClr>
                <a:schemeClr val="accent1"/>
              </a:buClr>
              <a:buFont typeface="Arial"/>
              <a:buChar char="•"/>
            </a:pPr>
            <a:r>
              <a:rPr lang="en-US" sz="1100" b="1">
                <a:solidFill>
                  <a:srgbClr val="FFFFFF"/>
                </a:solidFill>
              </a:rPr>
              <a:t>DOM Manipulation:</a:t>
            </a:r>
            <a:r>
              <a:rPr lang="en-US" sz="1100">
                <a:solidFill>
                  <a:srgbClr val="FFFFFF"/>
                </a:solidFill>
              </a:rPr>
              <a:t> Update and interact with HTML and CSS dynamically.</a:t>
            </a:r>
          </a:p>
          <a:p>
            <a:pPr marL="285750" indent="-285750">
              <a:lnSpc>
                <a:spcPct val="90000"/>
              </a:lnSpc>
              <a:spcAft>
                <a:spcPts val="600"/>
              </a:spcAft>
              <a:buClr>
                <a:schemeClr val="accent1"/>
              </a:buClr>
              <a:buFont typeface="Arial"/>
              <a:buChar char="•"/>
            </a:pPr>
            <a:r>
              <a:rPr lang="en-US" sz="1100" b="1">
                <a:solidFill>
                  <a:srgbClr val="FFFFFF"/>
                </a:solidFill>
              </a:rPr>
              <a:t>Event Handling:</a:t>
            </a:r>
            <a:r>
              <a:rPr lang="en-US" sz="1100">
                <a:solidFill>
                  <a:srgbClr val="FFFFFF"/>
                </a:solidFill>
              </a:rPr>
              <a:t> Respond to user actions like clicks and keypresses.</a:t>
            </a:r>
          </a:p>
          <a:p>
            <a:pPr marL="285750" indent="-285750">
              <a:lnSpc>
                <a:spcPct val="90000"/>
              </a:lnSpc>
              <a:spcAft>
                <a:spcPts val="600"/>
              </a:spcAft>
              <a:buClr>
                <a:schemeClr val="accent1"/>
              </a:buClr>
              <a:buFont typeface="Arial"/>
              <a:buChar char="•"/>
            </a:pPr>
            <a:r>
              <a:rPr lang="en-US" sz="1100" b="1">
                <a:solidFill>
                  <a:srgbClr val="FFFFFF"/>
                </a:solidFill>
              </a:rPr>
              <a:t>APIs:</a:t>
            </a:r>
            <a:r>
              <a:rPr lang="en-US" sz="1100">
                <a:solidFill>
                  <a:srgbClr val="FFFFFF"/>
                </a:solidFill>
              </a:rPr>
              <a:t> Integrate external services and features (e.g., maps, payment systems).</a:t>
            </a:r>
          </a:p>
          <a:p>
            <a:pPr marL="285750" indent="-285750">
              <a:lnSpc>
                <a:spcPct val="90000"/>
              </a:lnSpc>
              <a:spcAft>
                <a:spcPts val="600"/>
              </a:spcAft>
              <a:buClr>
                <a:schemeClr val="accent1"/>
              </a:buClr>
              <a:buFont typeface="Arial"/>
              <a:buChar char="•"/>
            </a:pPr>
            <a:r>
              <a:rPr lang="en-US" sz="1100" b="1">
                <a:solidFill>
                  <a:srgbClr val="FFFFFF"/>
                </a:solidFill>
              </a:rPr>
              <a:t>Frameworks &amp; Libraries:</a:t>
            </a:r>
            <a:r>
              <a:rPr lang="en-US" sz="1100">
                <a:solidFill>
                  <a:srgbClr val="FFFFFF"/>
                </a:solidFill>
              </a:rPr>
              <a:t> Leverage React, Angular, or Vue.js for advanced applications.</a:t>
            </a:r>
          </a:p>
          <a:p>
            <a:pPr>
              <a:lnSpc>
                <a:spcPct val="90000"/>
              </a:lnSpc>
              <a:spcAft>
                <a:spcPts val="600"/>
              </a:spcAft>
              <a:buClr>
                <a:schemeClr val="accent1"/>
              </a:buClr>
            </a:pPr>
            <a:r>
              <a:rPr lang="en-US" sz="1100" b="1">
                <a:solidFill>
                  <a:srgbClr val="FFFFFF"/>
                </a:solidFill>
              </a:rPr>
              <a:t>Advantages:</a:t>
            </a:r>
            <a:endParaRPr lang="en-US" sz="1100">
              <a:solidFill>
                <a:srgbClr val="FFFFFF"/>
              </a:solidFill>
            </a:endParaRPr>
          </a:p>
          <a:p>
            <a:pPr marL="285750" indent="-285750">
              <a:lnSpc>
                <a:spcPct val="90000"/>
              </a:lnSpc>
              <a:spcAft>
                <a:spcPts val="600"/>
              </a:spcAft>
              <a:buClr>
                <a:schemeClr val="accent1"/>
              </a:buClr>
              <a:buFont typeface="Arial"/>
              <a:buChar char="•"/>
            </a:pPr>
            <a:r>
              <a:rPr lang="en-US" sz="1100">
                <a:solidFill>
                  <a:srgbClr val="FFFFFF"/>
                </a:solidFill>
              </a:rPr>
              <a:t>Adds interactivity to static pages.</a:t>
            </a:r>
          </a:p>
          <a:p>
            <a:pPr marL="285750" indent="-285750">
              <a:lnSpc>
                <a:spcPct val="90000"/>
              </a:lnSpc>
              <a:spcAft>
                <a:spcPts val="600"/>
              </a:spcAft>
              <a:buClr>
                <a:schemeClr val="accent1"/>
              </a:buClr>
              <a:buFont typeface="Arial"/>
              <a:buChar char="•"/>
            </a:pPr>
            <a:r>
              <a:rPr lang="en-US" sz="1100">
                <a:solidFill>
                  <a:srgbClr val="FFFFFF"/>
                </a:solidFill>
              </a:rPr>
              <a:t>Works seamlessly with HTML and CSS.</a:t>
            </a:r>
          </a:p>
          <a:p>
            <a:pPr marL="285750" indent="-285750">
              <a:lnSpc>
                <a:spcPct val="90000"/>
              </a:lnSpc>
              <a:spcAft>
                <a:spcPts val="600"/>
              </a:spcAft>
              <a:buClr>
                <a:schemeClr val="accent1"/>
              </a:buClr>
              <a:buFont typeface="Arial"/>
              <a:buChar char="•"/>
            </a:pPr>
            <a:r>
              <a:rPr lang="en-US" sz="1100">
                <a:solidFill>
                  <a:srgbClr val="FFFFFF"/>
                </a:solidFill>
              </a:rPr>
              <a:t>Widely supported and constantly evolving.</a:t>
            </a:r>
          </a:p>
          <a:p>
            <a:pPr>
              <a:lnSpc>
                <a:spcPct val="90000"/>
              </a:lnSpc>
              <a:spcAft>
                <a:spcPts val="600"/>
              </a:spcAft>
              <a:buClr>
                <a:schemeClr val="accent1"/>
              </a:buClr>
            </a:pPr>
            <a:r>
              <a:rPr lang="en-US" sz="1100" b="1">
                <a:solidFill>
                  <a:srgbClr val="FFFFFF"/>
                </a:solidFill>
              </a:rPr>
              <a:t>Disadvantages:</a:t>
            </a:r>
            <a:endParaRPr lang="en-US" sz="1100">
              <a:solidFill>
                <a:srgbClr val="FFFFFF"/>
              </a:solidFill>
            </a:endParaRPr>
          </a:p>
          <a:p>
            <a:pPr marL="285750" indent="-285750">
              <a:lnSpc>
                <a:spcPct val="90000"/>
              </a:lnSpc>
              <a:spcAft>
                <a:spcPts val="600"/>
              </a:spcAft>
              <a:buClr>
                <a:schemeClr val="accent1"/>
              </a:buClr>
              <a:buFont typeface="Arial"/>
              <a:buChar char="•"/>
            </a:pPr>
            <a:r>
              <a:rPr lang="en-US" sz="1100">
                <a:solidFill>
                  <a:srgbClr val="FFFFFF"/>
                </a:solidFill>
              </a:rPr>
              <a:t>Can be misused, leading to poor performance.</a:t>
            </a:r>
          </a:p>
          <a:p>
            <a:pPr marL="285750" indent="-285750">
              <a:lnSpc>
                <a:spcPct val="90000"/>
              </a:lnSpc>
              <a:spcAft>
                <a:spcPts val="600"/>
              </a:spcAft>
              <a:buClr>
                <a:schemeClr val="accent1"/>
              </a:buClr>
              <a:buFont typeface="Arial"/>
              <a:buChar char="•"/>
            </a:pPr>
            <a:r>
              <a:rPr lang="en-US" sz="1100">
                <a:solidFill>
                  <a:srgbClr val="FFFFFF"/>
                </a:solidFill>
              </a:rPr>
              <a:t>Requires proper testing to avoid security vulnerabilities.</a:t>
            </a:r>
          </a:p>
          <a:p>
            <a:pPr>
              <a:lnSpc>
                <a:spcPct val="90000"/>
              </a:lnSpc>
              <a:spcAft>
                <a:spcPts val="600"/>
              </a:spcAft>
              <a:buClr>
                <a:schemeClr val="accent1"/>
              </a:buClr>
            </a:pPr>
            <a:endParaRPr lang="en-US" sz="1100">
              <a:solidFill>
                <a:srgbClr val="FFFFFF"/>
              </a:solidFill>
            </a:endParaRPr>
          </a:p>
        </p:txBody>
      </p:sp>
      <p:pic>
        <p:nvPicPr>
          <p:cNvPr id="10" name="Picture 9" descr="JavaScript Logo, symbol, meaning, history, PNG, brand">
            <a:extLst>
              <a:ext uri="{FF2B5EF4-FFF2-40B4-BE49-F238E27FC236}">
                <a16:creationId xmlns:a16="http://schemas.microsoft.com/office/drawing/2014/main" xmlns="" id="{E1A12285-1F6E-5770-8278-7939F09115D7}"/>
              </a:ext>
            </a:extLst>
          </p:cNvPr>
          <p:cNvPicPr>
            <a:picLocks noChangeAspect="1"/>
          </p:cNvPicPr>
          <p:nvPr/>
        </p:nvPicPr>
        <p:blipFill>
          <a:blip r:embed="rId2" cstate="print"/>
          <a:srcRect l="24241" r="20437" b="-1"/>
          <a:stretch/>
        </p:blipFill>
        <p:spPr>
          <a:xfrm>
            <a:off x="6561666" y="922866"/>
            <a:ext cx="4927601" cy="4902201"/>
          </a:xfrm>
          <a:prstGeom prst="rect">
            <a:avLst/>
          </a:prstGeom>
        </p:spPr>
      </p:pic>
    </p:spTree>
    <p:extLst>
      <p:ext uri="{BB962C8B-B14F-4D97-AF65-F5344CB8AC3E}">
        <p14:creationId xmlns:p14="http://schemas.microsoft.com/office/powerpoint/2010/main" xmlns="" val="223724554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66" name="Rectangle 65">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7873BD0E-D527-1238-2249-4077683E0924}"/>
              </a:ext>
            </a:extLst>
          </p:cNvPr>
          <p:cNvSpPr txBox="1"/>
          <p:nvPr/>
        </p:nvSpPr>
        <p:spPr>
          <a:xfrm>
            <a:off x="709749" y="724090"/>
            <a:ext cx="4956066" cy="5161020"/>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endParaRPr lang="en-US" sz="1300" dirty="0">
              <a:solidFill>
                <a:srgbClr val="FFFFFF"/>
              </a:solidFill>
            </a:endParaRPr>
          </a:p>
        </p:txBody>
      </p:sp>
      <p:sp>
        <p:nvSpPr>
          <p:cNvPr id="6" name="TextBox 5">
            <a:extLst>
              <a:ext uri="{FF2B5EF4-FFF2-40B4-BE49-F238E27FC236}">
                <a16:creationId xmlns:a16="http://schemas.microsoft.com/office/drawing/2014/main" xmlns="" id="{2EDBDC72-82BD-651B-BD8C-CA0F4C5A7DF1}"/>
              </a:ext>
            </a:extLst>
          </p:cNvPr>
          <p:cNvSpPr txBox="1"/>
          <p:nvPr/>
        </p:nvSpPr>
        <p:spPr>
          <a:xfrm>
            <a:off x="6324599" y="595584"/>
            <a:ext cx="54271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smtClean="0">
                <a:solidFill>
                  <a:schemeClr val="bg1"/>
                </a:solidFill>
                <a:latin typeface="Times New Roman" pitchFamily="18" charset="0"/>
                <a:ea typeface="+mj-lt"/>
                <a:cs typeface="Times New Roman" pitchFamily="18" charset="0"/>
              </a:rPr>
              <a:t>APPLICATIONS USED</a:t>
            </a:r>
            <a:endParaRPr lang="en-US" dirty="0">
              <a:solidFill>
                <a:schemeClr val="bg1"/>
              </a:solidFill>
              <a:latin typeface="Times New Roman" pitchFamily="18" charset="0"/>
              <a:cs typeface="Times New Roman" pitchFamily="18" charset="0"/>
            </a:endParaRPr>
          </a:p>
        </p:txBody>
      </p:sp>
      <p:sp>
        <p:nvSpPr>
          <p:cNvPr id="8" name="TextBox 7"/>
          <p:cNvSpPr txBox="1"/>
          <p:nvPr/>
        </p:nvSpPr>
        <p:spPr>
          <a:xfrm>
            <a:off x="516467" y="1126067"/>
            <a:ext cx="5376333" cy="4210383"/>
          </a:xfrm>
          <a:prstGeom prst="rect">
            <a:avLst/>
          </a:prstGeom>
          <a:noFill/>
        </p:spPr>
        <p:txBody>
          <a:bodyPr wrap="square" rtlCol="0">
            <a:spAutoFit/>
          </a:bodyPr>
          <a:lstStyle/>
          <a:p>
            <a:pPr marL="1905" indent="0">
              <a:lnSpc>
                <a:spcPct val="130000"/>
              </a:lnSpc>
              <a:buNone/>
            </a:pPr>
            <a:r>
              <a:rPr lang="en-US" sz="1600" b="1" dirty="0" smtClean="0">
                <a:solidFill>
                  <a:schemeClr val="bg1"/>
                </a:solidFill>
              </a:rPr>
              <a:t>XAMPP</a:t>
            </a:r>
            <a:endParaRPr lang="en-US" sz="1600" dirty="0" smtClean="0">
              <a:solidFill>
                <a:schemeClr val="bg1"/>
              </a:solidFill>
              <a:ea typeface="Source Sans Pro"/>
            </a:endParaRPr>
          </a:p>
          <a:p>
            <a:pPr marL="449580" indent="-447675">
              <a:lnSpc>
                <a:spcPct val="130000"/>
              </a:lnSpc>
            </a:pPr>
            <a:r>
              <a:rPr lang="en-US" sz="1600" b="1" dirty="0" smtClean="0">
                <a:solidFill>
                  <a:schemeClr val="bg1"/>
                </a:solidFill>
                <a:ea typeface="+mn-lt"/>
                <a:cs typeface="+mn-lt"/>
              </a:rPr>
              <a:t>What</a:t>
            </a:r>
            <a:r>
              <a:rPr lang="en-US" sz="1600" dirty="0" smtClean="0">
                <a:solidFill>
                  <a:schemeClr val="bg1"/>
                </a:solidFill>
                <a:ea typeface="+mn-lt"/>
                <a:cs typeface="+mn-lt"/>
              </a:rPr>
              <a:t>: Free, open-source package that includes Apache, </a:t>
            </a:r>
            <a:r>
              <a:rPr lang="en-US" sz="1600" dirty="0" err="1" smtClean="0">
                <a:solidFill>
                  <a:schemeClr val="bg1"/>
                </a:solidFill>
                <a:ea typeface="+mn-lt"/>
                <a:cs typeface="+mn-lt"/>
              </a:rPr>
              <a:t>MySQL</a:t>
            </a:r>
            <a:r>
              <a:rPr lang="en-US" sz="1600" dirty="0" smtClean="0">
                <a:solidFill>
                  <a:schemeClr val="bg1"/>
                </a:solidFill>
                <a:ea typeface="+mn-lt"/>
                <a:cs typeface="+mn-lt"/>
              </a:rPr>
              <a:t>, PHP, and Perl.</a:t>
            </a:r>
            <a:endParaRPr lang="en-US" sz="1600" dirty="0" smtClean="0">
              <a:solidFill>
                <a:schemeClr val="bg1"/>
              </a:solidFill>
            </a:endParaRPr>
          </a:p>
          <a:p>
            <a:pPr marL="449580" indent="-447675">
              <a:lnSpc>
                <a:spcPct val="130000"/>
              </a:lnSpc>
            </a:pPr>
            <a:r>
              <a:rPr lang="en-US" sz="1600" b="1" dirty="0" smtClean="0">
                <a:solidFill>
                  <a:schemeClr val="bg1"/>
                </a:solidFill>
                <a:ea typeface="+mn-lt"/>
                <a:cs typeface="+mn-lt"/>
              </a:rPr>
              <a:t>Purpose</a:t>
            </a:r>
            <a:r>
              <a:rPr lang="en-US" sz="1600" dirty="0" smtClean="0">
                <a:solidFill>
                  <a:schemeClr val="bg1"/>
                </a:solidFill>
                <a:ea typeface="+mn-lt"/>
                <a:cs typeface="+mn-lt"/>
              </a:rPr>
              <a:t>: Used for local development and testing of web applications.</a:t>
            </a:r>
            <a:endParaRPr lang="en-US" sz="1600" dirty="0" smtClean="0">
              <a:solidFill>
                <a:schemeClr val="bg1"/>
              </a:solidFill>
            </a:endParaRPr>
          </a:p>
          <a:p>
            <a:pPr marL="449580" indent="-447675">
              <a:lnSpc>
                <a:spcPct val="130000"/>
              </a:lnSpc>
            </a:pPr>
            <a:r>
              <a:rPr lang="en-US" sz="1600" b="1" dirty="0" smtClean="0">
                <a:solidFill>
                  <a:schemeClr val="bg1"/>
                </a:solidFill>
                <a:ea typeface="+mn-lt"/>
                <a:cs typeface="+mn-lt"/>
              </a:rPr>
              <a:t>Key Features</a:t>
            </a:r>
            <a:r>
              <a:rPr lang="en-US" sz="1600" dirty="0" smtClean="0">
                <a:solidFill>
                  <a:schemeClr val="bg1"/>
                </a:solidFill>
                <a:ea typeface="+mn-lt"/>
                <a:cs typeface="+mn-lt"/>
              </a:rPr>
              <a:t>: Easy installation, database management with </a:t>
            </a:r>
            <a:r>
              <a:rPr lang="en-US" sz="1600" dirty="0" err="1" smtClean="0">
                <a:solidFill>
                  <a:schemeClr val="bg1"/>
                </a:solidFill>
                <a:ea typeface="+mn-lt"/>
                <a:cs typeface="+mn-lt"/>
              </a:rPr>
              <a:t>phpMyAdmin</a:t>
            </a:r>
            <a:r>
              <a:rPr lang="en-US" sz="1600" dirty="0" smtClean="0">
                <a:solidFill>
                  <a:schemeClr val="bg1"/>
                </a:solidFill>
                <a:ea typeface="+mn-lt"/>
                <a:cs typeface="+mn-lt"/>
              </a:rPr>
              <a:t>, cross-platform support.</a:t>
            </a:r>
            <a:endParaRPr lang="en-US" sz="1600" dirty="0" smtClean="0">
              <a:solidFill>
                <a:schemeClr val="bg1"/>
              </a:solidFill>
            </a:endParaRPr>
          </a:p>
          <a:p>
            <a:pPr marL="1905" indent="0">
              <a:lnSpc>
                <a:spcPct val="130000"/>
              </a:lnSpc>
              <a:buNone/>
            </a:pPr>
            <a:r>
              <a:rPr lang="en-US" sz="1600" b="1" dirty="0" smtClean="0">
                <a:solidFill>
                  <a:schemeClr val="bg1"/>
                </a:solidFill>
              </a:rPr>
              <a:t>Visual Studio Code (VS Code)</a:t>
            </a:r>
            <a:endParaRPr lang="en-US" sz="1600" dirty="0" smtClean="0">
              <a:solidFill>
                <a:schemeClr val="bg1"/>
              </a:solidFill>
              <a:ea typeface="Source Sans Pro"/>
            </a:endParaRPr>
          </a:p>
          <a:p>
            <a:pPr marL="449580" indent="-447675">
              <a:lnSpc>
                <a:spcPct val="130000"/>
              </a:lnSpc>
            </a:pPr>
            <a:r>
              <a:rPr lang="en-US" sz="1600" b="1" dirty="0" smtClean="0">
                <a:solidFill>
                  <a:schemeClr val="bg1"/>
                </a:solidFill>
                <a:ea typeface="+mn-lt"/>
                <a:cs typeface="+mn-lt"/>
              </a:rPr>
              <a:t>What</a:t>
            </a:r>
            <a:r>
              <a:rPr lang="en-US" sz="1600" dirty="0" smtClean="0">
                <a:solidFill>
                  <a:schemeClr val="bg1"/>
                </a:solidFill>
                <a:ea typeface="+mn-lt"/>
                <a:cs typeface="+mn-lt"/>
              </a:rPr>
              <a:t>: Free, open-source code editor by Microsoft.</a:t>
            </a:r>
            <a:endParaRPr lang="en-US" sz="1600" dirty="0" smtClean="0">
              <a:solidFill>
                <a:schemeClr val="bg1"/>
              </a:solidFill>
            </a:endParaRPr>
          </a:p>
          <a:p>
            <a:pPr marL="449580" indent="-447675">
              <a:lnSpc>
                <a:spcPct val="130000"/>
              </a:lnSpc>
            </a:pPr>
            <a:r>
              <a:rPr lang="en-US" sz="1600" b="1" dirty="0" smtClean="0">
                <a:solidFill>
                  <a:schemeClr val="bg1"/>
                </a:solidFill>
                <a:ea typeface="+mn-lt"/>
                <a:cs typeface="+mn-lt"/>
              </a:rPr>
              <a:t>Purpose</a:t>
            </a:r>
            <a:r>
              <a:rPr lang="en-US" sz="1600" dirty="0" smtClean="0">
                <a:solidFill>
                  <a:schemeClr val="bg1"/>
                </a:solidFill>
                <a:ea typeface="+mn-lt"/>
                <a:cs typeface="+mn-lt"/>
              </a:rPr>
              <a:t>: Lightweight editor for web and cloud development.</a:t>
            </a:r>
            <a:endParaRPr lang="en-US" sz="1600" dirty="0" smtClean="0">
              <a:solidFill>
                <a:schemeClr val="bg1"/>
              </a:solidFill>
            </a:endParaRPr>
          </a:p>
          <a:p>
            <a:pPr marL="449580" indent="-447675">
              <a:lnSpc>
                <a:spcPct val="130000"/>
              </a:lnSpc>
            </a:pPr>
            <a:r>
              <a:rPr lang="en-US" sz="1600" b="1" dirty="0" smtClean="0">
                <a:solidFill>
                  <a:schemeClr val="bg1"/>
                </a:solidFill>
                <a:ea typeface="+mn-lt"/>
                <a:cs typeface="+mn-lt"/>
              </a:rPr>
              <a:t>Key Features</a:t>
            </a:r>
            <a:r>
              <a:rPr lang="en-US" sz="1600" dirty="0" smtClean="0">
                <a:solidFill>
                  <a:schemeClr val="bg1"/>
                </a:solidFill>
                <a:ea typeface="+mn-lt"/>
                <a:cs typeface="+mn-lt"/>
              </a:rPr>
              <a:t>: Code completion, debugging, </a:t>
            </a:r>
            <a:r>
              <a:rPr lang="en-US" sz="1600" dirty="0" err="1" smtClean="0">
                <a:solidFill>
                  <a:schemeClr val="bg1"/>
                </a:solidFill>
                <a:ea typeface="+mn-lt"/>
                <a:cs typeface="+mn-lt"/>
              </a:rPr>
              <a:t>Git</a:t>
            </a:r>
            <a:r>
              <a:rPr lang="en-US" sz="1600" dirty="0" smtClean="0">
                <a:solidFill>
                  <a:schemeClr val="bg1"/>
                </a:solidFill>
                <a:ea typeface="+mn-lt"/>
                <a:cs typeface="+mn-lt"/>
              </a:rPr>
              <a:t> integration, customizable extensions.</a:t>
            </a:r>
            <a:endParaRPr lang="en-US" sz="1600" dirty="0" smtClean="0">
              <a:solidFill>
                <a:schemeClr val="bg1"/>
              </a:solidFill>
            </a:endParaRPr>
          </a:p>
          <a:p>
            <a:endParaRPr lang="en-US" dirty="0"/>
          </a:p>
        </p:txBody>
      </p:sp>
      <p:pic>
        <p:nvPicPr>
          <p:cNvPr id="10" name="Picture 9" descr="A close-up of a logo&#10;&#10;AI-generated content may be incorrect.">
            <a:extLst>
              <a:ext uri="{FF2B5EF4-FFF2-40B4-BE49-F238E27FC236}">
                <a16:creationId xmlns:a16="http://schemas.microsoft.com/office/drawing/2014/main" xmlns="" id="{34B69D7B-EB94-B720-6BB7-CC7E0B6671BC}"/>
              </a:ext>
            </a:extLst>
          </p:cNvPr>
          <p:cNvPicPr>
            <a:picLocks noChangeAspect="1"/>
          </p:cNvPicPr>
          <p:nvPr/>
        </p:nvPicPr>
        <p:blipFill>
          <a:blip r:embed="rId2" cstate="print"/>
          <a:stretch>
            <a:fillRect/>
          </a:stretch>
        </p:blipFill>
        <p:spPr>
          <a:xfrm>
            <a:off x="6400800" y="1496798"/>
            <a:ext cx="5274733" cy="3414403"/>
          </a:xfrm>
          <a:prstGeom prst="rect">
            <a:avLst/>
          </a:prstGeom>
        </p:spPr>
      </p:pic>
    </p:spTree>
    <p:extLst>
      <p:ext uri="{BB962C8B-B14F-4D97-AF65-F5344CB8AC3E}">
        <p14:creationId xmlns:p14="http://schemas.microsoft.com/office/powerpoint/2010/main" xmlns="" val="3429733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1" name="Rectangle 10">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6D7C31C0-9D98-F889-6ED1-6CF8187B1F1A}"/>
              </a:ext>
            </a:extLst>
          </p:cNvPr>
          <p:cNvSpPr txBox="1"/>
          <p:nvPr/>
        </p:nvSpPr>
        <p:spPr>
          <a:xfrm>
            <a:off x="806204" y="830191"/>
            <a:ext cx="4724573" cy="5189956"/>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r>
              <a:rPr lang="en-US" sz="1100" b="1">
                <a:solidFill>
                  <a:srgbClr val="FFFFFF"/>
                </a:solidFill>
              </a:rPr>
              <a:t>Data Flow Diagram (DFD) for a Chat Application:</a:t>
            </a:r>
            <a:endParaRPr lang="en-US" sz="1100">
              <a:solidFill>
                <a:srgbClr val="FFFFFF"/>
              </a:solidFill>
            </a:endParaRPr>
          </a:p>
          <a:p>
            <a:pPr marL="285750" indent="-285750">
              <a:lnSpc>
                <a:spcPct val="90000"/>
              </a:lnSpc>
              <a:spcAft>
                <a:spcPts val="600"/>
              </a:spcAft>
              <a:buClr>
                <a:schemeClr val="accent1"/>
              </a:buClr>
              <a:buFont typeface="Arial"/>
              <a:buChar char="•"/>
            </a:pPr>
            <a:r>
              <a:rPr lang="en-US" sz="1100" b="1">
                <a:solidFill>
                  <a:srgbClr val="FFFFFF"/>
                </a:solidFill>
              </a:rPr>
              <a:t>Components:</a:t>
            </a:r>
            <a:endParaRPr lang="en-US" sz="1100">
              <a:solidFill>
                <a:srgbClr val="FFFFFF"/>
              </a:solidFill>
            </a:endParaRPr>
          </a:p>
          <a:p>
            <a:pPr marL="742950" lvl="1" indent="-285750">
              <a:lnSpc>
                <a:spcPct val="90000"/>
              </a:lnSpc>
              <a:spcAft>
                <a:spcPts val="600"/>
              </a:spcAft>
              <a:buClr>
                <a:schemeClr val="accent1"/>
              </a:buClr>
              <a:buFont typeface="Arial"/>
              <a:buChar char="•"/>
            </a:pPr>
            <a:r>
              <a:rPr lang="en-US" sz="1100" b="1">
                <a:solidFill>
                  <a:srgbClr val="FFFFFF"/>
                </a:solidFill>
              </a:rPr>
              <a:t>Process:</a:t>
            </a:r>
            <a:r>
              <a:rPr lang="en-US" sz="1100">
                <a:solidFill>
                  <a:srgbClr val="FFFFFF"/>
                </a:solidFill>
              </a:rPr>
              <a:t> Represents system actions like sending/receiving messages, user authentication, etc.</a:t>
            </a:r>
          </a:p>
          <a:p>
            <a:pPr marL="742950" lvl="1" indent="-285750">
              <a:lnSpc>
                <a:spcPct val="90000"/>
              </a:lnSpc>
              <a:spcAft>
                <a:spcPts val="600"/>
              </a:spcAft>
              <a:buClr>
                <a:schemeClr val="accent1"/>
              </a:buClr>
              <a:buFont typeface="Arial"/>
              <a:buChar char="•"/>
            </a:pPr>
            <a:r>
              <a:rPr lang="en-US" sz="1100" b="1">
                <a:solidFill>
                  <a:srgbClr val="FFFFFF"/>
                </a:solidFill>
              </a:rPr>
              <a:t>Data Flow:</a:t>
            </a:r>
            <a:r>
              <a:rPr lang="en-US" sz="1100">
                <a:solidFill>
                  <a:srgbClr val="FFFFFF"/>
                </a:solidFill>
              </a:rPr>
              <a:t> Arrows showing how data moves between components (e.g., messages from user to server).</a:t>
            </a:r>
          </a:p>
          <a:p>
            <a:pPr marL="742950" lvl="1" indent="-285750">
              <a:lnSpc>
                <a:spcPct val="90000"/>
              </a:lnSpc>
              <a:spcAft>
                <a:spcPts val="600"/>
              </a:spcAft>
              <a:buClr>
                <a:schemeClr val="accent1"/>
              </a:buClr>
              <a:buFont typeface="Arial"/>
              <a:buChar char="•"/>
            </a:pPr>
            <a:r>
              <a:rPr lang="en-US" sz="1100" b="1">
                <a:solidFill>
                  <a:srgbClr val="FFFFFF"/>
                </a:solidFill>
              </a:rPr>
              <a:t>Data Store:</a:t>
            </a:r>
            <a:r>
              <a:rPr lang="en-US" sz="1100">
                <a:solidFill>
                  <a:srgbClr val="FFFFFF"/>
                </a:solidFill>
              </a:rPr>
              <a:t> Repositories like message history and user profiles.</a:t>
            </a:r>
          </a:p>
          <a:p>
            <a:pPr marL="742950" lvl="1" indent="-285750">
              <a:lnSpc>
                <a:spcPct val="90000"/>
              </a:lnSpc>
              <a:spcAft>
                <a:spcPts val="600"/>
              </a:spcAft>
              <a:buClr>
                <a:schemeClr val="accent1"/>
              </a:buClr>
              <a:buFont typeface="Arial"/>
              <a:buChar char="•"/>
            </a:pPr>
            <a:r>
              <a:rPr lang="en-US" sz="1100" b="1">
                <a:solidFill>
                  <a:srgbClr val="FFFFFF"/>
                </a:solidFill>
              </a:rPr>
              <a:t>Terminator:</a:t>
            </a:r>
            <a:r>
              <a:rPr lang="en-US" sz="1100">
                <a:solidFill>
                  <a:srgbClr val="FFFFFF"/>
                </a:solidFill>
              </a:rPr>
              <a:t> External entities such as users or third-party services interacting with the system.</a:t>
            </a:r>
          </a:p>
          <a:p>
            <a:pPr marL="285750" indent="-285750">
              <a:lnSpc>
                <a:spcPct val="90000"/>
              </a:lnSpc>
              <a:spcAft>
                <a:spcPts val="600"/>
              </a:spcAft>
              <a:buClr>
                <a:schemeClr val="accent1"/>
              </a:buClr>
              <a:buFont typeface="Arial"/>
              <a:buChar char="•"/>
            </a:pPr>
            <a:r>
              <a:rPr lang="en-US" sz="1100" b="1">
                <a:solidFill>
                  <a:srgbClr val="FFFFFF"/>
                </a:solidFill>
              </a:rPr>
              <a:t>Levels of DFD:</a:t>
            </a:r>
            <a:endParaRPr lang="en-US" sz="1100">
              <a:solidFill>
                <a:srgbClr val="FFFFFF"/>
              </a:solidFill>
            </a:endParaRPr>
          </a:p>
          <a:p>
            <a:pPr marL="742950" lvl="1" indent="-285750">
              <a:lnSpc>
                <a:spcPct val="90000"/>
              </a:lnSpc>
              <a:spcAft>
                <a:spcPts val="600"/>
              </a:spcAft>
              <a:buClr>
                <a:schemeClr val="accent1"/>
              </a:buClr>
              <a:buFont typeface="Arial"/>
              <a:buChar char="•"/>
            </a:pPr>
            <a:r>
              <a:rPr lang="en-US" sz="1100" b="1">
                <a:solidFill>
                  <a:srgbClr val="FFFFFF"/>
                </a:solidFill>
              </a:rPr>
              <a:t>Level 0 (Context Diagram):</a:t>
            </a:r>
            <a:r>
              <a:rPr lang="en-US" sz="1100">
                <a:solidFill>
                  <a:srgbClr val="FFFFFF"/>
                </a:solidFill>
              </a:rPr>
              <a:t> High-level view of the system with interactions between external entities and the system.</a:t>
            </a:r>
          </a:p>
          <a:p>
            <a:pPr marL="742950" lvl="1" indent="-285750">
              <a:lnSpc>
                <a:spcPct val="90000"/>
              </a:lnSpc>
              <a:spcAft>
                <a:spcPts val="600"/>
              </a:spcAft>
              <a:buClr>
                <a:schemeClr val="accent1"/>
              </a:buClr>
              <a:buFont typeface="Arial"/>
              <a:buChar char="•"/>
            </a:pPr>
            <a:r>
              <a:rPr lang="en-US" sz="1100" b="1">
                <a:solidFill>
                  <a:srgbClr val="FFFFFF"/>
                </a:solidFill>
              </a:rPr>
              <a:t>Level 1 DFD:</a:t>
            </a:r>
            <a:r>
              <a:rPr lang="en-US" sz="1100">
                <a:solidFill>
                  <a:srgbClr val="FFFFFF"/>
                </a:solidFill>
              </a:rPr>
              <a:t> Breaks the system into main processes (e.g., user login, send/receive message).</a:t>
            </a:r>
          </a:p>
          <a:p>
            <a:pPr marL="742950" lvl="1" indent="-285750">
              <a:lnSpc>
                <a:spcPct val="90000"/>
              </a:lnSpc>
              <a:spcAft>
                <a:spcPts val="600"/>
              </a:spcAft>
              <a:buClr>
                <a:schemeClr val="accent1"/>
              </a:buClr>
              <a:buFont typeface="Arial"/>
              <a:buChar char="•"/>
            </a:pPr>
            <a:r>
              <a:rPr lang="en-US" sz="1100" b="1">
                <a:solidFill>
                  <a:srgbClr val="FFFFFF"/>
                </a:solidFill>
              </a:rPr>
              <a:t>Level 2 DFD:</a:t>
            </a:r>
            <a:r>
              <a:rPr lang="en-US" sz="1100">
                <a:solidFill>
                  <a:srgbClr val="FFFFFF"/>
                </a:solidFill>
              </a:rPr>
              <a:t> Further decomposition of processes into detailed sub-processes (e.g., message validation, network check).</a:t>
            </a:r>
          </a:p>
          <a:p>
            <a:pPr lvl="1">
              <a:lnSpc>
                <a:spcPct val="90000"/>
              </a:lnSpc>
              <a:spcAft>
                <a:spcPts val="600"/>
              </a:spcAft>
              <a:buClr>
                <a:schemeClr val="accent1"/>
              </a:buClr>
            </a:pPr>
            <a:r>
              <a:rPr lang="en-US" sz="1100" b="1">
                <a:solidFill>
                  <a:srgbClr val="FFFFFF"/>
                </a:solidFill>
              </a:rPr>
              <a:t>Example DFD Flow:</a:t>
            </a:r>
            <a:endParaRPr lang="en-US" sz="1100">
              <a:solidFill>
                <a:srgbClr val="FFFFFF"/>
              </a:solidFill>
            </a:endParaRPr>
          </a:p>
          <a:p>
            <a:pPr marL="285750" indent="-285750">
              <a:lnSpc>
                <a:spcPct val="90000"/>
              </a:lnSpc>
              <a:spcAft>
                <a:spcPts val="600"/>
              </a:spcAft>
              <a:buClr>
                <a:schemeClr val="accent1"/>
              </a:buClr>
              <a:buFont typeface="Arial"/>
              <a:buChar char="•"/>
            </a:pPr>
            <a:r>
              <a:rPr lang="en-US" sz="1100" b="1">
                <a:solidFill>
                  <a:srgbClr val="FFFFFF"/>
                </a:solidFill>
              </a:rPr>
              <a:t>User A</a:t>
            </a:r>
            <a:r>
              <a:rPr lang="en-US" sz="1100">
                <a:solidFill>
                  <a:srgbClr val="FFFFFF"/>
                </a:solidFill>
              </a:rPr>
              <a:t> sends a message → </a:t>
            </a:r>
            <a:r>
              <a:rPr lang="en-US" sz="1100" b="1">
                <a:solidFill>
                  <a:srgbClr val="FFFFFF"/>
                </a:solidFill>
              </a:rPr>
              <a:t>Send Message Process</a:t>
            </a:r>
            <a:r>
              <a:rPr lang="en-US" sz="1100">
                <a:solidFill>
                  <a:srgbClr val="FFFFFF"/>
                </a:solidFill>
              </a:rPr>
              <a:t> → </a:t>
            </a:r>
            <a:r>
              <a:rPr lang="en-US" sz="1100" b="1">
                <a:solidFill>
                  <a:srgbClr val="FFFFFF"/>
                </a:solidFill>
              </a:rPr>
              <a:t>Message Database</a:t>
            </a:r>
            <a:r>
              <a:rPr lang="en-US" sz="1100">
                <a:solidFill>
                  <a:srgbClr val="FFFFFF"/>
                </a:solidFill>
              </a:rPr>
              <a:t> → </a:t>
            </a:r>
            <a:r>
              <a:rPr lang="en-US" sz="1100" b="1">
                <a:solidFill>
                  <a:srgbClr val="FFFFFF"/>
                </a:solidFill>
              </a:rPr>
              <a:t>Receive Message Process</a:t>
            </a:r>
            <a:r>
              <a:rPr lang="en-US" sz="1100">
                <a:solidFill>
                  <a:srgbClr val="FFFFFF"/>
                </a:solidFill>
              </a:rPr>
              <a:t> → </a:t>
            </a:r>
            <a:r>
              <a:rPr lang="en-US" sz="1100" b="1">
                <a:solidFill>
                  <a:srgbClr val="FFFFFF"/>
                </a:solidFill>
              </a:rPr>
              <a:t>User B</a:t>
            </a:r>
            <a:r>
              <a:rPr lang="en-US" sz="1100">
                <a:solidFill>
                  <a:srgbClr val="FFFFFF"/>
                </a:solidFill>
              </a:rPr>
              <a:t> receives the message.</a:t>
            </a:r>
          </a:p>
          <a:p>
            <a:pPr>
              <a:lnSpc>
                <a:spcPct val="90000"/>
              </a:lnSpc>
              <a:spcAft>
                <a:spcPts val="600"/>
              </a:spcAft>
              <a:buClr>
                <a:schemeClr val="accent1"/>
              </a:buClr>
            </a:pPr>
            <a:endParaRPr lang="en-US" sz="1100">
              <a:solidFill>
                <a:srgbClr val="FFFFFF"/>
              </a:solidFill>
            </a:endParaRPr>
          </a:p>
        </p:txBody>
      </p:sp>
      <p:sp>
        <p:nvSpPr>
          <p:cNvPr id="3" name="TextBox 2">
            <a:extLst>
              <a:ext uri="{FF2B5EF4-FFF2-40B4-BE49-F238E27FC236}">
                <a16:creationId xmlns:a16="http://schemas.microsoft.com/office/drawing/2014/main" xmlns="" id="{BEFA4E8D-3858-FD74-43E1-978DA76F165F}"/>
              </a:ext>
            </a:extLst>
          </p:cNvPr>
          <p:cNvSpPr txBox="1"/>
          <p:nvPr/>
        </p:nvSpPr>
        <p:spPr>
          <a:xfrm>
            <a:off x="6653940" y="1219824"/>
            <a:ext cx="42551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W Cen MT"/>
              </a:rPr>
              <a:t>Data Flow Diagram</a:t>
            </a:r>
            <a:endParaRPr lang="en-US" sz="3200" b="1" dirty="0"/>
          </a:p>
        </p:txBody>
      </p:sp>
    </p:spTree>
    <p:extLst>
      <p:ext uri="{BB962C8B-B14F-4D97-AF65-F5344CB8AC3E}">
        <p14:creationId xmlns:p14="http://schemas.microsoft.com/office/powerpoint/2010/main" xmlns="" val="38539999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xmlns="" id="{B73DEAEA-BFDB-410C-89E7-02514506C82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xmlns="" id="{6EAAB671-E1B2-4834-B3F6-E0A2D3BE86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blipFill dpi="0" rotWithShape="1">
            <a:blip r:embed="rId2" cstate="print">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xmlns="" id="{09B43EBB-719F-4C01-AECE-1D876283B9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D3185DFF-4C6A-6474-E862-8A9D5CE89D32}"/>
              </a:ext>
            </a:extLst>
          </p:cNvPr>
          <p:cNvSpPr txBox="1"/>
          <p:nvPr/>
        </p:nvSpPr>
        <p:spPr>
          <a:xfrm>
            <a:off x="685032" y="640080"/>
            <a:ext cx="3233417" cy="296733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80000"/>
              </a:lnSpc>
              <a:spcBef>
                <a:spcPct val="0"/>
              </a:spcBef>
              <a:spcAft>
                <a:spcPts val="600"/>
              </a:spcAft>
            </a:pPr>
            <a:r>
              <a:rPr lang="en-US" sz="4400" b="1" cap="all" spc="200" dirty="0">
                <a:solidFill>
                  <a:schemeClr val="tx1">
                    <a:lumMod val="95000"/>
                    <a:lumOff val="5000"/>
                  </a:schemeClr>
                </a:solidFill>
                <a:latin typeface="+mj-lt"/>
                <a:ea typeface="+mj-ea"/>
                <a:cs typeface="+mj-cs"/>
              </a:rPr>
              <a:t>Context Level DFD</a:t>
            </a:r>
            <a:endParaRPr lang="en-US" sz="4400" cap="all" spc="200" dirty="0">
              <a:solidFill>
                <a:schemeClr val="tx1">
                  <a:lumMod val="95000"/>
                  <a:lumOff val="5000"/>
                </a:schemeClr>
              </a:solidFill>
              <a:latin typeface="+mj-lt"/>
              <a:ea typeface="+mj-ea"/>
              <a:cs typeface="+mj-cs"/>
            </a:endParaRPr>
          </a:p>
        </p:txBody>
      </p:sp>
      <p:cxnSp>
        <p:nvCxnSpPr>
          <p:cNvPr id="37" name="Straight Connector 36">
            <a:extLst>
              <a:ext uri="{FF2B5EF4-FFF2-40B4-BE49-F238E27FC236}">
                <a16:creationId xmlns:a16="http://schemas.microsoft.com/office/drawing/2014/main" xmlns="" id="{55B70B32-BD93-4B4F-B210-8956E300D24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0698" y="3765314"/>
            <a:ext cx="3200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customer application&#10;&#10;AI-generated content may be incorrect.">
            <a:extLst>
              <a:ext uri="{FF2B5EF4-FFF2-40B4-BE49-F238E27FC236}">
                <a16:creationId xmlns:a16="http://schemas.microsoft.com/office/drawing/2014/main" xmlns="" id="{474434B6-4AC6-8237-0DA7-984ADAAC3AB7}"/>
              </a:ext>
            </a:extLst>
          </p:cNvPr>
          <p:cNvPicPr>
            <a:picLocks noChangeAspect="1"/>
          </p:cNvPicPr>
          <p:nvPr/>
        </p:nvPicPr>
        <p:blipFill>
          <a:blip r:embed="rId3" cstate="print"/>
          <a:stretch>
            <a:fillRect/>
          </a:stretch>
        </p:blipFill>
        <p:spPr>
          <a:xfrm>
            <a:off x="4529592" y="2154579"/>
            <a:ext cx="6366430" cy="2559463"/>
          </a:xfrm>
          <a:prstGeom prst="rect">
            <a:avLst/>
          </a:prstGeom>
        </p:spPr>
      </p:pic>
    </p:spTree>
    <p:extLst>
      <p:ext uri="{BB962C8B-B14F-4D97-AF65-F5344CB8AC3E}">
        <p14:creationId xmlns:p14="http://schemas.microsoft.com/office/powerpoint/2010/main" xmlns="" val="3872108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88A901F-2380-409D-B12F-3A0FDAFAEEE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14CD50C8-2F85-4F12-A5B5-9336E254A7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blipFill dpi="0" rotWithShape="1">
            <a:blip r:embed="rId2" cstate="print">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A493C988-90AE-4C72-8B81-E76ADE38332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EA316748-0BAC-99BC-04F7-14A9F8230DF6}"/>
              </a:ext>
            </a:extLst>
          </p:cNvPr>
          <p:cNvSpPr txBox="1"/>
          <p:nvPr/>
        </p:nvSpPr>
        <p:spPr>
          <a:xfrm>
            <a:off x="636805" y="640080"/>
            <a:ext cx="3378099" cy="30348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80000"/>
              </a:lnSpc>
              <a:spcBef>
                <a:spcPct val="0"/>
              </a:spcBef>
              <a:spcAft>
                <a:spcPts val="600"/>
              </a:spcAft>
            </a:pPr>
            <a:r>
              <a:rPr lang="en-US" sz="4400" b="1" cap="all" spc="200">
                <a:solidFill>
                  <a:schemeClr val="tx1">
                    <a:lumMod val="95000"/>
                    <a:lumOff val="5000"/>
                  </a:schemeClr>
                </a:solidFill>
                <a:latin typeface="+mj-lt"/>
                <a:ea typeface="+mj-ea"/>
                <a:cs typeface="+mj-cs"/>
              </a:rPr>
              <a:t>Database Tables</a:t>
            </a:r>
          </a:p>
          <a:p>
            <a:pPr algn="r">
              <a:lnSpc>
                <a:spcPct val="80000"/>
              </a:lnSpc>
              <a:spcBef>
                <a:spcPct val="0"/>
              </a:spcBef>
              <a:spcAft>
                <a:spcPts val="600"/>
              </a:spcAft>
            </a:pPr>
            <a:endParaRPr lang="en-US" sz="4400" b="1" cap="all" spc="200">
              <a:solidFill>
                <a:schemeClr val="tx1">
                  <a:lumMod val="95000"/>
                  <a:lumOff val="5000"/>
                </a:schemeClr>
              </a:solidFill>
              <a:latin typeface="+mj-lt"/>
              <a:ea typeface="+mj-ea"/>
              <a:cs typeface="+mj-cs"/>
            </a:endParaRPr>
          </a:p>
        </p:txBody>
      </p:sp>
      <p:cxnSp>
        <p:nvCxnSpPr>
          <p:cNvPr id="14" name="Straight Connector 13">
            <a:extLst>
              <a:ext uri="{FF2B5EF4-FFF2-40B4-BE49-F238E27FC236}">
                <a16:creationId xmlns:a16="http://schemas.microsoft.com/office/drawing/2014/main" xmlns="" id="{4D9A86F5-12E7-4CDA-8037-A3723DFAA06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0698" y="3765314"/>
            <a:ext cx="3200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AI-generated content may be incorrect.">
            <a:extLst>
              <a:ext uri="{FF2B5EF4-FFF2-40B4-BE49-F238E27FC236}">
                <a16:creationId xmlns:a16="http://schemas.microsoft.com/office/drawing/2014/main" xmlns="" id="{2A9D9843-0CE9-AA41-0967-F6C0849DC87F}"/>
              </a:ext>
            </a:extLst>
          </p:cNvPr>
          <p:cNvPicPr>
            <a:picLocks noChangeAspect="1"/>
          </p:cNvPicPr>
          <p:nvPr/>
        </p:nvPicPr>
        <p:blipFill>
          <a:blip r:embed="rId3" cstate="print"/>
          <a:srcRect t="1537" r="3" b="2696"/>
          <a:stretch/>
        </p:blipFill>
        <p:spPr>
          <a:xfrm>
            <a:off x="4654984" y="640080"/>
            <a:ext cx="6896936" cy="5578816"/>
          </a:xfrm>
          <a:prstGeom prst="rect">
            <a:avLst/>
          </a:prstGeom>
        </p:spPr>
      </p:pic>
    </p:spTree>
    <p:extLst>
      <p:ext uri="{BB962C8B-B14F-4D97-AF65-F5344CB8AC3E}">
        <p14:creationId xmlns:p14="http://schemas.microsoft.com/office/powerpoint/2010/main" xmlns="" val="426745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xmlns="" id="{B73DEAEA-BFDB-410C-89E7-02514506C82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xmlns="" id="{6EAAB671-E1B2-4834-B3F6-E0A2D3BE86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blipFill dpi="0" rotWithShape="1">
            <a:blip r:embed="rId2" cstate="print">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36">
            <a:extLst>
              <a:ext uri="{FF2B5EF4-FFF2-40B4-BE49-F238E27FC236}">
                <a16:creationId xmlns:a16="http://schemas.microsoft.com/office/drawing/2014/main" xmlns="" id="{09B43EBB-719F-4C01-AECE-1D876283B9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27B9DA53-CAF2-FB51-C455-94F8D4AD6362}"/>
              </a:ext>
            </a:extLst>
          </p:cNvPr>
          <p:cNvSpPr txBox="1"/>
          <p:nvPr/>
        </p:nvSpPr>
        <p:spPr>
          <a:xfrm>
            <a:off x="636805" y="640080"/>
            <a:ext cx="3378099" cy="30348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80000"/>
              </a:lnSpc>
              <a:spcBef>
                <a:spcPct val="0"/>
              </a:spcBef>
              <a:spcAft>
                <a:spcPts val="600"/>
              </a:spcAft>
            </a:pPr>
            <a:r>
              <a:rPr lang="en-US" sz="4400" b="1" cap="all" spc="200">
                <a:solidFill>
                  <a:schemeClr val="tx1">
                    <a:lumMod val="95000"/>
                    <a:lumOff val="5000"/>
                  </a:schemeClr>
                </a:solidFill>
                <a:latin typeface="+mj-lt"/>
                <a:ea typeface="+mj-ea"/>
                <a:cs typeface="+mj-cs"/>
              </a:rPr>
              <a:t>Homepage </a:t>
            </a:r>
          </a:p>
          <a:p>
            <a:pPr algn="r">
              <a:lnSpc>
                <a:spcPct val="80000"/>
              </a:lnSpc>
              <a:spcBef>
                <a:spcPct val="0"/>
              </a:spcBef>
              <a:spcAft>
                <a:spcPts val="600"/>
              </a:spcAft>
            </a:pPr>
            <a:endParaRPr lang="en-US" sz="4400" b="1" cap="all" spc="200">
              <a:solidFill>
                <a:schemeClr val="tx1">
                  <a:lumMod val="95000"/>
                  <a:lumOff val="5000"/>
                </a:schemeClr>
              </a:solidFill>
              <a:latin typeface="+mj-lt"/>
              <a:ea typeface="+mj-ea"/>
              <a:cs typeface="+mj-cs"/>
            </a:endParaRPr>
          </a:p>
        </p:txBody>
      </p:sp>
      <p:cxnSp>
        <p:nvCxnSpPr>
          <p:cNvPr id="38" name="Straight Connector 37">
            <a:extLst>
              <a:ext uri="{FF2B5EF4-FFF2-40B4-BE49-F238E27FC236}">
                <a16:creationId xmlns:a16="http://schemas.microsoft.com/office/drawing/2014/main" xmlns="" id="{55B70B32-BD93-4B4F-B210-8956E300D24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0698" y="3765314"/>
            <a:ext cx="3200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hat application&#10;&#10;AI-generated content may be incorrect.">
            <a:extLst>
              <a:ext uri="{FF2B5EF4-FFF2-40B4-BE49-F238E27FC236}">
                <a16:creationId xmlns:a16="http://schemas.microsoft.com/office/drawing/2014/main" xmlns="" id="{608BB74E-B392-7AF1-C96A-E44E299F23E2}"/>
              </a:ext>
            </a:extLst>
          </p:cNvPr>
          <p:cNvPicPr>
            <a:picLocks noChangeAspect="1"/>
          </p:cNvPicPr>
          <p:nvPr/>
        </p:nvPicPr>
        <p:blipFill>
          <a:blip r:embed="rId3" cstate="print"/>
          <a:stretch>
            <a:fillRect/>
          </a:stretch>
        </p:blipFill>
        <p:spPr>
          <a:xfrm>
            <a:off x="4654984" y="1989753"/>
            <a:ext cx="6896936" cy="2879470"/>
          </a:xfrm>
          <a:prstGeom prst="rect">
            <a:avLst/>
          </a:prstGeom>
        </p:spPr>
      </p:pic>
    </p:spTree>
    <p:extLst>
      <p:ext uri="{BB962C8B-B14F-4D97-AF65-F5344CB8AC3E}">
        <p14:creationId xmlns:p14="http://schemas.microsoft.com/office/powerpoint/2010/main" xmlns="" val="427825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B73DEAEA-BFDB-410C-89E7-02514506C82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EAAB671-E1B2-4834-B3F6-E0A2D3BE86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blipFill dpi="0" rotWithShape="1">
            <a:blip r:embed="rId2" cstate="print">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09B43EBB-719F-4C01-AECE-1D876283B9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ACA46B1B-DE97-F022-9C1F-8EC980FE85A8}"/>
              </a:ext>
            </a:extLst>
          </p:cNvPr>
          <p:cNvSpPr txBox="1"/>
          <p:nvPr/>
        </p:nvSpPr>
        <p:spPr>
          <a:xfrm>
            <a:off x="636805" y="640080"/>
            <a:ext cx="3378099" cy="30348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80000"/>
              </a:lnSpc>
              <a:spcBef>
                <a:spcPct val="0"/>
              </a:spcBef>
              <a:spcAft>
                <a:spcPts val="600"/>
              </a:spcAft>
            </a:pPr>
            <a:r>
              <a:rPr lang="en-US" sz="4400" b="1" cap="all" spc="200">
                <a:solidFill>
                  <a:schemeClr val="tx1">
                    <a:lumMod val="95000"/>
                    <a:lumOff val="5000"/>
                  </a:schemeClr>
                </a:solidFill>
                <a:latin typeface="+mj-lt"/>
                <a:ea typeface="+mj-ea"/>
                <a:cs typeface="+mj-cs"/>
              </a:rPr>
              <a:t>Signup page</a:t>
            </a:r>
          </a:p>
          <a:p>
            <a:pPr algn="r">
              <a:lnSpc>
                <a:spcPct val="80000"/>
              </a:lnSpc>
              <a:spcBef>
                <a:spcPct val="0"/>
              </a:spcBef>
              <a:spcAft>
                <a:spcPts val="600"/>
              </a:spcAft>
            </a:pPr>
            <a:endParaRPr lang="en-US" sz="4400" b="1" cap="all" spc="200">
              <a:solidFill>
                <a:schemeClr val="tx1">
                  <a:lumMod val="95000"/>
                  <a:lumOff val="5000"/>
                </a:schemeClr>
              </a:solidFill>
              <a:latin typeface="+mj-lt"/>
              <a:ea typeface="+mj-ea"/>
              <a:cs typeface="+mj-cs"/>
            </a:endParaRPr>
          </a:p>
          <a:p>
            <a:pPr algn="r">
              <a:lnSpc>
                <a:spcPct val="80000"/>
              </a:lnSpc>
              <a:spcBef>
                <a:spcPct val="0"/>
              </a:spcBef>
              <a:spcAft>
                <a:spcPts val="600"/>
              </a:spcAft>
            </a:pPr>
            <a:endParaRPr lang="en-US" sz="4400" b="1" cap="all" spc="200">
              <a:solidFill>
                <a:schemeClr val="tx1">
                  <a:lumMod val="95000"/>
                  <a:lumOff val="5000"/>
                </a:schemeClr>
              </a:solidFill>
              <a:latin typeface="+mj-lt"/>
              <a:ea typeface="+mj-ea"/>
              <a:cs typeface="+mj-cs"/>
            </a:endParaRPr>
          </a:p>
        </p:txBody>
      </p:sp>
      <p:cxnSp>
        <p:nvCxnSpPr>
          <p:cNvPr id="14" name="Straight Connector 13">
            <a:extLst>
              <a:ext uri="{FF2B5EF4-FFF2-40B4-BE49-F238E27FC236}">
                <a16:creationId xmlns:a16="http://schemas.microsoft.com/office/drawing/2014/main" xmlns="" id="{55B70B32-BD93-4B4F-B210-8956E300D24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0698" y="3765314"/>
            <a:ext cx="3200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login form&#10;&#10;AI-generated content may be incorrect.">
            <a:extLst>
              <a:ext uri="{FF2B5EF4-FFF2-40B4-BE49-F238E27FC236}">
                <a16:creationId xmlns:a16="http://schemas.microsoft.com/office/drawing/2014/main" xmlns="" id="{3F99E42A-EDD6-3461-2344-CFA585549E98}"/>
              </a:ext>
            </a:extLst>
          </p:cNvPr>
          <p:cNvPicPr>
            <a:picLocks noChangeAspect="1"/>
          </p:cNvPicPr>
          <p:nvPr/>
        </p:nvPicPr>
        <p:blipFill>
          <a:blip r:embed="rId3" cstate="print"/>
          <a:stretch>
            <a:fillRect/>
          </a:stretch>
        </p:blipFill>
        <p:spPr>
          <a:xfrm>
            <a:off x="4960457" y="640080"/>
            <a:ext cx="6285990" cy="5578816"/>
          </a:xfrm>
          <a:prstGeom prst="rect">
            <a:avLst/>
          </a:prstGeom>
        </p:spPr>
      </p:pic>
    </p:spTree>
    <p:extLst>
      <p:ext uri="{BB962C8B-B14F-4D97-AF65-F5344CB8AC3E}">
        <p14:creationId xmlns:p14="http://schemas.microsoft.com/office/powerpoint/2010/main" xmlns="" val="199108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xmlns="" id="{B73DEAEA-BFDB-410C-89E7-02514506C82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xmlns="" id="{6EAAB671-E1B2-4834-B3F6-E0A2D3BE86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blipFill dpi="0" rotWithShape="1">
            <a:blip r:embed="rId2" cstate="print">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xmlns="" id="{09B43EBB-719F-4C01-AECE-1D876283B9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C83D6DBF-39C5-8E25-9944-A1B46CC19E8C}"/>
              </a:ext>
            </a:extLst>
          </p:cNvPr>
          <p:cNvSpPr txBox="1"/>
          <p:nvPr/>
        </p:nvSpPr>
        <p:spPr>
          <a:xfrm>
            <a:off x="636805" y="640080"/>
            <a:ext cx="3378099" cy="30348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80000"/>
              </a:lnSpc>
              <a:spcBef>
                <a:spcPct val="0"/>
              </a:spcBef>
              <a:spcAft>
                <a:spcPts val="600"/>
              </a:spcAft>
            </a:pPr>
            <a:r>
              <a:rPr lang="en-US" sz="4400" cap="all" spc="200">
                <a:solidFill>
                  <a:schemeClr val="tx1">
                    <a:lumMod val="95000"/>
                    <a:lumOff val="5000"/>
                  </a:schemeClr>
                </a:solidFill>
                <a:latin typeface="+mj-lt"/>
                <a:ea typeface="+mj-ea"/>
                <a:cs typeface="+mj-cs"/>
              </a:rPr>
              <a:t>Login page</a:t>
            </a:r>
          </a:p>
          <a:p>
            <a:pPr algn="r">
              <a:lnSpc>
                <a:spcPct val="80000"/>
              </a:lnSpc>
              <a:spcBef>
                <a:spcPct val="0"/>
              </a:spcBef>
              <a:spcAft>
                <a:spcPts val="600"/>
              </a:spcAft>
            </a:pPr>
            <a:endParaRPr lang="en-US" sz="4400" cap="all" spc="200">
              <a:solidFill>
                <a:schemeClr val="tx1">
                  <a:lumMod val="95000"/>
                  <a:lumOff val="5000"/>
                </a:schemeClr>
              </a:solidFill>
              <a:latin typeface="+mj-lt"/>
              <a:ea typeface="+mj-ea"/>
              <a:cs typeface="+mj-cs"/>
            </a:endParaRPr>
          </a:p>
        </p:txBody>
      </p:sp>
      <p:cxnSp>
        <p:nvCxnSpPr>
          <p:cNvPr id="19" name="Straight Connector 18">
            <a:extLst>
              <a:ext uri="{FF2B5EF4-FFF2-40B4-BE49-F238E27FC236}">
                <a16:creationId xmlns:a16="http://schemas.microsoft.com/office/drawing/2014/main" xmlns="" id="{55B70B32-BD93-4B4F-B210-8956E300D24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0698" y="3765314"/>
            <a:ext cx="3200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login form&#10;&#10;AI-generated content may be incorrect.">
            <a:extLst>
              <a:ext uri="{FF2B5EF4-FFF2-40B4-BE49-F238E27FC236}">
                <a16:creationId xmlns:a16="http://schemas.microsoft.com/office/drawing/2014/main" xmlns="" id="{444E23D2-901D-BA6C-0819-A28FF937DFF5}"/>
              </a:ext>
            </a:extLst>
          </p:cNvPr>
          <p:cNvPicPr>
            <a:picLocks noChangeAspect="1"/>
          </p:cNvPicPr>
          <p:nvPr/>
        </p:nvPicPr>
        <p:blipFill>
          <a:blip r:embed="rId3" cstate="print"/>
          <a:stretch>
            <a:fillRect/>
          </a:stretch>
        </p:blipFill>
        <p:spPr>
          <a:xfrm>
            <a:off x="4654984" y="1032803"/>
            <a:ext cx="6896936" cy="4793370"/>
          </a:xfrm>
          <a:prstGeom prst="rect">
            <a:avLst/>
          </a:prstGeom>
        </p:spPr>
      </p:pic>
    </p:spTree>
    <p:extLst>
      <p:ext uri="{BB962C8B-B14F-4D97-AF65-F5344CB8AC3E}">
        <p14:creationId xmlns:p14="http://schemas.microsoft.com/office/powerpoint/2010/main" xmlns="" val="50287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B73DEAEA-BFDB-410C-89E7-02514506C82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6EAAB671-E1B2-4834-B3F6-E0A2D3BE86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blipFill dpi="0" rotWithShape="1">
            <a:blip r:embed="rId2" cstate="print">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xmlns="" id="{09B43EBB-719F-4C01-AECE-1D876283B93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97FD6A09-12FA-72B2-C87D-ED3D7A0D1A6C}"/>
              </a:ext>
            </a:extLst>
          </p:cNvPr>
          <p:cNvSpPr txBox="1"/>
          <p:nvPr/>
        </p:nvSpPr>
        <p:spPr>
          <a:xfrm>
            <a:off x="636805" y="640080"/>
            <a:ext cx="3378099" cy="303485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80000"/>
              </a:lnSpc>
              <a:spcBef>
                <a:spcPct val="0"/>
              </a:spcBef>
              <a:spcAft>
                <a:spcPts val="600"/>
              </a:spcAft>
            </a:pPr>
            <a:r>
              <a:rPr lang="en-US" sz="4400" cap="all" spc="200">
                <a:solidFill>
                  <a:schemeClr val="tx1">
                    <a:lumMod val="95000"/>
                    <a:lumOff val="5000"/>
                  </a:schemeClr>
                </a:solidFill>
                <a:latin typeface="+mj-lt"/>
                <a:ea typeface="+mj-ea"/>
                <a:cs typeface="+mj-cs"/>
              </a:rPr>
              <a:t>Notification &amp; Chat Area</a:t>
            </a:r>
          </a:p>
          <a:p>
            <a:pPr algn="r">
              <a:lnSpc>
                <a:spcPct val="80000"/>
              </a:lnSpc>
              <a:spcBef>
                <a:spcPct val="0"/>
              </a:spcBef>
              <a:spcAft>
                <a:spcPts val="600"/>
              </a:spcAft>
            </a:pPr>
            <a:endParaRPr lang="en-US" sz="4400" cap="all" spc="200">
              <a:solidFill>
                <a:schemeClr val="tx1">
                  <a:lumMod val="95000"/>
                  <a:lumOff val="5000"/>
                </a:schemeClr>
              </a:solidFill>
              <a:latin typeface="+mj-lt"/>
              <a:ea typeface="+mj-ea"/>
              <a:cs typeface="+mj-cs"/>
            </a:endParaRPr>
          </a:p>
        </p:txBody>
      </p:sp>
      <p:cxnSp>
        <p:nvCxnSpPr>
          <p:cNvPr id="21" name="Straight Connector 20">
            <a:extLst>
              <a:ext uri="{FF2B5EF4-FFF2-40B4-BE49-F238E27FC236}">
                <a16:creationId xmlns:a16="http://schemas.microsoft.com/office/drawing/2014/main" xmlns="" id="{55B70B32-BD93-4B4F-B210-8956E300D24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00698" y="3765314"/>
            <a:ext cx="32004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descr="Screens screenshot of a screenshot of a chat&#10;&#10;AI-generated content may be incorrect.">
            <a:extLst>
              <a:ext uri="{FF2B5EF4-FFF2-40B4-BE49-F238E27FC236}">
                <a16:creationId xmlns:a16="http://schemas.microsoft.com/office/drawing/2014/main" xmlns="" id="{D9730904-C461-26FA-7BFA-0A23142073CF}"/>
              </a:ext>
            </a:extLst>
          </p:cNvPr>
          <p:cNvPicPr>
            <a:picLocks noChangeAspect="1"/>
          </p:cNvPicPr>
          <p:nvPr/>
        </p:nvPicPr>
        <p:blipFill>
          <a:blip r:embed="rId3" cstate="print"/>
          <a:stretch>
            <a:fillRect/>
          </a:stretch>
        </p:blipFill>
        <p:spPr>
          <a:xfrm>
            <a:off x="4654984" y="1851814"/>
            <a:ext cx="6896936" cy="3155347"/>
          </a:xfrm>
          <a:prstGeom prst="rect">
            <a:avLst/>
          </a:prstGeom>
        </p:spPr>
      </p:pic>
    </p:spTree>
    <p:extLst>
      <p:ext uri="{BB962C8B-B14F-4D97-AF65-F5344CB8AC3E}">
        <p14:creationId xmlns:p14="http://schemas.microsoft.com/office/powerpoint/2010/main" xmlns="" val="420743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prstClr val="white"/>
              </a:solidFill>
            </a:endParaRPr>
          </a:p>
        </p:txBody>
      </p:sp>
      <p:sp>
        <p:nvSpPr>
          <p:cNvPr id="21" name="Rectangle 20">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54E31C42-C347-C89F-4BEC-AD5D6806102C}"/>
              </a:ext>
            </a:extLst>
          </p:cNvPr>
          <p:cNvSpPr txBox="1"/>
          <p:nvPr/>
        </p:nvSpPr>
        <p:spPr>
          <a:xfrm>
            <a:off x="815436" y="841572"/>
            <a:ext cx="4724573" cy="4637323"/>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Autofit/>
          </a:bodyPr>
          <a:lstStyle/>
          <a:p>
            <a:pPr>
              <a:lnSpc>
                <a:spcPct val="90000"/>
              </a:lnSpc>
              <a:spcAft>
                <a:spcPts val="600"/>
              </a:spcAft>
              <a:buClr>
                <a:schemeClr val="accent1"/>
              </a:buClr>
            </a:pPr>
            <a:endParaRPr lang="en-US" sz="1700" dirty="0">
              <a:solidFill>
                <a:srgbClr val="FFFFFF"/>
              </a:solidFill>
            </a:endParaRPr>
          </a:p>
          <a:p>
            <a:pPr marL="685800" indent="-685800">
              <a:lnSpc>
                <a:spcPct val="90000"/>
              </a:lnSpc>
              <a:spcAft>
                <a:spcPts val="600"/>
              </a:spcAft>
              <a:buClr>
                <a:schemeClr val="accent1"/>
              </a:buClr>
              <a:buFont typeface="Arial"/>
              <a:buChar char="•"/>
            </a:pPr>
            <a:r>
              <a:rPr lang="en-US" sz="1600" b="1" cap="all" dirty="0">
                <a:solidFill>
                  <a:srgbClr val="FFFFFF"/>
                </a:solidFill>
              </a:rPr>
              <a:t>Introduction</a:t>
            </a:r>
          </a:p>
          <a:p>
            <a:pPr marL="685800" indent="-685800">
              <a:lnSpc>
                <a:spcPct val="90000"/>
              </a:lnSpc>
              <a:spcAft>
                <a:spcPts val="600"/>
              </a:spcAft>
              <a:buClr>
                <a:schemeClr val="accent1"/>
              </a:buClr>
              <a:buFont typeface="Arial"/>
              <a:buChar char="•"/>
            </a:pPr>
            <a:r>
              <a:rPr lang="en-US" sz="1600" b="1" cap="all" dirty="0" smtClean="0">
                <a:solidFill>
                  <a:srgbClr val="FFFFFF"/>
                </a:solidFill>
              </a:rPr>
              <a:t>Objective</a:t>
            </a:r>
          </a:p>
          <a:p>
            <a:pPr marL="685800" indent="-685800">
              <a:lnSpc>
                <a:spcPct val="90000"/>
              </a:lnSpc>
              <a:spcAft>
                <a:spcPts val="600"/>
              </a:spcAft>
              <a:buClr>
                <a:schemeClr val="accent1"/>
              </a:buClr>
              <a:buFont typeface="Arial"/>
              <a:buChar char="•"/>
            </a:pPr>
            <a:r>
              <a:rPr lang="en-US" sz="1600" b="1" dirty="0" smtClean="0">
                <a:latin typeface="Tw Cen MT (Body)"/>
                <a:cs typeface="Times New Roman" pitchFamily="18" charset="0"/>
              </a:rPr>
              <a:t>Literature Review</a:t>
            </a:r>
            <a:endParaRPr lang="en-US" sz="1600" b="1" cap="all" dirty="0">
              <a:solidFill>
                <a:srgbClr val="FFFFFF"/>
              </a:solidFill>
            </a:endParaRPr>
          </a:p>
          <a:p>
            <a:pPr marL="685800" indent="-685800">
              <a:lnSpc>
                <a:spcPct val="90000"/>
              </a:lnSpc>
              <a:spcAft>
                <a:spcPts val="600"/>
              </a:spcAft>
              <a:buClr>
                <a:schemeClr val="accent1"/>
              </a:buClr>
              <a:buFont typeface="Arial"/>
              <a:buChar char="•"/>
            </a:pPr>
            <a:r>
              <a:rPr lang="en-US" sz="1600" b="1" cap="all" dirty="0">
                <a:solidFill>
                  <a:srgbClr val="FFFFFF"/>
                </a:solidFill>
              </a:rPr>
              <a:t>Hardware And Software used</a:t>
            </a:r>
          </a:p>
          <a:p>
            <a:pPr marL="685800" indent="-685800">
              <a:lnSpc>
                <a:spcPct val="90000"/>
              </a:lnSpc>
              <a:spcAft>
                <a:spcPts val="600"/>
              </a:spcAft>
              <a:buClr>
                <a:schemeClr val="accent1"/>
              </a:buClr>
              <a:buFont typeface="Arial"/>
              <a:buChar char="•"/>
            </a:pPr>
            <a:r>
              <a:rPr lang="en-US" sz="1600" b="1" cap="all" dirty="0">
                <a:solidFill>
                  <a:srgbClr val="FFFFFF"/>
                </a:solidFill>
              </a:rPr>
              <a:t>Technologies used in backend</a:t>
            </a:r>
          </a:p>
          <a:p>
            <a:pPr marL="685800" indent="-685800">
              <a:lnSpc>
                <a:spcPct val="90000"/>
              </a:lnSpc>
              <a:spcAft>
                <a:spcPts val="600"/>
              </a:spcAft>
              <a:buClr>
                <a:schemeClr val="accent1"/>
              </a:buClr>
              <a:buFont typeface="Arial"/>
              <a:buChar char="•"/>
            </a:pPr>
            <a:r>
              <a:rPr lang="en-US" sz="1600" b="1" cap="all" dirty="0">
                <a:solidFill>
                  <a:srgbClr val="FFFFFF"/>
                </a:solidFill>
              </a:rPr>
              <a:t>Technologies used in </a:t>
            </a:r>
            <a:r>
              <a:rPr lang="en-US" sz="1600" b="1" cap="all" dirty="0" smtClean="0">
                <a:solidFill>
                  <a:srgbClr val="FFFFFF"/>
                </a:solidFill>
              </a:rPr>
              <a:t>Frontend</a:t>
            </a:r>
          </a:p>
          <a:p>
            <a:pPr marL="685800" indent="-685800">
              <a:lnSpc>
                <a:spcPct val="90000"/>
              </a:lnSpc>
              <a:spcAft>
                <a:spcPts val="600"/>
              </a:spcAft>
              <a:buClr>
                <a:schemeClr val="accent1"/>
              </a:buClr>
              <a:buFont typeface="Arial"/>
              <a:buChar char="•"/>
            </a:pPr>
            <a:r>
              <a:rPr lang="en-US" sz="1600" b="1" cap="all" dirty="0" smtClean="0">
                <a:solidFill>
                  <a:srgbClr val="FFFFFF"/>
                </a:solidFill>
              </a:rPr>
              <a:t>Application Used</a:t>
            </a:r>
            <a:endParaRPr lang="en-US" sz="1600" b="1" cap="all" dirty="0">
              <a:solidFill>
                <a:srgbClr val="FFFFFF"/>
              </a:solidFill>
            </a:endParaRPr>
          </a:p>
          <a:p>
            <a:pPr marL="685800" indent="-685800">
              <a:lnSpc>
                <a:spcPct val="90000"/>
              </a:lnSpc>
              <a:spcAft>
                <a:spcPts val="600"/>
              </a:spcAft>
              <a:buClr>
                <a:schemeClr val="accent1"/>
              </a:buClr>
              <a:buFont typeface="Arial"/>
              <a:buChar char="•"/>
            </a:pPr>
            <a:r>
              <a:rPr lang="en-US" sz="1600" b="1" cap="all" dirty="0">
                <a:solidFill>
                  <a:srgbClr val="FFFFFF"/>
                </a:solidFill>
              </a:rPr>
              <a:t>Data flow diagram</a:t>
            </a:r>
          </a:p>
          <a:p>
            <a:pPr marL="685800" indent="-685800">
              <a:lnSpc>
                <a:spcPct val="90000"/>
              </a:lnSpc>
              <a:spcAft>
                <a:spcPts val="600"/>
              </a:spcAft>
              <a:buClr>
                <a:schemeClr val="accent1"/>
              </a:buClr>
              <a:buFont typeface="Arial"/>
              <a:buChar char="•"/>
            </a:pPr>
            <a:r>
              <a:rPr lang="en-US" sz="1600" b="1" cap="all" dirty="0">
                <a:solidFill>
                  <a:srgbClr val="FFFFFF"/>
                </a:solidFill>
              </a:rPr>
              <a:t>Database table</a:t>
            </a:r>
          </a:p>
          <a:p>
            <a:pPr marL="685800" indent="-685800">
              <a:lnSpc>
                <a:spcPct val="90000"/>
              </a:lnSpc>
              <a:spcAft>
                <a:spcPts val="600"/>
              </a:spcAft>
              <a:buClr>
                <a:schemeClr val="accent1"/>
              </a:buClr>
              <a:buFont typeface="Arial"/>
              <a:buChar char="•"/>
            </a:pPr>
            <a:r>
              <a:rPr lang="en-US" sz="1600" b="1" cap="all" dirty="0">
                <a:solidFill>
                  <a:srgbClr val="FFFFFF"/>
                </a:solidFill>
              </a:rPr>
              <a:t>Home page</a:t>
            </a:r>
          </a:p>
          <a:p>
            <a:pPr marL="685800" indent="-685800">
              <a:lnSpc>
                <a:spcPct val="90000"/>
              </a:lnSpc>
              <a:spcAft>
                <a:spcPts val="600"/>
              </a:spcAft>
              <a:buClr>
                <a:schemeClr val="accent1"/>
              </a:buClr>
              <a:buFont typeface="Arial"/>
              <a:buChar char="•"/>
            </a:pPr>
            <a:r>
              <a:rPr lang="en-US" sz="1600" b="1" cap="all" dirty="0">
                <a:solidFill>
                  <a:srgbClr val="FFFFFF"/>
                </a:solidFill>
              </a:rPr>
              <a:t>Signup page</a:t>
            </a:r>
          </a:p>
          <a:p>
            <a:pPr marL="685800" indent="-685800">
              <a:lnSpc>
                <a:spcPct val="90000"/>
              </a:lnSpc>
              <a:spcAft>
                <a:spcPts val="600"/>
              </a:spcAft>
              <a:buClr>
                <a:schemeClr val="accent1"/>
              </a:buClr>
              <a:buFont typeface="Arial"/>
              <a:buChar char="•"/>
            </a:pPr>
            <a:r>
              <a:rPr lang="en-US" sz="1600" b="1" cap="all" dirty="0">
                <a:solidFill>
                  <a:srgbClr val="FFFFFF"/>
                </a:solidFill>
              </a:rPr>
              <a:t>Login page</a:t>
            </a:r>
          </a:p>
          <a:p>
            <a:pPr marL="685800" indent="-685800">
              <a:lnSpc>
                <a:spcPct val="90000"/>
              </a:lnSpc>
              <a:spcAft>
                <a:spcPts val="600"/>
              </a:spcAft>
              <a:buClr>
                <a:schemeClr val="accent1"/>
              </a:buClr>
              <a:buFont typeface="Arial"/>
              <a:buChar char="•"/>
            </a:pPr>
            <a:r>
              <a:rPr lang="en-US" sz="1600" b="1" cap="all" dirty="0">
                <a:solidFill>
                  <a:srgbClr val="FFFFFF"/>
                </a:solidFill>
              </a:rPr>
              <a:t>Notification &amp; Chat Area</a:t>
            </a:r>
          </a:p>
          <a:p>
            <a:pPr marL="685800" indent="-685800">
              <a:lnSpc>
                <a:spcPct val="90000"/>
              </a:lnSpc>
              <a:spcAft>
                <a:spcPts val="600"/>
              </a:spcAft>
              <a:buClr>
                <a:schemeClr val="accent1"/>
              </a:buClr>
              <a:buFont typeface="Arial"/>
              <a:buChar char="•"/>
            </a:pPr>
            <a:r>
              <a:rPr lang="en-US" sz="1600" b="1" cap="all" dirty="0">
                <a:solidFill>
                  <a:srgbClr val="FFFFFF"/>
                </a:solidFill>
              </a:rPr>
              <a:t>Key Features </a:t>
            </a:r>
          </a:p>
          <a:p>
            <a:pPr marL="685800" indent="-685800">
              <a:lnSpc>
                <a:spcPct val="90000"/>
              </a:lnSpc>
              <a:spcAft>
                <a:spcPts val="600"/>
              </a:spcAft>
              <a:buClr>
                <a:schemeClr val="accent1"/>
              </a:buClr>
              <a:buFont typeface="Arial"/>
              <a:buChar char="•"/>
            </a:pPr>
            <a:r>
              <a:rPr lang="en-US" sz="1600" b="1" cap="all" dirty="0">
                <a:solidFill>
                  <a:srgbClr val="FFFFFF"/>
                </a:solidFill>
              </a:rPr>
              <a:t>Conclusion </a:t>
            </a:r>
            <a:endParaRPr lang="en-US" sz="1600" b="1" dirty="0"/>
          </a:p>
          <a:p>
            <a:pPr marL="685800" indent="-685800">
              <a:lnSpc>
                <a:spcPct val="90000"/>
              </a:lnSpc>
              <a:spcAft>
                <a:spcPts val="600"/>
              </a:spcAft>
              <a:buClr>
                <a:schemeClr val="accent1"/>
              </a:buClr>
              <a:buFont typeface="Arial"/>
              <a:buChar char="•"/>
            </a:pPr>
            <a:r>
              <a:rPr lang="en-US" sz="1600" b="1" cap="all" dirty="0">
                <a:solidFill>
                  <a:srgbClr val="FFFFFF"/>
                </a:solidFill>
              </a:rPr>
              <a:t>References </a:t>
            </a:r>
          </a:p>
          <a:p>
            <a:pPr>
              <a:lnSpc>
                <a:spcPct val="90000"/>
              </a:lnSpc>
              <a:spcAft>
                <a:spcPts val="600"/>
              </a:spcAft>
              <a:buClr>
                <a:schemeClr val="accent1"/>
              </a:buClr>
            </a:pPr>
            <a:endParaRPr lang="en-US" sz="1700" b="1" cap="all" dirty="0">
              <a:solidFill>
                <a:srgbClr val="FFFFFF"/>
              </a:solidFill>
            </a:endParaRPr>
          </a:p>
        </p:txBody>
      </p:sp>
      <p:sp>
        <p:nvSpPr>
          <p:cNvPr id="3" name="TextBox 2">
            <a:extLst>
              <a:ext uri="{FF2B5EF4-FFF2-40B4-BE49-F238E27FC236}">
                <a16:creationId xmlns:a16="http://schemas.microsoft.com/office/drawing/2014/main" xmlns="" id="{D1D53B85-331E-C180-AE3C-A11AD18EAC06}"/>
              </a:ext>
            </a:extLst>
          </p:cNvPr>
          <p:cNvSpPr txBox="1"/>
          <p:nvPr/>
        </p:nvSpPr>
        <p:spPr>
          <a:xfrm>
            <a:off x="7191079" y="1239309"/>
            <a:ext cx="353692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latin typeface="Times New Roman"/>
                <a:cs typeface="Times New Roman"/>
              </a:rPr>
              <a:t>CONTENT</a:t>
            </a:r>
          </a:p>
        </p:txBody>
      </p:sp>
    </p:spTree>
    <p:extLst>
      <p:ext uri="{BB962C8B-B14F-4D97-AF65-F5344CB8AC3E}">
        <p14:creationId xmlns:p14="http://schemas.microsoft.com/office/powerpoint/2010/main" xmlns="" val="40307194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2" name="Rectangle 11">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A1064C46-539F-7828-7889-110D6C176C2B}"/>
              </a:ext>
            </a:extLst>
          </p:cNvPr>
          <p:cNvSpPr txBox="1"/>
          <p:nvPr/>
        </p:nvSpPr>
        <p:spPr>
          <a:xfrm>
            <a:off x="1037698" y="830191"/>
            <a:ext cx="4724573" cy="4852362"/>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marL="285750" indent="-285750">
              <a:lnSpc>
                <a:spcPct val="90000"/>
              </a:lnSpc>
              <a:spcAft>
                <a:spcPts val="600"/>
              </a:spcAft>
              <a:buClr>
                <a:schemeClr val="accent1"/>
              </a:buClr>
              <a:buFont typeface="Arial"/>
              <a:buChar char="•"/>
            </a:pPr>
            <a:r>
              <a:rPr lang="en-US" b="1">
                <a:solidFill>
                  <a:srgbClr val="FFFFFF"/>
                </a:solidFill>
              </a:rPr>
              <a:t>User Authentication:</a:t>
            </a:r>
            <a:endParaRPr lang="en-US">
              <a:solidFill>
                <a:srgbClr val="FFFFFF"/>
              </a:solidFill>
            </a:endParaRPr>
          </a:p>
          <a:p>
            <a:pPr marL="742950" lvl="1" indent="-285750">
              <a:lnSpc>
                <a:spcPct val="90000"/>
              </a:lnSpc>
              <a:spcAft>
                <a:spcPts val="600"/>
              </a:spcAft>
              <a:buClr>
                <a:schemeClr val="accent1"/>
              </a:buClr>
              <a:buFont typeface="Arial"/>
              <a:buChar char="•"/>
            </a:pPr>
            <a:r>
              <a:rPr lang="en-US">
                <a:solidFill>
                  <a:srgbClr val="FFFFFF"/>
                </a:solidFill>
              </a:rPr>
              <a:t>Secure login and registration process.</a:t>
            </a:r>
          </a:p>
          <a:p>
            <a:pPr marL="742950" lvl="1" indent="-285750">
              <a:lnSpc>
                <a:spcPct val="90000"/>
              </a:lnSpc>
              <a:spcAft>
                <a:spcPts val="600"/>
              </a:spcAft>
              <a:buClr>
                <a:schemeClr val="accent1"/>
              </a:buClr>
              <a:buFont typeface="Arial"/>
              <a:buChar char="•"/>
            </a:pPr>
            <a:r>
              <a:rPr lang="en-US">
                <a:solidFill>
                  <a:srgbClr val="FFFFFF"/>
                </a:solidFill>
              </a:rPr>
              <a:t>Password hashing and session management.</a:t>
            </a:r>
          </a:p>
          <a:p>
            <a:pPr marL="742950" lvl="1" indent="-285750">
              <a:lnSpc>
                <a:spcPct val="90000"/>
              </a:lnSpc>
              <a:spcAft>
                <a:spcPts val="600"/>
              </a:spcAft>
              <a:buClr>
                <a:schemeClr val="accent1"/>
              </a:buClr>
              <a:buFont typeface="Arial"/>
              <a:buChar char="•"/>
            </a:pPr>
            <a:r>
              <a:rPr lang="en-US">
                <a:solidFill>
                  <a:srgbClr val="FFFFFF"/>
                </a:solidFill>
              </a:rPr>
              <a:t>User role management for privacy and permissions.</a:t>
            </a:r>
          </a:p>
          <a:p>
            <a:pPr marL="285750" indent="-285750">
              <a:lnSpc>
                <a:spcPct val="90000"/>
              </a:lnSpc>
              <a:spcAft>
                <a:spcPts val="600"/>
              </a:spcAft>
              <a:buClr>
                <a:schemeClr val="accent1"/>
              </a:buClr>
              <a:buFont typeface="Arial"/>
              <a:buChar char="•"/>
            </a:pPr>
            <a:r>
              <a:rPr lang="en-US" b="1">
                <a:solidFill>
                  <a:srgbClr val="FFFFFF"/>
                </a:solidFill>
              </a:rPr>
              <a:t>Real-Time Messaging:</a:t>
            </a:r>
            <a:endParaRPr lang="en-US">
              <a:solidFill>
                <a:srgbClr val="FFFFFF"/>
              </a:solidFill>
            </a:endParaRPr>
          </a:p>
          <a:p>
            <a:pPr marL="742950" lvl="1" indent="-285750">
              <a:lnSpc>
                <a:spcPct val="90000"/>
              </a:lnSpc>
              <a:spcAft>
                <a:spcPts val="600"/>
              </a:spcAft>
              <a:buClr>
                <a:schemeClr val="accent1"/>
              </a:buClr>
              <a:buFont typeface="Arial"/>
              <a:buChar char="•"/>
            </a:pPr>
            <a:r>
              <a:rPr lang="en-US">
                <a:solidFill>
                  <a:srgbClr val="FFFFFF"/>
                </a:solidFill>
              </a:rPr>
              <a:t>Instant message delivery without delays.</a:t>
            </a:r>
          </a:p>
          <a:p>
            <a:pPr marL="742950" lvl="1" indent="-285750">
              <a:lnSpc>
                <a:spcPct val="90000"/>
              </a:lnSpc>
              <a:spcAft>
                <a:spcPts val="600"/>
              </a:spcAft>
              <a:buClr>
                <a:schemeClr val="accent1"/>
              </a:buClr>
              <a:buFont typeface="Arial"/>
              <a:buChar char="•"/>
            </a:pPr>
            <a:r>
              <a:rPr lang="en-US">
                <a:solidFill>
                  <a:srgbClr val="FFFFFF"/>
                </a:solidFill>
              </a:rPr>
              <a:t>Real-time updates on message status (sent, delivered, read).</a:t>
            </a:r>
          </a:p>
          <a:p>
            <a:pPr marL="742950" lvl="1" indent="-285750">
              <a:lnSpc>
                <a:spcPct val="90000"/>
              </a:lnSpc>
              <a:spcAft>
                <a:spcPts val="600"/>
              </a:spcAft>
              <a:buClr>
                <a:schemeClr val="accent1"/>
              </a:buClr>
              <a:buFont typeface="Arial"/>
              <a:buChar char="•"/>
            </a:pPr>
            <a:r>
              <a:rPr lang="en-US">
                <a:solidFill>
                  <a:srgbClr val="FFFFFF"/>
                </a:solidFill>
              </a:rPr>
              <a:t>Notifications for new messages or activities.</a:t>
            </a:r>
          </a:p>
          <a:p>
            <a:pPr lvl="1">
              <a:lnSpc>
                <a:spcPct val="90000"/>
              </a:lnSpc>
              <a:spcAft>
                <a:spcPts val="600"/>
              </a:spcAft>
              <a:buClr>
                <a:schemeClr val="accent1"/>
              </a:buClr>
            </a:pPr>
            <a:endParaRPr lang="en-US">
              <a:solidFill>
                <a:srgbClr val="FFFFFF"/>
              </a:solidFill>
            </a:endParaRPr>
          </a:p>
        </p:txBody>
      </p:sp>
      <p:sp>
        <p:nvSpPr>
          <p:cNvPr id="4" name="TextBox 3">
            <a:extLst>
              <a:ext uri="{FF2B5EF4-FFF2-40B4-BE49-F238E27FC236}">
                <a16:creationId xmlns:a16="http://schemas.microsoft.com/office/drawing/2014/main" xmlns="" id="{42DCD987-97B8-3832-B03B-67FEF4D9C643}"/>
              </a:ext>
            </a:extLst>
          </p:cNvPr>
          <p:cNvSpPr txBox="1"/>
          <p:nvPr/>
        </p:nvSpPr>
        <p:spPr>
          <a:xfrm>
            <a:off x="6433074" y="746881"/>
            <a:ext cx="523897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W Cen MT"/>
              </a:rPr>
              <a:t>Key Features </a:t>
            </a:r>
          </a:p>
        </p:txBody>
      </p:sp>
    </p:spTree>
    <p:extLst>
      <p:ext uri="{BB962C8B-B14F-4D97-AF65-F5344CB8AC3E}">
        <p14:creationId xmlns:p14="http://schemas.microsoft.com/office/powerpoint/2010/main" xmlns="" val="27160298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1" name="Rectangle 10">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704D0095-58F8-BC94-AD88-196A5CB60B87}"/>
              </a:ext>
            </a:extLst>
          </p:cNvPr>
          <p:cNvSpPr txBox="1"/>
          <p:nvPr/>
        </p:nvSpPr>
        <p:spPr>
          <a:xfrm>
            <a:off x="690457" y="1003812"/>
            <a:ext cx="4724573" cy="4852362"/>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r>
              <a:rPr lang="en-US">
                <a:solidFill>
                  <a:srgbClr val="FFFFFF"/>
                </a:solidFill>
              </a:rPr>
              <a:t>The Chat Application project has successfully transformed communication by offering real-time messaging, seamless user interaction, and advanced features like customizable chat rooms and real-time notifications. Despite challenges, the project was delivered with a strong focus on user experience, reliability, and innovation. This platform sets a new standard in digital communication, overcoming limitations of traditional messaging systems and laying the foundation for future technological advancements in communication. The application is poised for continuous improvement, offering endless opportunities for new features and enhanced user satisfaction.</a:t>
            </a:r>
          </a:p>
        </p:txBody>
      </p:sp>
      <p:sp>
        <p:nvSpPr>
          <p:cNvPr id="3" name="TextBox 2">
            <a:extLst>
              <a:ext uri="{FF2B5EF4-FFF2-40B4-BE49-F238E27FC236}">
                <a16:creationId xmlns:a16="http://schemas.microsoft.com/office/drawing/2014/main" xmlns="" id="{72DE420E-380B-ADAA-0633-7AA026F08C80}"/>
              </a:ext>
            </a:extLst>
          </p:cNvPr>
          <p:cNvSpPr txBox="1"/>
          <p:nvPr/>
        </p:nvSpPr>
        <p:spPr>
          <a:xfrm>
            <a:off x="6846985" y="1275911"/>
            <a:ext cx="42495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W Cen MT"/>
              </a:rPr>
              <a:t>CONCLUSION</a:t>
            </a:r>
            <a:endParaRPr lang="en-US" sz="3200" b="1" dirty="0"/>
          </a:p>
        </p:txBody>
      </p:sp>
    </p:spTree>
    <p:extLst>
      <p:ext uri="{BB962C8B-B14F-4D97-AF65-F5344CB8AC3E}">
        <p14:creationId xmlns:p14="http://schemas.microsoft.com/office/powerpoint/2010/main" xmlns="" val="13380242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1" name="Rectangle 10">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7907D498-BE8F-9710-7A1F-1790B0911AEC}"/>
              </a:ext>
            </a:extLst>
          </p:cNvPr>
          <p:cNvSpPr txBox="1"/>
          <p:nvPr/>
        </p:nvSpPr>
        <p:spPr>
          <a:xfrm>
            <a:off x="6529884" y="848309"/>
            <a:ext cx="500929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W Cen MT"/>
              </a:rPr>
              <a:t>References </a:t>
            </a:r>
          </a:p>
        </p:txBody>
      </p:sp>
      <p:sp>
        <p:nvSpPr>
          <p:cNvPr id="5" name="TextBox 4">
            <a:extLst>
              <a:ext uri="{FF2B5EF4-FFF2-40B4-BE49-F238E27FC236}">
                <a16:creationId xmlns:a16="http://schemas.microsoft.com/office/drawing/2014/main" xmlns="" id="{1BA879B7-2212-776B-9ECB-5EBF5DF30F9B}"/>
              </a:ext>
            </a:extLst>
          </p:cNvPr>
          <p:cNvSpPr txBox="1"/>
          <p:nvPr/>
        </p:nvSpPr>
        <p:spPr>
          <a:xfrm>
            <a:off x="612990" y="573863"/>
            <a:ext cx="5073477"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hlinkClick r:id="rId2">
                  <a:extLst>
                    <a:ext uri="{A12FA001-AC4F-418D-AE19-62706E023703}">
                      <ahyp:hlinkClr xmlns:ahyp="http://schemas.microsoft.com/office/drawing/2018/hyperlinkcolor" xmlns="" val="tx"/>
                    </a:ext>
                  </a:extLst>
                </a:hlinkClick>
              </a:rPr>
              <a:t>https://www.geeksforgeeks.org/online-group-chat-application-using-php/</a:t>
            </a:r>
            <a:endParaRPr lang="en-US">
              <a:ea typeface="+mn-lt"/>
              <a:cs typeface="+mn-lt"/>
              <a:hlinkClick r:id="rId2">
                <a:extLst>
                  <a:ext uri="{A12FA001-AC4F-418D-AE19-62706E023703}">
                    <ahyp:hlinkClr xmlns:ahyp="http://schemas.microsoft.com/office/drawing/2018/hyperlinkcolor" xmlns="" val="tx"/>
                  </a:ext>
                </a:extLst>
              </a:hlinkClick>
            </a:endParaRPr>
          </a:p>
          <a:p>
            <a:pPr marL="285750" indent="-285750">
              <a:buFont typeface="Arial"/>
              <a:buChar char="•"/>
            </a:pPr>
            <a:endParaRPr lang="en-US" dirty="0"/>
          </a:p>
          <a:p>
            <a:pPr marL="285750" indent="-285750">
              <a:buFont typeface="Arial"/>
              <a:buChar char="•"/>
            </a:pPr>
            <a:r>
              <a:rPr lang="en-US" dirty="0">
                <a:ea typeface="+mn-lt"/>
                <a:cs typeface="+mn-lt"/>
                <a:hlinkClick r:id="rId3">
                  <a:extLst>
                    <a:ext uri="{A12FA001-AC4F-418D-AE19-62706E023703}">
                      <ahyp:hlinkClr xmlns:ahyp="http://schemas.microsoft.com/office/drawing/2018/hyperlinkcolor" xmlns="" val="tx"/>
                    </a:ext>
                  </a:extLst>
                </a:hlinkClick>
              </a:rPr>
              <a:t>https://www.codingnepalweb.com/chat-web-application-using-php/</a:t>
            </a:r>
            <a:endParaRPr lang="en-US">
              <a:ea typeface="+mn-lt"/>
              <a:cs typeface="+mn-lt"/>
              <a:hlinkClick r:id="rId3">
                <a:extLst>
                  <a:ext uri="{A12FA001-AC4F-418D-AE19-62706E023703}">
                    <ahyp:hlinkClr xmlns:ahyp="http://schemas.microsoft.com/office/drawing/2018/hyperlinkcolor" xmlns="" val="tx"/>
                  </a:ext>
                </a:extLst>
              </a:hlinkClick>
            </a:endParaRPr>
          </a:p>
          <a:p>
            <a:pPr marL="285750" indent="-285750">
              <a:buFont typeface="Arial"/>
              <a:buChar char="•"/>
            </a:pPr>
            <a:endParaRPr lang="en-US" dirty="0"/>
          </a:p>
          <a:p>
            <a:pPr marL="285750" indent="-285750">
              <a:buFont typeface="Arial"/>
              <a:buChar char="•"/>
            </a:pPr>
            <a:r>
              <a:rPr lang="en-US" dirty="0">
                <a:ea typeface="+mn-lt"/>
                <a:cs typeface="+mn-lt"/>
                <a:hlinkClick r:id="rId4">
                  <a:extLst>
                    <a:ext uri="{A12FA001-AC4F-418D-AE19-62706E023703}">
                      <ahyp:hlinkClr xmlns:ahyp="http://schemas.microsoft.com/office/drawing/2018/hyperlinkcolor" xmlns="" val="tx"/>
                    </a:ext>
                  </a:extLst>
                </a:hlinkClick>
              </a:rPr>
              <a:t>https://www.youtube.com/playlist?list=PLu0W_9lII9ahR1blWXxgSlL4y9iQBnLpR</a:t>
            </a:r>
            <a:endParaRPr lang="en-US">
              <a:ea typeface="+mn-lt"/>
              <a:cs typeface="+mn-lt"/>
              <a:hlinkClick r:id="rId4">
                <a:extLst>
                  <a:ext uri="{A12FA001-AC4F-418D-AE19-62706E023703}">
                    <ahyp:hlinkClr xmlns:ahyp="http://schemas.microsoft.com/office/drawing/2018/hyperlinkcolor" xmlns="" val="tx"/>
                  </a:ext>
                </a:extLst>
              </a:hlinkClick>
            </a:endParaRPr>
          </a:p>
          <a:p>
            <a:pPr marL="285750" indent="-285750">
              <a:buFont typeface="Arial"/>
              <a:buChar char="•"/>
            </a:pPr>
            <a:endParaRPr lang="en-US" dirty="0"/>
          </a:p>
          <a:p>
            <a:pPr marL="285750" indent="-285750">
              <a:buFont typeface="Arial"/>
              <a:buChar char="•"/>
            </a:pPr>
            <a:r>
              <a:rPr lang="en-US" dirty="0">
                <a:ea typeface="+mn-lt"/>
                <a:cs typeface="+mn-lt"/>
                <a:hlinkClick r:id="rId5">
                  <a:extLst>
                    <a:ext uri="{A12FA001-AC4F-418D-AE19-62706E023703}">
                      <ahyp:hlinkClr xmlns:ahyp="http://schemas.microsoft.com/office/drawing/2018/hyperlinkcolor" xmlns="" val="tx"/>
                    </a:ext>
                  </a:extLst>
                </a:hlinkClick>
              </a:rPr>
              <a:t>https://www.youtube.com/playlist?list=PLu0W_9lII9aikXkRE0WxDt1vozo3hnmtR</a:t>
            </a:r>
            <a:endParaRPr lang="en-US">
              <a:ea typeface="+mn-lt"/>
              <a:cs typeface="+mn-lt"/>
              <a:hlinkClick r:id="rId5">
                <a:extLst>
                  <a:ext uri="{A12FA001-AC4F-418D-AE19-62706E023703}">
                    <ahyp:hlinkClr xmlns:ahyp="http://schemas.microsoft.com/office/drawing/2018/hyperlinkcolor" xmlns="" val="tx"/>
                  </a:ext>
                </a:extLst>
              </a:hlinkClick>
            </a:endParaRPr>
          </a:p>
          <a:p>
            <a:pPr marL="285750" indent="-285750">
              <a:buFont typeface="Arial"/>
              <a:buChar char="•"/>
            </a:pPr>
            <a:endParaRPr lang="en-US" dirty="0"/>
          </a:p>
          <a:p>
            <a:pPr marL="285750" indent="-285750">
              <a:buFont typeface="Arial"/>
              <a:buChar char="•"/>
            </a:pPr>
            <a:r>
              <a:rPr lang="en-US" dirty="0">
                <a:ea typeface="+mn-lt"/>
                <a:cs typeface="+mn-lt"/>
                <a:hlinkClick r:id="rId6">
                  <a:extLst>
                    <a:ext uri="{A12FA001-AC4F-418D-AE19-62706E023703}">
                      <ahyp:hlinkClr xmlns:ahyp="http://schemas.microsoft.com/office/drawing/2018/hyperlinkcolor" xmlns="" val="tx"/>
                    </a:ext>
                  </a:extLst>
                </a:hlinkClick>
              </a:rPr>
              <a:t>https://www.youtube.com/playlist?list=PLu0W_9lII9agq5TrH9XLIKQvv0iaF2X3w</a:t>
            </a:r>
            <a:endParaRPr lang="en-US">
              <a:ea typeface="+mn-lt"/>
              <a:cs typeface="+mn-lt"/>
              <a:hlinkClick r:id="rId6">
                <a:extLst>
                  <a:ext uri="{A12FA001-AC4F-418D-AE19-62706E023703}">
                    <ahyp:hlinkClr xmlns:ahyp="http://schemas.microsoft.com/office/drawing/2018/hyperlinkcolor" xmlns="" val="tx"/>
                  </a:ext>
                </a:extLst>
              </a:hlinkClick>
            </a:endParaRPr>
          </a:p>
          <a:p>
            <a:pPr marL="285750" indent="-285750">
              <a:buFont typeface="Arial"/>
              <a:buChar char="•"/>
            </a:pPr>
            <a:endParaRPr lang="en-US" dirty="0"/>
          </a:p>
          <a:p>
            <a:pPr marL="285750" indent="-285750">
              <a:buFont typeface="Arial"/>
              <a:buChar char="•"/>
            </a:pPr>
            <a:r>
              <a:rPr lang="en-US" dirty="0">
                <a:ea typeface="+mn-lt"/>
                <a:cs typeface="+mn-lt"/>
                <a:hlinkClick r:id="rId7">
                  <a:extLst>
                    <a:ext uri="{A12FA001-AC4F-418D-AE19-62706E023703}">
                      <ahyp:hlinkClr xmlns:ahyp="http://schemas.microsoft.com/office/drawing/2018/hyperlinkcolor" xmlns="" val="tx"/>
                    </a:ext>
                  </a:extLst>
                </a:hlinkClick>
              </a:rPr>
              <a:t>https://hackr.io/blog/php-projects</a:t>
            </a:r>
            <a:endParaRPr lang="en-US">
              <a:ea typeface="+mn-lt"/>
              <a:cs typeface="+mn-lt"/>
              <a:hlinkClick r:id="rId7">
                <a:extLst>
                  <a:ext uri="{A12FA001-AC4F-418D-AE19-62706E023703}">
                    <ahyp:hlinkClr xmlns:ahyp="http://schemas.microsoft.com/office/drawing/2018/hyperlinkcolor" xmlns="" val="tx"/>
                  </a:ext>
                </a:extLst>
              </a:hlinkClick>
            </a:endParaRPr>
          </a:p>
          <a:p>
            <a:pPr marL="285750" indent="-285750">
              <a:buFont typeface="Arial"/>
              <a:buChar char="•"/>
            </a:pPr>
            <a:endParaRPr lang="en-US" dirty="0"/>
          </a:p>
          <a:p>
            <a:pPr marL="285750" indent="-285750">
              <a:buFont typeface="Arial"/>
              <a:buChar char="•"/>
            </a:pPr>
            <a:r>
              <a:rPr lang="en-US" dirty="0">
                <a:ea typeface="+mn-lt"/>
                <a:cs typeface="+mn-lt"/>
                <a:hlinkClick r:id="rId8">
                  <a:extLst>
                    <a:ext uri="{A12FA001-AC4F-418D-AE19-62706E023703}">
                      <ahyp:hlinkClr xmlns:ahyp="http://schemas.microsoft.com/office/drawing/2018/hyperlinkcolor" xmlns="" val="tx"/>
                    </a:ext>
                  </a:extLst>
                </a:hlinkClick>
              </a:rPr>
              <a:t>https://www.youtube.com/playlist?list=PLfEr2kn3s-bo4LwlbyZugHPavhcdW8YMC</a:t>
            </a:r>
            <a:endParaRPr lang="en-US">
              <a:ea typeface="+mn-lt"/>
              <a:cs typeface="+mn-lt"/>
              <a:hlinkClick r:id="rId8">
                <a:extLst>
                  <a:ext uri="{A12FA001-AC4F-418D-AE19-62706E023703}">
                    <ahyp:hlinkClr xmlns:ahyp="http://schemas.microsoft.com/office/drawing/2018/hyperlinkcolor" xmlns="" val="tx"/>
                  </a:ext>
                </a:extLst>
              </a:hlinkClick>
            </a:endParaRPr>
          </a:p>
          <a:p>
            <a:endParaRPr lang="en-US" dirty="0"/>
          </a:p>
        </p:txBody>
      </p:sp>
    </p:spTree>
    <p:extLst>
      <p:ext uri="{BB962C8B-B14F-4D97-AF65-F5344CB8AC3E}">
        <p14:creationId xmlns:p14="http://schemas.microsoft.com/office/powerpoint/2010/main" xmlns="" val="12542711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C9D6DD36-50FE-47C1-8D00-3D3C4187ECF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0F9ADC11-F6B8-4B69-8AC7-50377071A1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4572001"/>
          </a:xfrm>
          <a:prstGeom prst="rect">
            <a:avLst/>
          </a:prstGeom>
          <a:blipFill dpi="0" rotWithShape="1">
            <a:blip r:embed="rId2" cstate="print">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6">
            <a:extLst>
              <a:ext uri="{FF2B5EF4-FFF2-40B4-BE49-F238E27FC236}">
                <a16:creationId xmlns:a16="http://schemas.microsoft.com/office/drawing/2014/main" xmlns="" id="{1579DD07-B6CD-4C04-8A4A-3B92CE8C8A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blipFill dpi="0" rotWithShape="1">
            <a:blip r:embed="rId2" cstate="print">
              <a:duotone>
                <a:schemeClr val="accent1">
                  <a:shade val="45000"/>
                  <a:satMod val="135000"/>
                </a:schemeClr>
                <a:prstClr val="white"/>
              </a:duotone>
            </a:blip>
            <a:srcRect/>
            <a:tile tx="0" ty="0" sx="80000" sy="80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3" name="Rectangle 12">
            <a:extLst>
              <a:ext uri="{FF2B5EF4-FFF2-40B4-BE49-F238E27FC236}">
                <a16:creationId xmlns:a16="http://schemas.microsoft.com/office/drawing/2014/main" xmlns="" id="{36A995F0-906C-4573-A739-16EED217D8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09343" y="620720"/>
            <a:ext cx="6442480" cy="55931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FAFE21F5-C9B3-2DAE-8B0B-F71EA415B455}"/>
              </a:ext>
            </a:extLst>
          </p:cNvPr>
          <p:cNvSpPr txBox="1"/>
          <p:nvPr/>
        </p:nvSpPr>
        <p:spPr>
          <a:xfrm>
            <a:off x="5590120" y="1105351"/>
            <a:ext cx="5477071" cy="3023981"/>
          </a:xfrm>
          <a:prstGeom prst="rect">
            <a:avLst/>
          </a:prstGeom>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80000"/>
              </a:lnSpc>
              <a:spcBef>
                <a:spcPct val="0"/>
              </a:spcBef>
              <a:spcAft>
                <a:spcPts val="600"/>
              </a:spcAft>
            </a:pPr>
            <a:endParaRPr lang="en-US" sz="4400" cap="all" spc="200" dirty="0">
              <a:solidFill>
                <a:schemeClr val="bg1"/>
              </a:solidFill>
              <a:latin typeface="Tw Cen MT Condensed"/>
              <a:ea typeface="+mj-ea"/>
              <a:cs typeface="+mj-cs"/>
            </a:endParaRPr>
          </a:p>
        </p:txBody>
      </p:sp>
      <p:cxnSp>
        <p:nvCxnSpPr>
          <p:cNvPr id="15" name="Straight Connector 14">
            <a:extLst>
              <a:ext uri="{FF2B5EF4-FFF2-40B4-BE49-F238E27FC236}">
                <a16:creationId xmlns:a16="http://schemas.microsoft.com/office/drawing/2014/main" xmlns="" id="{C3F5F06D-7250-43A5-9B61-0B7F1FD7E39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09960" y="4214336"/>
            <a:ext cx="512064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xmlns="" id="{D4AEEE30-FE96-1C50-6E1A-65754087B6CA}"/>
              </a:ext>
            </a:extLst>
          </p:cNvPr>
          <p:cNvSpPr txBox="1"/>
          <p:nvPr/>
        </p:nvSpPr>
        <p:spPr>
          <a:xfrm>
            <a:off x="6202977" y="1943357"/>
            <a:ext cx="4460486" cy="110799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cap="all" dirty="0">
                <a:solidFill>
                  <a:schemeClr val="tx1">
                    <a:lumMod val="95000"/>
                    <a:lumOff val="5000"/>
                  </a:schemeClr>
                </a:solidFill>
                <a:latin typeface="Tw Cen MT Condensed"/>
              </a:rPr>
              <a:t>Thank you!</a:t>
            </a:r>
            <a:endParaRPr lang="en-US" sz="4800">
              <a:solidFill>
                <a:schemeClr val="tx1">
                  <a:lumMod val="95000"/>
                  <a:lumOff val="5000"/>
                </a:schemeClr>
              </a:solidFill>
              <a:latin typeface="Tw Cen MT Condensed"/>
            </a:endParaRPr>
          </a:p>
          <a:p>
            <a:pPr algn="l"/>
            <a:endParaRPr lang="en-US" dirty="0"/>
          </a:p>
        </p:txBody>
      </p:sp>
    </p:spTree>
    <p:extLst>
      <p:ext uri="{BB962C8B-B14F-4D97-AF65-F5344CB8AC3E}">
        <p14:creationId xmlns:p14="http://schemas.microsoft.com/office/powerpoint/2010/main" xmlns="" val="443116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62" name="Straight Connector 61">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66" name="Rectangle 65">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7873BD0E-D527-1238-2249-4077683E0924}"/>
              </a:ext>
            </a:extLst>
          </p:cNvPr>
          <p:cNvSpPr txBox="1"/>
          <p:nvPr/>
        </p:nvSpPr>
        <p:spPr>
          <a:xfrm>
            <a:off x="709749" y="724090"/>
            <a:ext cx="4956066" cy="5161020"/>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r>
              <a:rPr lang="en-US" sz="1300" b="1" dirty="0">
                <a:solidFill>
                  <a:srgbClr val="FFFFFF"/>
                </a:solidFill>
              </a:rPr>
              <a:t>Chat Application Overview</a:t>
            </a:r>
            <a:endParaRPr lang="en-US" sz="1300" dirty="0">
              <a:solidFill>
                <a:srgbClr val="FFFFFF"/>
              </a:solidFill>
            </a:endParaRPr>
          </a:p>
          <a:p>
            <a:pPr>
              <a:lnSpc>
                <a:spcPct val="90000"/>
              </a:lnSpc>
              <a:spcAft>
                <a:spcPts val="600"/>
              </a:spcAft>
              <a:buClr>
                <a:schemeClr val="accent1"/>
              </a:buClr>
            </a:pPr>
            <a:r>
              <a:rPr lang="en-US" sz="1300" dirty="0">
                <a:solidFill>
                  <a:srgbClr val="FFFFFF"/>
                </a:solidFill>
              </a:rPr>
              <a:t>The Chat Application is a cutting-edge communication platform designed to enhance real-time interaction and collaboration. It supports instant messaging, multimedia sharing, and </a:t>
            </a:r>
            <a:r>
              <a:rPr lang="en-US" sz="1300" dirty="0" smtClean="0">
                <a:solidFill>
                  <a:srgbClr val="FFFFFF"/>
                </a:solidFill>
              </a:rPr>
              <a:t>one-to-one </a:t>
            </a:r>
            <a:r>
              <a:rPr lang="en-US" sz="1300" dirty="0">
                <a:solidFill>
                  <a:srgbClr val="FFFFFF"/>
                </a:solidFill>
              </a:rPr>
              <a:t>communication, providing a seamless user experience.</a:t>
            </a:r>
          </a:p>
          <a:p>
            <a:pPr>
              <a:lnSpc>
                <a:spcPct val="90000"/>
              </a:lnSpc>
              <a:spcAft>
                <a:spcPts val="600"/>
              </a:spcAft>
              <a:buClr>
                <a:schemeClr val="accent1"/>
              </a:buClr>
            </a:pPr>
            <a:r>
              <a:rPr lang="en-US" sz="1300" b="1" dirty="0">
                <a:solidFill>
                  <a:srgbClr val="FFFFFF"/>
                </a:solidFill>
              </a:rPr>
              <a:t>Key Features:</a:t>
            </a:r>
            <a:endParaRPr lang="en-US" sz="1300" dirty="0">
              <a:solidFill>
                <a:srgbClr val="FFFFFF"/>
              </a:solidFill>
            </a:endParaRPr>
          </a:p>
          <a:p>
            <a:pPr marL="285750" indent="-285750">
              <a:lnSpc>
                <a:spcPct val="90000"/>
              </a:lnSpc>
              <a:spcAft>
                <a:spcPts val="600"/>
              </a:spcAft>
              <a:buClr>
                <a:schemeClr val="accent1"/>
              </a:buClr>
              <a:buFont typeface="Arial"/>
              <a:buChar char="•"/>
            </a:pPr>
            <a:r>
              <a:rPr lang="en-US" sz="1300" dirty="0">
                <a:solidFill>
                  <a:srgbClr val="FFFFFF"/>
                </a:solidFill>
              </a:rPr>
              <a:t>Real-time messaging with message synchronization.</a:t>
            </a:r>
          </a:p>
          <a:p>
            <a:pPr marL="285750" indent="-285750">
              <a:lnSpc>
                <a:spcPct val="90000"/>
              </a:lnSpc>
              <a:spcAft>
                <a:spcPts val="600"/>
              </a:spcAft>
              <a:buClr>
                <a:schemeClr val="accent1"/>
              </a:buClr>
              <a:buFont typeface="Arial"/>
              <a:buChar char="•"/>
            </a:pPr>
            <a:r>
              <a:rPr lang="en-US" sz="1300" dirty="0">
                <a:solidFill>
                  <a:srgbClr val="FFFFFF"/>
                </a:solidFill>
              </a:rPr>
              <a:t>Support for multimedia sharing (images, videos).</a:t>
            </a:r>
          </a:p>
          <a:p>
            <a:pPr marL="285750" indent="-285750">
              <a:lnSpc>
                <a:spcPct val="90000"/>
              </a:lnSpc>
              <a:spcAft>
                <a:spcPts val="600"/>
              </a:spcAft>
              <a:buClr>
                <a:schemeClr val="accent1"/>
              </a:buClr>
              <a:buFont typeface="Arial"/>
              <a:buChar char="•"/>
            </a:pPr>
            <a:r>
              <a:rPr lang="en-US" sz="1300" dirty="0">
                <a:solidFill>
                  <a:srgbClr val="FFFFFF"/>
                </a:solidFill>
              </a:rPr>
              <a:t>Group chat for collaborative teamwork.</a:t>
            </a:r>
          </a:p>
          <a:p>
            <a:pPr marL="285750" indent="-285750">
              <a:lnSpc>
                <a:spcPct val="90000"/>
              </a:lnSpc>
              <a:spcAft>
                <a:spcPts val="600"/>
              </a:spcAft>
              <a:buClr>
                <a:schemeClr val="accent1"/>
              </a:buClr>
              <a:buFont typeface="Arial"/>
              <a:buChar char="•"/>
            </a:pPr>
            <a:r>
              <a:rPr lang="en-US" sz="1300" dirty="0">
                <a:solidFill>
                  <a:srgbClr val="FFFFFF"/>
                </a:solidFill>
              </a:rPr>
              <a:t>Customizable profiles and dynamic animations.</a:t>
            </a:r>
          </a:p>
          <a:p>
            <a:pPr marL="285750" indent="-285750">
              <a:lnSpc>
                <a:spcPct val="90000"/>
              </a:lnSpc>
              <a:spcAft>
                <a:spcPts val="600"/>
              </a:spcAft>
              <a:buClr>
                <a:schemeClr val="accent1"/>
              </a:buClr>
              <a:buFont typeface="Arial"/>
              <a:buChar char="•"/>
            </a:pPr>
            <a:r>
              <a:rPr lang="en-US" sz="1300" dirty="0">
                <a:solidFill>
                  <a:srgbClr val="FFFFFF"/>
                </a:solidFill>
              </a:rPr>
              <a:t>Secure communication with end-to-end encryption.</a:t>
            </a:r>
          </a:p>
          <a:p>
            <a:pPr>
              <a:lnSpc>
                <a:spcPct val="90000"/>
              </a:lnSpc>
              <a:spcAft>
                <a:spcPts val="600"/>
              </a:spcAft>
              <a:buClr>
                <a:schemeClr val="accent1"/>
              </a:buClr>
            </a:pPr>
            <a:r>
              <a:rPr lang="en-US" sz="1300" b="1" dirty="0">
                <a:solidFill>
                  <a:srgbClr val="FFFFFF"/>
                </a:solidFill>
              </a:rPr>
              <a:t>Technology Stack:</a:t>
            </a:r>
            <a:endParaRPr lang="en-US" sz="1300" dirty="0">
              <a:solidFill>
                <a:srgbClr val="FFFFFF"/>
              </a:solidFill>
            </a:endParaRPr>
          </a:p>
          <a:p>
            <a:pPr marL="285750" indent="-285750">
              <a:lnSpc>
                <a:spcPct val="90000"/>
              </a:lnSpc>
              <a:spcAft>
                <a:spcPts val="600"/>
              </a:spcAft>
              <a:buClr>
                <a:schemeClr val="accent1"/>
              </a:buClr>
              <a:buFont typeface="Arial"/>
              <a:buChar char="•"/>
            </a:pPr>
            <a:r>
              <a:rPr lang="en-US" sz="1300" b="1" dirty="0">
                <a:solidFill>
                  <a:srgbClr val="FFFFFF"/>
                </a:solidFill>
              </a:rPr>
              <a:t>Frontend</a:t>
            </a:r>
            <a:r>
              <a:rPr lang="en-US" sz="1300" dirty="0">
                <a:solidFill>
                  <a:srgbClr val="FFFFFF"/>
                </a:solidFill>
              </a:rPr>
              <a:t>: HTML, CSS, JavaScript for interactive and responsive design.</a:t>
            </a:r>
          </a:p>
          <a:p>
            <a:pPr marL="285750" indent="-285750">
              <a:lnSpc>
                <a:spcPct val="90000"/>
              </a:lnSpc>
              <a:spcAft>
                <a:spcPts val="600"/>
              </a:spcAft>
              <a:buClr>
                <a:schemeClr val="accent1"/>
              </a:buClr>
              <a:buFont typeface="Arial"/>
              <a:buChar char="•"/>
            </a:pPr>
            <a:r>
              <a:rPr lang="en-US" sz="1300" b="1" dirty="0">
                <a:solidFill>
                  <a:srgbClr val="FFFFFF"/>
                </a:solidFill>
              </a:rPr>
              <a:t>Backend</a:t>
            </a:r>
            <a:r>
              <a:rPr lang="en-US" sz="1300" dirty="0">
                <a:solidFill>
                  <a:srgbClr val="FFFFFF"/>
                </a:solidFill>
              </a:rPr>
              <a:t>: PHP for efficient server-side logic.</a:t>
            </a:r>
          </a:p>
          <a:p>
            <a:pPr marL="285750" indent="-285750">
              <a:lnSpc>
                <a:spcPct val="90000"/>
              </a:lnSpc>
              <a:spcAft>
                <a:spcPts val="600"/>
              </a:spcAft>
              <a:buClr>
                <a:schemeClr val="accent1"/>
              </a:buClr>
              <a:buFont typeface="Arial"/>
              <a:buChar char="•"/>
            </a:pPr>
            <a:r>
              <a:rPr lang="en-US" sz="1300" b="1" dirty="0">
                <a:solidFill>
                  <a:srgbClr val="FFFFFF"/>
                </a:solidFill>
              </a:rPr>
              <a:t>Database</a:t>
            </a:r>
            <a:r>
              <a:rPr lang="en-US" sz="1300" dirty="0">
                <a:solidFill>
                  <a:srgbClr val="FFFFFF"/>
                </a:solidFill>
              </a:rPr>
              <a:t>: </a:t>
            </a:r>
            <a:r>
              <a:rPr lang="en-US" sz="1300" dirty="0" err="1">
                <a:solidFill>
                  <a:srgbClr val="FFFFFF"/>
                </a:solidFill>
              </a:rPr>
              <a:t>MySQL</a:t>
            </a:r>
            <a:r>
              <a:rPr lang="en-US" sz="1300" dirty="0">
                <a:solidFill>
                  <a:srgbClr val="FFFFFF"/>
                </a:solidFill>
              </a:rPr>
              <a:t> for managing real-time data.</a:t>
            </a:r>
          </a:p>
          <a:p>
            <a:pPr>
              <a:lnSpc>
                <a:spcPct val="90000"/>
              </a:lnSpc>
              <a:spcAft>
                <a:spcPts val="600"/>
              </a:spcAft>
              <a:buClr>
                <a:schemeClr val="accent1"/>
              </a:buClr>
            </a:pPr>
            <a:r>
              <a:rPr lang="en-US" sz="1300" b="1" dirty="0">
                <a:solidFill>
                  <a:srgbClr val="FFFFFF"/>
                </a:solidFill>
              </a:rPr>
              <a:t>Vision:</a:t>
            </a:r>
            <a:endParaRPr lang="en-US" sz="1300" dirty="0">
              <a:solidFill>
                <a:srgbClr val="FFFFFF"/>
              </a:solidFill>
            </a:endParaRPr>
          </a:p>
          <a:p>
            <a:pPr>
              <a:lnSpc>
                <a:spcPct val="90000"/>
              </a:lnSpc>
              <a:spcAft>
                <a:spcPts val="600"/>
              </a:spcAft>
              <a:buClr>
                <a:schemeClr val="accent1"/>
              </a:buClr>
            </a:pPr>
            <a:r>
              <a:rPr lang="en-US" sz="1300" dirty="0">
                <a:solidFill>
                  <a:srgbClr val="FFFFFF"/>
                </a:solidFill>
              </a:rPr>
              <a:t>To revolutionize communication by offering a unified, scalable, and secure platform that transcends geographical barriers and fosters meaningful interactions.</a:t>
            </a:r>
          </a:p>
          <a:p>
            <a:pPr>
              <a:lnSpc>
                <a:spcPct val="90000"/>
              </a:lnSpc>
              <a:spcAft>
                <a:spcPts val="600"/>
              </a:spcAft>
              <a:buClr>
                <a:schemeClr val="accent1"/>
              </a:buClr>
            </a:pPr>
            <a:endParaRPr lang="en-US" sz="1300" dirty="0">
              <a:solidFill>
                <a:srgbClr val="FFFFFF"/>
              </a:solidFill>
            </a:endParaRPr>
          </a:p>
        </p:txBody>
      </p:sp>
      <p:sp>
        <p:nvSpPr>
          <p:cNvPr id="6" name="TextBox 5">
            <a:extLst>
              <a:ext uri="{FF2B5EF4-FFF2-40B4-BE49-F238E27FC236}">
                <a16:creationId xmlns:a16="http://schemas.microsoft.com/office/drawing/2014/main" xmlns="" id="{2EDBDC72-82BD-651B-BD8C-CA0F4C5A7DF1}"/>
              </a:ext>
            </a:extLst>
          </p:cNvPr>
          <p:cNvSpPr txBox="1"/>
          <p:nvPr/>
        </p:nvSpPr>
        <p:spPr>
          <a:xfrm>
            <a:off x="7181819" y="868011"/>
            <a:ext cx="353066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3200" b="1" cap="all" dirty="0">
                <a:latin typeface="Times New Roman"/>
                <a:cs typeface="Times New Roman"/>
              </a:rPr>
              <a:t>Introduction</a:t>
            </a:r>
            <a:endParaRPr lang="en-US" sz="3200" dirty="0">
              <a:solidFill>
                <a:srgbClr val="000000"/>
              </a:solidFill>
              <a:latin typeface="Times New Roman"/>
              <a:cs typeface="Times New Roman"/>
            </a:endParaRPr>
          </a:p>
          <a:p>
            <a:pPr algn="l"/>
            <a:endParaRPr lang="en-US" dirty="0"/>
          </a:p>
        </p:txBody>
      </p:sp>
    </p:spTree>
    <p:extLst>
      <p:ext uri="{BB962C8B-B14F-4D97-AF65-F5344CB8AC3E}">
        <p14:creationId xmlns:p14="http://schemas.microsoft.com/office/powerpoint/2010/main" xmlns="" val="34297333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23" name="Rectangle 22">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A3CBB143-7B32-E3E7-8C6D-FA9B47512ED2}"/>
              </a:ext>
            </a:extLst>
          </p:cNvPr>
          <p:cNvSpPr txBox="1"/>
          <p:nvPr/>
        </p:nvSpPr>
        <p:spPr>
          <a:xfrm>
            <a:off x="555419" y="830191"/>
            <a:ext cx="4724573" cy="4852362"/>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r>
              <a:rPr lang="en-US" sz="1700" b="1">
                <a:solidFill>
                  <a:srgbClr val="FFFFFF"/>
                </a:solidFill>
              </a:rPr>
              <a:t>Objective</a:t>
            </a:r>
            <a:endParaRPr lang="en-US" sz="1700">
              <a:solidFill>
                <a:srgbClr val="FFFFFF"/>
              </a:solidFill>
            </a:endParaRPr>
          </a:p>
          <a:p>
            <a:pPr marL="285750" indent="-285750">
              <a:lnSpc>
                <a:spcPct val="90000"/>
              </a:lnSpc>
              <a:spcAft>
                <a:spcPts val="600"/>
              </a:spcAft>
              <a:buClr>
                <a:schemeClr val="accent1"/>
              </a:buClr>
              <a:buFont typeface="Arial"/>
              <a:buChar char="•"/>
            </a:pPr>
            <a:r>
              <a:rPr lang="en-US" sz="1700">
                <a:solidFill>
                  <a:srgbClr val="FFFFFF"/>
                </a:solidFill>
              </a:rPr>
              <a:t>Deliver a seamless and secure platform for real-time communication.</a:t>
            </a:r>
          </a:p>
          <a:p>
            <a:pPr marL="285750" indent="-285750">
              <a:lnSpc>
                <a:spcPct val="90000"/>
              </a:lnSpc>
              <a:spcAft>
                <a:spcPts val="600"/>
              </a:spcAft>
              <a:buClr>
                <a:schemeClr val="accent1"/>
              </a:buClr>
              <a:buFont typeface="Arial"/>
              <a:buChar char="•"/>
            </a:pPr>
            <a:r>
              <a:rPr lang="en-US" sz="1700">
                <a:solidFill>
                  <a:srgbClr val="FFFFFF"/>
                </a:solidFill>
              </a:rPr>
              <a:t>Enhance user productivity through instant messaging, multimedia sharing, and group collaboration.</a:t>
            </a:r>
          </a:p>
          <a:p>
            <a:pPr marL="285750" indent="-285750">
              <a:lnSpc>
                <a:spcPct val="90000"/>
              </a:lnSpc>
              <a:spcAft>
                <a:spcPts val="600"/>
              </a:spcAft>
              <a:buClr>
                <a:schemeClr val="accent1"/>
              </a:buClr>
              <a:buFont typeface="Arial"/>
              <a:buChar char="•"/>
            </a:pPr>
            <a:r>
              <a:rPr lang="en-US" sz="1700">
                <a:solidFill>
                  <a:srgbClr val="FFFFFF"/>
                </a:solidFill>
              </a:rPr>
              <a:t>Prioritize privacy with robust encryption and secure authentication.</a:t>
            </a:r>
          </a:p>
          <a:p>
            <a:pPr>
              <a:lnSpc>
                <a:spcPct val="90000"/>
              </a:lnSpc>
              <a:spcAft>
                <a:spcPts val="600"/>
              </a:spcAft>
              <a:buClr>
                <a:schemeClr val="accent1"/>
              </a:buClr>
            </a:pPr>
            <a:r>
              <a:rPr lang="en-US" sz="1700" b="1">
                <a:solidFill>
                  <a:srgbClr val="FFFFFF"/>
                </a:solidFill>
              </a:rPr>
              <a:t>Purpose</a:t>
            </a:r>
            <a:endParaRPr lang="en-US" sz="1700">
              <a:solidFill>
                <a:srgbClr val="FFFFFF"/>
              </a:solidFill>
            </a:endParaRPr>
          </a:p>
          <a:p>
            <a:pPr marL="285750" indent="-285750">
              <a:lnSpc>
                <a:spcPct val="90000"/>
              </a:lnSpc>
              <a:spcAft>
                <a:spcPts val="600"/>
              </a:spcAft>
              <a:buClr>
                <a:schemeClr val="accent1"/>
              </a:buClr>
              <a:buFont typeface="Arial"/>
              <a:buChar char="•"/>
            </a:pPr>
            <a:r>
              <a:rPr lang="en-US" sz="1700">
                <a:solidFill>
                  <a:srgbClr val="FFFFFF"/>
                </a:solidFill>
              </a:rPr>
              <a:t>Foster meaningful connections across devices and platforms.</a:t>
            </a:r>
          </a:p>
          <a:p>
            <a:pPr marL="285750" indent="-285750">
              <a:lnSpc>
                <a:spcPct val="90000"/>
              </a:lnSpc>
              <a:spcAft>
                <a:spcPts val="600"/>
              </a:spcAft>
              <a:buClr>
                <a:schemeClr val="accent1"/>
              </a:buClr>
              <a:buFont typeface="Arial"/>
              <a:buChar char="•"/>
            </a:pPr>
            <a:r>
              <a:rPr lang="en-US" sz="1700">
                <a:solidFill>
                  <a:srgbClr val="FFFFFF"/>
                </a:solidFill>
              </a:rPr>
              <a:t>Provide a user-friendly, customizable, and inclusive communication experience.</a:t>
            </a:r>
          </a:p>
          <a:p>
            <a:pPr marL="285750" indent="-285750">
              <a:lnSpc>
                <a:spcPct val="90000"/>
              </a:lnSpc>
              <a:spcAft>
                <a:spcPts val="600"/>
              </a:spcAft>
              <a:buClr>
                <a:schemeClr val="accent1"/>
              </a:buClr>
              <a:buFont typeface="Arial"/>
              <a:buChar char="•"/>
            </a:pPr>
            <a:r>
              <a:rPr lang="en-US" sz="1700">
                <a:solidFill>
                  <a:srgbClr val="FFFFFF"/>
                </a:solidFill>
              </a:rPr>
              <a:t>Bridge distances and support diverse communication needs.</a:t>
            </a:r>
          </a:p>
          <a:p>
            <a:pPr marL="285750" indent="-285750">
              <a:lnSpc>
                <a:spcPct val="90000"/>
              </a:lnSpc>
              <a:spcAft>
                <a:spcPts val="600"/>
              </a:spcAft>
              <a:buClr>
                <a:schemeClr val="accent1"/>
              </a:buClr>
              <a:buFont typeface="Arial"/>
              <a:buChar char="•"/>
            </a:pPr>
            <a:r>
              <a:rPr lang="en-US" sz="1700">
                <a:solidFill>
                  <a:srgbClr val="FFFFFF"/>
                </a:solidFill>
              </a:rPr>
              <a:t>Drive innovation by continuously evolving with user feedback and emerging technologies.</a:t>
            </a:r>
          </a:p>
          <a:p>
            <a:pPr>
              <a:lnSpc>
                <a:spcPct val="90000"/>
              </a:lnSpc>
              <a:spcAft>
                <a:spcPts val="600"/>
              </a:spcAft>
              <a:buClr>
                <a:schemeClr val="accent1"/>
              </a:buClr>
            </a:pPr>
            <a:endParaRPr lang="en-US" sz="1700">
              <a:solidFill>
                <a:srgbClr val="FFFFFF"/>
              </a:solidFill>
            </a:endParaRPr>
          </a:p>
        </p:txBody>
      </p:sp>
      <p:sp>
        <p:nvSpPr>
          <p:cNvPr id="4" name="TextBox 3">
            <a:extLst>
              <a:ext uri="{FF2B5EF4-FFF2-40B4-BE49-F238E27FC236}">
                <a16:creationId xmlns:a16="http://schemas.microsoft.com/office/drawing/2014/main" xmlns="" id="{9324D2CE-763F-0021-FEEC-34EAA869F03A}"/>
              </a:ext>
            </a:extLst>
          </p:cNvPr>
          <p:cNvSpPr txBox="1"/>
          <p:nvPr/>
        </p:nvSpPr>
        <p:spPr>
          <a:xfrm>
            <a:off x="7114619" y="826139"/>
            <a:ext cx="4104678" cy="11189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cap="all" dirty="0">
                <a:latin typeface="Times New Roman"/>
                <a:cs typeface="Times New Roman"/>
              </a:rPr>
              <a:t>Objective</a:t>
            </a:r>
            <a:endParaRPr lang="en-US" sz="3200" b="1" dirty="0">
              <a:solidFill>
                <a:srgbClr val="000000"/>
              </a:solidFill>
              <a:latin typeface="Times New Roman"/>
              <a:cs typeface="Times New Roman"/>
            </a:endParaRPr>
          </a:p>
          <a:p>
            <a:pPr algn="l"/>
            <a:endParaRPr lang="en-US" sz="3200" dirty="0"/>
          </a:p>
        </p:txBody>
      </p:sp>
    </p:spTree>
    <p:extLst>
      <p:ext uri="{BB962C8B-B14F-4D97-AF65-F5344CB8AC3E}">
        <p14:creationId xmlns:p14="http://schemas.microsoft.com/office/powerpoint/2010/main" xmlns="" val="37816299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23" name="Rectangle 22">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A3CBB143-7B32-E3E7-8C6D-FA9B47512ED2}"/>
              </a:ext>
            </a:extLst>
          </p:cNvPr>
          <p:cNvSpPr txBox="1"/>
          <p:nvPr/>
        </p:nvSpPr>
        <p:spPr>
          <a:xfrm>
            <a:off x="555419" y="830191"/>
            <a:ext cx="4724573" cy="4852362"/>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endParaRPr lang="en-US" sz="1700" dirty="0">
              <a:solidFill>
                <a:srgbClr val="FFFFFF"/>
              </a:solidFill>
            </a:endParaRPr>
          </a:p>
        </p:txBody>
      </p:sp>
      <p:sp>
        <p:nvSpPr>
          <p:cNvPr id="4" name="TextBox 3">
            <a:extLst>
              <a:ext uri="{FF2B5EF4-FFF2-40B4-BE49-F238E27FC236}">
                <a16:creationId xmlns:a16="http://schemas.microsoft.com/office/drawing/2014/main" xmlns="" id="{9324D2CE-763F-0021-FEEC-34EAA869F03A}"/>
              </a:ext>
            </a:extLst>
          </p:cNvPr>
          <p:cNvSpPr txBox="1"/>
          <p:nvPr/>
        </p:nvSpPr>
        <p:spPr>
          <a:xfrm>
            <a:off x="7114619" y="826139"/>
            <a:ext cx="410467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smtClean="0">
                <a:solidFill>
                  <a:schemeClr val="bg1"/>
                </a:solidFill>
                <a:latin typeface="Times New Roman" pitchFamily="18" charset="0"/>
                <a:cs typeface="Times New Roman" pitchFamily="18" charset="0"/>
              </a:rPr>
              <a:t>Literature Review</a:t>
            </a:r>
            <a:endParaRPr lang="en-US" sz="3200" dirty="0">
              <a:solidFill>
                <a:schemeClr val="bg1"/>
              </a:solidFill>
              <a:latin typeface="Times New Roman" pitchFamily="18" charset="0"/>
              <a:cs typeface="Times New Roman" pitchFamily="18" charset="0"/>
            </a:endParaRPr>
          </a:p>
        </p:txBody>
      </p:sp>
      <p:sp>
        <p:nvSpPr>
          <p:cNvPr id="8" name="TextBox 7"/>
          <p:cNvSpPr txBox="1"/>
          <p:nvPr/>
        </p:nvSpPr>
        <p:spPr>
          <a:xfrm>
            <a:off x="679731" y="566442"/>
            <a:ext cx="4839037" cy="5401479"/>
          </a:xfrm>
          <a:prstGeom prst="rect">
            <a:avLst/>
          </a:prstGeom>
          <a:noFill/>
        </p:spPr>
        <p:txBody>
          <a:bodyPr wrap="square" rtlCol="0">
            <a:spAutoFit/>
          </a:bodyPr>
          <a:lstStyle/>
          <a:p>
            <a:r>
              <a:rPr lang="en-US" sz="1600" b="1" dirty="0" smtClean="0">
                <a:solidFill>
                  <a:schemeClr val="bg1"/>
                </a:solidFill>
              </a:rPr>
              <a:t>Overview</a:t>
            </a:r>
            <a:endParaRPr lang="en-US" sz="1600" dirty="0" smtClean="0">
              <a:solidFill>
                <a:schemeClr val="bg1"/>
              </a:solidFill>
            </a:endParaRPr>
          </a:p>
          <a:p>
            <a:pPr>
              <a:buFont typeface="Arial" pitchFamily="34" charset="0"/>
              <a:buChar char="•"/>
            </a:pPr>
            <a:r>
              <a:rPr lang="en-US" sz="1400" dirty="0" smtClean="0">
                <a:solidFill>
                  <a:schemeClr val="bg1"/>
                </a:solidFill>
              </a:rPr>
              <a:t>Essential in modern communication with features like text messaging, multimedia sharing, and encryption.</a:t>
            </a:r>
          </a:p>
          <a:p>
            <a:r>
              <a:rPr lang="en-US" sz="1600" b="1" dirty="0" smtClean="0">
                <a:solidFill>
                  <a:schemeClr val="bg1"/>
                </a:solidFill>
              </a:rPr>
              <a:t>User Experience &amp; Mobile Accessibility</a:t>
            </a:r>
            <a:endParaRPr lang="en-US" sz="1600" dirty="0" smtClean="0">
              <a:solidFill>
                <a:schemeClr val="bg1"/>
              </a:solidFill>
            </a:endParaRPr>
          </a:p>
          <a:p>
            <a:pPr>
              <a:buFont typeface="Arial" pitchFamily="34" charset="0"/>
              <a:buChar char="•"/>
            </a:pPr>
            <a:r>
              <a:rPr lang="en-US" sz="1400" dirty="0" smtClean="0">
                <a:solidFill>
                  <a:schemeClr val="bg1"/>
                </a:solidFill>
              </a:rPr>
              <a:t>Principles: Clarity, simplicity, responsiveness.</a:t>
            </a:r>
          </a:p>
          <a:p>
            <a:pPr>
              <a:buFont typeface="Arial" pitchFamily="34" charset="0"/>
              <a:buChar char="•"/>
            </a:pPr>
            <a:r>
              <a:rPr lang="en-US" sz="1400" dirty="0" smtClean="0">
                <a:solidFill>
                  <a:schemeClr val="bg1"/>
                </a:solidFill>
              </a:rPr>
              <a:t>Mobile optimization: Seamless design, faster load times, secure authentication.</a:t>
            </a:r>
          </a:p>
          <a:p>
            <a:r>
              <a:rPr lang="en-US" sz="1600" b="1" dirty="0" smtClean="0">
                <a:solidFill>
                  <a:schemeClr val="bg1"/>
                </a:solidFill>
              </a:rPr>
              <a:t>Security &amp; Privacy</a:t>
            </a:r>
            <a:endParaRPr lang="en-US" sz="1600" dirty="0" smtClean="0">
              <a:solidFill>
                <a:schemeClr val="bg1"/>
              </a:solidFill>
            </a:endParaRPr>
          </a:p>
          <a:p>
            <a:pPr>
              <a:buFont typeface="Arial" pitchFamily="34" charset="0"/>
              <a:buChar char="•"/>
            </a:pPr>
            <a:r>
              <a:rPr lang="en-US" sz="1400" dirty="0" smtClean="0">
                <a:solidFill>
                  <a:schemeClr val="bg1"/>
                </a:solidFill>
              </a:rPr>
              <a:t>Measures: End-to-end encryption, data minimization, secure servers, and user education.</a:t>
            </a:r>
          </a:p>
          <a:p>
            <a:r>
              <a:rPr lang="en-US" sz="1600" b="1" dirty="0" smtClean="0">
                <a:solidFill>
                  <a:schemeClr val="bg1"/>
                </a:solidFill>
              </a:rPr>
              <a:t>User Engagement &amp; Personalization</a:t>
            </a:r>
            <a:endParaRPr lang="en-US" sz="1600" dirty="0" smtClean="0">
              <a:solidFill>
                <a:schemeClr val="bg1"/>
              </a:solidFill>
            </a:endParaRPr>
          </a:p>
          <a:p>
            <a:pPr>
              <a:buFont typeface="Arial" pitchFamily="34" charset="0"/>
              <a:buChar char="•"/>
            </a:pPr>
            <a:r>
              <a:rPr lang="en-US" sz="1400" dirty="0" smtClean="0">
                <a:solidFill>
                  <a:schemeClr val="bg1"/>
                </a:solidFill>
              </a:rPr>
              <a:t>Strategies: </a:t>
            </a:r>
            <a:r>
              <a:rPr lang="en-US" sz="1400" dirty="0" err="1" smtClean="0">
                <a:solidFill>
                  <a:schemeClr val="bg1"/>
                </a:solidFill>
              </a:rPr>
              <a:t>Onboarding</a:t>
            </a:r>
            <a:r>
              <a:rPr lang="en-US" sz="1400" dirty="0" smtClean="0">
                <a:solidFill>
                  <a:schemeClr val="bg1"/>
                </a:solidFill>
              </a:rPr>
              <a:t>, loyalty programs, social media integration.</a:t>
            </a:r>
          </a:p>
          <a:p>
            <a:pPr>
              <a:buFont typeface="Arial" pitchFamily="34" charset="0"/>
              <a:buChar char="•"/>
            </a:pPr>
            <a:r>
              <a:rPr lang="en-US" sz="1400" dirty="0" smtClean="0">
                <a:solidFill>
                  <a:schemeClr val="bg1"/>
                </a:solidFill>
              </a:rPr>
              <a:t>Personalization: Data-driven insights for tailored user experiences.</a:t>
            </a:r>
          </a:p>
          <a:p>
            <a:r>
              <a:rPr lang="en-US" sz="1600" b="1" dirty="0" smtClean="0">
                <a:solidFill>
                  <a:schemeClr val="bg1"/>
                </a:solidFill>
              </a:rPr>
              <a:t>Challenges &amp; Opportunities</a:t>
            </a:r>
            <a:endParaRPr lang="en-US" sz="1600" dirty="0" smtClean="0">
              <a:solidFill>
                <a:schemeClr val="bg1"/>
              </a:solidFill>
            </a:endParaRPr>
          </a:p>
          <a:p>
            <a:pPr>
              <a:buFont typeface="Arial" pitchFamily="34" charset="0"/>
              <a:buChar char="•"/>
            </a:pPr>
            <a:r>
              <a:rPr lang="en-US" sz="1400" dirty="0" smtClean="0">
                <a:solidFill>
                  <a:schemeClr val="bg1"/>
                </a:solidFill>
              </a:rPr>
              <a:t>Challenges: Market competition, scalability, user trust.</a:t>
            </a:r>
          </a:p>
          <a:p>
            <a:pPr>
              <a:buFont typeface="Arial" pitchFamily="34" charset="0"/>
              <a:buChar char="•"/>
            </a:pPr>
            <a:r>
              <a:rPr lang="en-US" sz="1400" dirty="0" smtClean="0">
                <a:solidFill>
                  <a:schemeClr val="bg1"/>
                </a:solidFill>
              </a:rPr>
              <a:t>Opportunities: AI, global reach, sustainability, and strategic collaborations.</a:t>
            </a:r>
          </a:p>
          <a:p>
            <a:r>
              <a:rPr lang="en-US" sz="1600" b="1" dirty="0" smtClean="0">
                <a:solidFill>
                  <a:schemeClr val="bg1"/>
                </a:solidFill>
              </a:rPr>
              <a:t>Conclusion</a:t>
            </a:r>
            <a:endParaRPr lang="en-US" sz="1600" dirty="0" smtClean="0">
              <a:solidFill>
                <a:schemeClr val="bg1"/>
              </a:solidFill>
            </a:endParaRPr>
          </a:p>
          <a:p>
            <a:pPr>
              <a:buFont typeface="Arial" pitchFamily="34" charset="0"/>
              <a:buChar char="•"/>
            </a:pPr>
            <a:r>
              <a:rPr lang="en-US" sz="1400" dirty="0" smtClean="0">
                <a:solidFill>
                  <a:schemeClr val="bg1"/>
                </a:solidFill>
              </a:rPr>
              <a:t>Focus on features, usability, and security to drive innovation and user engagement.</a:t>
            </a:r>
          </a:p>
          <a:p>
            <a:endParaRPr lang="en-US" sz="1400" dirty="0" smtClean="0">
              <a:solidFill>
                <a:schemeClr val="bg1"/>
              </a:solidFill>
            </a:endParaRPr>
          </a:p>
          <a:p>
            <a:endParaRPr lang="en-US" sz="1100" dirty="0"/>
          </a:p>
        </p:txBody>
      </p:sp>
    </p:spTree>
    <p:extLst>
      <p:ext uri="{BB962C8B-B14F-4D97-AF65-F5344CB8AC3E}">
        <p14:creationId xmlns:p14="http://schemas.microsoft.com/office/powerpoint/2010/main" xmlns="" val="37816299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E12DD6-A6AA-4D04-832B-577D6481EC18}"/>
              </a:ext>
            </a:extLst>
          </p:cNvPr>
          <p:cNvSpPr txBox="1"/>
          <p:nvPr/>
        </p:nvSpPr>
        <p:spPr>
          <a:xfrm>
            <a:off x="731245" y="488045"/>
            <a:ext cx="953248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chemeClr val="bg1"/>
                </a:solidFill>
                <a:latin typeface="Times New Roman"/>
                <a:cs typeface="Times New Roman"/>
              </a:rPr>
              <a:t>Hardware  and Software used</a:t>
            </a:r>
          </a:p>
          <a:p>
            <a:pPr algn="ctr"/>
            <a:endParaRPr lang="en-US" sz="3200" b="1" dirty="0">
              <a:latin typeface="Aptos"/>
              <a:ea typeface="+mn-lt"/>
              <a:cs typeface="+mn-lt"/>
            </a:endParaRPr>
          </a:p>
          <a:p>
            <a:r>
              <a:rPr lang="en-US" sz="3200" dirty="0" smtClean="0">
                <a:ea typeface="+mn-lt"/>
                <a:cs typeface="+mn-lt"/>
              </a:rPr>
              <a:t> Hardware Requirements</a:t>
            </a:r>
            <a:endParaRPr lang="en-US" dirty="0" smtClean="0"/>
          </a:p>
          <a:p>
            <a:endParaRPr lang="en-US" sz="3200" dirty="0" smtClean="0">
              <a:latin typeface="Tw Cen MT"/>
            </a:endParaRPr>
          </a:p>
          <a:p>
            <a:endParaRPr lang="en-US" sz="3200" dirty="0" smtClean="0">
              <a:latin typeface="Tw Cen MT"/>
            </a:endParaRPr>
          </a:p>
          <a:p>
            <a:endParaRPr lang="en-US" sz="3200" dirty="0" smtClean="0">
              <a:latin typeface="Tw Cen MT"/>
            </a:endParaRPr>
          </a:p>
          <a:p>
            <a:endParaRPr lang="en-US" sz="3200" dirty="0" smtClean="0">
              <a:latin typeface="Tw Cen MT"/>
            </a:endParaRPr>
          </a:p>
          <a:p>
            <a:r>
              <a:rPr lang="en-US" sz="3200" dirty="0" smtClean="0">
                <a:ea typeface="+mn-lt"/>
                <a:cs typeface="+mn-lt"/>
              </a:rPr>
              <a:t> Software Requirements</a:t>
            </a:r>
            <a:endParaRPr lang="en-US" dirty="0" smtClean="0"/>
          </a:p>
          <a:p>
            <a:endParaRPr lang="en-US" sz="3200" dirty="0" smtClean="0">
              <a:latin typeface="Tw Cen MT"/>
            </a:endParaRPr>
          </a:p>
          <a:p>
            <a:endParaRPr lang="en-US" sz="3200" dirty="0" smtClean="0">
              <a:latin typeface="Tw Cen MT"/>
            </a:endParaRPr>
          </a:p>
          <a:p>
            <a:endParaRPr lang="en-US" sz="3200" dirty="0">
              <a:latin typeface="Tw Cen MT"/>
            </a:endParaRPr>
          </a:p>
          <a:p>
            <a:pPr algn="ctr"/>
            <a:endParaRPr lang="en-US" sz="3200" b="1" dirty="0">
              <a:latin typeface="Aptos"/>
            </a:endParaRPr>
          </a:p>
        </p:txBody>
      </p:sp>
      <p:graphicFrame>
        <p:nvGraphicFramePr>
          <p:cNvPr id="3" name="Table 2">
            <a:extLst>
              <a:ext uri="{FF2B5EF4-FFF2-40B4-BE49-F238E27FC236}">
                <a16:creationId xmlns:a16="http://schemas.microsoft.com/office/drawing/2014/main" xmlns="" id="{42EB5384-825C-F56A-1C3D-CA9A4BC1ECAA}"/>
              </a:ext>
            </a:extLst>
          </p:cNvPr>
          <p:cNvGraphicFramePr>
            <a:graphicFrameLocks noGrp="1"/>
          </p:cNvGraphicFramePr>
          <p:nvPr>
            <p:extLst>
              <p:ext uri="{D42A27DB-BD31-4B8C-83A1-F6EECF244321}">
                <p14:modId xmlns:p14="http://schemas.microsoft.com/office/powerpoint/2010/main" xmlns="" val="1351139304"/>
              </p:ext>
            </p:extLst>
          </p:nvPr>
        </p:nvGraphicFramePr>
        <p:xfrm>
          <a:off x="998895" y="2082401"/>
          <a:ext cx="8168640" cy="1483360"/>
        </p:xfrm>
        <a:graphic>
          <a:graphicData uri="http://schemas.openxmlformats.org/drawingml/2006/table">
            <a:tbl>
              <a:tblPr firstRow="1" bandRow="1">
                <a:tableStyleId>{5940675A-B579-460E-94D1-54222C63F5DA}</a:tableStyleId>
              </a:tblPr>
              <a:tblGrid>
                <a:gridCol w="4084320">
                  <a:extLst>
                    <a:ext uri="{9D8B030D-6E8A-4147-A177-3AD203B41FA5}">
                      <a16:colId xmlns:a16="http://schemas.microsoft.com/office/drawing/2014/main" xmlns="" val="594942122"/>
                    </a:ext>
                  </a:extLst>
                </a:gridCol>
                <a:gridCol w="4084320">
                  <a:extLst>
                    <a:ext uri="{9D8B030D-6E8A-4147-A177-3AD203B41FA5}">
                      <a16:colId xmlns:a16="http://schemas.microsoft.com/office/drawing/2014/main" xmlns="" val="436053344"/>
                    </a:ext>
                  </a:extLst>
                </a:gridCol>
              </a:tblGrid>
              <a:tr h="370840">
                <a:tc>
                  <a:txBody>
                    <a:bodyPr/>
                    <a:lstStyle/>
                    <a:p>
                      <a:pPr lvl="0">
                        <a:buNone/>
                      </a:pPr>
                      <a:r>
                        <a:rPr lang="en-US" sz="1800" b="0" i="0" u="none" strike="noStrike" noProof="0">
                          <a:latin typeface="Tw Cen MT"/>
                        </a:rPr>
                        <a:t>Client Machine</a:t>
                      </a:r>
                      <a:endParaRPr lang="en-US"/>
                    </a:p>
                  </a:txBody>
                  <a:tcPr/>
                </a:tc>
                <a:tc>
                  <a:txBody>
                    <a:bodyPr/>
                    <a:lstStyle/>
                    <a:p>
                      <a:pPr lvl="0">
                        <a:buNone/>
                      </a:pPr>
                      <a:r>
                        <a:rPr lang="en-US" sz="1800" b="0" i="0" u="none" strike="noStrike" noProof="0">
                          <a:latin typeface="Tw Cen MT"/>
                        </a:rPr>
                        <a:t>Server Machine</a:t>
                      </a:r>
                      <a:endParaRPr lang="en-US"/>
                    </a:p>
                  </a:txBody>
                  <a:tcPr/>
                </a:tc>
                <a:extLst>
                  <a:ext uri="{0D108BD9-81ED-4DB2-BD59-A6C34878D82A}">
                    <a16:rowId xmlns:a16="http://schemas.microsoft.com/office/drawing/2014/main" xmlns="" val="1014745069"/>
                  </a:ext>
                </a:extLst>
              </a:tr>
              <a:tr h="370840">
                <a:tc>
                  <a:txBody>
                    <a:bodyPr/>
                    <a:lstStyle/>
                    <a:p>
                      <a:pPr lvl="0">
                        <a:buNone/>
                      </a:pPr>
                      <a:r>
                        <a:rPr lang="en-US" sz="1800" b="1" i="0" u="none" strike="noStrike" noProof="0">
                          <a:latin typeface="Tw Cen MT"/>
                        </a:rPr>
                        <a:t>HDD</a:t>
                      </a:r>
                      <a:r>
                        <a:rPr lang="en-US" sz="1800" b="0" i="0" u="none" strike="noStrike" noProof="0">
                          <a:latin typeface="Tw Cen MT"/>
                        </a:rPr>
                        <a:t>: 500 GB</a:t>
                      </a:r>
                      <a:endParaRPr lang="en-US"/>
                    </a:p>
                  </a:txBody>
                  <a:tcPr/>
                </a:tc>
                <a:tc>
                  <a:txBody>
                    <a:bodyPr/>
                    <a:lstStyle/>
                    <a:p>
                      <a:pPr lvl="0">
                        <a:buNone/>
                      </a:pPr>
                      <a:r>
                        <a:rPr lang="en-US" sz="1800" b="1" i="0" u="none" strike="noStrike" noProof="0">
                          <a:latin typeface="Tw Cen MT"/>
                        </a:rPr>
                        <a:t>HDD</a:t>
                      </a:r>
                      <a:r>
                        <a:rPr lang="en-US" sz="1800" b="0" i="0" u="none" strike="noStrike" noProof="0">
                          <a:latin typeface="Tw Cen MT"/>
                        </a:rPr>
                        <a:t>: 500 GB</a:t>
                      </a:r>
                      <a:endParaRPr lang="en-US"/>
                    </a:p>
                  </a:txBody>
                  <a:tcPr/>
                </a:tc>
                <a:extLst>
                  <a:ext uri="{0D108BD9-81ED-4DB2-BD59-A6C34878D82A}">
                    <a16:rowId xmlns:a16="http://schemas.microsoft.com/office/drawing/2014/main" xmlns="" val="3351049608"/>
                  </a:ext>
                </a:extLst>
              </a:tr>
              <a:tr h="370840">
                <a:tc>
                  <a:txBody>
                    <a:bodyPr/>
                    <a:lstStyle/>
                    <a:p>
                      <a:pPr lvl="0">
                        <a:buNone/>
                      </a:pPr>
                      <a:r>
                        <a:rPr lang="en-US" sz="1800" b="1" i="0" u="none" strike="noStrike" noProof="0">
                          <a:latin typeface="Tw Cen MT"/>
                        </a:rPr>
                        <a:t>Processor</a:t>
                      </a:r>
                      <a:r>
                        <a:rPr lang="en-US" sz="1800" b="0" i="0" u="none" strike="noStrike" noProof="0">
                          <a:latin typeface="Tw Cen MT"/>
                        </a:rPr>
                        <a:t>: Pentium 4 or Newer</a:t>
                      </a:r>
                      <a:endParaRPr lang="en-US"/>
                    </a:p>
                  </a:txBody>
                  <a:tcPr/>
                </a:tc>
                <a:tc>
                  <a:txBody>
                    <a:bodyPr/>
                    <a:lstStyle/>
                    <a:p>
                      <a:pPr lvl="0">
                        <a:buNone/>
                      </a:pPr>
                      <a:r>
                        <a:rPr lang="en-US" sz="1800" b="1" i="0" u="none" strike="noStrike" noProof="0">
                          <a:latin typeface="Tw Cen MT"/>
                        </a:rPr>
                        <a:t>Processor</a:t>
                      </a:r>
                      <a:r>
                        <a:rPr lang="en-US" sz="1800" b="0" i="0" u="none" strike="noStrike" noProof="0">
                          <a:latin typeface="Tw Cen MT"/>
                        </a:rPr>
                        <a:t>: Dual Core or Newer</a:t>
                      </a:r>
                      <a:endParaRPr lang="en-US"/>
                    </a:p>
                  </a:txBody>
                  <a:tcPr/>
                </a:tc>
                <a:extLst>
                  <a:ext uri="{0D108BD9-81ED-4DB2-BD59-A6C34878D82A}">
                    <a16:rowId xmlns:a16="http://schemas.microsoft.com/office/drawing/2014/main" xmlns="" val="1680741270"/>
                  </a:ext>
                </a:extLst>
              </a:tr>
              <a:tr h="370840">
                <a:tc>
                  <a:txBody>
                    <a:bodyPr/>
                    <a:lstStyle/>
                    <a:p>
                      <a:pPr lvl="0">
                        <a:buNone/>
                      </a:pPr>
                      <a:r>
                        <a:rPr lang="en-US" sz="1800" b="1" i="0" u="none" strike="noStrike" noProof="0">
                          <a:latin typeface="Tw Cen MT"/>
                        </a:rPr>
                        <a:t>Memory</a:t>
                      </a:r>
                      <a:r>
                        <a:rPr lang="en-US" sz="1800" b="0" i="0" u="none" strike="noStrike" noProof="0">
                          <a:latin typeface="Tw Cen MT"/>
                        </a:rPr>
                        <a:t>: 4 GB</a:t>
                      </a:r>
                      <a:endParaRPr lang="en-US"/>
                    </a:p>
                  </a:txBody>
                  <a:tcPr/>
                </a:tc>
                <a:tc>
                  <a:txBody>
                    <a:bodyPr/>
                    <a:lstStyle/>
                    <a:p>
                      <a:pPr lvl="0">
                        <a:buNone/>
                      </a:pPr>
                      <a:r>
                        <a:rPr lang="en-US" sz="1800" b="1" i="0" u="none" strike="noStrike" noProof="0">
                          <a:latin typeface="Tw Cen MT"/>
                        </a:rPr>
                        <a:t>Memory</a:t>
                      </a:r>
                      <a:r>
                        <a:rPr lang="en-US" sz="1800" b="0" i="0" u="none" strike="noStrike" noProof="0">
                          <a:latin typeface="Tw Cen MT"/>
                        </a:rPr>
                        <a:t>: 4 GB</a:t>
                      </a:r>
                      <a:endParaRPr lang="en-US"/>
                    </a:p>
                  </a:txBody>
                  <a:tcPr/>
                </a:tc>
                <a:extLst>
                  <a:ext uri="{0D108BD9-81ED-4DB2-BD59-A6C34878D82A}">
                    <a16:rowId xmlns:a16="http://schemas.microsoft.com/office/drawing/2014/main" xmlns="" val="1860893044"/>
                  </a:ext>
                </a:extLst>
              </a:tr>
            </a:tbl>
          </a:graphicData>
        </a:graphic>
      </p:graphicFrame>
      <p:graphicFrame>
        <p:nvGraphicFramePr>
          <p:cNvPr id="8" name="Table 7">
            <a:extLst>
              <a:ext uri="{FF2B5EF4-FFF2-40B4-BE49-F238E27FC236}">
                <a16:creationId xmlns:a16="http://schemas.microsoft.com/office/drawing/2014/main" xmlns="" id="{48B34566-EE9A-10C2-2824-AF8A68FEDDAC}"/>
              </a:ext>
            </a:extLst>
          </p:cNvPr>
          <p:cNvGraphicFramePr>
            <a:graphicFrameLocks noGrp="1"/>
          </p:cNvGraphicFramePr>
          <p:nvPr>
            <p:extLst>
              <p:ext uri="{D42A27DB-BD31-4B8C-83A1-F6EECF244321}">
                <p14:modId xmlns:p14="http://schemas.microsoft.com/office/powerpoint/2010/main" xmlns="" val="3755073893"/>
              </p:ext>
            </p:extLst>
          </p:nvPr>
        </p:nvGraphicFramePr>
        <p:xfrm>
          <a:off x="998895" y="4522730"/>
          <a:ext cx="8168640" cy="1381760"/>
        </p:xfrm>
        <a:graphic>
          <a:graphicData uri="http://schemas.openxmlformats.org/drawingml/2006/table">
            <a:tbl>
              <a:tblPr firstRow="1" bandRow="1">
                <a:tableStyleId>{5940675A-B579-460E-94D1-54222C63F5DA}</a:tableStyleId>
              </a:tblPr>
              <a:tblGrid>
                <a:gridCol w="4084320">
                  <a:extLst>
                    <a:ext uri="{9D8B030D-6E8A-4147-A177-3AD203B41FA5}">
                      <a16:colId xmlns:a16="http://schemas.microsoft.com/office/drawing/2014/main" xmlns="" val="3634195348"/>
                    </a:ext>
                  </a:extLst>
                </a:gridCol>
                <a:gridCol w="4084320">
                  <a:extLst>
                    <a:ext uri="{9D8B030D-6E8A-4147-A177-3AD203B41FA5}">
                      <a16:colId xmlns:a16="http://schemas.microsoft.com/office/drawing/2014/main" xmlns="" val="2746069504"/>
                    </a:ext>
                  </a:extLst>
                </a:gridCol>
              </a:tblGrid>
              <a:tr h="370840">
                <a:tc>
                  <a:txBody>
                    <a:bodyPr/>
                    <a:lstStyle/>
                    <a:p>
                      <a:pPr lvl="0">
                        <a:buNone/>
                      </a:pPr>
                      <a:r>
                        <a:rPr lang="en-US" sz="1800" b="0" i="0" u="none" strike="noStrike" noProof="0">
                          <a:latin typeface="Tw Cen MT"/>
                        </a:rPr>
                        <a:t>Client Machine</a:t>
                      </a:r>
                      <a:endParaRPr lang="en-US"/>
                    </a:p>
                  </a:txBody>
                  <a:tcPr/>
                </a:tc>
                <a:tc>
                  <a:txBody>
                    <a:bodyPr/>
                    <a:lstStyle/>
                    <a:p>
                      <a:pPr lvl="0">
                        <a:buNone/>
                      </a:pPr>
                      <a:r>
                        <a:rPr lang="en-US" sz="1800" b="0" i="0" u="none" strike="noStrike" noProof="0">
                          <a:latin typeface="Tw Cen MT"/>
                        </a:rPr>
                        <a:t>Server Machine</a:t>
                      </a:r>
                      <a:endParaRPr lang="en-US"/>
                    </a:p>
                  </a:txBody>
                  <a:tcPr/>
                </a:tc>
                <a:extLst>
                  <a:ext uri="{0D108BD9-81ED-4DB2-BD59-A6C34878D82A}">
                    <a16:rowId xmlns:a16="http://schemas.microsoft.com/office/drawing/2014/main" xmlns="" val="985992745"/>
                  </a:ext>
                </a:extLst>
              </a:tr>
              <a:tr h="370840">
                <a:tc>
                  <a:txBody>
                    <a:bodyPr/>
                    <a:lstStyle/>
                    <a:p>
                      <a:pPr lvl="0">
                        <a:buNone/>
                      </a:pPr>
                      <a:r>
                        <a:rPr lang="en-US" sz="1800" b="1" i="0" u="none" strike="noStrike" noProof="0">
                          <a:latin typeface="Tw Cen MT"/>
                        </a:rPr>
                        <a:t>Browser</a:t>
                      </a:r>
                      <a:r>
                        <a:rPr lang="en-US" sz="1800" b="0" i="0" u="none" strike="noStrike" noProof="0">
                          <a:latin typeface="Tw Cen MT"/>
                        </a:rPr>
                        <a:t>: Any Standard Browser</a:t>
                      </a:r>
                      <a:endParaRPr lang="en-US"/>
                    </a:p>
                  </a:txBody>
                  <a:tcPr/>
                </a:tc>
                <a:tc>
                  <a:txBody>
                    <a:bodyPr/>
                    <a:lstStyle/>
                    <a:p>
                      <a:pPr lvl="0">
                        <a:buNone/>
                      </a:pPr>
                      <a:r>
                        <a:rPr lang="en-US" sz="1800" b="1" i="0" u="none" strike="noStrike" noProof="0">
                          <a:latin typeface="Tw Cen MT"/>
                        </a:rPr>
                        <a:t>Software</a:t>
                      </a:r>
                      <a:r>
                        <a:rPr lang="en-US" sz="1800" b="0" i="0" u="none" strike="noStrike" noProof="0">
                          <a:latin typeface="Tw Cen MT"/>
                        </a:rPr>
                        <a:t>: Compass</a:t>
                      </a:r>
                      <a:endParaRPr lang="en-US"/>
                    </a:p>
                  </a:txBody>
                  <a:tcPr/>
                </a:tc>
                <a:extLst>
                  <a:ext uri="{0D108BD9-81ED-4DB2-BD59-A6C34878D82A}">
                    <a16:rowId xmlns:a16="http://schemas.microsoft.com/office/drawing/2014/main" xmlns="" val="497735940"/>
                  </a:ext>
                </a:extLst>
              </a:tr>
              <a:tr h="370840">
                <a:tc>
                  <a:txBody>
                    <a:bodyPr/>
                    <a:lstStyle/>
                    <a:p>
                      <a:pPr lvl="0">
                        <a:buNone/>
                      </a:pPr>
                      <a:r>
                        <a:rPr lang="en-US" sz="1800" b="1" i="0" u="none" strike="noStrike" noProof="0">
                          <a:latin typeface="Tw Cen MT"/>
                        </a:rPr>
                        <a:t>Client-Side Technologies</a:t>
                      </a:r>
                      <a:r>
                        <a:rPr lang="en-US" sz="1800" b="0" i="0" u="none" strike="noStrike" noProof="0">
                          <a:latin typeface="Tw Cen MT"/>
                        </a:rPr>
                        <a:t>: HTML, CSS, JavaScript</a:t>
                      </a:r>
                      <a:endParaRPr lang="en-US"/>
                    </a:p>
                  </a:txBody>
                  <a:tcPr/>
                </a:tc>
                <a:tc>
                  <a:txBody>
                    <a:bodyPr/>
                    <a:lstStyle/>
                    <a:p>
                      <a:pPr lvl="0">
                        <a:buNone/>
                      </a:pPr>
                      <a:r>
                        <a:rPr lang="en-US" sz="1800" b="1" i="0" u="none" strike="noStrike" noProof="0">
                          <a:latin typeface="Tw Cen MT"/>
                        </a:rPr>
                        <a:t>Database</a:t>
                      </a:r>
                      <a:r>
                        <a:rPr lang="en-US" sz="1800" b="0" i="0" u="none" strike="noStrike" noProof="0">
                          <a:latin typeface="Tw Cen MT"/>
                        </a:rPr>
                        <a:t>: MySQL</a:t>
                      </a:r>
                      <a:endParaRPr lang="en-US"/>
                    </a:p>
                  </a:txBody>
                  <a:tcPr/>
                </a:tc>
                <a:extLst>
                  <a:ext uri="{0D108BD9-81ED-4DB2-BD59-A6C34878D82A}">
                    <a16:rowId xmlns:a16="http://schemas.microsoft.com/office/drawing/2014/main" xmlns="" val="616543572"/>
                  </a:ext>
                </a:extLst>
              </a:tr>
            </a:tbl>
          </a:graphicData>
        </a:graphic>
      </p:graphicFrame>
    </p:spTree>
    <p:extLst>
      <p:ext uri="{BB962C8B-B14F-4D97-AF65-F5344CB8AC3E}">
        <p14:creationId xmlns:p14="http://schemas.microsoft.com/office/powerpoint/2010/main" xmlns="" val="1908367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31" name="Rectangle 30">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18EFAEA5-D67D-6502-BFEA-6C8B5ABC5300}"/>
              </a:ext>
            </a:extLst>
          </p:cNvPr>
          <p:cNvSpPr txBox="1"/>
          <p:nvPr/>
        </p:nvSpPr>
        <p:spPr>
          <a:xfrm>
            <a:off x="815850" y="1003812"/>
            <a:ext cx="4724573" cy="4852362"/>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endParaRPr lang="en-US" sz="1100">
              <a:solidFill>
                <a:srgbClr val="FFFFFF"/>
              </a:solidFill>
            </a:endParaRPr>
          </a:p>
          <a:p>
            <a:pPr>
              <a:lnSpc>
                <a:spcPct val="90000"/>
              </a:lnSpc>
              <a:spcAft>
                <a:spcPts val="600"/>
              </a:spcAft>
              <a:buClr>
                <a:schemeClr val="accent1"/>
              </a:buClr>
            </a:pPr>
            <a:r>
              <a:rPr lang="en-US" sz="1100">
                <a:solidFill>
                  <a:srgbClr val="FFFFFF"/>
                </a:solidFill>
              </a:rPr>
              <a:t>Backend Technology - PHP and MySQL</a:t>
            </a:r>
          </a:p>
          <a:p>
            <a:pPr>
              <a:lnSpc>
                <a:spcPct val="90000"/>
              </a:lnSpc>
              <a:spcAft>
                <a:spcPts val="600"/>
              </a:spcAft>
              <a:buClr>
                <a:schemeClr val="accent1"/>
              </a:buClr>
            </a:pPr>
            <a:r>
              <a:rPr lang="en-US" sz="1100" b="1">
                <a:solidFill>
                  <a:srgbClr val="FFFFFF"/>
                </a:solidFill>
              </a:rPr>
              <a:t>PHP (Hypertext Preprocessor)</a:t>
            </a:r>
            <a:endParaRPr lang="en-US" sz="1100">
              <a:solidFill>
                <a:srgbClr val="FFFFFF"/>
              </a:solidFill>
            </a:endParaRPr>
          </a:p>
          <a:p>
            <a:pPr>
              <a:lnSpc>
                <a:spcPct val="90000"/>
              </a:lnSpc>
              <a:spcAft>
                <a:spcPts val="600"/>
              </a:spcAft>
              <a:buClr>
                <a:schemeClr val="accent1"/>
              </a:buClr>
            </a:pPr>
            <a:r>
              <a:rPr lang="en-US" sz="1100" b="1">
                <a:solidFill>
                  <a:srgbClr val="FFFFFF"/>
                </a:solidFill>
              </a:rPr>
              <a:t>Description:</a:t>
            </a:r>
            <a:endParaRPr lang="en-US" sz="1100">
              <a:solidFill>
                <a:srgbClr val="FFFFFF"/>
              </a:solidFill>
            </a:endParaRPr>
          </a:p>
          <a:p>
            <a:pPr>
              <a:lnSpc>
                <a:spcPct val="90000"/>
              </a:lnSpc>
              <a:spcAft>
                <a:spcPts val="600"/>
              </a:spcAft>
              <a:buClr>
                <a:schemeClr val="accent1"/>
              </a:buClr>
            </a:pPr>
            <a:r>
              <a:rPr lang="en-US" sz="1100">
                <a:solidFill>
                  <a:srgbClr val="FFFFFF"/>
                </a:solidFill>
              </a:rPr>
              <a:t>A widely-used, open-source, server-side scripting language ideal for creating dynamic web applications.</a:t>
            </a:r>
          </a:p>
          <a:p>
            <a:pPr>
              <a:lnSpc>
                <a:spcPct val="90000"/>
              </a:lnSpc>
              <a:spcAft>
                <a:spcPts val="600"/>
              </a:spcAft>
              <a:buClr>
                <a:schemeClr val="accent1"/>
              </a:buClr>
            </a:pPr>
            <a:r>
              <a:rPr lang="en-US" sz="1100" b="1">
                <a:solidFill>
                  <a:srgbClr val="FFFFFF"/>
                </a:solidFill>
              </a:rPr>
              <a:t>Key Features:</a:t>
            </a:r>
            <a:endParaRPr lang="en-US" sz="1100">
              <a:solidFill>
                <a:srgbClr val="FFFFFF"/>
              </a:solidFill>
            </a:endParaRPr>
          </a:p>
          <a:p>
            <a:pPr marL="285750" indent="-285750">
              <a:lnSpc>
                <a:spcPct val="90000"/>
              </a:lnSpc>
              <a:spcAft>
                <a:spcPts val="600"/>
              </a:spcAft>
              <a:buClr>
                <a:schemeClr val="accent1"/>
              </a:buClr>
              <a:buFont typeface="Arial"/>
              <a:buChar char="•"/>
            </a:pPr>
            <a:r>
              <a:rPr lang="en-US" sz="1100" b="1">
                <a:solidFill>
                  <a:srgbClr val="FFFFFF"/>
                </a:solidFill>
              </a:rPr>
              <a:t>Server-Side Execution:</a:t>
            </a:r>
            <a:r>
              <a:rPr lang="en-US" sz="1100">
                <a:solidFill>
                  <a:srgbClr val="FFFFFF"/>
                </a:solidFill>
              </a:rPr>
              <a:t> Secure and efficient processing on the server.</a:t>
            </a:r>
          </a:p>
          <a:p>
            <a:pPr marL="285750" indent="-285750">
              <a:lnSpc>
                <a:spcPct val="90000"/>
              </a:lnSpc>
              <a:spcAft>
                <a:spcPts val="600"/>
              </a:spcAft>
              <a:buClr>
                <a:schemeClr val="accent1"/>
              </a:buClr>
              <a:buFont typeface="Arial"/>
              <a:buChar char="•"/>
            </a:pPr>
            <a:r>
              <a:rPr lang="en-US" sz="1100" b="1">
                <a:solidFill>
                  <a:srgbClr val="FFFFFF"/>
                </a:solidFill>
              </a:rPr>
              <a:t>Embedded in HTML:</a:t>
            </a:r>
            <a:r>
              <a:rPr lang="en-US" sz="1100">
                <a:solidFill>
                  <a:srgbClr val="FFFFFF"/>
                </a:solidFill>
              </a:rPr>
              <a:t> Easy integration of dynamic content in static pages.</a:t>
            </a:r>
          </a:p>
          <a:p>
            <a:pPr marL="285750" indent="-285750">
              <a:lnSpc>
                <a:spcPct val="90000"/>
              </a:lnSpc>
              <a:spcAft>
                <a:spcPts val="600"/>
              </a:spcAft>
              <a:buClr>
                <a:schemeClr val="accent1"/>
              </a:buClr>
              <a:buFont typeface="Arial"/>
              <a:buChar char="•"/>
            </a:pPr>
            <a:r>
              <a:rPr lang="en-US" sz="1100" b="1">
                <a:solidFill>
                  <a:srgbClr val="FFFFFF"/>
                </a:solidFill>
              </a:rPr>
              <a:t>Platform Independent:</a:t>
            </a:r>
            <a:r>
              <a:rPr lang="en-US" sz="1100">
                <a:solidFill>
                  <a:srgbClr val="FFFFFF"/>
                </a:solidFill>
              </a:rPr>
              <a:t> Runs on Windows, Linux, macOS, and more.</a:t>
            </a:r>
          </a:p>
          <a:p>
            <a:pPr marL="285750" indent="-285750">
              <a:lnSpc>
                <a:spcPct val="90000"/>
              </a:lnSpc>
              <a:spcAft>
                <a:spcPts val="600"/>
              </a:spcAft>
              <a:buClr>
                <a:schemeClr val="accent1"/>
              </a:buClr>
              <a:buFont typeface="Arial"/>
              <a:buChar char="•"/>
            </a:pPr>
            <a:r>
              <a:rPr lang="en-US" sz="1100" b="1">
                <a:solidFill>
                  <a:srgbClr val="FFFFFF"/>
                </a:solidFill>
              </a:rPr>
              <a:t>Database Integration:</a:t>
            </a:r>
            <a:r>
              <a:rPr lang="en-US" sz="1100">
                <a:solidFill>
                  <a:srgbClr val="FFFFFF"/>
                </a:solidFill>
              </a:rPr>
              <a:t> Seamless connectivity with databases like MySQL.</a:t>
            </a:r>
          </a:p>
          <a:p>
            <a:pPr marL="285750" indent="-285750">
              <a:lnSpc>
                <a:spcPct val="90000"/>
              </a:lnSpc>
              <a:spcAft>
                <a:spcPts val="600"/>
              </a:spcAft>
              <a:buClr>
                <a:schemeClr val="accent1"/>
              </a:buClr>
              <a:buFont typeface="Arial"/>
              <a:buChar char="•"/>
            </a:pPr>
            <a:r>
              <a:rPr lang="en-US" sz="1100" b="1">
                <a:solidFill>
                  <a:srgbClr val="FFFFFF"/>
                </a:solidFill>
              </a:rPr>
              <a:t>Extensive Libraries:</a:t>
            </a:r>
            <a:r>
              <a:rPr lang="en-US" sz="1100">
                <a:solidFill>
                  <a:srgbClr val="FFFFFF"/>
                </a:solidFill>
              </a:rPr>
              <a:t> Built-in functions for arrays, strings, and sessions.</a:t>
            </a:r>
          </a:p>
          <a:p>
            <a:pPr>
              <a:lnSpc>
                <a:spcPct val="90000"/>
              </a:lnSpc>
              <a:spcAft>
                <a:spcPts val="600"/>
              </a:spcAft>
              <a:buClr>
                <a:schemeClr val="accent1"/>
              </a:buClr>
            </a:pPr>
            <a:r>
              <a:rPr lang="en-US" sz="1100" b="1">
                <a:solidFill>
                  <a:srgbClr val="FFFFFF"/>
                </a:solidFill>
              </a:rPr>
              <a:t>Advantages:</a:t>
            </a:r>
            <a:endParaRPr lang="en-US" sz="1100">
              <a:solidFill>
                <a:srgbClr val="FFFFFF"/>
              </a:solidFill>
            </a:endParaRPr>
          </a:p>
          <a:p>
            <a:pPr marL="285750" indent="-285750">
              <a:lnSpc>
                <a:spcPct val="90000"/>
              </a:lnSpc>
              <a:spcAft>
                <a:spcPts val="600"/>
              </a:spcAft>
              <a:buClr>
                <a:schemeClr val="accent1"/>
              </a:buClr>
              <a:buFont typeface="Arial"/>
              <a:buChar char="•"/>
            </a:pPr>
            <a:r>
              <a:rPr lang="en-US" sz="1100">
                <a:solidFill>
                  <a:srgbClr val="FFFFFF"/>
                </a:solidFill>
              </a:rPr>
              <a:t>Easy to learn and use.</a:t>
            </a:r>
          </a:p>
          <a:p>
            <a:pPr marL="285750" indent="-285750">
              <a:lnSpc>
                <a:spcPct val="90000"/>
              </a:lnSpc>
              <a:spcAft>
                <a:spcPts val="600"/>
              </a:spcAft>
              <a:buClr>
                <a:schemeClr val="accent1"/>
              </a:buClr>
              <a:buFont typeface="Arial"/>
              <a:buChar char="•"/>
            </a:pPr>
            <a:r>
              <a:rPr lang="en-US" sz="1100">
                <a:solidFill>
                  <a:srgbClr val="FFFFFF"/>
                </a:solidFill>
              </a:rPr>
              <a:t>Open-source and cost-effective.</a:t>
            </a:r>
          </a:p>
          <a:p>
            <a:pPr marL="285750" indent="-285750">
              <a:lnSpc>
                <a:spcPct val="90000"/>
              </a:lnSpc>
              <a:spcAft>
                <a:spcPts val="600"/>
              </a:spcAft>
              <a:buClr>
                <a:schemeClr val="accent1"/>
              </a:buClr>
              <a:buFont typeface="Arial"/>
              <a:buChar char="•"/>
            </a:pPr>
            <a:r>
              <a:rPr lang="en-US" sz="1100">
                <a:solidFill>
                  <a:srgbClr val="FFFFFF"/>
                </a:solidFill>
              </a:rPr>
              <a:t>Supports robust frameworks (e.g., Laravel, Symfony).</a:t>
            </a:r>
          </a:p>
          <a:p>
            <a:pPr>
              <a:lnSpc>
                <a:spcPct val="90000"/>
              </a:lnSpc>
              <a:spcAft>
                <a:spcPts val="600"/>
              </a:spcAft>
              <a:buClr>
                <a:schemeClr val="accent1"/>
              </a:buClr>
            </a:pPr>
            <a:r>
              <a:rPr lang="en-US" sz="1100" b="1">
                <a:solidFill>
                  <a:srgbClr val="FFFFFF"/>
                </a:solidFill>
              </a:rPr>
              <a:t>Disadvantages:</a:t>
            </a:r>
            <a:endParaRPr lang="en-US" sz="1100">
              <a:solidFill>
                <a:srgbClr val="FFFFFF"/>
              </a:solidFill>
            </a:endParaRPr>
          </a:p>
          <a:p>
            <a:pPr marL="285750" indent="-285750">
              <a:lnSpc>
                <a:spcPct val="90000"/>
              </a:lnSpc>
              <a:spcAft>
                <a:spcPts val="600"/>
              </a:spcAft>
              <a:buClr>
                <a:schemeClr val="accent1"/>
              </a:buClr>
              <a:buFont typeface="Arial"/>
              <a:buChar char="•"/>
            </a:pPr>
            <a:r>
              <a:rPr lang="en-US" sz="1100">
                <a:solidFill>
                  <a:srgbClr val="FFFFFF"/>
                </a:solidFill>
              </a:rPr>
              <a:t>Performance issues in high-concurrency environments.</a:t>
            </a:r>
          </a:p>
          <a:p>
            <a:pPr marL="285750" indent="-285750">
              <a:lnSpc>
                <a:spcPct val="90000"/>
              </a:lnSpc>
              <a:spcAft>
                <a:spcPts val="600"/>
              </a:spcAft>
              <a:buClr>
                <a:schemeClr val="accent1"/>
              </a:buClr>
              <a:buFont typeface="Arial"/>
              <a:buChar char="•"/>
            </a:pPr>
            <a:r>
              <a:rPr lang="en-US" sz="1100">
                <a:solidFill>
                  <a:srgbClr val="FFFFFF"/>
                </a:solidFill>
              </a:rPr>
              <a:t>Dynamic typing can lead to runtime errors.</a:t>
            </a:r>
          </a:p>
          <a:p>
            <a:pPr marL="285750" indent="-285750">
              <a:lnSpc>
                <a:spcPct val="90000"/>
              </a:lnSpc>
              <a:spcAft>
                <a:spcPts val="600"/>
              </a:spcAft>
              <a:buClr>
                <a:schemeClr val="accent1"/>
              </a:buClr>
              <a:buFont typeface="Arial"/>
              <a:buChar char="•"/>
            </a:pPr>
            <a:r>
              <a:rPr lang="en-US" sz="1100">
                <a:solidFill>
                  <a:srgbClr val="FFFFFF"/>
                </a:solidFill>
              </a:rPr>
              <a:t>Security vulnerabilities if not configured properly.</a:t>
            </a:r>
          </a:p>
          <a:p>
            <a:pPr>
              <a:lnSpc>
                <a:spcPct val="90000"/>
              </a:lnSpc>
              <a:spcAft>
                <a:spcPts val="600"/>
              </a:spcAft>
              <a:buClr>
                <a:schemeClr val="accent1"/>
              </a:buClr>
            </a:pPr>
            <a:endParaRPr lang="en-US" sz="1100">
              <a:solidFill>
                <a:srgbClr val="FFFFFF"/>
              </a:solidFill>
            </a:endParaRPr>
          </a:p>
        </p:txBody>
      </p:sp>
      <p:sp>
        <p:nvSpPr>
          <p:cNvPr id="3" name="TextBox 2">
            <a:extLst>
              <a:ext uri="{FF2B5EF4-FFF2-40B4-BE49-F238E27FC236}">
                <a16:creationId xmlns:a16="http://schemas.microsoft.com/office/drawing/2014/main" xmlns="" id="{23042C0B-DD44-5A54-1191-D64C178D673E}"/>
              </a:ext>
            </a:extLst>
          </p:cNvPr>
          <p:cNvSpPr txBox="1"/>
          <p:nvPr/>
        </p:nvSpPr>
        <p:spPr>
          <a:xfrm>
            <a:off x="6343839" y="847203"/>
            <a:ext cx="538872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3200" b="1" dirty="0"/>
              <a:t>Technologies Used In Backend​</a:t>
            </a:r>
            <a:endParaRPr lang="en-US" b="1" dirty="0"/>
          </a:p>
        </p:txBody>
      </p:sp>
      <p:pic>
        <p:nvPicPr>
          <p:cNvPr id="9" name="Picture 8" descr="PHP Adalah: Pengertian dan Cara Membuat Website Dengan PHP">
            <a:extLst>
              <a:ext uri="{FF2B5EF4-FFF2-40B4-BE49-F238E27FC236}">
                <a16:creationId xmlns:a16="http://schemas.microsoft.com/office/drawing/2014/main" xmlns="" id="{26B00403-2C31-050F-7A39-410C550B9C0E}"/>
              </a:ext>
            </a:extLst>
          </p:cNvPr>
          <p:cNvPicPr>
            <a:picLocks noChangeAspect="1"/>
          </p:cNvPicPr>
          <p:nvPr/>
        </p:nvPicPr>
        <p:blipFill>
          <a:blip r:embed="rId2" cstate="print"/>
          <a:srcRect l="19673" r="25004" b="-1"/>
          <a:stretch/>
        </p:blipFill>
        <p:spPr>
          <a:xfrm>
            <a:off x="6307308" y="1905000"/>
            <a:ext cx="5441280" cy="4053000"/>
          </a:xfrm>
          <a:prstGeom prst="rect">
            <a:avLst/>
          </a:prstGeom>
        </p:spPr>
      </p:pic>
    </p:spTree>
    <p:extLst>
      <p:ext uri="{BB962C8B-B14F-4D97-AF65-F5344CB8AC3E}">
        <p14:creationId xmlns:p14="http://schemas.microsoft.com/office/powerpoint/2010/main" xmlns="" val="11976653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35" name="Rectangle 34">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B9E1E2CE-BD10-5F3F-9AAF-73BB8B1B9925}"/>
              </a:ext>
            </a:extLst>
          </p:cNvPr>
          <p:cNvSpPr txBox="1"/>
          <p:nvPr/>
        </p:nvSpPr>
        <p:spPr>
          <a:xfrm>
            <a:off x="690457" y="1003812"/>
            <a:ext cx="4724573" cy="4852362"/>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r>
              <a:rPr lang="en-US" sz="1400" b="1">
                <a:solidFill>
                  <a:srgbClr val="FFFFFF"/>
                </a:solidFill>
              </a:rPr>
              <a:t>MySQL (Relational Database Management System)</a:t>
            </a:r>
            <a:endParaRPr lang="en-US" sz="1400">
              <a:solidFill>
                <a:srgbClr val="FFFFFF"/>
              </a:solidFill>
            </a:endParaRPr>
          </a:p>
          <a:p>
            <a:pPr>
              <a:lnSpc>
                <a:spcPct val="90000"/>
              </a:lnSpc>
              <a:spcAft>
                <a:spcPts val="600"/>
              </a:spcAft>
              <a:buClr>
                <a:schemeClr val="accent1"/>
              </a:buClr>
            </a:pPr>
            <a:r>
              <a:rPr lang="en-US" sz="1400" b="1">
                <a:solidFill>
                  <a:srgbClr val="FFFFFF"/>
                </a:solidFill>
              </a:rPr>
              <a:t>Description:</a:t>
            </a:r>
            <a:endParaRPr lang="en-US" sz="1400">
              <a:solidFill>
                <a:srgbClr val="FFFFFF"/>
              </a:solidFill>
            </a:endParaRPr>
          </a:p>
          <a:p>
            <a:pPr>
              <a:lnSpc>
                <a:spcPct val="90000"/>
              </a:lnSpc>
              <a:spcAft>
                <a:spcPts val="600"/>
              </a:spcAft>
              <a:buClr>
                <a:schemeClr val="accent1"/>
              </a:buClr>
            </a:pPr>
            <a:r>
              <a:rPr lang="en-US" sz="1400">
                <a:solidFill>
                  <a:srgbClr val="FFFFFF"/>
                </a:solidFill>
              </a:rPr>
              <a:t>An open-source RDBMS designed for performance, scalability, and reliability.</a:t>
            </a:r>
          </a:p>
          <a:p>
            <a:pPr>
              <a:lnSpc>
                <a:spcPct val="90000"/>
              </a:lnSpc>
              <a:spcAft>
                <a:spcPts val="600"/>
              </a:spcAft>
              <a:buClr>
                <a:schemeClr val="accent1"/>
              </a:buClr>
            </a:pPr>
            <a:r>
              <a:rPr lang="en-US" sz="1400" b="1">
                <a:solidFill>
                  <a:srgbClr val="FFFFFF"/>
                </a:solidFill>
              </a:rPr>
              <a:t>Key Features: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b="1">
                <a:solidFill>
                  <a:srgbClr val="FFFFFF"/>
                </a:solidFill>
              </a:rPr>
              <a:t>Relational Database:</a:t>
            </a:r>
            <a:r>
              <a:rPr lang="en-US" sz="1400">
                <a:solidFill>
                  <a:srgbClr val="FFFFFF"/>
                </a:solidFill>
              </a:rPr>
              <a:t> Organizes data in structured tables.</a:t>
            </a:r>
          </a:p>
          <a:p>
            <a:pPr marL="285750" indent="-285750">
              <a:lnSpc>
                <a:spcPct val="90000"/>
              </a:lnSpc>
              <a:spcAft>
                <a:spcPts val="600"/>
              </a:spcAft>
              <a:buClr>
                <a:schemeClr val="accent1"/>
              </a:buClr>
              <a:buFont typeface="Arial"/>
              <a:buChar char="•"/>
            </a:pPr>
            <a:r>
              <a:rPr lang="en-US" sz="1400" b="1">
                <a:solidFill>
                  <a:srgbClr val="FFFFFF"/>
                </a:solidFill>
              </a:rPr>
              <a:t>Cross-Platform:</a:t>
            </a:r>
            <a:r>
              <a:rPr lang="en-US" sz="1400">
                <a:solidFill>
                  <a:srgbClr val="FFFFFF"/>
                </a:solidFill>
              </a:rPr>
              <a:t> Runs on Windows, Linux, macOS, and UNIX.</a:t>
            </a:r>
          </a:p>
          <a:p>
            <a:pPr marL="285750" indent="-285750">
              <a:lnSpc>
                <a:spcPct val="90000"/>
              </a:lnSpc>
              <a:spcAft>
                <a:spcPts val="600"/>
              </a:spcAft>
              <a:buClr>
                <a:schemeClr val="accent1"/>
              </a:buClr>
              <a:buFont typeface="Arial"/>
              <a:buChar char="•"/>
            </a:pPr>
            <a:r>
              <a:rPr lang="en-US" sz="1400" b="1">
                <a:solidFill>
                  <a:srgbClr val="FFFFFF"/>
                </a:solidFill>
              </a:rPr>
              <a:t>Secure:</a:t>
            </a:r>
            <a:r>
              <a:rPr lang="en-US" sz="1400">
                <a:solidFill>
                  <a:srgbClr val="FFFFFF"/>
                </a:solidFill>
              </a:rPr>
              <a:t> Robust authentication and encryption options.</a:t>
            </a:r>
          </a:p>
          <a:p>
            <a:pPr marL="285750" indent="-285750">
              <a:lnSpc>
                <a:spcPct val="90000"/>
              </a:lnSpc>
              <a:spcAft>
                <a:spcPts val="600"/>
              </a:spcAft>
              <a:buClr>
                <a:schemeClr val="accent1"/>
              </a:buClr>
              <a:buFont typeface="Arial"/>
              <a:buChar char="•"/>
            </a:pPr>
            <a:r>
              <a:rPr lang="en-US" sz="1400" b="1">
                <a:solidFill>
                  <a:srgbClr val="FFFFFF"/>
                </a:solidFill>
              </a:rPr>
              <a:t>Scalable:</a:t>
            </a:r>
            <a:r>
              <a:rPr lang="en-US" sz="1400">
                <a:solidFill>
                  <a:srgbClr val="FFFFFF"/>
                </a:solidFill>
              </a:rPr>
              <a:t> Handles large datasets efficiently.</a:t>
            </a:r>
          </a:p>
          <a:p>
            <a:pPr marL="285750" indent="-285750">
              <a:lnSpc>
                <a:spcPct val="90000"/>
              </a:lnSpc>
              <a:spcAft>
                <a:spcPts val="600"/>
              </a:spcAft>
              <a:buClr>
                <a:schemeClr val="accent1"/>
              </a:buClr>
              <a:buFont typeface="Arial"/>
              <a:buChar char="•"/>
            </a:pPr>
            <a:r>
              <a:rPr lang="en-US" sz="1400" b="1">
                <a:solidFill>
                  <a:srgbClr val="FFFFFF"/>
                </a:solidFill>
              </a:rPr>
              <a:t>Web Integration:</a:t>
            </a:r>
            <a:r>
              <a:rPr lang="en-US" sz="1400">
                <a:solidFill>
                  <a:srgbClr val="FFFFFF"/>
                </a:solidFill>
              </a:rPr>
              <a:t> Powers dynamic websites and applications.</a:t>
            </a:r>
          </a:p>
          <a:p>
            <a:pPr>
              <a:lnSpc>
                <a:spcPct val="90000"/>
              </a:lnSpc>
              <a:spcAft>
                <a:spcPts val="600"/>
              </a:spcAft>
              <a:buClr>
                <a:schemeClr val="accent1"/>
              </a:buClr>
            </a:pPr>
            <a:r>
              <a:rPr lang="en-US" sz="1400" b="1">
                <a:solidFill>
                  <a:srgbClr val="FFFFFF"/>
                </a:solidFill>
              </a:rPr>
              <a:t>Advantages: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a:solidFill>
                  <a:srgbClr val="FFFFFF"/>
                </a:solidFill>
              </a:rPr>
              <a:t>Free and open-source.</a:t>
            </a:r>
          </a:p>
          <a:p>
            <a:pPr marL="285750" indent="-285750">
              <a:lnSpc>
                <a:spcPct val="90000"/>
              </a:lnSpc>
              <a:spcAft>
                <a:spcPts val="600"/>
              </a:spcAft>
              <a:buClr>
                <a:schemeClr val="accent1"/>
              </a:buClr>
              <a:buFont typeface="Arial"/>
              <a:buChar char="•"/>
            </a:pPr>
            <a:r>
              <a:rPr lang="en-US" sz="1400">
                <a:solidFill>
                  <a:srgbClr val="FFFFFF"/>
                </a:solidFill>
              </a:rPr>
              <a:t>High performance for small-to-medium applications.</a:t>
            </a:r>
          </a:p>
          <a:p>
            <a:pPr marL="285750" indent="-285750">
              <a:lnSpc>
                <a:spcPct val="90000"/>
              </a:lnSpc>
              <a:spcAft>
                <a:spcPts val="600"/>
              </a:spcAft>
              <a:buClr>
                <a:schemeClr val="accent1"/>
              </a:buClr>
              <a:buFont typeface="Arial"/>
              <a:buChar char="•"/>
            </a:pPr>
            <a:r>
              <a:rPr lang="en-US" sz="1400">
                <a:solidFill>
                  <a:srgbClr val="FFFFFF"/>
                </a:solidFill>
              </a:rPr>
              <a:t>User-friendly interface with tools like phpMyAdmin.</a:t>
            </a:r>
          </a:p>
          <a:p>
            <a:pPr>
              <a:lnSpc>
                <a:spcPct val="90000"/>
              </a:lnSpc>
              <a:spcAft>
                <a:spcPts val="600"/>
              </a:spcAft>
              <a:buClr>
                <a:schemeClr val="accent1"/>
              </a:buClr>
            </a:pPr>
            <a:r>
              <a:rPr lang="en-US" sz="1400" b="1">
                <a:solidFill>
                  <a:srgbClr val="FFFFFF"/>
                </a:solidFill>
              </a:rPr>
              <a:t>Disadvantages: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a:solidFill>
                  <a:srgbClr val="FFFFFF"/>
                </a:solidFill>
              </a:rPr>
              <a:t>Limited compliance with advanced SQL standards.</a:t>
            </a:r>
          </a:p>
          <a:p>
            <a:pPr marL="285750" indent="-285750">
              <a:lnSpc>
                <a:spcPct val="90000"/>
              </a:lnSpc>
              <a:spcAft>
                <a:spcPts val="600"/>
              </a:spcAft>
              <a:buClr>
                <a:schemeClr val="accent1"/>
              </a:buClr>
              <a:buFont typeface="Arial"/>
              <a:buChar char="•"/>
            </a:pPr>
            <a:r>
              <a:rPr lang="en-US" sz="1400">
                <a:solidFill>
                  <a:srgbClr val="FFFFFF"/>
                </a:solidFill>
              </a:rPr>
              <a:t>Performance challenges under heavy loads.</a:t>
            </a:r>
          </a:p>
          <a:p>
            <a:pPr marL="285750" indent="-285750">
              <a:lnSpc>
                <a:spcPct val="90000"/>
              </a:lnSpc>
              <a:spcAft>
                <a:spcPts val="600"/>
              </a:spcAft>
              <a:buClr>
                <a:schemeClr val="accent1"/>
              </a:buClr>
              <a:buFont typeface="Arial"/>
              <a:buChar char="•"/>
            </a:pPr>
            <a:r>
              <a:rPr lang="en-US" sz="1400">
                <a:solidFill>
                  <a:srgbClr val="FFFFFF"/>
                </a:solidFill>
              </a:rPr>
              <a:t>Scalability requires manual intervention (e.g., sharding).</a:t>
            </a:r>
          </a:p>
          <a:p>
            <a:pPr>
              <a:lnSpc>
                <a:spcPct val="90000"/>
              </a:lnSpc>
              <a:spcAft>
                <a:spcPts val="600"/>
              </a:spcAft>
              <a:buClr>
                <a:schemeClr val="accent1"/>
              </a:buClr>
            </a:pPr>
            <a:endParaRPr lang="en-US" sz="1400">
              <a:solidFill>
                <a:srgbClr val="FFFFFF"/>
              </a:solidFill>
            </a:endParaRPr>
          </a:p>
          <a:p>
            <a:pPr>
              <a:lnSpc>
                <a:spcPct val="90000"/>
              </a:lnSpc>
              <a:spcAft>
                <a:spcPts val="600"/>
              </a:spcAft>
              <a:buClr>
                <a:schemeClr val="accent1"/>
              </a:buClr>
            </a:pPr>
            <a:endParaRPr lang="en-US" sz="1400">
              <a:solidFill>
                <a:srgbClr val="FFFFFF"/>
              </a:solidFill>
            </a:endParaRPr>
          </a:p>
        </p:txBody>
      </p:sp>
      <p:pic>
        <p:nvPicPr>
          <p:cNvPr id="9" name="Picture 8" descr="MySQL Change Data Capture ( CDC) : The Definitive Guide">
            <a:extLst>
              <a:ext uri="{FF2B5EF4-FFF2-40B4-BE49-F238E27FC236}">
                <a16:creationId xmlns:a16="http://schemas.microsoft.com/office/drawing/2014/main" xmlns="" id="{5C3B9C0B-1E3B-6205-212A-9B91E695B836}"/>
              </a:ext>
            </a:extLst>
          </p:cNvPr>
          <p:cNvPicPr>
            <a:picLocks noChangeAspect="1"/>
          </p:cNvPicPr>
          <p:nvPr/>
        </p:nvPicPr>
        <p:blipFill>
          <a:blip r:embed="rId2" cstate="print"/>
          <a:stretch>
            <a:fillRect/>
          </a:stretch>
        </p:blipFill>
        <p:spPr>
          <a:xfrm>
            <a:off x="6307308" y="1066800"/>
            <a:ext cx="5441280" cy="4258733"/>
          </a:xfrm>
          <a:prstGeom prst="rect">
            <a:avLst/>
          </a:prstGeom>
        </p:spPr>
      </p:pic>
    </p:spTree>
    <p:extLst>
      <p:ext uri="{BB962C8B-B14F-4D97-AF65-F5344CB8AC3E}">
        <p14:creationId xmlns:p14="http://schemas.microsoft.com/office/powerpoint/2010/main" xmlns="" val="33789493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xmlns="" id="{029C29B9-CB4D-43C1-81A2-0CABE34D1F4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Freeform 16">
            <a:extLst>
              <a:ext uri="{FF2B5EF4-FFF2-40B4-BE49-F238E27FC236}">
                <a16:creationId xmlns:a16="http://schemas.microsoft.com/office/drawing/2014/main" xmlns="" id="{D654DB25-410A-44B7-8058-3193D21EAF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custGeom>
            <a:avLst/>
            <a:gdLst>
              <a:gd name="connsiteX0" fmla="*/ 0 w 3096136"/>
              <a:gd name="connsiteY0" fmla="*/ 0 h 5856137"/>
              <a:gd name="connsiteX1" fmla="*/ 3096136 w 3096136"/>
              <a:gd name="connsiteY1" fmla="*/ 0 h 5856137"/>
              <a:gd name="connsiteX2" fmla="*/ 3096136 w 3096136"/>
              <a:gd name="connsiteY2" fmla="*/ 5856137 h 5856137"/>
              <a:gd name="connsiteX3" fmla="*/ 0 w 3096136"/>
              <a:gd name="connsiteY3" fmla="*/ 5856137 h 5856137"/>
            </a:gdLst>
            <a:ahLst/>
            <a:cxnLst>
              <a:cxn ang="0">
                <a:pos x="connsiteX0" y="connsiteY0"/>
              </a:cxn>
              <a:cxn ang="0">
                <a:pos x="connsiteX1" y="connsiteY1"/>
              </a:cxn>
              <a:cxn ang="0">
                <a:pos x="connsiteX2" y="connsiteY2"/>
              </a:cxn>
              <a:cxn ang="0">
                <a:pos x="connsiteX3" y="connsiteY3"/>
              </a:cxn>
            </a:cxnLst>
            <a:rect l="l" t="t" r="r" b="b"/>
            <a:pathLst>
              <a:path w="3096136" h="5856137">
                <a:moveTo>
                  <a:pt x="0" y="0"/>
                </a:moveTo>
                <a:lnTo>
                  <a:pt x="3096136" y="0"/>
                </a:lnTo>
                <a:lnTo>
                  <a:pt x="3096136" y="5856137"/>
                </a:lnTo>
                <a:lnTo>
                  <a:pt x="0" y="585613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prstClr val="white"/>
              </a:solidFill>
            </a:endParaRPr>
          </a:p>
        </p:txBody>
      </p:sp>
      <p:sp>
        <p:nvSpPr>
          <p:cNvPr id="19" name="Rectangle 18">
            <a:extLst>
              <a:ext uri="{FF2B5EF4-FFF2-40B4-BE49-F238E27FC236}">
                <a16:creationId xmlns:a16="http://schemas.microsoft.com/office/drawing/2014/main" xmlns="" id="{9FAFEBEB-E7DF-4119-99EC-3C2C5F3C7A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7547" y="321731"/>
            <a:ext cx="5688020" cy="6214535"/>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8E25F227-C9F5-44BC-8ECE-188763D8538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7BBA2423-ED01-9532-2576-F76B14B69F98}"/>
              </a:ext>
            </a:extLst>
          </p:cNvPr>
          <p:cNvSpPr txBox="1"/>
          <p:nvPr/>
        </p:nvSpPr>
        <p:spPr>
          <a:xfrm>
            <a:off x="989470" y="830191"/>
            <a:ext cx="4724573" cy="4852362"/>
          </a:xfrm>
          <a:prstGeom prst="rect">
            <a:avLst/>
          </a:prstGeom>
        </p:spPr>
        <p:txBody>
          <a:bodyPr rot="0" spcFirstLastPara="0" vertOverflow="overflow" horzOverflow="overflow" vert="horz" lIns="45720" tIns="45720" rIns="45720" bIns="45720" numCol="1" spcCol="0" rtlCol="0" fromWordArt="0" anchor="ctr" anchorCtr="0" forceAA="0" compatLnSpc="1">
            <a:prstTxWarp prst="textNoShape">
              <a:avLst/>
            </a:prstTxWarp>
            <a:normAutofit/>
          </a:bodyPr>
          <a:lstStyle/>
          <a:p>
            <a:pPr>
              <a:lnSpc>
                <a:spcPct val="90000"/>
              </a:lnSpc>
              <a:spcAft>
                <a:spcPts val="600"/>
              </a:spcAft>
              <a:buClr>
                <a:schemeClr val="accent1"/>
              </a:buClr>
            </a:pPr>
            <a:r>
              <a:rPr lang="en-US" sz="1400">
                <a:solidFill>
                  <a:srgbClr val="FFFFFF"/>
                </a:solidFill>
              </a:rPr>
              <a:t>Frontend Technology - HTML, CSS, and JavaScript</a:t>
            </a:r>
            <a:endParaRPr lang="en-US"/>
          </a:p>
          <a:p>
            <a:pPr>
              <a:lnSpc>
                <a:spcPct val="90000"/>
              </a:lnSpc>
              <a:spcAft>
                <a:spcPts val="600"/>
              </a:spcAft>
              <a:buClr>
                <a:schemeClr val="accent1"/>
              </a:buClr>
            </a:pPr>
            <a:r>
              <a:rPr lang="en-US" sz="1400" b="1">
                <a:solidFill>
                  <a:srgbClr val="FFFFFF"/>
                </a:solidFill>
              </a:rPr>
              <a:t>HTML (</a:t>
            </a:r>
            <a:r>
              <a:rPr lang="en-US" sz="1400" b="1" err="1">
                <a:solidFill>
                  <a:srgbClr val="FFFFFF"/>
                </a:solidFill>
              </a:rPr>
              <a:t>HyperText</a:t>
            </a:r>
            <a:r>
              <a:rPr lang="en-US" sz="1400" b="1">
                <a:solidFill>
                  <a:srgbClr val="FFFFFF"/>
                </a:solidFill>
              </a:rPr>
              <a:t> Markup Language)</a:t>
            </a:r>
            <a:endParaRPr lang="en-US" sz="1400">
              <a:solidFill>
                <a:srgbClr val="FFFFFF"/>
              </a:solidFill>
            </a:endParaRPr>
          </a:p>
          <a:p>
            <a:pPr>
              <a:lnSpc>
                <a:spcPct val="90000"/>
              </a:lnSpc>
              <a:spcAft>
                <a:spcPts val="600"/>
              </a:spcAft>
              <a:buClr>
                <a:schemeClr val="accent1"/>
              </a:buClr>
            </a:pPr>
            <a:r>
              <a:rPr lang="en-US" sz="1400" b="1">
                <a:solidFill>
                  <a:srgbClr val="FFFFFF"/>
                </a:solidFill>
              </a:rPr>
              <a:t>Description:</a:t>
            </a:r>
            <a:endParaRPr lang="en-US" sz="1400">
              <a:solidFill>
                <a:srgbClr val="FFFFFF"/>
              </a:solidFill>
            </a:endParaRPr>
          </a:p>
          <a:p>
            <a:pPr>
              <a:lnSpc>
                <a:spcPct val="90000"/>
              </a:lnSpc>
              <a:spcAft>
                <a:spcPts val="600"/>
              </a:spcAft>
              <a:buClr>
                <a:schemeClr val="accent1"/>
              </a:buClr>
            </a:pPr>
            <a:r>
              <a:rPr lang="en-US" sz="1400">
                <a:solidFill>
                  <a:srgbClr val="FFFFFF"/>
                </a:solidFill>
              </a:rPr>
              <a:t>The standard language for creating the structure of web pages.</a:t>
            </a:r>
          </a:p>
          <a:p>
            <a:pPr>
              <a:lnSpc>
                <a:spcPct val="90000"/>
              </a:lnSpc>
              <a:spcAft>
                <a:spcPts val="600"/>
              </a:spcAft>
              <a:buClr>
                <a:schemeClr val="accent1"/>
              </a:buClr>
            </a:pPr>
            <a:r>
              <a:rPr lang="en-US" sz="1400" b="1">
                <a:solidFill>
                  <a:srgbClr val="FFFFFF"/>
                </a:solidFill>
              </a:rPr>
              <a:t>Key Features: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b="1">
                <a:solidFill>
                  <a:srgbClr val="FFFFFF"/>
                </a:solidFill>
              </a:rPr>
              <a:t>Semantic Elements:</a:t>
            </a:r>
            <a:r>
              <a:rPr lang="en-US" sz="1400">
                <a:solidFill>
                  <a:srgbClr val="FFFFFF"/>
                </a:solidFill>
              </a:rPr>
              <a:t> Organize content with meaning (e.g., &lt;header&gt;, &lt;article&gt;).</a:t>
            </a:r>
          </a:p>
          <a:p>
            <a:pPr marL="285750" indent="-285750">
              <a:lnSpc>
                <a:spcPct val="90000"/>
              </a:lnSpc>
              <a:spcAft>
                <a:spcPts val="600"/>
              </a:spcAft>
              <a:buClr>
                <a:schemeClr val="accent1"/>
              </a:buClr>
              <a:buFont typeface="Arial"/>
              <a:buChar char="•"/>
            </a:pPr>
            <a:r>
              <a:rPr lang="en-US" sz="1400" b="1">
                <a:solidFill>
                  <a:srgbClr val="FFFFFF"/>
                </a:solidFill>
              </a:rPr>
              <a:t>Hyperlinking:</a:t>
            </a:r>
            <a:r>
              <a:rPr lang="en-US" sz="1400">
                <a:solidFill>
                  <a:srgbClr val="FFFFFF"/>
                </a:solidFill>
              </a:rPr>
              <a:t> Seamlessly link pages with &lt;a&gt; tags.</a:t>
            </a:r>
          </a:p>
          <a:p>
            <a:pPr marL="285750" indent="-285750">
              <a:lnSpc>
                <a:spcPct val="90000"/>
              </a:lnSpc>
              <a:spcAft>
                <a:spcPts val="600"/>
              </a:spcAft>
              <a:buClr>
                <a:schemeClr val="accent1"/>
              </a:buClr>
              <a:buFont typeface="Arial"/>
              <a:buChar char="•"/>
            </a:pPr>
            <a:r>
              <a:rPr lang="en-US" sz="1400" b="1">
                <a:solidFill>
                  <a:srgbClr val="FFFFFF"/>
                </a:solidFill>
              </a:rPr>
              <a:t>Media Support:</a:t>
            </a:r>
            <a:r>
              <a:rPr lang="en-US" sz="1400">
                <a:solidFill>
                  <a:srgbClr val="FFFFFF"/>
                </a:solidFill>
              </a:rPr>
              <a:t> Integrate images, videos, and audio.</a:t>
            </a:r>
          </a:p>
          <a:p>
            <a:pPr marL="285750" indent="-285750">
              <a:lnSpc>
                <a:spcPct val="90000"/>
              </a:lnSpc>
              <a:spcAft>
                <a:spcPts val="600"/>
              </a:spcAft>
              <a:buClr>
                <a:schemeClr val="accent1"/>
              </a:buClr>
              <a:buFont typeface="Arial"/>
              <a:buChar char="•"/>
            </a:pPr>
            <a:r>
              <a:rPr lang="en-US" sz="1400" b="1">
                <a:solidFill>
                  <a:srgbClr val="FFFFFF"/>
                </a:solidFill>
              </a:rPr>
              <a:t>Flexible Layouts:</a:t>
            </a:r>
            <a:r>
              <a:rPr lang="en-US" sz="1400">
                <a:solidFill>
                  <a:srgbClr val="FFFFFF"/>
                </a:solidFill>
              </a:rPr>
              <a:t> Combine with CSS for advanced layouts.</a:t>
            </a:r>
          </a:p>
          <a:p>
            <a:pPr>
              <a:lnSpc>
                <a:spcPct val="90000"/>
              </a:lnSpc>
              <a:spcAft>
                <a:spcPts val="600"/>
              </a:spcAft>
              <a:buClr>
                <a:schemeClr val="accent1"/>
              </a:buClr>
            </a:pPr>
            <a:r>
              <a:rPr lang="en-US" sz="1400" b="1">
                <a:solidFill>
                  <a:srgbClr val="FFFFFF"/>
                </a:solidFill>
              </a:rPr>
              <a:t>Advantages: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a:solidFill>
                  <a:srgbClr val="FFFFFF"/>
                </a:solidFill>
              </a:rPr>
              <a:t>Simple and easy to learn.</a:t>
            </a:r>
          </a:p>
          <a:p>
            <a:pPr marL="285750" indent="-285750">
              <a:lnSpc>
                <a:spcPct val="90000"/>
              </a:lnSpc>
              <a:spcAft>
                <a:spcPts val="600"/>
              </a:spcAft>
              <a:buClr>
                <a:schemeClr val="accent1"/>
              </a:buClr>
              <a:buFont typeface="Arial"/>
              <a:buChar char="•"/>
            </a:pPr>
            <a:r>
              <a:rPr lang="en-US" sz="1400">
                <a:solidFill>
                  <a:srgbClr val="FFFFFF"/>
                </a:solidFill>
              </a:rPr>
              <a:t>Compatible with all browsers.</a:t>
            </a:r>
          </a:p>
          <a:p>
            <a:pPr marL="285750" indent="-285750">
              <a:lnSpc>
                <a:spcPct val="90000"/>
              </a:lnSpc>
              <a:spcAft>
                <a:spcPts val="600"/>
              </a:spcAft>
              <a:buClr>
                <a:schemeClr val="accent1"/>
              </a:buClr>
              <a:buFont typeface="Arial"/>
              <a:buChar char="•"/>
            </a:pPr>
            <a:r>
              <a:rPr lang="en-US" sz="1400">
                <a:solidFill>
                  <a:srgbClr val="FFFFFF"/>
                </a:solidFill>
              </a:rPr>
              <a:t>Forms the foundation of web pages.</a:t>
            </a:r>
          </a:p>
          <a:p>
            <a:pPr>
              <a:lnSpc>
                <a:spcPct val="90000"/>
              </a:lnSpc>
              <a:spcAft>
                <a:spcPts val="600"/>
              </a:spcAft>
              <a:buClr>
                <a:schemeClr val="accent1"/>
              </a:buClr>
            </a:pPr>
            <a:r>
              <a:rPr lang="en-US" sz="1400" b="1">
                <a:solidFill>
                  <a:srgbClr val="FFFFFF"/>
                </a:solidFill>
              </a:rPr>
              <a:t>Disadvantages:</a:t>
            </a:r>
            <a:endParaRPr lang="en-US" sz="1400">
              <a:solidFill>
                <a:srgbClr val="FFFFFF"/>
              </a:solidFill>
            </a:endParaRPr>
          </a:p>
          <a:p>
            <a:pPr marL="285750" indent="-285750">
              <a:lnSpc>
                <a:spcPct val="90000"/>
              </a:lnSpc>
              <a:spcAft>
                <a:spcPts val="600"/>
              </a:spcAft>
              <a:buClr>
                <a:schemeClr val="accent1"/>
              </a:buClr>
              <a:buFont typeface="Arial"/>
              <a:buChar char="•"/>
            </a:pPr>
            <a:r>
              <a:rPr lang="en-US" sz="1400">
                <a:solidFill>
                  <a:srgbClr val="FFFFFF"/>
                </a:solidFill>
              </a:rPr>
              <a:t>Limited styling capabilities.</a:t>
            </a:r>
          </a:p>
          <a:p>
            <a:pPr marL="285750" indent="-285750">
              <a:lnSpc>
                <a:spcPct val="90000"/>
              </a:lnSpc>
              <a:spcAft>
                <a:spcPts val="600"/>
              </a:spcAft>
              <a:buClr>
                <a:schemeClr val="accent1"/>
              </a:buClr>
              <a:buFont typeface="Arial"/>
              <a:buChar char="•"/>
            </a:pPr>
            <a:r>
              <a:rPr lang="en-US" sz="1400">
                <a:solidFill>
                  <a:srgbClr val="FFFFFF"/>
                </a:solidFill>
              </a:rPr>
              <a:t>Requires CSS and JavaScript for dynamic behavior.</a:t>
            </a:r>
          </a:p>
          <a:p>
            <a:pPr>
              <a:lnSpc>
                <a:spcPct val="90000"/>
              </a:lnSpc>
              <a:spcAft>
                <a:spcPts val="600"/>
              </a:spcAft>
              <a:buClr>
                <a:schemeClr val="accent1"/>
              </a:buClr>
            </a:pPr>
            <a:endParaRPr lang="en-US" sz="1400">
              <a:solidFill>
                <a:srgbClr val="FFFFFF"/>
              </a:solidFill>
            </a:endParaRPr>
          </a:p>
          <a:p>
            <a:pPr>
              <a:lnSpc>
                <a:spcPct val="90000"/>
              </a:lnSpc>
              <a:spcAft>
                <a:spcPts val="600"/>
              </a:spcAft>
              <a:buClr>
                <a:schemeClr val="accent1"/>
              </a:buClr>
            </a:pPr>
            <a:endParaRPr lang="en-US" sz="1400">
              <a:solidFill>
                <a:srgbClr val="FFFFFF"/>
              </a:solidFill>
            </a:endParaRPr>
          </a:p>
        </p:txBody>
      </p:sp>
      <p:sp>
        <p:nvSpPr>
          <p:cNvPr id="3" name="TextBox 2">
            <a:extLst>
              <a:ext uri="{FF2B5EF4-FFF2-40B4-BE49-F238E27FC236}">
                <a16:creationId xmlns:a16="http://schemas.microsoft.com/office/drawing/2014/main" xmlns="" id="{0686743D-07F0-0D41-5201-22A655E590B7}"/>
              </a:ext>
            </a:extLst>
          </p:cNvPr>
          <p:cNvSpPr txBox="1"/>
          <p:nvPr/>
        </p:nvSpPr>
        <p:spPr>
          <a:xfrm>
            <a:off x="6181298" y="608521"/>
            <a:ext cx="568145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latin typeface="TW Cen MT"/>
              </a:rPr>
              <a:t>Technologies Used In Frontend</a:t>
            </a:r>
            <a:endParaRPr lang="en-US" sz="3200" b="1" dirty="0">
              <a:solidFill>
                <a:srgbClr val="000000"/>
              </a:solidFill>
              <a:latin typeface="TW Cen MT"/>
            </a:endParaRPr>
          </a:p>
          <a:p>
            <a:pPr algn="l"/>
            <a:endParaRPr lang="en-US" sz="3200" b="1" dirty="0"/>
          </a:p>
        </p:txBody>
      </p:sp>
      <p:pic>
        <p:nvPicPr>
          <p:cNvPr id="9" name="Picture 8" descr="Mastering HTML5 Confirm Email Validation: Ensure Data Accuracy and User ...">
            <a:extLst>
              <a:ext uri="{FF2B5EF4-FFF2-40B4-BE49-F238E27FC236}">
                <a16:creationId xmlns:a16="http://schemas.microsoft.com/office/drawing/2014/main" xmlns="" id="{4EE9788C-D883-CFCD-7428-F5837EF46CEF}"/>
              </a:ext>
            </a:extLst>
          </p:cNvPr>
          <p:cNvPicPr>
            <a:picLocks noChangeAspect="1"/>
          </p:cNvPicPr>
          <p:nvPr/>
        </p:nvPicPr>
        <p:blipFill>
          <a:blip r:embed="rId2" cstate="print"/>
          <a:srcRect l="126" r="1085"/>
          <a:stretch/>
        </p:blipFill>
        <p:spPr>
          <a:xfrm>
            <a:off x="6434666" y="1761067"/>
            <a:ext cx="5313921" cy="4238496"/>
          </a:xfrm>
          <a:prstGeom prst="rect">
            <a:avLst/>
          </a:prstGeom>
        </p:spPr>
      </p:pic>
    </p:spTree>
    <p:extLst>
      <p:ext uri="{BB962C8B-B14F-4D97-AF65-F5344CB8AC3E}">
        <p14:creationId xmlns:p14="http://schemas.microsoft.com/office/powerpoint/2010/main" xmlns="" val="2987893266"/>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75</TotalTime>
  <Words>1492</Words>
  <Application>Microsoft Office PowerPoint</Application>
  <PresentationFormat>Custom</PresentationFormat>
  <Paragraphs>240</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Integral</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sayan adhilkary</dc:creator>
  <cp:lastModifiedBy>sayan adhilkary</cp:lastModifiedBy>
  <cp:revision>265</cp:revision>
  <dcterms:created xsi:type="dcterms:W3CDTF">2025-01-15T16:04:13Z</dcterms:created>
  <dcterms:modified xsi:type="dcterms:W3CDTF">2025-01-19T04:15:29Z</dcterms:modified>
</cp:coreProperties>
</file>