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7" r:id="rId2"/>
    <p:sldId id="261" r:id="rId3"/>
    <p:sldId id="262" r:id="rId4"/>
    <p:sldId id="263" r:id="rId5"/>
    <p:sldId id="264" r:id="rId6"/>
    <p:sldId id="258" r:id="rId7"/>
    <p:sldId id="259" r:id="rId8"/>
    <p:sldId id="260" r:id="rId9"/>
    <p:sldId id="265" r:id="rId10"/>
    <p:sldId id="266" r:id="rId11"/>
    <p:sldId id="267" r:id="rId12"/>
    <p:sldId id="271" r:id="rId13"/>
    <p:sldId id="272" r:id="rId14"/>
    <p:sldId id="273" r:id="rId15"/>
    <p:sldId id="269" r:id="rId16"/>
    <p:sldId id="270" r:id="rId17"/>
    <p:sldId id="275" r:id="rId18"/>
    <p:sldId id="276" r:id="rId19"/>
    <p:sldId id="277"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CFC8DEF-E6B9-46B5-8535-CB28DBEB7972}" type="datetimeFigureOut">
              <a:rPr lang="en-IN" smtClean="0"/>
              <a:t>23-11-2021</a:t>
            </a:fld>
            <a:endParaRPr lang="en-IN"/>
          </a:p>
        </p:txBody>
      </p:sp>
      <p:sp>
        <p:nvSpPr>
          <p:cNvPr id="8" name="Slide Number Placeholder 7"/>
          <p:cNvSpPr>
            <a:spLocks noGrp="1"/>
          </p:cNvSpPr>
          <p:nvPr>
            <p:ph type="sldNum" sz="quarter" idx="11"/>
          </p:nvPr>
        </p:nvSpPr>
        <p:spPr/>
        <p:txBody>
          <a:bodyPr/>
          <a:lstStyle/>
          <a:p>
            <a:fld id="{5CC49327-1FAA-47D9-8F05-8A3EB0630C54}"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C8DEF-E6B9-46B5-8535-CB28DBEB7972}"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C8DEF-E6B9-46B5-8535-CB28DBEB7972}"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CFC8DEF-E6B9-46B5-8535-CB28DBEB7972}"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FC8DEF-E6B9-46B5-8535-CB28DBEB7972}"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C49327-1FAA-47D9-8F05-8A3EB0630C54}"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CFC8DEF-E6B9-46B5-8535-CB28DBEB7972}"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49327-1FAA-47D9-8F05-8A3EB0630C54}"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CFC8DEF-E6B9-46B5-8535-CB28DBEB7972}"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C49327-1FAA-47D9-8F05-8A3EB0630C54}"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FC8DEF-E6B9-46B5-8535-CB28DBEB7972}"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C8DEF-E6B9-46B5-8535-CB28DBEB7972}" type="datetimeFigureOut">
              <a:rPr lang="en-IN" smtClean="0"/>
              <a:t>23-11-2021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C8DEF-E6B9-46B5-8535-CB28DBEB7972}"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C8DEF-E6B9-46B5-8535-CB28DBEB7972}"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C49327-1FAA-47D9-8F05-8A3EB0630C5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CFC8DEF-E6B9-46B5-8535-CB28DBEB7972}" type="datetimeFigureOut">
              <a:rPr lang="en-IN" smtClean="0"/>
              <a:t>23-11-2021</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CC49327-1FAA-47D9-8F05-8A3EB0630C54}"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p:txBody>
          <a:bodyPr/>
          <a:lstStyle/>
          <a:p>
            <a:pPr algn="just"/>
            <a:r>
              <a:rPr lang="en-US" dirty="0"/>
              <a:t>Bootstrap is the most popular and powerful front-end (HTML, CSS, and JavaScript) framework </a:t>
            </a:r>
            <a:endParaRPr lang="en-US" dirty="0" smtClean="0"/>
          </a:p>
          <a:p>
            <a:pPr algn="just"/>
            <a:endParaRPr lang="en-US" dirty="0" smtClean="0"/>
          </a:p>
          <a:p>
            <a:pPr algn="just"/>
            <a:r>
              <a:rPr lang="en-US" dirty="0"/>
              <a:t>F</a:t>
            </a:r>
            <a:r>
              <a:rPr lang="en-US" dirty="0" smtClean="0"/>
              <a:t>or </a:t>
            </a:r>
            <a:r>
              <a:rPr lang="en-US" dirty="0"/>
              <a:t>faster and easier responsive web development</a:t>
            </a:r>
            <a:r>
              <a:rPr lang="en-US" dirty="0" smtClean="0"/>
              <a:t>.</a:t>
            </a:r>
          </a:p>
          <a:p>
            <a:pPr algn="just"/>
            <a:endParaRPr lang="en-US" dirty="0" smtClean="0">
              <a:solidFill>
                <a:srgbClr val="FF0000"/>
              </a:solidFill>
            </a:endParaRPr>
          </a:p>
        </p:txBody>
      </p:sp>
    </p:spTree>
    <p:extLst>
      <p:ext uri="{BB962C8B-B14F-4D97-AF65-F5344CB8AC3E}">
        <p14:creationId xmlns:p14="http://schemas.microsoft.com/office/powerpoint/2010/main" val="3057371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a:t>
            </a:r>
            <a:r>
              <a:rPr lang="en-US" dirty="0" smtClean="0"/>
              <a:t>classes</a:t>
            </a:r>
            <a:endParaRPr lang="en-IN" dirty="0"/>
          </a:p>
        </p:txBody>
      </p:sp>
      <p:sp>
        <p:nvSpPr>
          <p:cNvPr id="3" name="Content Placeholder 2"/>
          <p:cNvSpPr>
            <a:spLocks noGrp="1"/>
          </p:cNvSpPr>
          <p:nvPr>
            <p:ph idx="1"/>
          </p:nvPr>
        </p:nvSpPr>
        <p:spPr/>
        <p:txBody>
          <a:bodyPr/>
          <a:lstStyle/>
          <a:p>
            <a:pPr algn="just"/>
            <a:r>
              <a:rPr lang="en-US" dirty="0" err="1"/>
              <a:t>xs</a:t>
            </a:r>
            <a:r>
              <a:rPr lang="en-US" dirty="0"/>
              <a:t> (for phones - screens less than 768px wide</a:t>
            </a:r>
            <a:r>
              <a:rPr lang="en-US" dirty="0" smtClean="0"/>
              <a:t>)</a:t>
            </a:r>
          </a:p>
          <a:p>
            <a:pPr algn="just"/>
            <a:endParaRPr lang="en-US" dirty="0"/>
          </a:p>
          <a:p>
            <a:pPr algn="just"/>
            <a:r>
              <a:rPr lang="en-US" dirty="0" err="1"/>
              <a:t>sm</a:t>
            </a:r>
            <a:r>
              <a:rPr lang="en-US" dirty="0"/>
              <a:t> (for tablets - screens equal to or greater than 768px wide</a:t>
            </a:r>
            <a:r>
              <a:rPr lang="en-US" dirty="0" smtClean="0"/>
              <a:t>)</a:t>
            </a:r>
          </a:p>
          <a:p>
            <a:pPr algn="just"/>
            <a:endParaRPr lang="en-US" dirty="0"/>
          </a:p>
          <a:p>
            <a:pPr algn="just"/>
            <a:r>
              <a:rPr lang="en-US" dirty="0"/>
              <a:t>md (for small </a:t>
            </a:r>
            <a:r>
              <a:rPr lang="en-US" dirty="0" smtClean="0"/>
              <a:t>laptops </a:t>
            </a:r>
            <a:r>
              <a:rPr lang="en-US" smtClean="0"/>
              <a:t>or desktops </a:t>
            </a:r>
            <a:r>
              <a:rPr lang="en-US" dirty="0"/>
              <a:t>- screens equal to or greater than 992px wide</a:t>
            </a:r>
            <a:r>
              <a:rPr lang="en-US" dirty="0" smtClean="0"/>
              <a:t>)</a:t>
            </a:r>
          </a:p>
          <a:p>
            <a:pPr algn="just"/>
            <a:endParaRPr lang="en-US" dirty="0"/>
          </a:p>
          <a:p>
            <a:pPr algn="just"/>
            <a:r>
              <a:rPr lang="en-US" dirty="0" err="1"/>
              <a:t>lg</a:t>
            </a:r>
            <a:r>
              <a:rPr lang="en-US" dirty="0"/>
              <a:t> (for </a:t>
            </a:r>
            <a:r>
              <a:rPr lang="en-US" dirty="0" smtClean="0"/>
              <a:t>larger desktops </a:t>
            </a:r>
            <a:r>
              <a:rPr lang="en-US" dirty="0"/>
              <a:t>- screens equal to or greater than 1200px wide)</a:t>
            </a:r>
          </a:p>
        </p:txBody>
      </p:sp>
    </p:spTree>
    <p:extLst>
      <p:ext uri="{BB962C8B-B14F-4D97-AF65-F5344CB8AC3E}">
        <p14:creationId xmlns:p14="http://schemas.microsoft.com/office/powerpoint/2010/main" val="299745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IN" dirty="0"/>
          </a:p>
        </p:txBody>
      </p:sp>
      <p:sp>
        <p:nvSpPr>
          <p:cNvPr id="3" name="Content Placeholder 2"/>
          <p:cNvSpPr>
            <a:spLocks noGrp="1"/>
          </p:cNvSpPr>
          <p:nvPr>
            <p:ph idx="1"/>
          </p:nvPr>
        </p:nvSpPr>
        <p:spPr/>
        <p:txBody>
          <a:bodyPr/>
          <a:lstStyle/>
          <a:p>
            <a:pPr algn="just"/>
            <a:r>
              <a:rPr lang="en-US" dirty="0"/>
              <a:t>The styling and formatting of text content like headings, paragraphs, </a:t>
            </a:r>
            <a:r>
              <a:rPr lang="en-US" dirty="0" err="1"/>
              <a:t>blockquotes</a:t>
            </a:r>
            <a:r>
              <a:rPr lang="en-US" dirty="0"/>
              <a:t>, etc. with Bootstrap</a:t>
            </a:r>
            <a:r>
              <a:rPr lang="en-US" dirty="0" smtClean="0"/>
              <a:t>.</a:t>
            </a:r>
          </a:p>
          <a:p>
            <a:pPr marL="0" indent="0" algn="just">
              <a:buNone/>
            </a:pPr>
            <a:r>
              <a:rPr lang="en-US" dirty="0" smtClean="0"/>
              <a:t>	- Headings</a:t>
            </a:r>
            <a:endParaRPr lang="en-US" dirty="0"/>
          </a:p>
          <a:p>
            <a:pPr marL="0" indent="0" algn="just">
              <a:buNone/>
            </a:pPr>
            <a:r>
              <a:rPr lang="en-US" dirty="0" smtClean="0"/>
              <a:t>	- Display headings</a:t>
            </a:r>
          </a:p>
          <a:p>
            <a:pPr marL="0" indent="0" algn="just">
              <a:buNone/>
            </a:pPr>
            <a:r>
              <a:rPr lang="en-US" dirty="0"/>
              <a:t>	</a:t>
            </a:r>
            <a:r>
              <a:rPr lang="en-US" dirty="0" smtClean="0"/>
              <a:t>- Text coloring, formatting, transformation</a:t>
            </a:r>
          </a:p>
          <a:p>
            <a:pPr marL="0" indent="0" algn="just">
              <a:buNone/>
            </a:pPr>
            <a:r>
              <a:rPr lang="en-US" dirty="0"/>
              <a:t>	</a:t>
            </a:r>
            <a:r>
              <a:rPr lang="en-US" dirty="0" smtClean="0"/>
              <a:t>- </a:t>
            </a:r>
            <a:r>
              <a:rPr lang="en-US" dirty="0" err="1"/>
              <a:t>B</a:t>
            </a:r>
            <a:r>
              <a:rPr lang="en-US" dirty="0" err="1" smtClean="0"/>
              <a:t>lockquotes</a:t>
            </a:r>
            <a:endParaRPr lang="en-US" dirty="0" smtClean="0"/>
          </a:p>
        </p:txBody>
      </p:sp>
    </p:spTree>
    <p:extLst>
      <p:ext uri="{BB962C8B-B14F-4D97-AF65-F5344CB8AC3E}">
        <p14:creationId xmlns:p14="http://schemas.microsoft.com/office/powerpoint/2010/main" val="58207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Buttons</a:t>
            </a:r>
            <a:endParaRPr lang="en-IN" dirty="0"/>
          </a:p>
        </p:txBody>
      </p:sp>
      <p:sp>
        <p:nvSpPr>
          <p:cNvPr id="3" name="Content Placeholder 2"/>
          <p:cNvSpPr>
            <a:spLocks noGrp="1"/>
          </p:cNvSpPr>
          <p:nvPr>
            <p:ph idx="1"/>
          </p:nvPr>
        </p:nvSpPr>
        <p:spPr/>
        <p:txBody>
          <a:bodyPr>
            <a:normAutofit/>
          </a:bodyPr>
          <a:lstStyle/>
          <a:p>
            <a:pPr algn="just"/>
            <a:r>
              <a:rPr lang="en-US" b="1" dirty="0" smtClean="0"/>
              <a:t>Styles</a:t>
            </a:r>
            <a:r>
              <a:rPr lang="en-US" dirty="0" smtClean="0"/>
              <a:t> - Different </a:t>
            </a:r>
            <a:r>
              <a:rPr lang="en-US" dirty="0"/>
              <a:t>classes are available in Bootstrap for styling the buttons as well as to indicate the different states or semantic. </a:t>
            </a:r>
            <a:endParaRPr lang="en-US" dirty="0" smtClean="0"/>
          </a:p>
          <a:p>
            <a:pPr algn="just"/>
            <a:endParaRPr lang="en-US" dirty="0" smtClean="0"/>
          </a:p>
          <a:p>
            <a:pPr algn="just"/>
            <a:r>
              <a:rPr lang="en-US" b="1" dirty="0" smtClean="0"/>
              <a:t>Outline </a:t>
            </a:r>
            <a:r>
              <a:rPr lang="en-US" dirty="0"/>
              <a:t>- You can also create outline buttons by replacing the button modifier </a:t>
            </a:r>
            <a:r>
              <a:rPr lang="en-US" dirty="0" smtClean="0"/>
              <a:t>classes</a:t>
            </a:r>
            <a:r>
              <a:rPr lang="en-US" b="1" dirty="0" smtClean="0"/>
              <a:t>.</a:t>
            </a:r>
          </a:p>
          <a:p>
            <a:pPr algn="just"/>
            <a:endParaRPr lang="en-US" b="1" dirty="0" smtClean="0"/>
          </a:p>
          <a:p>
            <a:pPr algn="just"/>
            <a:r>
              <a:rPr lang="en-US" b="1" dirty="0" smtClean="0"/>
              <a:t>Size  </a:t>
            </a:r>
            <a:r>
              <a:rPr lang="en-US" dirty="0"/>
              <a:t>- Bootstrap gives you option further to scaling a button up or down. You can make buttons larger or smaller through adding an extra class .</a:t>
            </a:r>
            <a:r>
              <a:rPr lang="en-US" dirty="0" err="1"/>
              <a:t>btn-lg</a:t>
            </a:r>
            <a:r>
              <a:rPr lang="en-US" dirty="0"/>
              <a:t> or .</a:t>
            </a:r>
            <a:r>
              <a:rPr lang="en-US" dirty="0" err="1" smtClean="0"/>
              <a:t>btn-sm</a:t>
            </a:r>
            <a:endParaRPr lang="en-US" dirty="0" smtClean="0"/>
          </a:p>
        </p:txBody>
      </p:sp>
    </p:spTree>
    <p:extLst>
      <p:ext uri="{BB962C8B-B14F-4D97-AF65-F5344CB8AC3E}">
        <p14:creationId xmlns:p14="http://schemas.microsoft.com/office/powerpoint/2010/main" val="120933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Buttons</a:t>
            </a:r>
            <a:endParaRPr lang="en-IN" dirty="0"/>
          </a:p>
        </p:txBody>
      </p:sp>
      <p:sp>
        <p:nvSpPr>
          <p:cNvPr id="3" name="Content Placeholder 2"/>
          <p:cNvSpPr>
            <a:spLocks noGrp="1"/>
          </p:cNvSpPr>
          <p:nvPr>
            <p:ph idx="1"/>
          </p:nvPr>
        </p:nvSpPr>
        <p:spPr/>
        <p:txBody>
          <a:bodyPr>
            <a:normAutofit/>
          </a:bodyPr>
          <a:lstStyle/>
          <a:p>
            <a:pPr algn="just"/>
            <a:r>
              <a:rPr lang="en-US" b="1" dirty="0"/>
              <a:t>Block level buttons </a:t>
            </a:r>
            <a:r>
              <a:rPr lang="en-US" dirty="0"/>
              <a:t>- You can also create block level buttons (buttons that covers the full width of the parent elements) by adding an extra class .</a:t>
            </a:r>
            <a:r>
              <a:rPr lang="en-US" dirty="0" err="1"/>
              <a:t>btn</a:t>
            </a:r>
            <a:r>
              <a:rPr lang="en-US" dirty="0"/>
              <a:t>-block to the buttons,</a:t>
            </a:r>
            <a:endParaRPr lang="en-US" b="1" dirty="0"/>
          </a:p>
          <a:p>
            <a:pPr algn="just"/>
            <a:endParaRPr lang="en-US" b="1" dirty="0" smtClean="0"/>
          </a:p>
          <a:p>
            <a:pPr algn="just"/>
            <a:r>
              <a:rPr lang="en-US" b="1" dirty="0" smtClean="0"/>
              <a:t>Disabled buttons </a:t>
            </a:r>
            <a:r>
              <a:rPr lang="en-US" dirty="0"/>
              <a:t>- Buttons created through &lt;button&gt; or &lt;input&gt; </a:t>
            </a:r>
            <a:r>
              <a:rPr lang="en-US" dirty="0" smtClean="0"/>
              <a:t>or &lt;a&gt; tag </a:t>
            </a:r>
            <a:r>
              <a:rPr lang="en-US" dirty="0"/>
              <a:t>can be disabled by adding the disabled attribute to the respective </a:t>
            </a:r>
            <a:r>
              <a:rPr lang="en-US" dirty="0" smtClean="0"/>
              <a:t>element</a:t>
            </a:r>
          </a:p>
        </p:txBody>
      </p:sp>
    </p:spTree>
    <p:extLst>
      <p:ext uri="{BB962C8B-B14F-4D97-AF65-F5344CB8AC3E}">
        <p14:creationId xmlns:p14="http://schemas.microsoft.com/office/powerpoint/2010/main" val="345134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Buttons</a:t>
            </a:r>
            <a:endParaRPr lang="en-IN" dirty="0"/>
          </a:p>
        </p:txBody>
      </p:sp>
      <p:sp>
        <p:nvSpPr>
          <p:cNvPr id="3" name="Content Placeholder 2"/>
          <p:cNvSpPr>
            <a:spLocks noGrp="1"/>
          </p:cNvSpPr>
          <p:nvPr>
            <p:ph idx="1"/>
          </p:nvPr>
        </p:nvSpPr>
        <p:spPr/>
        <p:txBody>
          <a:bodyPr>
            <a:normAutofit/>
          </a:bodyPr>
          <a:lstStyle/>
          <a:p>
            <a:pPr algn="just"/>
            <a:r>
              <a:rPr lang="en-US" b="1" dirty="0"/>
              <a:t>Active buttons </a:t>
            </a:r>
            <a:r>
              <a:rPr lang="en-US" dirty="0"/>
              <a:t>- You can also apply the class .active to force the buttons look like active (i.e. pressed). Usually you don't need to add this class to the buttons, as their active state is automatically styled by the Bootstrap using CSS :active </a:t>
            </a:r>
            <a:r>
              <a:rPr lang="en-US" dirty="0" smtClean="0"/>
              <a:t>pseudo-class</a:t>
            </a:r>
          </a:p>
          <a:p>
            <a:pPr algn="just"/>
            <a:endParaRPr lang="en-US" b="1" dirty="0"/>
          </a:p>
          <a:p>
            <a:pPr algn="just"/>
            <a:r>
              <a:rPr lang="en-US" b="1" dirty="0" smtClean="0"/>
              <a:t>Spinner buttons </a:t>
            </a:r>
            <a:r>
              <a:rPr lang="en-US" dirty="0"/>
              <a:t>- With Bootstrap you can easily include spinner icon in a button to indicate the loading state in your application.</a:t>
            </a:r>
            <a:endParaRPr lang="en-US" b="1" dirty="0"/>
          </a:p>
        </p:txBody>
      </p:sp>
    </p:spTree>
    <p:extLst>
      <p:ext uri="{BB962C8B-B14F-4D97-AF65-F5344CB8AC3E}">
        <p14:creationId xmlns:p14="http://schemas.microsoft.com/office/powerpoint/2010/main" val="54088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IN" dirty="0"/>
          </a:p>
        </p:txBody>
      </p:sp>
      <p:sp>
        <p:nvSpPr>
          <p:cNvPr id="3" name="Content Placeholder 2"/>
          <p:cNvSpPr>
            <a:spLocks noGrp="1"/>
          </p:cNvSpPr>
          <p:nvPr>
            <p:ph idx="1"/>
          </p:nvPr>
        </p:nvSpPr>
        <p:spPr/>
        <p:txBody>
          <a:bodyPr>
            <a:normAutofit/>
          </a:bodyPr>
          <a:lstStyle/>
          <a:p>
            <a:pPr algn="just"/>
            <a:r>
              <a:rPr lang="en-US" dirty="0"/>
              <a:t>The Bootstrap dropdown has basically two components — the dropdown trigger element which can be a hyperlink or button, and the dropdown menu itself</a:t>
            </a:r>
            <a:r>
              <a:rPr lang="en-US" dirty="0" smtClean="0"/>
              <a:t>.</a:t>
            </a:r>
          </a:p>
          <a:p>
            <a:pPr algn="just"/>
            <a:endParaRPr lang="en-US" dirty="0"/>
          </a:p>
          <a:p>
            <a:pPr algn="just"/>
            <a:r>
              <a:rPr lang="en-US" dirty="0"/>
              <a:t>The .dropdown class specifies a dropdown menu</a:t>
            </a:r>
            <a:r>
              <a:rPr lang="en-US" dirty="0" smtClean="0"/>
              <a:t>.</a:t>
            </a:r>
          </a:p>
          <a:p>
            <a:pPr algn="just"/>
            <a:endParaRPr lang="en-US" dirty="0"/>
          </a:p>
          <a:p>
            <a:pPr algn="just"/>
            <a:r>
              <a:rPr lang="en-US" dirty="0"/>
              <a:t>The .dropdown-toggle class defines the trigger </a:t>
            </a:r>
            <a:r>
              <a:rPr lang="en-US" dirty="0" smtClean="0"/>
              <a:t>element, </a:t>
            </a:r>
            <a:r>
              <a:rPr lang="en-US" dirty="0"/>
              <a:t>whereas the attribute data-toggle="dropdown" is required on the trigger element to toggle the dropdown menu</a:t>
            </a:r>
            <a:r>
              <a:rPr lang="en-US" dirty="0" smtClean="0"/>
              <a:t>.</a:t>
            </a:r>
            <a:endParaRPr lang="en-US" dirty="0"/>
          </a:p>
        </p:txBody>
      </p:sp>
    </p:spTree>
    <p:extLst>
      <p:ext uri="{BB962C8B-B14F-4D97-AF65-F5344CB8AC3E}">
        <p14:creationId xmlns:p14="http://schemas.microsoft.com/office/powerpoint/2010/main" val="265341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Dropdowns</a:t>
            </a:r>
            <a:endParaRPr lang="en-IN" dirty="0"/>
          </a:p>
        </p:txBody>
      </p:sp>
      <p:sp>
        <p:nvSpPr>
          <p:cNvPr id="3" name="Content Placeholder 2"/>
          <p:cNvSpPr>
            <a:spLocks noGrp="1"/>
          </p:cNvSpPr>
          <p:nvPr>
            <p:ph idx="1"/>
          </p:nvPr>
        </p:nvSpPr>
        <p:spPr/>
        <p:txBody>
          <a:bodyPr>
            <a:normAutofit/>
          </a:bodyPr>
          <a:lstStyle/>
          <a:p>
            <a:pPr algn="just"/>
            <a:r>
              <a:rPr lang="en-US" dirty="0"/>
              <a:t>The &lt;div&gt; element with the class .dropdown-menu is actually building the dropdown menu that typically contains the related links or </a:t>
            </a:r>
            <a:r>
              <a:rPr lang="en-US" dirty="0" smtClean="0"/>
              <a:t>actions.</a:t>
            </a:r>
          </a:p>
          <a:p>
            <a:pPr marL="0" indent="0" algn="just">
              <a:buNone/>
            </a:pPr>
            <a:r>
              <a:rPr lang="en-US" dirty="0"/>
              <a:t>	</a:t>
            </a:r>
            <a:r>
              <a:rPr lang="en-US" dirty="0" smtClean="0"/>
              <a:t>- Simple dropdown</a:t>
            </a:r>
          </a:p>
          <a:p>
            <a:pPr marL="0" indent="0" algn="just">
              <a:buNone/>
            </a:pPr>
            <a:r>
              <a:rPr lang="en-US" dirty="0"/>
              <a:t>	</a:t>
            </a:r>
            <a:r>
              <a:rPr lang="en-US" dirty="0" smtClean="0"/>
              <a:t>- Button dropdown</a:t>
            </a:r>
          </a:p>
          <a:p>
            <a:pPr marL="0" indent="0" algn="just">
              <a:buNone/>
            </a:pPr>
            <a:r>
              <a:rPr lang="en-US" dirty="0"/>
              <a:t>	</a:t>
            </a:r>
            <a:r>
              <a:rPr lang="en-US" dirty="0" smtClean="0"/>
              <a:t>- Split button dropdown</a:t>
            </a:r>
          </a:p>
          <a:p>
            <a:pPr marL="0" indent="0" algn="just">
              <a:buNone/>
            </a:pPr>
            <a:r>
              <a:rPr lang="en-US" dirty="0"/>
              <a:t>	</a:t>
            </a:r>
            <a:r>
              <a:rPr lang="en-US" dirty="0" smtClean="0"/>
              <a:t>- Dropdown inside button groups</a:t>
            </a:r>
          </a:p>
          <a:p>
            <a:pPr marL="0" indent="0" algn="just">
              <a:buNone/>
            </a:pPr>
            <a:r>
              <a:rPr lang="en-US" dirty="0"/>
              <a:t>	</a:t>
            </a:r>
            <a:r>
              <a:rPr lang="en-US" dirty="0" smtClean="0"/>
              <a:t>- </a:t>
            </a:r>
            <a:r>
              <a:rPr lang="en-US" dirty="0" err="1" smtClean="0"/>
              <a:t>Dropup</a:t>
            </a:r>
            <a:r>
              <a:rPr lang="en-US" dirty="0" smtClean="0"/>
              <a:t>, </a:t>
            </a:r>
            <a:r>
              <a:rPr lang="en-US" dirty="0" err="1" smtClean="0"/>
              <a:t>dropleft</a:t>
            </a:r>
            <a:r>
              <a:rPr lang="en-US" dirty="0" smtClean="0"/>
              <a:t>, </a:t>
            </a:r>
            <a:r>
              <a:rPr lang="en-US" dirty="0" err="1" smtClean="0"/>
              <a:t>dropright</a:t>
            </a:r>
            <a:r>
              <a:rPr lang="en-US" dirty="0" smtClean="0"/>
              <a:t> menus</a:t>
            </a:r>
          </a:p>
          <a:p>
            <a:pPr marL="0" indent="0" algn="just">
              <a:buNone/>
            </a:pPr>
            <a:r>
              <a:rPr lang="en-US" dirty="0"/>
              <a:t>	</a:t>
            </a:r>
            <a:r>
              <a:rPr lang="en-US" dirty="0" smtClean="0"/>
              <a:t>- Dropdown divider</a:t>
            </a:r>
          </a:p>
          <a:p>
            <a:pPr marL="0" indent="0" algn="just">
              <a:buNone/>
            </a:pPr>
            <a:r>
              <a:rPr lang="en-US" dirty="0"/>
              <a:t>	</a:t>
            </a:r>
            <a:r>
              <a:rPr lang="en-US" dirty="0" smtClean="0"/>
              <a:t>- Dropdown disable and active items</a:t>
            </a:r>
            <a:endParaRPr lang="en-US" dirty="0"/>
          </a:p>
        </p:txBody>
      </p:sp>
    </p:spTree>
    <p:extLst>
      <p:ext uri="{BB962C8B-B14F-4D97-AF65-F5344CB8AC3E}">
        <p14:creationId xmlns:p14="http://schemas.microsoft.com/office/powerpoint/2010/main" val="404881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lists</a:t>
            </a:r>
            <a:endParaRPr lang="en-IN" dirty="0"/>
          </a:p>
        </p:txBody>
      </p:sp>
      <p:sp>
        <p:nvSpPr>
          <p:cNvPr id="3" name="Content Placeholder 2"/>
          <p:cNvSpPr>
            <a:spLocks noGrp="1"/>
          </p:cNvSpPr>
          <p:nvPr>
            <p:ph idx="1"/>
          </p:nvPr>
        </p:nvSpPr>
        <p:spPr/>
        <p:txBody>
          <a:bodyPr>
            <a:normAutofit lnSpcReduction="10000"/>
          </a:bodyPr>
          <a:lstStyle/>
          <a:p>
            <a:pPr algn="just"/>
            <a:r>
              <a:rPr lang="en-US" b="1" dirty="0" err="1"/>
              <a:t>Unstyled</a:t>
            </a:r>
            <a:r>
              <a:rPr lang="en-US" b="1" dirty="0"/>
              <a:t> Ordered and Unordered </a:t>
            </a:r>
            <a:r>
              <a:rPr lang="en-US" b="1" dirty="0" smtClean="0"/>
              <a:t>Lists </a:t>
            </a:r>
            <a:r>
              <a:rPr lang="en-US" dirty="0"/>
              <a:t>- remove the default styling form the list items. You can do this by simply applying the class .list-</a:t>
            </a:r>
            <a:r>
              <a:rPr lang="en-US" dirty="0" err="1"/>
              <a:t>unstyled</a:t>
            </a:r>
            <a:r>
              <a:rPr lang="en-US" dirty="0"/>
              <a:t> to the respective &lt;</a:t>
            </a:r>
            <a:r>
              <a:rPr lang="en-US" dirty="0" err="1"/>
              <a:t>ul</a:t>
            </a:r>
            <a:r>
              <a:rPr lang="en-US" dirty="0"/>
              <a:t>&gt; or &lt;</a:t>
            </a:r>
            <a:r>
              <a:rPr lang="en-US" dirty="0" err="1"/>
              <a:t>ol</a:t>
            </a:r>
            <a:r>
              <a:rPr lang="en-US" dirty="0"/>
              <a:t>&gt; elements</a:t>
            </a:r>
            <a:r>
              <a:rPr lang="en-US" dirty="0" smtClean="0"/>
              <a:t>.</a:t>
            </a:r>
          </a:p>
          <a:p>
            <a:pPr algn="just"/>
            <a:endParaRPr lang="en-US" dirty="0" smtClean="0"/>
          </a:p>
          <a:p>
            <a:pPr algn="just"/>
            <a:r>
              <a:rPr lang="en-US" b="1" dirty="0"/>
              <a:t>Placing Ordered and Unordered List Items </a:t>
            </a:r>
            <a:r>
              <a:rPr lang="en-US" b="1" dirty="0" smtClean="0"/>
              <a:t>Inline</a:t>
            </a:r>
            <a:r>
              <a:rPr lang="en-US" dirty="0"/>
              <a:t> </a:t>
            </a:r>
            <a:r>
              <a:rPr lang="en-US" dirty="0" smtClean="0"/>
              <a:t> - </a:t>
            </a:r>
            <a:r>
              <a:rPr lang="en-US" dirty="0"/>
              <a:t>If you want to create a horizontal menu using ordered or unordered list you need to place all list items in a single line i.e. side by side. You can do this by simply applying the class .list-inline to the respective &lt;</a:t>
            </a:r>
            <a:r>
              <a:rPr lang="en-US" dirty="0" err="1"/>
              <a:t>ul</a:t>
            </a:r>
            <a:r>
              <a:rPr lang="en-US" dirty="0"/>
              <a:t>&gt; or &lt;</a:t>
            </a:r>
            <a:r>
              <a:rPr lang="en-US" dirty="0" err="1"/>
              <a:t>ol</a:t>
            </a:r>
            <a:r>
              <a:rPr lang="en-US" dirty="0"/>
              <a:t>&gt;, and the class .list-inline-item to the &lt;li&gt; elements.</a:t>
            </a:r>
            <a:r>
              <a:rPr lang="en-US" dirty="0" smtClean="0"/>
              <a:t>	</a:t>
            </a:r>
            <a:endParaRPr lang="en-US" dirty="0"/>
          </a:p>
        </p:txBody>
      </p:sp>
    </p:spTree>
    <p:extLst>
      <p:ext uri="{BB962C8B-B14F-4D97-AF65-F5344CB8AC3E}">
        <p14:creationId xmlns:p14="http://schemas.microsoft.com/office/powerpoint/2010/main" val="208530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lists</a:t>
            </a:r>
            <a:endParaRPr lang="en-IN" dirty="0"/>
          </a:p>
        </p:txBody>
      </p:sp>
      <p:sp>
        <p:nvSpPr>
          <p:cNvPr id="3" name="Content Placeholder 2"/>
          <p:cNvSpPr>
            <a:spLocks noGrp="1"/>
          </p:cNvSpPr>
          <p:nvPr>
            <p:ph idx="1"/>
          </p:nvPr>
        </p:nvSpPr>
        <p:spPr/>
        <p:txBody>
          <a:bodyPr>
            <a:normAutofit/>
          </a:bodyPr>
          <a:lstStyle/>
          <a:p>
            <a:pPr algn="just"/>
            <a:r>
              <a:rPr lang="en-US" b="1" dirty="0" smtClean="0"/>
              <a:t>List groups(vertical/horizontal) </a:t>
            </a:r>
            <a:r>
              <a:rPr lang="en-US" dirty="0" smtClean="0"/>
              <a:t> </a:t>
            </a:r>
            <a:r>
              <a:rPr lang="en-US" dirty="0"/>
              <a:t>- To create a basic list group, use an &lt;</a:t>
            </a:r>
            <a:r>
              <a:rPr lang="en-US" dirty="0" err="1"/>
              <a:t>ul</a:t>
            </a:r>
            <a:r>
              <a:rPr lang="en-US" dirty="0"/>
              <a:t>&gt; element with class .list-group, and &lt;li&gt; elements with class .list-group-item</a:t>
            </a:r>
            <a:r>
              <a:rPr lang="en-US" dirty="0" smtClean="0"/>
              <a:t>:</a:t>
            </a:r>
          </a:p>
          <a:p>
            <a:pPr algn="just"/>
            <a:endParaRPr lang="en-US" dirty="0"/>
          </a:p>
          <a:p>
            <a:pPr algn="just"/>
            <a:r>
              <a:rPr lang="en-US" b="1" dirty="0" smtClean="0"/>
              <a:t>List group using &lt;a&gt; tag </a:t>
            </a:r>
            <a:r>
              <a:rPr lang="en-US" dirty="0"/>
              <a:t>- </a:t>
            </a:r>
            <a:r>
              <a:rPr lang="en-US" dirty="0" smtClean="0"/>
              <a:t>Use </a:t>
            </a:r>
            <a:r>
              <a:rPr lang="en-US" dirty="0"/>
              <a:t>&lt;div&gt; instead of &lt;</a:t>
            </a:r>
            <a:r>
              <a:rPr lang="en-US" dirty="0" err="1"/>
              <a:t>ul</a:t>
            </a:r>
            <a:r>
              <a:rPr lang="en-US" dirty="0"/>
              <a:t>&gt; and &lt;a&gt; instead of &lt;li</a:t>
            </a:r>
            <a:r>
              <a:rPr lang="en-US" dirty="0" smtClean="0"/>
              <a:t>&gt;</a:t>
            </a:r>
          </a:p>
          <a:p>
            <a:pPr algn="just"/>
            <a:endParaRPr lang="en-US" b="1" dirty="0"/>
          </a:p>
          <a:p>
            <a:pPr algn="just"/>
            <a:r>
              <a:rPr lang="en-US" b="1" dirty="0" smtClean="0"/>
              <a:t>Disabled/active items</a:t>
            </a:r>
            <a:endParaRPr lang="en-US" b="1" dirty="0"/>
          </a:p>
          <a:p>
            <a:pPr algn="just"/>
            <a:endParaRPr lang="en-US" dirty="0" smtClean="0"/>
          </a:p>
          <a:p>
            <a:pPr algn="just"/>
            <a:r>
              <a:rPr lang="en-US" b="1" dirty="0" smtClean="0"/>
              <a:t>Contextual classes</a:t>
            </a:r>
            <a:endParaRPr lang="en-US" b="1" dirty="0"/>
          </a:p>
          <a:p>
            <a:pPr algn="just"/>
            <a:endParaRPr lang="en-US" b="1" dirty="0"/>
          </a:p>
        </p:txBody>
      </p:sp>
    </p:spTree>
    <p:extLst>
      <p:ext uri="{BB962C8B-B14F-4D97-AF65-F5344CB8AC3E}">
        <p14:creationId xmlns:p14="http://schemas.microsoft.com/office/powerpoint/2010/main" val="114147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lists</a:t>
            </a:r>
            <a:endParaRPr lang="en-IN" dirty="0"/>
          </a:p>
        </p:txBody>
      </p:sp>
      <p:sp>
        <p:nvSpPr>
          <p:cNvPr id="3" name="Content Placeholder 2"/>
          <p:cNvSpPr>
            <a:spLocks noGrp="1"/>
          </p:cNvSpPr>
          <p:nvPr>
            <p:ph idx="1"/>
          </p:nvPr>
        </p:nvSpPr>
        <p:spPr/>
        <p:txBody>
          <a:bodyPr>
            <a:normAutofit/>
          </a:bodyPr>
          <a:lstStyle/>
          <a:p>
            <a:pPr algn="just"/>
            <a:r>
              <a:rPr lang="en-US" b="1" dirty="0" smtClean="0"/>
              <a:t>Remove borders </a:t>
            </a:r>
            <a:r>
              <a:rPr lang="en-US" dirty="0"/>
              <a:t>- Use the .list-group-flush class to remove some borders</a:t>
            </a:r>
            <a:endParaRPr lang="en-US" b="1" dirty="0"/>
          </a:p>
        </p:txBody>
      </p:sp>
    </p:spTree>
    <p:extLst>
      <p:ext uri="{BB962C8B-B14F-4D97-AF65-F5344CB8AC3E}">
        <p14:creationId xmlns:p14="http://schemas.microsoft.com/office/powerpoint/2010/main" val="407135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p:txBody>
          <a:bodyPr/>
          <a:lstStyle/>
          <a:p>
            <a:pPr algn="just"/>
            <a:r>
              <a:rPr lang="en-US" b="1" dirty="0" smtClean="0">
                <a:solidFill>
                  <a:srgbClr val="FF0000"/>
                </a:solidFill>
              </a:rPr>
              <a:t>CSS</a:t>
            </a:r>
          </a:p>
          <a:p>
            <a:pPr marL="0" indent="0" algn="just">
              <a:buNone/>
            </a:pPr>
            <a:r>
              <a:rPr lang="en-US" dirty="0"/>
              <a:t>Copy-paste the </a:t>
            </a:r>
            <a:r>
              <a:rPr lang="en-US" dirty="0" err="1"/>
              <a:t>stylesheet</a:t>
            </a:r>
            <a:r>
              <a:rPr lang="en-US" dirty="0"/>
              <a:t> &lt;link&gt; into your &lt;head&gt; before all other </a:t>
            </a:r>
            <a:r>
              <a:rPr lang="en-US" dirty="0" err="1"/>
              <a:t>stylesheets</a:t>
            </a:r>
            <a:r>
              <a:rPr lang="en-US" dirty="0"/>
              <a:t> to load </a:t>
            </a:r>
            <a:r>
              <a:rPr lang="en-US" dirty="0" smtClean="0"/>
              <a:t>the following </a:t>
            </a:r>
            <a:r>
              <a:rPr lang="en-US" dirty="0"/>
              <a:t>CSS</a:t>
            </a:r>
            <a:r>
              <a:rPr lang="en-US" dirty="0" smtClean="0"/>
              <a:t>.</a:t>
            </a:r>
          </a:p>
          <a:p>
            <a:pPr marL="0" indent="0" algn="just">
              <a:buNone/>
            </a:pPr>
            <a:endParaRPr lang="en-US" dirty="0">
              <a:solidFill>
                <a:srgbClr val="FF0000"/>
              </a:solidFill>
            </a:endParaRPr>
          </a:p>
          <a:p>
            <a:pPr marL="0" indent="0">
              <a:buNone/>
            </a:pPr>
            <a:r>
              <a:rPr lang="en-IN" dirty="0">
                <a:solidFill>
                  <a:srgbClr val="FF0000"/>
                </a:solidFill>
              </a:rPr>
              <a:t>&lt;link </a:t>
            </a:r>
            <a:r>
              <a:rPr lang="en-IN" dirty="0" err="1">
                <a:solidFill>
                  <a:srgbClr val="FF0000"/>
                </a:solidFill>
              </a:rPr>
              <a:t>rel</a:t>
            </a:r>
            <a:r>
              <a:rPr lang="en-IN" dirty="0">
                <a:solidFill>
                  <a:srgbClr val="FF0000"/>
                </a:solidFill>
              </a:rPr>
              <a:t>="</a:t>
            </a:r>
            <a:r>
              <a:rPr lang="en-IN" dirty="0" err="1">
                <a:solidFill>
                  <a:srgbClr val="FF0000"/>
                </a:solidFill>
              </a:rPr>
              <a:t>stylesheet</a:t>
            </a:r>
            <a:r>
              <a:rPr lang="en-IN" dirty="0">
                <a:solidFill>
                  <a:srgbClr val="FF0000"/>
                </a:solidFill>
              </a:rPr>
              <a:t>" </a:t>
            </a:r>
            <a:r>
              <a:rPr lang="en-IN" dirty="0" err="1">
                <a:solidFill>
                  <a:srgbClr val="FF0000"/>
                </a:solidFill>
              </a:rPr>
              <a:t>href</a:t>
            </a:r>
            <a:r>
              <a:rPr lang="en-IN" dirty="0">
                <a:solidFill>
                  <a:srgbClr val="FF0000"/>
                </a:solidFill>
              </a:rPr>
              <a:t>="https://maxcdn.bootstrapcdn.com/bootstrap/4.0.0/</a:t>
            </a:r>
            <a:r>
              <a:rPr lang="en-IN" dirty="0" err="1">
                <a:solidFill>
                  <a:srgbClr val="FF0000"/>
                </a:solidFill>
              </a:rPr>
              <a:t>css</a:t>
            </a:r>
            <a:r>
              <a:rPr lang="en-IN" dirty="0">
                <a:solidFill>
                  <a:srgbClr val="FF0000"/>
                </a:solidFill>
              </a:rPr>
              <a:t>/bootstrap.min.css" integrity="sha384-Gn5384xqQ1aoWXA+058RXPxPg6fy4IWvTNh0E263XmFcJlSAwiGgFAW/dAiS6JXm" </a:t>
            </a:r>
            <a:r>
              <a:rPr lang="en-IN" dirty="0" err="1">
                <a:solidFill>
                  <a:srgbClr val="FF0000"/>
                </a:solidFill>
              </a:rPr>
              <a:t>crossorigin</a:t>
            </a:r>
            <a:r>
              <a:rPr lang="en-IN" dirty="0">
                <a:solidFill>
                  <a:srgbClr val="FF0000"/>
                </a:solidFill>
              </a:rPr>
              <a:t>="anonymous"&gt;</a:t>
            </a:r>
          </a:p>
          <a:p>
            <a:pPr algn="just"/>
            <a:endParaRPr lang="en-IN" dirty="0"/>
          </a:p>
        </p:txBody>
      </p:sp>
    </p:spTree>
    <p:extLst>
      <p:ext uri="{BB962C8B-B14F-4D97-AF65-F5344CB8AC3E}">
        <p14:creationId xmlns:p14="http://schemas.microsoft.com/office/powerpoint/2010/main" val="540284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tables</a:t>
            </a:r>
            <a:endParaRPr lang="en-IN" dirty="0"/>
          </a:p>
        </p:txBody>
      </p:sp>
      <p:sp>
        <p:nvSpPr>
          <p:cNvPr id="3" name="Content Placeholder 2"/>
          <p:cNvSpPr>
            <a:spLocks noGrp="1"/>
          </p:cNvSpPr>
          <p:nvPr>
            <p:ph idx="1"/>
          </p:nvPr>
        </p:nvSpPr>
        <p:spPr/>
        <p:txBody>
          <a:bodyPr>
            <a:normAutofit/>
          </a:bodyPr>
          <a:lstStyle/>
          <a:p>
            <a:pPr algn="just"/>
            <a:r>
              <a:rPr lang="en-US" b="1" dirty="0" smtClean="0"/>
              <a:t>Simple table </a:t>
            </a:r>
            <a:r>
              <a:rPr lang="en-US" dirty="0"/>
              <a:t>- The .table class adds basic styling to a </a:t>
            </a:r>
            <a:r>
              <a:rPr lang="en-US" dirty="0" smtClean="0"/>
              <a:t>table.</a:t>
            </a:r>
            <a:endParaRPr lang="en-US" dirty="0"/>
          </a:p>
          <a:p>
            <a:pPr algn="just"/>
            <a:r>
              <a:rPr lang="en-US" b="1" dirty="0" smtClean="0"/>
              <a:t>Bordered table </a:t>
            </a:r>
            <a:r>
              <a:rPr lang="en-US" dirty="0" smtClean="0"/>
              <a:t>- Add </a:t>
            </a:r>
            <a:r>
              <a:rPr lang="en-US" dirty="0"/>
              <a:t>an extra Bootstrap's class .table-bordered to the .table base </a:t>
            </a:r>
            <a:r>
              <a:rPr lang="en-US" dirty="0" smtClean="0"/>
              <a:t>class.</a:t>
            </a:r>
          </a:p>
          <a:p>
            <a:pPr algn="just"/>
            <a:r>
              <a:rPr lang="en-US" b="1" dirty="0" smtClean="0"/>
              <a:t>Borderless table</a:t>
            </a:r>
            <a:r>
              <a:rPr lang="en-US" dirty="0" smtClean="0"/>
              <a:t> - Use </a:t>
            </a:r>
            <a:r>
              <a:rPr lang="en-US" dirty="0"/>
              <a:t>the class .table-borderless on the .table element</a:t>
            </a:r>
            <a:endParaRPr lang="en-US" b="1" dirty="0" smtClean="0"/>
          </a:p>
          <a:p>
            <a:pPr algn="just"/>
            <a:r>
              <a:rPr lang="en-US" b="1" dirty="0" smtClean="0"/>
              <a:t>Striped rows </a:t>
            </a:r>
            <a:r>
              <a:rPr lang="en-US" dirty="0" smtClean="0"/>
              <a:t> - Creating </a:t>
            </a:r>
            <a:r>
              <a:rPr lang="en-US" dirty="0"/>
              <a:t>table with alternate background like zebra-stripes by simply adding the Bootstrap's class .table-striped to the .table base class</a:t>
            </a:r>
            <a:r>
              <a:rPr lang="en-US" dirty="0" smtClean="0"/>
              <a:t>.</a:t>
            </a:r>
          </a:p>
          <a:p>
            <a:pPr algn="just"/>
            <a:endParaRPr lang="en-US" b="1" dirty="0"/>
          </a:p>
        </p:txBody>
      </p:sp>
    </p:spTree>
    <p:extLst>
      <p:ext uri="{BB962C8B-B14F-4D97-AF65-F5344CB8AC3E}">
        <p14:creationId xmlns:p14="http://schemas.microsoft.com/office/powerpoint/2010/main" val="64545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tables</a:t>
            </a:r>
            <a:endParaRPr lang="en-IN" dirty="0"/>
          </a:p>
        </p:txBody>
      </p:sp>
      <p:sp>
        <p:nvSpPr>
          <p:cNvPr id="3" name="Content Placeholder 2"/>
          <p:cNvSpPr>
            <a:spLocks noGrp="1"/>
          </p:cNvSpPr>
          <p:nvPr>
            <p:ph idx="1"/>
          </p:nvPr>
        </p:nvSpPr>
        <p:spPr/>
        <p:txBody>
          <a:bodyPr>
            <a:normAutofit/>
          </a:bodyPr>
          <a:lstStyle/>
          <a:p>
            <a:pPr algn="just"/>
            <a:r>
              <a:rPr lang="en-US" b="1" dirty="0"/>
              <a:t>Dark table </a:t>
            </a:r>
            <a:r>
              <a:rPr lang="en-US" dirty="0"/>
              <a:t>- Adding an extra class .table-dark to the </a:t>
            </a:r>
            <a:r>
              <a:rPr lang="en-US" dirty="0" smtClean="0"/>
              <a:t>table</a:t>
            </a:r>
            <a:r>
              <a:rPr lang="en-US" b="1" dirty="0" smtClean="0"/>
              <a:t>.</a:t>
            </a:r>
          </a:p>
          <a:p>
            <a:pPr algn="just"/>
            <a:r>
              <a:rPr lang="en-US" b="1" dirty="0" err="1" smtClean="0"/>
              <a:t>Hoverable</a:t>
            </a:r>
            <a:r>
              <a:rPr lang="en-US" b="1" dirty="0" smtClean="0"/>
              <a:t> table </a:t>
            </a:r>
            <a:r>
              <a:rPr lang="en-US" dirty="0" smtClean="0"/>
              <a:t>- </a:t>
            </a:r>
            <a:r>
              <a:rPr lang="en-US" dirty="0"/>
              <a:t>A</a:t>
            </a:r>
            <a:r>
              <a:rPr lang="en-US" dirty="0" smtClean="0"/>
              <a:t>dding </a:t>
            </a:r>
            <a:r>
              <a:rPr lang="en-US" dirty="0"/>
              <a:t>the Bootstrap's class .table-hover to the .table base </a:t>
            </a:r>
            <a:r>
              <a:rPr lang="en-US" dirty="0" smtClean="0"/>
              <a:t>class.</a:t>
            </a:r>
          </a:p>
          <a:p>
            <a:pPr algn="just"/>
            <a:r>
              <a:rPr lang="en-US" b="1" dirty="0" smtClean="0"/>
              <a:t>Compact table </a:t>
            </a:r>
            <a:r>
              <a:rPr lang="en-US" dirty="0" smtClean="0"/>
              <a:t>- Adding </a:t>
            </a:r>
            <a:r>
              <a:rPr lang="en-US" dirty="0"/>
              <a:t>an extra class .table-</a:t>
            </a:r>
            <a:r>
              <a:rPr lang="en-US" dirty="0" err="1"/>
              <a:t>sm</a:t>
            </a:r>
            <a:r>
              <a:rPr lang="en-US" dirty="0"/>
              <a:t> to the .table base </a:t>
            </a:r>
            <a:r>
              <a:rPr lang="en-US" dirty="0" smtClean="0"/>
              <a:t>class.</a:t>
            </a:r>
          </a:p>
          <a:p>
            <a:pPr algn="just"/>
            <a:r>
              <a:rPr lang="en-US" b="1" dirty="0" smtClean="0"/>
              <a:t>Table head colors </a:t>
            </a:r>
            <a:r>
              <a:rPr lang="en-US" dirty="0"/>
              <a:t>- </a:t>
            </a:r>
            <a:r>
              <a:rPr lang="en-US" dirty="0" smtClean="0"/>
              <a:t>Using </a:t>
            </a:r>
            <a:r>
              <a:rPr lang="en-US" dirty="0"/>
              <a:t>the modifier classes .</a:t>
            </a:r>
            <a:r>
              <a:rPr lang="en-US" dirty="0" err="1"/>
              <a:t>thead</a:t>
            </a:r>
            <a:r>
              <a:rPr lang="en-US" dirty="0"/>
              <a:t>-light or .</a:t>
            </a:r>
            <a:r>
              <a:rPr lang="en-US" dirty="0" err="1"/>
              <a:t>thead</a:t>
            </a:r>
            <a:r>
              <a:rPr lang="en-US" dirty="0"/>
              <a:t>-dark on the &lt;</a:t>
            </a:r>
            <a:r>
              <a:rPr lang="en-US" dirty="0" err="1"/>
              <a:t>thead</a:t>
            </a:r>
            <a:r>
              <a:rPr lang="en-US" dirty="0"/>
              <a:t>&gt; element.</a:t>
            </a:r>
            <a:endParaRPr lang="en-US" b="1" dirty="0"/>
          </a:p>
        </p:txBody>
      </p:sp>
    </p:spTree>
    <p:extLst>
      <p:ext uri="{BB962C8B-B14F-4D97-AF65-F5344CB8AC3E}">
        <p14:creationId xmlns:p14="http://schemas.microsoft.com/office/powerpoint/2010/main" val="3272365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tables</a:t>
            </a:r>
            <a:endParaRPr lang="en-IN" dirty="0"/>
          </a:p>
        </p:txBody>
      </p:sp>
      <p:sp>
        <p:nvSpPr>
          <p:cNvPr id="3" name="Content Placeholder 2"/>
          <p:cNvSpPr>
            <a:spLocks noGrp="1"/>
          </p:cNvSpPr>
          <p:nvPr>
            <p:ph idx="1"/>
          </p:nvPr>
        </p:nvSpPr>
        <p:spPr/>
        <p:txBody>
          <a:bodyPr>
            <a:normAutofit/>
          </a:bodyPr>
          <a:lstStyle/>
          <a:p>
            <a:pPr algn="just"/>
            <a:r>
              <a:rPr lang="en-US" b="1" dirty="0" smtClean="0"/>
              <a:t>Contextual classes </a:t>
            </a:r>
            <a:r>
              <a:rPr lang="en-US" dirty="0"/>
              <a:t>- There are some contextual classes to emphasize the row or individual cells data like success, warning, danger, etc. through coloring its background</a:t>
            </a:r>
            <a:r>
              <a:rPr lang="en-US" dirty="0" smtClean="0"/>
              <a:t>.</a:t>
            </a:r>
          </a:p>
          <a:p>
            <a:pPr algn="just"/>
            <a:r>
              <a:rPr lang="en-US" b="1" dirty="0" smtClean="0"/>
              <a:t>Responsive table </a:t>
            </a:r>
            <a:r>
              <a:rPr lang="en-US" dirty="0"/>
              <a:t>- </a:t>
            </a:r>
            <a:r>
              <a:rPr lang="en-US" dirty="0" smtClean="0"/>
              <a:t>Place </a:t>
            </a:r>
            <a:r>
              <a:rPr lang="en-US" dirty="0"/>
              <a:t>the table inside a &lt;div&gt; element and apply the class .table-responsive on it</a:t>
            </a:r>
            <a:r>
              <a:rPr lang="en-US" dirty="0" smtClean="0"/>
              <a:t>. It adds </a:t>
            </a:r>
            <a:r>
              <a:rPr lang="en-US" dirty="0"/>
              <a:t>a scrollbar to the table when </a:t>
            </a:r>
            <a:r>
              <a:rPr lang="en-US" dirty="0" smtClean="0"/>
              <a:t>needed.</a:t>
            </a:r>
          </a:p>
          <a:p>
            <a:pPr marL="0" indent="0" algn="just">
              <a:buNone/>
            </a:pPr>
            <a:r>
              <a:rPr lang="en-US" b="1" dirty="0"/>
              <a:t>	</a:t>
            </a:r>
            <a:r>
              <a:rPr lang="en-US" dirty="0"/>
              <a:t>-</a:t>
            </a:r>
            <a:r>
              <a:rPr lang="en-US" b="1" dirty="0" smtClean="0"/>
              <a:t> .</a:t>
            </a:r>
            <a:r>
              <a:rPr lang="en-US" dirty="0" smtClean="0"/>
              <a:t>table-responsive-</a:t>
            </a:r>
            <a:r>
              <a:rPr lang="en-US" dirty="0" err="1" smtClean="0"/>
              <a:t>sm</a:t>
            </a:r>
            <a:r>
              <a:rPr lang="en-US" dirty="0"/>
              <a:t>	&lt; </a:t>
            </a:r>
            <a:r>
              <a:rPr lang="en-US" dirty="0" smtClean="0"/>
              <a:t>576px</a:t>
            </a:r>
          </a:p>
          <a:p>
            <a:pPr marL="0" indent="0" algn="just">
              <a:buNone/>
            </a:pPr>
            <a:r>
              <a:rPr lang="en-US" dirty="0"/>
              <a:t>	</a:t>
            </a:r>
            <a:r>
              <a:rPr lang="en-US" dirty="0" smtClean="0"/>
              <a:t>- .table-responsive-md</a:t>
            </a:r>
            <a:r>
              <a:rPr lang="en-US" dirty="0"/>
              <a:t>	&lt; </a:t>
            </a:r>
            <a:r>
              <a:rPr lang="en-US" dirty="0" smtClean="0"/>
              <a:t>768px</a:t>
            </a:r>
          </a:p>
          <a:p>
            <a:pPr marL="0" indent="0" algn="just">
              <a:buNone/>
            </a:pPr>
            <a:r>
              <a:rPr lang="en-US" dirty="0"/>
              <a:t>	</a:t>
            </a:r>
            <a:r>
              <a:rPr lang="en-US" dirty="0" smtClean="0"/>
              <a:t>- .table-responsive-</a:t>
            </a:r>
            <a:r>
              <a:rPr lang="en-US" dirty="0" err="1" smtClean="0"/>
              <a:t>lg</a:t>
            </a:r>
            <a:r>
              <a:rPr lang="en-US" dirty="0"/>
              <a:t>	&lt; </a:t>
            </a:r>
            <a:r>
              <a:rPr lang="en-US" dirty="0" smtClean="0"/>
              <a:t>992px</a:t>
            </a:r>
          </a:p>
          <a:p>
            <a:pPr marL="0" indent="0" algn="just">
              <a:buNone/>
            </a:pPr>
            <a:r>
              <a:rPr lang="en-US" dirty="0"/>
              <a:t>	</a:t>
            </a:r>
            <a:r>
              <a:rPr lang="en-US" dirty="0" smtClean="0"/>
              <a:t>- </a:t>
            </a:r>
            <a:r>
              <a:rPr lang="en-US" smtClean="0"/>
              <a:t>.table-responsive-xl	&lt;1200px</a:t>
            </a:r>
            <a:endParaRPr lang="en-US" dirty="0"/>
          </a:p>
        </p:txBody>
      </p:sp>
    </p:spTree>
    <p:extLst>
      <p:ext uri="{BB962C8B-B14F-4D97-AF65-F5344CB8AC3E}">
        <p14:creationId xmlns:p14="http://schemas.microsoft.com/office/powerpoint/2010/main" val="414919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images</a:t>
            </a:r>
            <a:endParaRPr lang="en-IN" dirty="0"/>
          </a:p>
        </p:txBody>
      </p:sp>
      <p:sp>
        <p:nvSpPr>
          <p:cNvPr id="3" name="Content Placeholder 2"/>
          <p:cNvSpPr>
            <a:spLocks noGrp="1"/>
          </p:cNvSpPr>
          <p:nvPr>
            <p:ph idx="1"/>
          </p:nvPr>
        </p:nvSpPr>
        <p:spPr/>
        <p:txBody>
          <a:bodyPr>
            <a:normAutofit/>
          </a:bodyPr>
          <a:lstStyle/>
          <a:p>
            <a:pPr algn="just"/>
            <a:r>
              <a:rPr lang="en-US" dirty="0" smtClean="0"/>
              <a:t>.rounded</a:t>
            </a:r>
            <a:r>
              <a:rPr lang="en-US" dirty="0"/>
              <a:t> class adds rounded </a:t>
            </a:r>
            <a:r>
              <a:rPr lang="en-US" dirty="0" smtClean="0"/>
              <a:t>corners</a:t>
            </a:r>
          </a:p>
          <a:p>
            <a:pPr algn="just"/>
            <a:r>
              <a:rPr lang="en-US" dirty="0"/>
              <a:t>.</a:t>
            </a:r>
            <a:r>
              <a:rPr lang="en-US" dirty="0" smtClean="0"/>
              <a:t>rounded-circle class </a:t>
            </a:r>
            <a:r>
              <a:rPr lang="en-US" dirty="0"/>
              <a:t>shapes the image to a circle </a:t>
            </a:r>
            <a:endParaRPr lang="en-US" dirty="0" smtClean="0"/>
          </a:p>
          <a:p>
            <a:pPr algn="just"/>
            <a:r>
              <a:rPr lang="en-US" dirty="0"/>
              <a:t>.</a:t>
            </a:r>
            <a:r>
              <a:rPr lang="en-US" dirty="0" err="1"/>
              <a:t>img</a:t>
            </a:r>
            <a:r>
              <a:rPr lang="en-US" dirty="0"/>
              <a:t>-thumbnail class shapes the image to a </a:t>
            </a:r>
            <a:r>
              <a:rPr lang="en-US" dirty="0" smtClean="0"/>
              <a:t>thumbnail</a:t>
            </a:r>
          </a:p>
          <a:p>
            <a:pPr algn="just"/>
            <a:r>
              <a:rPr lang="en-IN" dirty="0"/>
              <a:t>.</a:t>
            </a:r>
            <a:r>
              <a:rPr lang="en-IN" dirty="0" err="1"/>
              <a:t>img</a:t>
            </a:r>
            <a:r>
              <a:rPr lang="en-IN" dirty="0"/>
              <a:t>-fluid class is used for responsive images</a:t>
            </a:r>
          </a:p>
          <a:p>
            <a:pPr marL="0" indent="0" algn="just">
              <a:buNone/>
            </a:pPr>
            <a:endParaRPr lang="en-US" dirty="0"/>
          </a:p>
          <a:p>
            <a:pPr algn="just"/>
            <a:endParaRPr lang="en-US" dirty="0"/>
          </a:p>
          <a:p>
            <a:pPr algn="just"/>
            <a:endParaRPr lang="en-US" dirty="0" smtClean="0"/>
          </a:p>
          <a:p>
            <a:pPr algn="just"/>
            <a:endParaRPr lang="en-US" dirty="0"/>
          </a:p>
          <a:p>
            <a:pPr algn="just"/>
            <a:endParaRPr lang="en-IN" dirty="0" smtClean="0"/>
          </a:p>
        </p:txBody>
      </p:sp>
    </p:spTree>
    <p:extLst>
      <p:ext uri="{BB962C8B-B14F-4D97-AF65-F5344CB8AC3E}">
        <p14:creationId xmlns:p14="http://schemas.microsoft.com/office/powerpoint/2010/main" val="376293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image gallery</a:t>
            </a:r>
            <a:endParaRPr lang="en-IN" dirty="0"/>
          </a:p>
        </p:txBody>
      </p:sp>
      <p:sp>
        <p:nvSpPr>
          <p:cNvPr id="3" name="Content Placeholder 2"/>
          <p:cNvSpPr>
            <a:spLocks noGrp="1"/>
          </p:cNvSpPr>
          <p:nvPr>
            <p:ph idx="1"/>
          </p:nvPr>
        </p:nvSpPr>
        <p:spPr/>
        <p:txBody>
          <a:bodyPr>
            <a:normAutofit/>
          </a:bodyPr>
          <a:lstStyle/>
          <a:p>
            <a:pPr algn="just"/>
            <a:r>
              <a:rPr lang="en-US" dirty="0"/>
              <a:t>Bootstrap's grid system in conjunction with the .thumbnail class to create an image </a:t>
            </a:r>
            <a:r>
              <a:rPr lang="en-US" dirty="0" smtClean="0"/>
              <a:t>gallery.</a:t>
            </a:r>
          </a:p>
          <a:p>
            <a:pPr algn="just"/>
            <a:endParaRPr lang="en-US" dirty="0"/>
          </a:p>
          <a:p>
            <a:pPr algn="just"/>
            <a:r>
              <a:rPr lang="en-US" dirty="0" smtClean="0"/>
              <a:t>.</a:t>
            </a:r>
            <a:r>
              <a:rPr lang="en-US" dirty="0" err="1" smtClean="0"/>
              <a:t>img</a:t>
            </a:r>
            <a:r>
              <a:rPr lang="en-US" dirty="0" smtClean="0"/>
              <a:t>-rounded</a:t>
            </a:r>
            <a:r>
              <a:rPr lang="en-US" dirty="0"/>
              <a:t> class adds rounded corners </a:t>
            </a:r>
          </a:p>
          <a:p>
            <a:pPr algn="just"/>
            <a:r>
              <a:rPr lang="en-US" dirty="0" smtClean="0"/>
              <a:t>.</a:t>
            </a:r>
            <a:r>
              <a:rPr lang="en-US" dirty="0" err="1" smtClean="0"/>
              <a:t>img</a:t>
            </a:r>
            <a:r>
              <a:rPr lang="en-US" dirty="0" smtClean="0"/>
              <a:t>-circle</a:t>
            </a:r>
            <a:r>
              <a:rPr lang="en-US" dirty="0"/>
              <a:t> class shapes the image to a circle </a:t>
            </a:r>
          </a:p>
          <a:p>
            <a:pPr algn="just"/>
            <a:r>
              <a:rPr lang="en-US" dirty="0"/>
              <a:t>.</a:t>
            </a:r>
            <a:r>
              <a:rPr lang="en-US" dirty="0" err="1"/>
              <a:t>img</a:t>
            </a:r>
            <a:r>
              <a:rPr lang="en-US" dirty="0"/>
              <a:t>-thumbnail class shapes the image to a thumbnail</a:t>
            </a:r>
          </a:p>
          <a:p>
            <a:pPr algn="just"/>
            <a:endParaRPr lang="en-IN" dirty="0" smtClean="0"/>
          </a:p>
        </p:txBody>
      </p:sp>
    </p:spTree>
    <p:extLst>
      <p:ext uri="{BB962C8B-B14F-4D97-AF65-F5344CB8AC3E}">
        <p14:creationId xmlns:p14="http://schemas.microsoft.com/office/powerpoint/2010/main" val="252646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p:txBody>
          <a:bodyPr>
            <a:normAutofit/>
          </a:bodyPr>
          <a:lstStyle/>
          <a:p>
            <a:pPr algn="just"/>
            <a:r>
              <a:rPr lang="en-US" b="1" dirty="0" smtClean="0">
                <a:solidFill>
                  <a:srgbClr val="FF0000"/>
                </a:solidFill>
              </a:rPr>
              <a:t>JS</a:t>
            </a:r>
          </a:p>
          <a:p>
            <a:pPr marL="0" indent="0" algn="just">
              <a:buNone/>
            </a:pPr>
            <a:r>
              <a:rPr lang="en-US" dirty="0"/>
              <a:t>Many </a:t>
            </a:r>
            <a:r>
              <a:rPr lang="en-US" dirty="0" smtClean="0"/>
              <a:t>components </a:t>
            </a:r>
            <a:r>
              <a:rPr lang="en-US" dirty="0"/>
              <a:t>require the use of JavaScript to function. Specifically, they require </a:t>
            </a:r>
            <a:r>
              <a:rPr lang="en-US" dirty="0" err="1"/>
              <a:t>jQuery</a:t>
            </a:r>
            <a:r>
              <a:rPr lang="en-US" dirty="0"/>
              <a:t>, Popper.js, and </a:t>
            </a:r>
            <a:r>
              <a:rPr lang="en-US" dirty="0" smtClean="0"/>
              <a:t>JavaScript </a:t>
            </a:r>
            <a:r>
              <a:rPr lang="en-US" dirty="0"/>
              <a:t>plugins. Place the following &lt;script&gt;s near the end of your pages, right before the closing &lt;/body&gt; tag, to enable them. </a:t>
            </a:r>
            <a:endParaRPr lang="en-US" dirty="0" smtClean="0"/>
          </a:p>
          <a:p>
            <a:pPr algn="just"/>
            <a:endParaRPr lang="en-US" dirty="0" smtClean="0"/>
          </a:p>
          <a:p>
            <a:pPr marL="0" indent="0" algn="just">
              <a:buNone/>
            </a:pPr>
            <a:r>
              <a:rPr lang="en-US" dirty="0" err="1" smtClean="0"/>
              <a:t>jQuery</a:t>
            </a:r>
            <a:r>
              <a:rPr lang="en-US" dirty="0" smtClean="0"/>
              <a:t> </a:t>
            </a:r>
            <a:r>
              <a:rPr lang="en-US" dirty="0"/>
              <a:t>must come first, then Popper.js, and </a:t>
            </a:r>
            <a:r>
              <a:rPr lang="en-US"/>
              <a:t>then </a:t>
            </a:r>
            <a:r>
              <a:rPr lang="en-US" smtClean="0"/>
              <a:t> </a:t>
            </a:r>
            <a:r>
              <a:rPr lang="en-US" dirty="0"/>
              <a:t>JavaScript plugins.</a:t>
            </a:r>
            <a:endParaRPr lang="en-US" dirty="0" smtClean="0">
              <a:solidFill>
                <a:srgbClr val="FF0000"/>
              </a:solidFill>
            </a:endParaRPr>
          </a:p>
          <a:p>
            <a:pPr marL="0" indent="0" algn="just">
              <a:buNone/>
            </a:pPr>
            <a:endParaRPr lang="en-IN" dirty="0">
              <a:solidFill>
                <a:srgbClr val="FF0000"/>
              </a:solidFill>
            </a:endParaRPr>
          </a:p>
          <a:p>
            <a:pPr algn="just"/>
            <a:endParaRPr lang="en-IN" dirty="0"/>
          </a:p>
        </p:txBody>
      </p:sp>
    </p:spTree>
    <p:extLst>
      <p:ext uri="{BB962C8B-B14F-4D97-AF65-F5344CB8AC3E}">
        <p14:creationId xmlns:p14="http://schemas.microsoft.com/office/powerpoint/2010/main" val="272286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smtClean="0">
                <a:solidFill>
                  <a:srgbClr val="FF0000"/>
                </a:solidFill>
              </a:rPr>
              <a:t>JS</a:t>
            </a:r>
          </a:p>
          <a:p>
            <a:pPr marL="0" indent="0" algn="just">
              <a:buNone/>
            </a:pPr>
            <a:endParaRPr lang="en-US" b="1" dirty="0" smtClean="0">
              <a:solidFill>
                <a:srgbClr val="FF0000"/>
              </a:solidFill>
            </a:endParaRPr>
          </a:p>
          <a:p>
            <a:pPr marL="0" indent="0">
              <a:buNone/>
            </a:pPr>
            <a:r>
              <a:rPr lang="en-IN" dirty="0">
                <a:solidFill>
                  <a:srgbClr val="FF0000"/>
                </a:solidFill>
              </a:rPr>
              <a:t>&lt;script </a:t>
            </a:r>
            <a:r>
              <a:rPr lang="en-IN" dirty="0" err="1">
                <a:solidFill>
                  <a:srgbClr val="FF0000"/>
                </a:solidFill>
              </a:rPr>
              <a:t>src</a:t>
            </a:r>
            <a:r>
              <a:rPr lang="en-IN" dirty="0">
                <a:solidFill>
                  <a:srgbClr val="FF0000"/>
                </a:solidFill>
              </a:rPr>
              <a:t>="https://code.jquery.com/jquery-3.2.1.slim.min.js" integrity="sha384-KJ3o2DKtIkvYIK3UENzmM7KCkRr/rE9/Qpg6aAZGJwFDMVNA/GpGFF93hXpG5KkN" </a:t>
            </a:r>
            <a:r>
              <a:rPr lang="en-IN" dirty="0" err="1">
                <a:solidFill>
                  <a:srgbClr val="FF0000"/>
                </a:solidFill>
              </a:rPr>
              <a:t>crossorigin</a:t>
            </a:r>
            <a:r>
              <a:rPr lang="en-IN" dirty="0">
                <a:solidFill>
                  <a:srgbClr val="FF0000"/>
                </a:solidFill>
              </a:rPr>
              <a:t>="anonymous"&gt;&lt;/script&gt; &lt;script </a:t>
            </a:r>
            <a:r>
              <a:rPr lang="en-IN" dirty="0" err="1">
                <a:solidFill>
                  <a:srgbClr val="FF0000"/>
                </a:solidFill>
              </a:rPr>
              <a:t>src</a:t>
            </a:r>
            <a:r>
              <a:rPr lang="en-IN" dirty="0">
                <a:solidFill>
                  <a:srgbClr val="FF0000"/>
                </a:solidFill>
              </a:rPr>
              <a:t>="https://cdnjs.cloudflare.com/</a:t>
            </a:r>
            <a:r>
              <a:rPr lang="en-IN" dirty="0" err="1">
                <a:solidFill>
                  <a:srgbClr val="FF0000"/>
                </a:solidFill>
              </a:rPr>
              <a:t>ajax</a:t>
            </a:r>
            <a:r>
              <a:rPr lang="en-IN" dirty="0">
                <a:solidFill>
                  <a:srgbClr val="FF0000"/>
                </a:solidFill>
              </a:rPr>
              <a:t>/libs/popper.js/1.12.9/</a:t>
            </a:r>
            <a:r>
              <a:rPr lang="en-IN" dirty="0" err="1">
                <a:solidFill>
                  <a:srgbClr val="FF0000"/>
                </a:solidFill>
              </a:rPr>
              <a:t>umd</a:t>
            </a:r>
            <a:r>
              <a:rPr lang="en-IN" dirty="0">
                <a:solidFill>
                  <a:srgbClr val="FF0000"/>
                </a:solidFill>
              </a:rPr>
              <a:t>/popper.min.js" integrity="sha384-ApNbgh9B+Y1QKtv3Rn7W3mgPxhU9K/ScQsAP7hUibX39j7fakFPskvXusvfa0b4Q" </a:t>
            </a:r>
            <a:r>
              <a:rPr lang="en-IN" dirty="0" err="1">
                <a:solidFill>
                  <a:srgbClr val="FF0000"/>
                </a:solidFill>
              </a:rPr>
              <a:t>crossorigin</a:t>
            </a:r>
            <a:r>
              <a:rPr lang="en-IN" dirty="0">
                <a:solidFill>
                  <a:srgbClr val="FF0000"/>
                </a:solidFill>
              </a:rPr>
              <a:t>="anonymous"&gt;&lt;/script&gt; &lt;script </a:t>
            </a:r>
            <a:r>
              <a:rPr lang="en-IN" dirty="0" err="1">
                <a:solidFill>
                  <a:srgbClr val="FF0000"/>
                </a:solidFill>
              </a:rPr>
              <a:t>src</a:t>
            </a:r>
            <a:r>
              <a:rPr lang="en-IN" dirty="0">
                <a:solidFill>
                  <a:srgbClr val="FF0000"/>
                </a:solidFill>
              </a:rPr>
              <a:t>="https://maxcdn.bootstrapcdn.com/bootstrap/4.0.0/</a:t>
            </a:r>
            <a:r>
              <a:rPr lang="en-IN" dirty="0" err="1">
                <a:solidFill>
                  <a:srgbClr val="FF0000"/>
                </a:solidFill>
              </a:rPr>
              <a:t>js</a:t>
            </a:r>
            <a:r>
              <a:rPr lang="en-IN" dirty="0">
                <a:solidFill>
                  <a:srgbClr val="FF0000"/>
                </a:solidFill>
              </a:rPr>
              <a:t>/bootstrap.min.js" integrity="sha384-JZR6Spejh4U02d8jOt6vLEHfe/JQGiRRSQQxSfFWpi1MquVdAyjUar5+76PVCmYl" </a:t>
            </a:r>
            <a:r>
              <a:rPr lang="en-IN" dirty="0" err="1">
                <a:solidFill>
                  <a:srgbClr val="FF0000"/>
                </a:solidFill>
              </a:rPr>
              <a:t>crossorigin</a:t>
            </a:r>
            <a:r>
              <a:rPr lang="en-IN" dirty="0">
                <a:solidFill>
                  <a:srgbClr val="FF0000"/>
                </a:solidFill>
              </a:rPr>
              <a:t>="anonymous"&gt;&lt;/script&gt;</a:t>
            </a:r>
          </a:p>
          <a:p>
            <a:pPr algn="just"/>
            <a:endParaRPr lang="en-IN" dirty="0"/>
          </a:p>
        </p:txBody>
      </p:sp>
    </p:spTree>
    <p:extLst>
      <p:ext uri="{BB962C8B-B14F-4D97-AF65-F5344CB8AC3E}">
        <p14:creationId xmlns:p14="http://schemas.microsoft.com/office/powerpoint/2010/main" val="54939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template</a:t>
            </a:r>
            <a:endParaRPr lang="en-IN" dirty="0"/>
          </a:p>
        </p:txBody>
      </p:sp>
      <p:sp>
        <p:nvSpPr>
          <p:cNvPr id="3" name="Content Placeholder 2"/>
          <p:cNvSpPr>
            <a:spLocks noGrp="1"/>
          </p:cNvSpPr>
          <p:nvPr>
            <p:ph idx="1"/>
          </p:nvPr>
        </p:nvSpPr>
        <p:spPr/>
        <p:txBody>
          <a:bodyPr>
            <a:normAutofit/>
          </a:bodyPr>
          <a:lstStyle/>
          <a:p>
            <a:pPr algn="just"/>
            <a:r>
              <a:rPr lang="en-US" dirty="0"/>
              <a:t>Be sure to have your pages set up with the latest design and development standards. </a:t>
            </a:r>
            <a:endParaRPr lang="en-US" dirty="0" smtClean="0"/>
          </a:p>
          <a:p>
            <a:pPr algn="just"/>
            <a:endParaRPr lang="en-US" dirty="0" smtClean="0"/>
          </a:p>
          <a:p>
            <a:pPr algn="just"/>
            <a:r>
              <a:rPr lang="en-US" dirty="0" smtClean="0"/>
              <a:t>That </a:t>
            </a:r>
            <a:r>
              <a:rPr lang="en-US" dirty="0"/>
              <a:t>means using an HTML5 </a:t>
            </a:r>
            <a:r>
              <a:rPr lang="en-US" dirty="0" err="1"/>
              <a:t>doctype</a:t>
            </a:r>
            <a:r>
              <a:rPr lang="en-US" dirty="0"/>
              <a:t> and including a viewport meta tag for proper responsive behaviors. </a:t>
            </a:r>
            <a:endParaRPr lang="en-US" dirty="0" smtClean="0"/>
          </a:p>
        </p:txBody>
      </p:sp>
    </p:spTree>
    <p:extLst>
      <p:ext uri="{BB962C8B-B14F-4D97-AF65-F5344CB8AC3E}">
        <p14:creationId xmlns:p14="http://schemas.microsoft.com/office/powerpoint/2010/main" val="38315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pPr algn="just"/>
            <a:r>
              <a:rPr lang="en-US" b="1" dirty="0"/>
              <a:t>Save lots of time</a:t>
            </a:r>
            <a:r>
              <a:rPr lang="en-US" dirty="0"/>
              <a:t> — You can save lots of time and efforts using the Bootstrap predefined design templates and classes and concentrate on other development work</a:t>
            </a:r>
            <a:r>
              <a:rPr lang="en-US" dirty="0" smtClean="0"/>
              <a:t>.</a:t>
            </a:r>
          </a:p>
          <a:p>
            <a:pPr marL="0" indent="0" algn="just">
              <a:buNone/>
            </a:pPr>
            <a:endParaRPr lang="en-US" dirty="0"/>
          </a:p>
          <a:p>
            <a:pPr algn="just"/>
            <a:r>
              <a:rPr lang="en-US" b="1" dirty="0"/>
              <a:t>Responsive features</a:t>
            </a:r>
            <a:r>
              <a:rPr lang="en-US" dirty="0"/>
              <a:t> — Using Bootstrap you can easily create responsive websites that appear more appropriately on different devices and screen resolutions without any change in markup.</a:t>
            </a:r>
          </a:p>
        </p:txBody>
      </p:sp>
    </p:spTree>
    <p:extLst>
      <p:ext uri="{BB962C8B-B14F-4D97-AF65-F5344CB8AC3E}">
        <p14:creationId xmlns:p14="http://schemas.microsoft.com/office/powerpoint/2010/main" val="18494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Advantages(contd.)</a:t>
            </a:r>
            <a:endParaRPr lang="en-IN" dirty="0"/>
          </a:p>
        </p:txBody>
      </p:sp>
      <p:sp>
        <p:nvSpPr>
          <p:cNvPr id="3" name="Content Placeholder 2"/>
          <p:cNvSpPr>
            <a:spLocks noGrp="1"/>
          </p:cNvSpPr>
          <p:nvPr>
            <p:ph idx="1"/>
          </p:nvPr>
        </p:nvSpPr>
        <p:spPr/>
        <p:txBody>
          <a:bodyPr/>
          <a:lstStyle/>
          <a:p>
            <a:pPr algn="just"/>
            <a:r>
              <a:rPr lang="en-US" b="1" dirty="0"/>
              <a:t>Consistent design</a:t>
            </a:r>
            <a:r>
              <a:rPr lang="en-US" dirty="0"/>
              <a:t> — All Bootstrap components share the same design templates and styles through a central library, so the design and layout of your web pages will be consistent</a:t>
            </a:r>
            <a:r>
              <a:rPr lang="en-US" dirty="0" smtClean="0"/>
              <a:t>.</a:t>
            </a:r>
          </a:p>
          <a:p>
            <a:pPr marL="0" indent="0" algn="just">
              <a:buNone/>
            </a:pPr>
            <a:endParaRPr lang="en-US" dirty="0"/>
          </a:p>
          <a:p>
            <a:pPr algn="just"/>
            <a:r>
              <a:rPr lang="en-US" b="1" dirty="0"/>
              <a:t>Easy to use</a:t>
            </a:r>
            <a:r>
              <a:rPr lang="en-US" dirty="0"/>
              <a:t> — Bootstrap is very easy to use. Anybody with the basic working knowledge of HTML, CSS and JavaScript can start development with Bootstrap.</a:t>
            </a:r>
          </a:p>
        </p:txBody>
      </p:sp>
    </p:spTree>
    <p:extLst>
      <p:ext uri="{BB962C8B-B14F-4D97-AF65-F5344CB8AC3E}">
        <p14:creationId xmlns:p14="http://schemas.microsoft.com/office/powerpoint/2010/main" val="113213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Advantages(contd.)</a:t>
            </a:r>
            <a:endParaRPr lang="en-IN" dirty="0"/>
          </a:p>
        </p:txBody>
      </p:sp>
      <p:sp>
        <p:nvSpPr>
          <p:cNvPr id="3" name="Content Placeholder 2"/>
          <p:cNvSpPr>
            <a:spLocks noGrp="1"/>
          </p:cNvSpPr>
          <p:nvPr>
            <p:ph idx="1"/>
          </p:nvPr>
        </p:nvSpPr>
        <p:spPr/>
        <p:txBody>
          <a:bodyPr/>
          <a:lstStyle/>
          <a:p>
            <a:pPr algn="just"/>
            <a:r>
              <a:rPr lang="en-US" b="1" dirty="0"/>
              <a:t>Compatible with browsers</a:t>
            </a:r>
            <a:r>
              <a:rPr lang="en-US" dirty="0"/>
              <a:t> — Bootstrap is created with modern web browsers in mind and it is compatible with all modern browsers such as Chrome, Firefox, Safari, Internet Explorer, etc</a:t>
            </a:r>
            <a:r>
              <a:rPr lang="en-US" dirty="0" smtClean="0"/>
              <a:t>.</a:t>
            </a:r>
          </a:p>
          <a:p>
            <a:pPr marL="0" indent="0" algn="just">
              <a:buNone/>
            </a:pPr>
            <a:endParaRPr lang="en-US" dirty="0"/>
          </a:p>
          <a:p>
            <a:pPr algn="just"/>
            <a:r>
              <a:rPr lang="en-US" b="1" dirty="0"/>
              <a:t>Open Source</a:t>
            </a:r>
            <a:r>
              <a:rPr lang="en-US" dirty="0"/>
              <a:t> — And the best part is, it is completely free to download and use.</a:t>
            </a:r>
          </a:p>
        </p:txBody>
      </p:sp>
    </p:spTree>
    <p:extLst>
      <p:ext uri="{BB962C8B-B14F-4D97-AF65-F5344CB8AC3E}">
        <p14:creationId xmlns:p14="http://schemas.microsoft.com/office/powerpoint/2010/main" val="350472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system</a:t>
            </a:r>
            <a:endParaRPr lang="en-IN" dirty="0"/>
          </a:p>
        </p:txBody>
      </p:sp>
      <p:sp>
        <p:nvSpPr>
          <p:cNvPr id="3" name="Content Placeholder 2"/>
          <p:cNvSpPr>
            <a:spLocks noGrp="1"/>
          </p:cNvSpPr>
          <p:nvPr>
            <p:ph idx="1"/>
          </p:nvPr>
        </p:nvSpPr>
        <p:spPr/>
        <p:txBody>
          <a:bodyPr/>
          <a:lstStyle/>
          <a:p>
            <a:pPr algn="just"/>
            <a:r>
              <a:rPr lang="en-US" dirty="0"/>
              <a:t>Bootstrap grid system provides the quick and convenient way to create responsive website layouts. </a:t>
            </a:r>
            <a:endParaRPr lang="en-US" dirty="0" smtClean="0"/>
          </a:p>
          <a:p>
            <a:pPr algn="just"/>
            <a:endParaRPr lang="en-US" dirty="0" smtClean="0"/>
          </a:p>
          <a:p>
            <a:pPr algn="just"/>
            <a:r>
              <a:rPr lang="en-US" dirty="0" smtClean="0"/>
              <a:t>The Bootstrap grid </a:t>
            </a:r>
            <a:r>
              <a:rPr lang="en-US" dirty="0"/>
              <a:t>system that appropriately scales up to 12 columns as the device or viewport size increases</a:t>
            </a:r>
            <a:r>
              <a:rPr lang="en-US" dirty="0" smtClean="0"/>
              <a:t>.</a:t>
            </a:r>
          </a:p>
          <a:p>
            <a:pPr algn="just"/>
            <a:endParaRPr lang="en-US" dirty="0"/>
          </a:p>
          <a:p>
            <a:pPr algn="just"/>
            <a:r>
              <a:rPr lang="en-US" dirty="0"/>
              <a:t>If you do not want to use all 12 columns individually, you can group the columns together to create wider columns:</a:t>
            </a:r>
          </a:p>
        </p:txBody>
      </p:sp>
    </p:spTree>
    <p:extLst>
      <p:ext uri="{BB962C8B-B14F-4D97-AF65-F5344CB8AC3E}">
        <p14:creationId xmlns:p14="http://schemas.microsoft.com/office/powerpoint/2010/main" val="338898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586</TotalTime>
  <Words>815</Words>
  <Application>Microsoft Office PowerPoint</Application>
  <PresentationFormat>On-screen Show (4:3)</PresentationFormat>
  <Paragraphs>128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Executive</vt:lpstr>
      <vt:lpstr>Bootstrap</vt:lpstr>
      <vt:lpstr>Bootstrap</vt:lpstr>
      <vt:lpstr>Bootstrap</vt:lpstr>
      <vt:lpstr>Bootstrap</vt:lpstr>
      <vt:lpstr>Starter template</vt:lpstr>
      <vt:lpstr>Advantages</vt:lpstr>
      <vt:lpstr>Advantages(contd.)</vt:lpstr>
      <vt:lpstr>Advantages(contd.)</vt:lpstr>
      <vt:lpstr>Grid system</vt:lpstr>
      <vt:lpstr>Grid classes</vt:lpstr>
      <vt:lpstr>Typography</vt:lpstr>
      <vt:lpstr>Bootstrap Buttons</vt:lpstr>
      <vt:lpstr>Bootstrap Buttons</vt:lpstr>
      <vt:lpstr>Bootstrap Buttons</vt:lpstr>
      <vt:lpstr>Dropdowns</vt:lpstr>
      <vt:lpstr>Dropdowns</vt:lpstr>
      <vt:lpstr>Bootstrap lists</vt:lpstr>
      <vt:lpstr>Bootstrap lists</vt:lpstr>
      <vt:lpstr>Bootstrap lists</vt:lpstr>
      <vt:lpstr>Bootstrap tables</vt:lpstr>
      <vt:lpstr>Bootstrap tables</vt:lpstr>
      <vt:lpstr>Bootstrap tables</vt:lpstr>
      <vt:lpstr>Bootstrap images</vt:lpstr>
      <vt:lpstr>Bootstrap image gallery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137</cp:revision>
  <dcterms:created xsi:type="dcterms:W3CDTF">2020-10-27T14:33:09Z</dcterms:created>
  <dcterms:modified xsi:type="dcterms:W3CDTF">2021-11-23T15:49:54Z</dcterms:modified>
</cp:coreProperties>
</file>