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SQL\Sql%20project\2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SQL\Sql%20project\4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SQL\Sql%20project\5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SQL\Sql%20project\6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D:\SQL\Sql%20project\7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deals_count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'2.csv'!$E$14</c:f>
              <c:strCache>
                <c:ptCount val="1"/>
                <c:pt idx="0">
                  <c:v>most_deals_count</c:v>
                </c:pt>
              </c:strCache>
            </c:strRef>
          </c:tx>
          <c:spPr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'2.csv'!$D$15:$D$17</c:f>
              <c:strCache>
                <c:ptCount val="3"/>
                <c:pt idx="0">
                  <c:v>Central</c:v>
                </c:pt>
                <c:pt idx="1">
                  <c:v>East</c:v>
                </c:pt>
                <c:pt idx="2">
                  <c:v>West</c:v>
                </c:pt>
              </c:strCache>
            </c:strRef>
          </c:cat>
          <c:val>
            <c:numRef>
              <c:f>'2.csv'!$E$15:$E$17</c:f>
              <c:numCache>
                <c:formatCode>General</c:formatCode>
                <c:ptCount val="3"/>
                <c:pt idx="0">
                  <c:v>166</c:v>
                </c:pt>
                <c:pt idx="1">
                  <c:v>84</c:v>
                </c:pt>
                <c:pt idx="2">
                  <c:v>111</c:v>
                </c:pt>
              </c:numCache>
            </c:numRef>
          </c:val>
        </c:ser>
        <c:ser>
          <c:idx val="1"/>
          <c:order val="1"/>
          <c:tx>
            <c:strRef>
              <c:f>'2.csv'!$F$14</c:f>
              <c:strCache>
                <c:ptCount val="1"/>
                <c:pt idx="0">
                  <c:v>least_deals_count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'2.csv'!$D$15:$D$17</c:f>
              <c:strCache>
                <c:ptCount val="3"/>
                <c:pt idx="0">
                  <c:v>Central</c:v>
                </c:pt>
                <c:pt idx="1">
                  <c:v>East</c:v>
                </c:pt>
                <c:pt idx="2">
                  <c:v>West</c:v>
                </c:pt>
              </c:strCache>
            </c:strRef>
          </c:cat>
          <c:val>
            <c:numRef>
              <c:f>'2.csv'!$F$15:$F$17</c:f>
              <c:numCache>
                <c:formatCode>General</c:formatCode>
                <c:ptCount val="3"/>
                <c:pt idx="0">
                  <c:v>46</c:v>
                </c:pt>
                <c:pt idx="1">
                  <c:v>24</c:v>
                </c:pt>
                <c:pt idx="2">
                  <c:v>39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0"/>
        <c:overlap val="-32"/>
        <c:axId val="35139252"/>
        <c:axId val="440124218"/>
      </c:barChart>
      <c:catAx>
        <c:axId val="351392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0124218"/>
        <c:crosses val="autoZero"/>
        <c:auto val="1"/>
        <c:lblAlgn val="ctr"/>
        <c:lblOffset val="100"/>
        <c:noMultiLvlLbl val="0"/>
      </c:catAx>
      <c:valAx>
        <c:axId val="44012421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1392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aa7a282d-f128-49d2-bbb2-2b5c2cd0d406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Conversion</a:t>
            </a:r>
            <a:r>
              <a:rPr lang="en-IN" baseline="0"/>
              <a:t> </a:t>
            </a:r>
            <a:r>
              <a:rPr lang="en-IN"/>
              <a:t>rate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520220956965853"/>
          <c:y val="0.0339506172839506"/>
          <c:w val="0.945779135613881"/>
          <c:h val="0.7020679012345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'4.csv'!$H$6</c:f>
              <c:strCache>
                <c:ptCount val="1"/>
                <c:pt idx="0">
                  <c:v>conversion_rate</c:v>
                </c:pt>
              </c:strCache>
            </c:strRef>
          </c:tx>
          <c:spPr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'4.csv'!$G$7:$G$16</c:f>
              <c:strCache>
                <c:ptCount val="10"/>
                <c:pt idx="0">
                  <c:v>entertainment</c:v>
                </c:pt>
                <c:pt idx="1">
                  <c:v>marketing</c:v>
                </c:pt>
                <c:pt idx="2">
                  <c:v>telecommunications</c:v>
                </c:pt>
                <c:pt idx="3">
                  <c:v>services</c:v>
                </c:pt>
                <c:pt idx="4">
                  <c:v>finance</c:v>
                </c:pt>
                <c:pt idx="5">
                  <c:v>software</c:v>
                </c:pt>
                <c:pt idx="6">
                  <c:v>medical</c:v>
                </c:pt>
                <c:pt idx="7">
                  <c:v>technolgy</c:v>
                </c:pt>
                <c:pt idx="8">
                  <c:v>retail</c:v>
                </c:pt>
                <c:pt idx="9">
                  <c:v>employment</c:v>
                </c:pt>
              </c:strCache>
            </c:strRef>
          </c:cat>
          <c:val>
            <c:numRef>
              <c:f>'4.csv'!$H$7:$H$16</c:f>
              <c:numCache>
                <c:formatCode>0.00%</c:formatCode>
                <c:ptCount val="10"/>
                <c:pt idx="0">
                  <c:v>0.6957</c:v>
                </c:pt>
                <c:pt idx="1">
                  <c:v>0.6846</c:v>
                </c:pt>
                <c:pt idx="2">
                  <c:v>0.6724</c:v>
                </c:pt>
                <c:pt idx="3">
                  <c:v>0.6687</c:v>
                </c:pt>
                <c:pt idx="4">
                  <c:v>0.6645</c:v>
                </c:pt>
                <c:pt idx="5">
                  <c:v>0.6618</c:v>
                </c:pt>
                <c:pt idx="6">
                  <c:v>0.6543</c:v>
                </c:pt>
                <c:pt idx="7">
                  <c:v>0.6538</c:v>
                </c:pt>
                <c:pt idx="8">
                  <c:v>0.6313</c:v>
                </c:pt>
                <c:pt idx="9">
                  <c:v>0.6207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0"/>
        <c:overlap val="-32"/>
        <c:axId val="531889203"/>
        <c:axId val="848541336"/>
      </c:barChart>
      <c:catAx>
        <c:axId val="53188920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8541336"/>
        <c:crosses val="autoZero"/>
        <c:auto val="1"/>
        <c:lblAlgn val="ctr"/>
        <c:lblOffset val="100"/>
        <c:noMultiLvlLbl val="0"/>
      </c:catAx>
      <c:valAx>
        <c:axId val="848541336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18892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312d3ae-91c9-4af7-882a-51811eb597b8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'5.csv'!$B$1</c:f>
              <c:strCache>
                <c:ptCount val="1"/>
                <c:pt idx="0">
                  <c:v>avg_days_to_close</c:v>
                </c:pt>
              </c:strCache>
            </c:strRef>
          </c:tx>
          <c:spPr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'5.csv'!$A$2:$A$11</c:f>
              <c:strCache>
                <c:ptCount val="10"/>
                <c:pt idx="0">
                  <c:v>Zane Levy</c:v>
                </c:pt>
                <c:pt idx="1">
                  <c:v>Daniell Hammack</c:v>
                </c:pt>
                <c:pt idx="2">
                  <c:v>Cecily Lampkin</c:v>
                </c:pt>
                <c:pt idx="3">
                  <c:v>Rosie Papadopoulos</c:v>
                </c:pt>
                <c:pt idx="4">
                  <c:v>Boris Faz</c:v>
                </c:pt>
                <c:pt idx="5">
                  <c:v>Cassey Cress</c:v>
                </c:pt>
                <c:pt idx="6">
                  <c:v>Kami Bicknell</c:v>
                </c:pt>
                <c:pt idx="7">
                  <c:v>Elease Gluck</c:v>
                </c:pt>
                <c:pt idx="8">
                  <c:v>Reed Clapper</c:v>
                </c:pt>
                <c:pt idx="9">
                  <c:v>Anna Snelling</c:v>
                </c:pt>
              </c:strCache>
            </c:strRef>
          </c:cat>
          <c:val>
            <c:numRef>
              <c:f>'5.csv'!$B$2:$B$11</c:f>
              <c:numCache>
                <c:formatCode>General</c:formatCode>
                <c:ptCount val="10"/>
                <c:pt idx="0">
                  <c:v>53</c:v>
                </c:pt>
                <c:pt idx="1">
                  <c:v>53</c:v>
                </c:pt>
                <c:pt idx="2">
                  <c:v>53</c:v>
                </c:pt>
                <c:pt idx="3">
                  <c:v>54</c:v>
                </c:pt>
                <c:pt idx="4">
                  <c:v>54</c:v>
                </c:pt>
                <c:pt idx="5">
                  <c:v>58</c:v>
                </c:pt>
                <c:pt idx="6">
                  <c:v>59</c:v>
                </c:pt>
                <c:pt idx="7">
                  <c:v>60</c:v>
                </c:pt>
                <c:pt idx="8">
                  <c:v>60</c:v>
                </c:pt>
                <c:pt idx="9">
                  <c:v>61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0"/>
        <c:overlap val="-40"/>
        <c:axId val="915241501"/>
        <c:axId val="764378235"/>
      </c:barChart>
      <c:catAx>
        <c:axId val="915241501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4378235"/>
        <c:crosses val="autoZero"/>
        <c:auto val="1"/>
        <c:lblAlgn val="ctr"/>
        <c:lblOffset val="100"/>
        <c:noMultiLvlLbl val="0"/>
      </c:catAx>
      <c:valAx>
        <c:axId val="7643782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1524150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427a8b78-6381-4535-af85-2ea54c9766ef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3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Win</a:t>
            </a:r>
            <a:r>
              <a:rPr lang="en-IN" baseline="0" dirty="0"/>
              <a:t> </a:t>
            </a:r>
            <a:r>
              <a:rPr lang="en-IN" dirty="0"/>
              <a:t>loss</a:t>
            </a:r>
            <a:r>
              <a:rPr lang="en-IN" baseline="0" dirty="0"/>
              <a:t> </a:t>
            </a:r>
            <a:r>
              <a:rPr lang="en-IN" dirty="0"/>
              <a:t>ratio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69662088511009"/>
          <c:y val="0.176062933133546"/>
          <c:w val="0.72706780030521"/>
          <c:h val="0.78273084847349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'6.csv'!$J$8</c:f>
              <c:strCache>
                <c:ptCount val="1"/>
                <c:pt idx="0">
                  <c:v>win_loss_ratio</c:v>
                </c:pt>
              </c:strCache>
            </c:strRef>
          </c:tx>
          <c:spPr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'6.csv'!$I$9:$I$14</c:f>
              <c:strCache>
                <c:ptCount val="6"/>
                <c:pt idx="0">
                  <c:v>Cara Losch</c:v>
                </c:pt>
                <c:pt idx="1">
                  <c:v>Celia Rouche</c:v>
                </c:pt>
                <c:pt idx="2">
                  <c:v>Rocco Neubert</c:v>
                </c:pt>
                <c:pt idx="3">
                  <c:v>Summer Sewald</c:v>
                </c:pt>
                <c:pt idx="4">
                  <c:v>Dustin Brinkmann</c:v>
                </c:pt>
                <c:pt idx="5">
                  <c:v>Melvin Marxen</c:v>
                </c:pt>
              </c:strCache>
            </c:strRef>
          </c:cat>
          <c:val>
            <c:numRef>
              <c:f>'6.csv'!$J$9:$J$14</c:f>
              <c:numCache>
                <c:formatCode>General</c:formatCode>
                <c:ptCount val="6"/>
                <c:pt idx="0">
                  <c:v>2.14</c:v>
                </c:pt>
                <c:pt idx="1">
                  <c:v>1.99</c:v>
                </c:pt>
                <c:pt idx="2">
                  <c:v>1.97</c:v>
                </c:pt>
                <c:pt idx="3">
                  <c:v>1.87</c:v>
                </c:pt>
                <c:pt idx="4">
                  <c:v>1.86</c:v>
                </c:pt>
                <c:pt idx="5">
                  <c:v>1.85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90155243"/>
        <c:axId val="81785606"/>
      </c:barChart>
      <c:catAx>
        <c:axId val="190155243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81785606"/>
        <c:crosses val="autoZero"/>
        <c:auto val="1"/>
        <c:lblAlgn val="ctr"/>
        <c:lblOffset val="100"/>
        <c:noMultiLvlLbl val="0"/>
      </c:catAx>
      <c:valAx>
        <c:axId val="8178560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1901552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97c6fd9b-da98-40f8-9e19-6b6ce759eb47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win</a:t>
            </a:r>
            <a:r>
              <a:rPr lang="en-IN" altLang="en-US"/>
              <a:t> </a:t>
            </a:r>
            <a:r>
              <a:rPr lang="en-IN"/>
              <a:t>rate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10322989233692"/>
          <c:y val="0.0458657355975242"/>
          <c:w val="0.959256913658434"/>
          <c:h val="0.7559752420250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'7.csv'!$H$9</c:f>
              <c:strCache>
                <c:ptCount val="1"/>
                <c:pt idx="0">
                  <c:v>win_rate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'7.csv'!$G$10:$G$16</c:f>
              <c:strCache>
                <c:ptCount val="7"/>
                <c:pt idx="0">
                  <c:v>GTK 500</c:v>
                </c:pt>
                <c:pt idx="1">
                  <c:v>GTX Plus Pro</c:v>
                </c:pt>
                <c:pt idx="2">
                  <c:v>GTX Plus Basic</c:v>
                </c:pt>
                <c:pt idx="3">
                  <c:v>MG Special</c:v>
                </c:pt>
                <c:pt idx="4">
                  <c:v>GTX Basic</c:v>
                </c:pt>
                <c:pt idx="5">
                  <c:v>GTXPro</c:v>
                </c:pt>
                <c:pt idx="6">
                  <c:v>MG Advanced</c:v>
                </c:pt>
              </c:strCache>
            </c:strRef>
          </c:cat>
          <c:val>
            <c:numRef>
              <c:f>'7.csv'!$H$10:$H$16</c:f>
              <c:numCache>
                <c:formatCode>0.00%</c:formatCode>
                <c:ptCount val="7"/>
                <c:pt idx="0">
                  <c:v>0.7333</c:v>
                </c:pt>
                <c:pt idx="1">
                  <c:v>0.6777</c:v>
                </c:pt>
                <c:pt idx="2">
                  <c:v>0.666</c:v>
                </c:pt>
                <c:pt idx="3">
                  <c:v>0.6655</c:v>
                </c:pt>
                <c:pt idx="4">
                  <c:v>0.658</c:v>
                </c:pt>
                <c:pt idx="5">
                  <c:v>0.6508</c:v>
                </c:pt>
                <c:pt idx="6">
                  <c:v>0.6319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0"/>
        <c:overlap val="-32"/>
        <c:axId val="522183507"/>
        <c:axId val="56150610"/>
      </c:barChart>
      <c:catAx>
        <c:axId val="5221835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0" vertOverflow="ellipsis" vert="horz" wrap="square" anchor="b" anchorCtr="0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150610"/>
        <c:crosses val="autoZero"/>
        <c:auto val="1"/>
        <c:lblAlgn val="ctr"/>
        <c:lblOffset val="100"/>
        <c:noMultiLvlLbl val="0"/>
      </c:catAx>
      <c:valAx>
        <c:axId val="5615061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21835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dd3f79a6-b232-4bd7-b0ee-4d229bfbba8d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1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0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D28-D8A3-42CF-935F-6CA98BFA40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9FB-06A1-44FF-B8FE-FC6CAF4C3F8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D28-D8A3-42CF-935F-6CA98BFA40C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9FB-06A1-44FF-B8FE-FC6CAF4C3F8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D28-D8A3-42CF-935F-6CA98BFA40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9FB-06A1-44FF-B8FE-FC6CAF4C3F8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D28-D8A3-42CF-935F-6CA98BFA40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9FB-06A1-44FF-B8FE-FC6CAF4C3F87}" type="slidenum">
              <a:rPr lang="en-IN" smtClean="0"/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D28-D8A3-42CF-935F-6CA98BFA40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9FB-06A1-44FF-B8FE-FC6CAF4C3F8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D28-D8A3-42CF-935F-6CA98BFA40C8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9FB-06A1-44FF-B8FE-FC6CAF4C3F8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D28-D8A3-42CF-935F-6CA98BFA40C8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9FB-06A1-44FF-B8FE-FC6CAF4C3F8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D28-D8A3-42CF-935F-6CA98BFA40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9FB-06A1-44FF-B8FE-FC6CAF4C3F8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D28-D8A3-42CF-935F-6CA98BFA40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9FB-06A1-44FF-B8FE-FC6CAF4C3F8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D28-D8A3-42CF-935F-6CA98BFA40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9FB-06A1-44FF-B8FE-FC6CAF4C3F8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D28-D8A3-42CF-935F-6CA98BFA40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9FB-06A1-44FF-B8FE-FC6CAF4C3F8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D28-D8A3-42CF-935F-6CA98BFA40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9FB-06A1-44FF-B8FE-FC6CAF4C3F8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D28-D8A3-42CF-935F-6CA98BFA40C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9FB-06A1-44FF-B8FE-FC6CAF4C3F8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D28-D8A3-42CF-935F-6CA98BFA40C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9FB-06A1-44FF-B8FE-FC6CAF4C3F8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D28-D8A3-42CF-935F-6CA98BFA40C8}" type="datetimeFigureOut">
              <a:rPr lang="en-IN" smtClean="0"/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9FB-06A1-44FF-B8FE-FC6CAF4C3F8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D28-D8A3-42CF-935F-6CA98BFA40C8}" type="datetimeFigureOut">
              <a:rPr lang="en-IN" smtClean="0"/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9FB-06A1-44FF-B8FE-FC6CAF4C3F8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D28-D8A3-42CF-935F-6CA98BFA40C8}" type="datetimeFigureOut">
              <a:rPr lang="en-IN" smtClean="0"/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9FB-06A1-44FF-B8FE-FC6CAF4C3F8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D28-D8A3-42CF-935F-6CA98BFA40C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9FB-06A1-44FF-B8FE-FC6CAF4C3F87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4.png"/><Relationship Id="rId21" Type="http://schemas.openxmlformats.org/officeDocument/2006/relationships/image" Target="../media/image3.png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70DD28-D8A3-42CF-935F-6CA98BFA40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79FB-06A1-44FF-B8FE-FC6CAF4C3F87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62025"/>
            <a:ext cx="7758430" cy="1630680"/>
          </a:xfrm>
        </p:spPr>
        <p:txBody>
          <a:bodyPr>
            <a:normAutofit/>
          </a:bodyPr>
          <a:lstStyle/>
          <a:p>
            <a:r>
              <a:rPr lang="en-US" altLang="en-US" sz="4445" dirty="0">
                <a:solidFill>
                  <a:schemeClr val="tx1">
                    <a:lumMod val="95000"/>
                  </a:schemeClr>
                </a:solidFill>
              </a:rPr>
              <a:t>CRM-Based Analysis of B2B Hardware Sales</a:t>
            </a:r>
            <a:endParaRPr lang="en-US" altLang="en-US" sz="4445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705" y="2903456"/>
            <a:ext cx="5399596" cy="6315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MYSQL PROJECT BY SAYAN MUKHERJEE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 descr="A pile of electronic components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96" y="1198564"/>
            <a:ext cx="4025245" cy="2412688"/>
          </a:xfrm>
          <a:prstGeom prst="rect">
            <a:avLst/>
          </a:prstGeom>
        </p:spPr>
      </p:pic>
      <p:pic>
        <p:nvPicPr>
          <p:cNvPr id="7" name="Picture 6" descr="Close-up of people shaking hands&#10;&#10;AI-generated content may be incorrec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96" y="3691988"/>
            <a:ext cx="4025245" cy="29788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935" y="171450"/>
            <a:ext cx="8825865" cy="559435"/>
          </a:xfrm>
        </p:spPr>
        <p:txBody>
          <a:bodyPr/>
          <a:lstStyle/>
          <a:p>
            <a:r>
              <a:rPr lang="en-US" altLang="en-US" sz="2400" dirty="0"/>
              <a:t>7. what is the win rate based on </a:t>
            </a:r>
            <a:r>
              <a:rPr lang="en-US" altLang="en-US" sz="2400" dirty="0"/>
              <a:t>the product ?</a:t>
            </a:r>
            <a:endParaRPr lang="en-US" alt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0" y="4963795"/>
            <a:ext cx="9244330" cy="1776095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sym typeface="+mn-ea"/>
              </a:rPr>
              <a:t>INSIGHTS:</a:t>
            </a:r>
            <a:endParaRPr lang="en-US" sz="1800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>
                    <a:lumMod val="95000"/>
                  </a:schemeClr>
                </a:solidFill>
                <a:sym typeface="+mn-ea"/>
              </a:rPr>
              <a:t> </a:t>
            </a:r>
            <a:r>
              <a:rPr lang="en-US" altLang="en-US" sz="14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GTK 500 </a:t>
            </a:r>
            <a:r>
              <a:rPr lang="en-US" altLang="en-US" sz="1400" cap="none" dirty="0">
                <a:solidFill>
                  <a:schemeClr val="tx1">
                    <a:lumMod val="95000"/>
                  </a:schemeClr>
                </a:solidFill>
                <a:sym typeface="+mn-ea"/>
              </a:rPr>
              <a:t>has the highest win rate (73.33%), indicating strong market performance</a:t>
            </a:r>
            <a:r>
              <a:rPr lang="en-US" altLang="en-US" sz="14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.</a:t>
            </a:r>
            <a:endParaRPr lang="en-US" altLang="en-US" sz="1400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4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 MG </a:t>
            </a:r>
            <a:r>
              <a:rPr lang="en-US" altLang="en-US" sz="1400" cap="none" dirty="0">
                <a:solidFill>
                  <a:schemeClr val="tx1">
                    <a:lumMod val="95000"/>
                  </a:schemeClr>
                </a:solidFill>
                <a:sym typeface="+mn-ea"/>
              </a:rPr>
              <a:t>Advanced is lowest at 63.19%.</a:t>
            </a:r>
            <a:endParaRPr lang="en-US" altLang="en-US" sz="1400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400" cap="none" dirty="0">
                <a:solidFill>
                  <a:schemeClr val="tx1">
                    <a:lumMod val="95000"/>
                  </a:schemeClr>
                </a:solidFill>
                <a:sym typeface="+mn-ea"/>
              </a:rPr>
              <a:t>Most products have a win rate above 65%, showing generally good sales effectiveness</a:t>
            </a:r>
            <a:r>
              <a:rPr lang="en-US" altLang="en-US" sz="14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.</a:t>
            </a:r>
            <a:endParaRPr lang="en-US" altLang="en-US" sz="1400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endParaRPr lang="en-US" altLang="en-US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endParaRPr lang="en-I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6097270" y="1219200"/>
          <a:ext cx="6015990" cy="400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5" name="Picture 4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" y="2310765"/>
            <a:ext cx="6042025" cy="1338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" y="162560"/>
            <a:ext cx="6504305" cy="779780"/>
          </a:xfrm>
        </p:spPr>
        <p:txBody>
          <a:bodyPr/>
          <a:lstStyle/>
          <a:p>
            <a:r>
              <a:rPr lang="en-US" dirty="0"/>
              <a:t>RECOMMENDATION: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73685" y="1215390"/>
            <a:ext cx="11227435" cy="51987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273050" y="1101725"/>
            <a:ext cx="11631295" cy="5563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 sz="1600"/>
              <a:t>In order to increase efficiency among slower closers, one can exchange the best practices used by the top performers.</a:t>
            </a:r>
            <a:endParaRPr lang="en-US" altLang="en-US" sz="1600"/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en-US" sz="16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 sz="1600"/>
              <a:t> Provide targeted coaching for</a:t>
            </a:r>
            <a:r>
              <a:rPr lang="en-IN" altLang="en-US" sz="1600"/>
              <a:t> </a:t>
            </a:r>
            <a:r>
              <a:rPr lang="en-US" altLang="en-US" sz="1600"/>
              <a:t>agents that always have very low close values so you can get quality deals.</a:t>
            </a:r>
            <a:endParaRPr lang="en-US" altLang="en-US" sz="1600"/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en-US" sz="16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 sz="1600"/>
              <a:t>Study the large disparity in performance in some areas and standardize sales approaches to get more uniform results.</a:t>
            </a:r>
            <a:endParaRPr lang="en-US" altLang="en-US" sz="1600"/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en-US" sz="16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 sz="1600"/>
              <a:t>Target low conversion areas in a more precise manner and update the messaging strategies.</a:t>
            </a:r>
            <a:endParaRPr lang="en-US" altLang="en-US" sz="1600"/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en-US" sz="16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 sz="1600"/>
              <a:t>Keep on pushing the products that have good win rates and re-consider positioning or pricing of poor performing products.</a:t>
            </a:r>
            <a:endParaRPr lang="en-US" altLang="en-US" sz="1600"/>
          </a:p>
          <a:p>
            <a:pPr indent="0">
              <a:buFont typeface="Wingdings" panose="05000000000000000000" charset="0"/>
              <a:buNone/>
            </a:pPr>
            <a:endParaRPr lang="en-US" altLang="en-US" sz="16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 sz="1600"/>
              <a:t>Continuously monitor win/loss ratios to make managers continue to perform well and discover which areas need further improvements before it is too late.</a:t>
            </a:r>
            <a:endParaRPr lang="en-US" altLang="en-US" sz="1600"/>
          </a:p>
          <a:p>
            <a:pPr marL="285750" indent="-285750">
              <a:buFont typeface="Wingdings" panose="05000000000000000000" charset="0"/>
              <a:buChar char="ü"/>
            </a:pPr>
            <a:endParaRPr 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09" y="207390"/>
            <a:ext cx="4440810" cy="68815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0" y="2093595"/>
            <a:ext cx="7550785" cy="198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project, the goal is to understand how sales agents manage deals and to uncover insights into sales performance, revenue generation, deal success rates, and sales cycle duration.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consists of CRM data (sales_pipeline), product information (products), account details (accounts), and sales team structure (sales_teams).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 descr="A screenshot of a computer&#10;&#10;AI-generated content may be incorrect.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5" y="1351280"/>
            <a:ext cx="4070985" cy="460883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995474" cy="841506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 OF THE PROJECT: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" y="1674495"/>
            <a:ext cx="9349740" cy="1511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In order to analy</a:t>
            </a:r>
            <a:r>
              <a:rPr lang="en-IN" altLang="en-US" dirty="0"/>
              <a:t>z</a:t>
            </a:r>
            <a:r>
              <a:rPr lang="en-US" altLang="en-US" dirty="0"/>
              <a:t>e the overall sales performance through the evaluation of product-wise and sector wise revenue contribution, the effectiveness of deal conversions and the sales cycle duration provided business-wise insights.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 descr="A black background with a black square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735" y="1345565"/>
            <a:ext cx="221488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45" y="309880"/>
            <a:ext cx="9665335" cy="876935"/>
          </a:xfrm>
        </p:spPr>
        <p:txBody>
          <a:bodyPr>
            <a:normAutofit fontScale="90000"/>
          </a:bodyPr>
          <a:lstStyle/>
          <a:p>
            <a:r>
              <a:rPr lang="en-US" altLang="en-US" sz="2220" dirty="0"/>
              <a:t>1.</a:t>
            </a:r>
            <a:r>
              <a:rPr lang="en-US" altLang="en-US" sz="2200" dirty="0"/>
              <a:t>Which sales agent has achieved the highest average close value across all</a:t>
            </a:r>
            <a:r>
              <a:rPr lang="en-IN" altLang="en-US" sz="2200" dirty="0"/>
              <a:t> </a:t>
            </a:r>
            <a:br>
              <a:rPr lang="en-IN" altLang="en-US" sz="2200" dirty="0"/>
            </a:br>
            <a:r>
              <a:rPr lang="en-IN" altLang="en-US" sz="2200" dirty="0"/>
              <a:t>   </a:t>
            </a:r>
            <a:r>
              <a:rPr lang="en-US" altLang="en-US" sz="2200" dirty="0"/>
              <a:t>'Won' deals</a:t>
            </a:r>
            <a:r>
              <a:rPr lang="en-IN" altLang="en-US" sz="2200" dirty="0"/>
              <a:t> ?</a:t>
            </a:r>
            <a:endParaRPr lang="en-IN" alt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20" y="4898390"/>
            <a:ext cx="8268335" cy="19596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INSIGHTS:</a:t>
            </a:r>
            <a:endParaRPr lang="en-US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Rosalina Dieter has the highest average close value (4,080.97).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Darcel Schlecht closed the most deals (166).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High-value closers usually have fewer deals. </a:t>
            </a:r>
            <a:endParaRPr lang="en-US" altLang="en-US" sz="1800" dirty="0"/>
          </a:p>
        </p:txBody>
      </p:sp>
      <p:pic>
        <p:nvPicPr>
          <p:cNvPr id="6" name="Picture 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" y="2463165"/>
            <a:ext cx="5915025" cy="1276350"/>
          </a:xfrm>
          <a:prstGeom prst="rect">
            <a:avLst/>
          </a:prstGeom>
        </p:spPr>
      </p:pic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7245350" y="1829435"/>
          <a:ext cx="3963035" cy="26371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3865"/>
                <a:gridCol w="1391920"/>
                <a:gridCol w="857250"/>
              </a:tblGrid>
              <a:tr h="211455">
                <a:tc>
                  <a:txBody>
                    <a:bodyPr/>
                    <a:p>
                      <a:pPr algn="l" fontAlgn="ctr"/>
                      <a:r>
                        <a:rPr sz="1400"/>
                        <a:t>sales_agent</a:t>
                      </a:r>
                      <a:endParaRPr sz="14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200"/>
                        <a:t>avg_close_value</a:t>
                      </a:r>
                      <a:endParaRPr sz="12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200"/>
                        <a:t>won_deals</a:t>
                      </a:r>
                      <a:endParaRPr sz="1200"/>
                    </a:p>
                  </a:txBody>
                  <a:tcPr marL="9842" marR="9842" marT="9842" marB="0" anchor="ctr" anchorCtr="0"/>
                </a:tc>
              </a:tr>
              <a:tr h="242570">
                <a:tc>
                  <a:txBody>
                    <a:bodyPr/>
                    <a:p>
                      <a:pPr algn="l" fontAlgn="ctr"/>
                      <a:r>
                        <a:rPr sz="1100"/>
                        <a:t>Rosalina Dieter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4080.97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39</a:t>
                      </a:r>
                      <a:endParaRPr sz="1100"/>
                    </a:p>
                  </a:txBody>
                  <a:tcPr marL="9842" marR="9842" marT="9842" marB="0" anchor="ctr" anchorCtr="0"/>
                </a:tc>
              </a:tr>
              <a:tr h="242570">
                <a:tc>
                  <a:txBody>
                    <a:bodyPr/>
                    <a:p>
                      <a:pPr algn="l" fontAlgn="ctr"/>
                      <a:r>
                        <a:rPr sz="1100"/>
                        <a:t>Elease Gluck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3829.82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39</a:t>
                      </a:r>
                      <a:endParaRPr sz="1100"/>
                    </a:p>
                  </a:txBody>
                  <a:tcPr marL="9842" marR="9842" marT="9842" marB="0" anchor="ctr" anchorCtr="0"/>
                </a:tc>
              </a:tr>
              <a:tr h="242570">
                <a:tc>
                  <a:txBody>
                    <a:bodyPr/>
                    <a:p>
                      <a:pPr algn="l" fontAlgn="ctr"/>
                      <a:r>
                        <a:rPr sz="1100"/>
                        <a:t>Daniell Hammack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3455.75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60</a:t>
                      </a:r>
                      <a:endParaRPr sz="1100"/>
                    </a:p>
                  </a:txBody>
                  <a:tcPr marL="9842" marR="9842" marT="9842" marB="0" anchor="ctr" anchorCtr="0"/>
                </a:tc>
              </a:tr>
              <a:tr h="242570">
                <a:tc>
                  <a:txBody>
                    <a:bodyPr/>
                    <a:p>
                      <a:pPr algn="l" fontAlgn="ctr"/>
                      <a:r>
                        <a:rPr sz="1100"/>
                        <a:t>Rosie Papadopoulos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3132.92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36</a:t>
                      </a:r>
                      <a:endParaRPr sz="1100"/>
                    </a:p>
                  </a:txBody>
                  <a:tcPr marL="9842" marR="9842" marT="9842" marB="0" anchor="ctr" anchorCtr="0"/>
                </a:tc>
              </a:tr>
              <a:tr h="242570">
                <a:tc>
                  <a:txBody>
                    <a:bodyPr/>
                    <a:p>
                      <a:pPr algn="l" fontAlgn="ctr"/>
                      <a:r>
                        <a:rPr sz="1100"/>
                        <a:t>Markita Hansen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3132.87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68</a:t>
                      </a:r>
                      <a:endParaRPr sz="1100"/>
                    </a:p>
                  </a:txBody>
                  <a:tcPr marL="9842" marR="9842" marT="9842" marB="0" anchor="ctr" anchorCtr="0"/>
                </a:tc>
              </a:tr>
              <a:tr h="242570">
                <a:tc>
                  <a:txBody>
                    <a:bodyPr/>
                    <a:p>
                      <a:pPr algn="l" fontAlgn="ctr"/>
                      <a:r>
                        <a:rPr sz="1100"/>
                        <a:t>Zane Levy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3094.78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76</a:t>
                      </a:r>
                      <a:endParaRPr sz="1100"/>
                    </a:p>
                  </a:txBody>
                  <a:tcPr marL="9842" marR="9842" marT="9842" marB="0" anchor="ctr" anchorCtr="0"/>
                </a:tc>
              </a:tr>
              <a:tr h="242570">
                <a:tc>
                  <a:txBody>
                    <a:bodyPr/>
                    <a:p>
                      <a:pPr algn="l" fontAlgn="ctr"/>
                      <a:r>
                        <a:rPr sz="1100"/>
                        <a:t>Darcel Schlecht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3078.35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166</a:t>
                      </a:r>
                      <a:endParaRPr sz="1100"/>
                    </a:p>
                  </a:txBody>
                  <a:tcPr marL="9842" marR="9842" marT="9842" marB="0" anchor="ctr" anchorCtr="0"/>
                </a:tc>
              </a:tr>
              <a:tr h="242570">
                <a:tc>
                  <a:txBody>
                    <a:bodyPr/>
                    <a:p>
                      <a:pPr algn="l" fontAlgn="ctr"/>
                      <a:r>
                        <a:rPr sz="1100"/>
                        <a:t>James Ascencio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3023.44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64</a:t>
                      </a:r>
                      <a:endParaRPr sz="1100"/>
                    </a:p>
                  </a:txBody>
                  <a:tcPr marL="9842" marR="9842" marT="9842" marB="0" anchor="ctr" anchorCtr="0"/>
                </a:tc>
              </a:tr>
              <a:tr h="242570">
                <a:tc>
                  <a:txBody>
                    <a:bodyPr/>
                    <a:p>
                      <a:pPr algn="l" fontAlgn="ctr"/>
                      <a:r>
                        <a:rPr sz="1100"/>
                        <a:t>Wilburn Farren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2947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24</a:t>
                      </a:r>
                      <a:endParaRPr sz="1100"/>
                    </a:p>
                  </a:txBody>
                  <a:tcPr marL="9842" marR="9842" marT="9842" marB="0" anchor="ctr" anchorCtr="0"/>
                </a:tc>
              </a:tr>
              <a:tr h="242570">
                <a:tc>
                  <a:txBody>
                    <a:bodyPr/>
                    <a:p>
                      <a:pPr algn="l" fontAlgn="ctr"/>
                      <a:r>
                        <a:rPr sz="1100"/>
                        <a:t>Cassey Cress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2857.55</a:t>
                      </a:r>
                      <a:endParaRPr sz="11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100"/>
                        <a:t>84</a:t>
                      </a:r>
                      <a:endParaRPr sz="1100"/>
                    </a:p>
                  </a:txBody>
                  <a:tcPr marL="9842" marR="9842" marT="9842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665" y="165100"/>
            <a:ext cx="9613265" cy="641350"/>
          </a:xfrm>
        </p:spPr>
        <p:txBody>
          <a:bodyPr>
            <a:normAutofit fontScale="90000"/>
          </a:bodyPr>
          <a:lstStyle/>
          <a:p>
            <a:r>
              <a:rPr lang="en-US" sz="2220" dirty="0"/>
              <a:t>2. Which agent has made the most and the least product deals in each region ?</a:t>
            </a:r>
            <a:endParaRPr lang="en-US" sz="222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67665" y="5184742"/>
            <a:ext cx="9613265" cy="1593130"/>
          </a:xfrm>
        </p:spPr>
        <p:txBody>
          <a:bodyPr>
            <a:noAutofit/>
          </a:bodyPr>
          <a:lstStyle/>
          <a:p>
            <a:r>
              <a:rPr lang="en-US" sz="1400" b="1" dirty="0">
                <a:sym typeface="+mn-ea"/>
              </a:rPr>
              <a:t>INSIGHTS</a:t>
            </a:r>
            <a:r>
              <a:rPr lang="en-US" sz="1500" b="1" dirty="0">
                <a:sym typeface="+mn-ea"/>
              </a:rPr>
              <a:t>: </a:t>
            </a:r>
            <a:endParaRPr lang="en-US" sz="1500" b="1" dirty="0"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en-US" sz="1200" dirty="0"/>
              <a:t> </a:t>
            </a:r>
            <a:r>
              <a:rPr lang="en-US" altLang="en-US" sz="1600" dirty="0"/>
              <a:t>Darcel Schlecht (Central) closed the most deals overall (166).</a:t>
            </a:r>
            <a:endParaRPr lang="en-US" altLang="en-US" sz="1600" dirty="0"/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en-US" sz="1600" dirty="0"/>
              <a:t>Wilburn Farren (East) had the fewest deals (24).</a:t>
            </a:r>
            <a:endParaRPr lang="en-US" altLang="en-US" sz="1600" dirty="0"/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en-US" sz="1600" dirty="0"/>
              <a:t>Central region shows the biggest gap between top and bottom performers.</a:t>
            </a:r>
            <a:endParaRPr lang="en-US" altLang="en-US" sz="1600" dirty="0"/>
          </a:p>
        </p:txBody>
      </p:sp>
      <p:pic>
        <p:nvPicPr>
          <p:cNvPr id="4" name="Picture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" y="1214120"/>
            <a:ext cx="6286500" cy="3695700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/>
        </p:nvGraphicFramePr>
        <p:xfrm>
          <a:off x="6899910" y="162433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685" y="268605"/>
            <a:ext cx="9707245" cy="755650"/>
          </a:xfrm>
        </p:spPr>
        <p:txBody>
          <a:bodyPr/>
          <a:lstStyle/>
          <a:p>
            <a:r>
              <a:rPr lang="en-US" sz="2400" dirty="0"/>
              <a:t>3</a:t>
            </a:r>
            <a:r>
              <a:rPr lang="en-US" sz="2400" dirty="0"/>
              <a:t>. Which agent is taking minimum time</a:t>
            </a:r>
            <a:r>
              <a:rPr lang="en-IN" altLang="en-US" sz="2400" dirty="0"/>
              <a:t> (In Month)</a:t>
            </a:r>
            <a:r>
              <a:rPr lang="en-US" sz="2400" dirty="0"/>
              <a:t> to closing a deal?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3" y="5458120"/>
            <a:ext cx="11557262" cy="1399880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sym typeface="+mn-ea"/>
              </a:rPr>
              <a:t>INSIGHTS:</a:t>
            </a:r>
            <a:endParaRPr lang="en-US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600" dirty="0">
                <a:solidFill>
                  <a:schemeClr val="tx1"/>
                </a:solidFill>
              </a:rPr>
              <a:t>A</a:t>
            </a:r>
            <a:r>
              <a:rPr lang="en-US" altLang="en-US" sz="1600" cap="none" dirty="0">
                <a:solidFill>
                  <a:schemeClr val="tx1"/>
                </a:solidFill>
              </a:rPr>
              <a:t>nna</a:t>
            </a:r>
            <a:r>
              <a:rPr lang="en-US" altLang="en-US" sz="1600" dirty="0">
                <a:solidFill>
                  <a:schemeClr val="tx1"/>
                </a:solidFill>
              </a:rPr>
              <a:t> S</a:t>
            </a:r>
            <a:r>
              <a:rPr lang="en-US" altLang="en-US" sz="1600" cap="none" dirty="0">
                <a:solidFill>
                  <a:schemeClr val="tx1"/>
                </a:solidFill>
              </a:rPr>
              <a:t>nelling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cap="none" dirty="0">
                <a:solidFill>
                  <a:schemeClr val="tx1"/>
                </a:solidFill>
              </a:rPr>
              <a:t>is the fastest closer, taking only 1 month to close a deal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40" y="1376045"/>
            <a:ext cx="7224395" cy="3476625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>
            <p:custDataLst>
              <p:tags r:id="rId2"/>
            </p:custDataLst>
          </p:nvPr>
        </p:nvGraphicFramePr>
        <p:xfrm>
          <a:off x="8416925" y="2546985"/>
          <a:ext cx="3151505" cy="1214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2695"/>
                <a:gridCol w="1908810"/>
              </a:tblGrid>
              <a:tr h="607060">
                <a:tc>
                  <a:txBody>
                    <a:bodyPr/>
                    <a:p>
                      <a:pPr algn="l" fontAlgn="ctr"/>
                      <a:r>
                        <a:rPr sz="1600"/>
                        <a:t>sales_agent</a:t>
                      </a:r>
                      <a:endParaRPr sz="16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/>
                        <a:t>min_months_to_close</a:t>
                      </a:r>
                      <a:endParaRPr sz="1400"/>
                    </a:p>
                  </a:txBody>
                  <a:tcPr marL="9842" marR="9842" marT="9842" marB="0" anchor="ctr" anchorCtr="0"/>
                </a:tc>
              </a:tr>
              <a:tr h="607060">
                <a:tc>
                  <a:txBody>
                    <a:bodyPr/>
                    <a:p>
                      <a:pPr algn="l" fontAlgn="ctr"/>
                      <a:r>
                        <a:rPr sz="1400"/>
                        <a:t>Anna Snelling</a:t>
                      </a:r>
                      <a:endParaRPr sz="1400"/>
                    </a:p>
                  </a:txBody>
                  <a:tcPr marL="9842" marR="9842" marT="9842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800"/>
                        <a:t>1</a:t>
                      </a:r>
                      <a:endParaRPr sz="1800"/>
                    </a:p>
                  </a:txBody>
                  <a:tcPr marL="9842" marR="9842" marT="9842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8138" y="373145"/>
            <a:ext cx="8825658" cy="632820"/>
          </a:xfrm>
        </p:spPr>
        <p:txBody>
          <a:bodyPr/>
          <a:lstStyle/>
          <a:p>
            <a:r>
              <a:rPr lang="en-US" sz="2400" dirty="0"/>
              <a:t>4. Sector wise conversation rate?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160" y="5337175"/>
            <a:ext cx="11661140" cy="1574165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charset="0"/>
            </a:pPr>
            <a:r>
              <a:rPr lang="en-US" sz="7200" b="1" dirty="0">
                <a:solidFill>
                  <a:schemeClr val="tx1">
                    <a:lumMod val="95000"/>
                  </a:schemeClr>
                </a:solidFill>
                <a:sym typeface="+mn-ea"/>
              </a:rPr>
              <a:t>INSIGHTS:</a:t>
            </a:r>
            <a:r>
              <a:rPr lang="en-IN" altLang="en-US" sz="7200" b="1" dirty="0">
                <a:solidFill>
                  <a:schemeClr val="tx1">
                    <a:lumMod val="95000"/>
                  </a:schemeClr>
                </a:solidFill>
                <a:sym typeface="+mn-ea"/>
              </a:rPr>
              <a:t> </a:t>
            </a:r>
            <a:endParaRPr lang="en-IN" altLang="en-US" sz="7200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6400" cap="none" dirty="0">
                <a:solidFill>
                  <a:schemeClr val="tx1">
                    <a:lumMod val="95000"/>
                  </a:schemeClr>
                </a:solidFill>
              </a:rPr>
              <a:t>Entertainment leads with the highest conversion rate </a:t>
            </a:r>
            <a:r>
              <a:rPr lang="en-US" altLang="en-US" sz="6400" dirty="0">
                <a:solidFill>
                  <a:schemeClr val="tx1">
                    <a:lumMod val="95000"/>
                  </a:schemeClr>
                </a:solidFill>
              </a:rPr>
              <a:t>(69.57%).</a:t>
            </a:r>
            <a:endParaRPr lang="en-US" altLang="en-US" sz="64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6400" cap="none" dirty="0">
                <a:solidFill>
                  <a:schemeClr val="tx1">
                    <a:lumMod val="95000"/>
                  </a:schemeClr>
                </a:solidFill>
              </a:rPr>
              <a:t>Employment has the lowest conversion rate </a:t>
            </a:r>
            <a:r>
              <a:rPr lang="en-US" altLang="en-US" sz="6400" dirty="0">
                <a:solidFill>
                  <a:schemeClr val="tx1">
                    <a:lumMod val="95000"/>
                  </a:schemeClr>
                </a:solidFill>
              </a:rPr>
              <a:t>(62.07%).</a:t>
            </a:r>
            <a:endParaRPr lang="en-US" altLang="en-US" sz="64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6400" cap="none" dirty="0">
                <a:solidFill>
                  <a:schemeClr val="tx1">
                    <a:lumMod val="95000"/>
                  </a:schemeClr>
                </a:solidFill>
              </a:rPr>
              <a:t>Overall, most sectors maintain strong conversion rates above </a:t>
            </a:r>
            <a:r>
              <a:rPr lang="en-US" altLang="en-US" sz="6400" dirty="0">
                <a:solidFill>
                  <a:schemeClr val="tx1">
                    <a:lumMod val="95000"/>
                  </a:schemeClr>
                </a:solidFill>
              </a:rPr>
              <a:t>65%.</a:t>
            </a:r>
            <a:endParaRPr lang="en-US" altLang="en-US" sz="64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400" dirty="0">
                <a:solidFill>
                  <a:schemeClr val="tx1">
                    <a:lumMod val="95000"/>
                  </a:schemeClr>
                </a:solidFill>
              </a:rPr>
              <a:t>Ask ChatGPT</a:t>
            </a:r>
            <a:endParaRPr lang="en-US" alt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6009640" y="1247140"/>
          <a:ext cx="6182360" cy="408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5" name="Picture 4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081530"/>
            <a:ext cx="6151245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00" y="357779"/>
            <a:ext cx="8825658" cy="861421"/>
          </a:xfrm>
        </p:spPr>
        <p:txBody>
          <a:bodyPr/>
          <a:lstStyle/>
          <a:p>
            <a:r>
              <a:rPr lang="en-US" sz="2000" dirty="0"/>
              <a:t>5. What is the average time (in days) taken to close a deal by an agent ?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" y="4978400"/>
            <a:ext cx="11670665" cy="175260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charset="0"/>
            </a:pPr>
            <a:r>
              <a:rPr lang="en-US" sz="5600" b="1" dirty="0">
                <a:solidFill>
                  <a:schemeClr val="tx1">
                    <a:lumMod val="95000"/>
                  </a:schemeClr>
                </a:solidFill>
                <a:sym typeface="+mn-ea"/>
              </a:rPr>
              <a:t>INSIGHTS: </a:t>
            </a:r>
            <a:endParaRPr lang="en-US" sz="5600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56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C</a:t>
            </a:r>
            <a:r>
              <a:rPr lang="en-US" altLang="en-US" sz="5600" cap="none" dirty="0">
                <a:solidFill>
                  <a:schemeClr val="tx1">
                    <a:lumMod val="95000"/>
                  </a:schemeClr>
                </a:solidFill>
                <a:sym typeface="+mn-ea"/>
              </a:rPr>
              <a:t>ecily</a:t>
            </a:r>
            <a:r>
              <a:rPr lang="en-US" altLang="en-US" sz="56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 L</a:t>
            </a:r>
            <a:r>
              <a:rPr lang="en-US" altLang="en-US" sz="5600" cap="none" dirty="0">
                <a:solidFill>
                  <a:schemeClr val="tx1">
                    <a:lumMod val="95000"/>
                  </a:schemeClr>
                </a:solidFill>
                <a:sym typeface="+mn-ea"/>
              </a:rPr>
              <a:t>ampkin</a:t>
            </a:r>
            <a:r>
              <a:rPr lang="en-US" altLang="en-US" sz="56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, D</a:t>
            </a:r>
            <a:r>
              <a:rPr lang="en-US" altLang="en-US" sz="5600" cap="none" dirty="0">
                <a:solidFill>
                  <a:schemeClr val="tx1">
                    <a:lumMod val="95000"/>
                  </a:schemeClr>
                </a:solidFill>
                <a:sym typeface="+mn-ea"/>
              </a:rPr>
              <a:t>aniell</a:t>
            </a:r>
            <a:r>
              <a:rPr lang="en-US" altLang="en-US" sz="56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 H</a:t>
            </a:r>
            <a:r>
              <a:rPr lang="en-US" altLang="en-US" sz="5600" cap="none" dirty="0">
                <a:solidFill>
                  <a:schemeClr val="tx1">
                    <a:lumMod val="95000"/>
                  </a:schemeClr>
                </a:solidFill>
                <a:sym typeface="+mn-ea"/>
              </a:rPr>
              <a:t>ammack</a:t>
            </a:r>
            <a:r>
              <a:rPr lang="en-US" altLang="en-US" sz="56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, </a:t>
            </a:r>
            <a:r>
              <a:rPr lang="en-US" altLang="en-US" sz="5600" cap="none" dirty="0">
                <a:solidFill>
                  <a:schemeClr val="tx1">
                    <a:lumMod val="95000"/>
                  </a:schemeClr>
                </a:solidFill>
                <a:sym typeface="+mn-ea"/>
              </a:rPr>
              <a:t>and</a:t>
            </a:r>
            <a:r>
              <a:rPr lang="en-US" altLang="en-US" sz="56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 Z</a:t>
            </a:r>
            <a:r>
              <a:rPr lang="en-US" altLang="en-US" sz="5600" cap="none" dirty="0">
                <a:solidFill>
                  <a:schemeClr val="tx1">
                    <a:lumMod val="95000"/>
                  </a:schemeClr>
                </a:solidFill>
                <a:sym typeface="+mn-ea"/>
              </a:rPr>
              <a:t>ane</a:t>
            </a:r>
            <a:r>
              <a:rPr lang="en-US" altLang="en-US" sz="56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 L</a:t>
            </a:r>
            <a:r>
              <a:rPr lang="en-US" altLang="en-US" sz="5600" cap="none" dirty="0">
                <a:solidFill>
                  <a:schemeClr val="tx1">
                    <a:lumMod val="95000"/>
                  </a:schemeClr>
                </a:solidFill>
                <a:sym typeface="+mn-ea"/>
              </a:rPr>
              <a:t>evy average 53 days to close a deal</a:t>
            </a:r>
            <a:r>
              <a:rPr lang="en-US" altLang="en-US" sz="56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.</a:t>
            </a:r>
            <a:endParaRPr lang="en-US" altLang="en-US" sz="5600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56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M</a:t>
            </a:r>
            <a:r>
              <a:rPr lang="en-US" altLang="en-US" sz="5600" cap="none" dirty="0">
                <a:solidFill>
                  <a:schemeClr val="tx1">
                    <a:lumMod val="95000"/>
                  </a:schemeClr>
                </a:solidFill>
                <a:sym typeface="+mn-ea"/>
              </a:rPr>
              <a:t>oses</a:t>
            </a:r>
            <a:r>
              <a:rPr lang="en-US" altLang="en-US" sz="56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 F</a:t>
            </a:r>
            <a:r>
              <a:rPr lang="en-US" altLang="en-US" sz="5600" cap="none" dirty="0">
                <a:solidFill>
                  <a:schemeClr val="tx1">
                    <a:lumMod val="95000"/>
                  </a:schemeClr>
                </a:solidFill>
                <a:sym typeface="+mn-ea"/>
              </a:rPr>
              <a:t>rase </a:t>
            </a:r>
            <a:r>
              <a:rPr lang="en-US" altLang="en-US" sz="56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and L</a:t>
            </a:r>
            <a:r>
              <a:rPr lang="en-US" altLang="en-US" sz="5600" cap="none" dirty="0">
                <a:solidFill>
                  <a:schemeClr val="tx1">
                    <a:lumMod val="95000"/>
                  </a:schemeClr>
                </a:solidFill>
                <a:sym typeface="+mn-ea"/>
              </a:rPr>
              <a:t>ajuana</a:t>
            </a:r>
            <a:r>
              <a:rPr lang="en-US" altLang="en-US" sz="56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 V</a:t>
            </a:r>
            <a:r>
              <a:rPr lang="en-US" altLang="en-US" sz="5600" cap="none" dirty="0">
                <a:solidFill>
                  <a:schemeClr val="tx1">
                    <a:lumMod val="95000"/>
                  </a:schemeClr>
                </a:solidFill>
                <a:sym typeface="+mn-ea"/>
              </a:rPr>
              <a:t>encill</a:t>
            </a:r>
            <a:r>
              <a:rPr lang="en-US" altLang="en-US" sz="56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 </a:t>
            </a:r>
            <a:r>
              <a:rPr lang="en-US" altLang="en-US" sz="5600" cap="none" dirty="0">
                <a:solidFill>
                  <a:schemeClr val="tx1">
                    <a:lumMod val="95000"/>
                  </a:schemeClr>
                </a:solidFill>
                <a:sym typeface="+mn-ea"/>
              </a:rPr>
              <a:t>take the longest, averaging 77 days</a:t>
            </a:r>
            <a:r>
              <a:rPr lang="en-US" altLang="en-US" sz="56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.</a:t>
            </a:r>
            <a:endParaRPr lang="en-US" altLang="en-US" sz="5600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56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 </a:t>
            </a:r>
            <a:r>
              <a:rPr lang="en-US" altLang="en-US" sz="5600" cap="none" dirty="0">
                <a:solidFill>
                  <a:schemeClr val="tx1">
                    <a:lumMod val="95000"/>
                  </a:schemeClr>
                </a:solidFill>
                <a:sym typeface="+mn-ea"/>
              </a:rPr>
              <a:t>There is a 24-day gap between the fastest and slowest average closing times, </a:t>
            </a:r>
            <a:endParaRPr lang="en-US" altLang="en-US" sz="5600" cap="none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pPr>
              <a:buFont typeface="Wingdings" panose="05000000000000000000" charset="0"/>
            </a:pPr>
            <a:r>
              <a:rPr lang="en-IN" altLang="en-US" sz="5600" cap="none" dirty="0">
                <a:solidFill>
                  <a:schemeClr val="tx1">
                    <a:lumMod val="95000"/>
                  </a:schemeClr>
                </a:solidFill>
                <a:sym typeface="+mn-ea"/>
              </a:rPr>
              <a:t>       </a:t>
            </a:r>
            <a:r>
              <a:rPr lang="en-US" altLang="en-US" sz="5600" cap="none" dirty="0">
                <a:solidFill>
                  <a:schemeClr val="tx1">
                    <a:lumMod val="95000"/>
                  </a:schemeClr>
                </a:solidFill>
                <a:sym typeface="+mn-ea"/>
              </a:rPr>
              <a:t>highlighting significant differences in efficiency among agents</a:t>
            </a:r>
            <a:r>
              <a:rPr lang="en-US" altLang="en-US" sz="5600" dirty="0">
                <a:solidFill>
                  <a:schemeClr val="tx1">
                    <a:lumMod val="95000"/>
                  </a:schemeClr>
                </a:solidFill>
                <a:sym typeface="+mn-ea"/>
              </a:rPr>
              <a:t>.</a:t>
            </a:r>
            <a:endParaRPr lang="en-US" altLang="en-US" sz="5600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5600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endParaRPr lang="en-US" altLang="en-US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endParaRPr lang="en-US" altLang="en-US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endParaRPr lang="en-US" altLang="en-US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endParaRPr lang="en-US" altLang="en-US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endParaRPr lang="en-US" altLang="en-US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endParaRPr lang="en-US" altLang="en-US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endParaRPr lang="en-US" altLang="en-US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endParaRPr lang="en-US" altLang="en-US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r>
              <a:rPr lang="en-US" altLang="en-US" b="1" dirty="0">
                <a:solidFill>
                  <a:schemeClr val="tx1">
                    <a:lumMod val="95000"/>
                  </a:schemeClr>
                </a:solidFill>
                <a:sym typeface="+mn-ea"/>
              </a:rPr>
              <a:t>Ask ChatGPT</a:t>
            </a:r>
            <a:endParaRPr lang="en-US" altLang="en-US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endParaRPr lang="en-US" altLang="en-US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endParaRPr lang="en-IN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7042150" y="1764665"/>
          <a:ext cx="4949190" cy="304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8" name="Picture 7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04795"/>
            <a:ext cx="597217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0045"/>
            <a:ext cx="8639810" cy="478155"/>
          </a:xfrm>
        </p:spPr>
        <p:txBody>
          <a:bodyPr/>
          <a:lstStyle/>
          <a:p>
            <a:br>
              <a:rPr lang="en-US" sz="2400" dirty="0"/>
            </a:br>
            <a:r>
              <a:rPr lang="en-US" sz="2000" dirty="0"/>
              <a:t>6. what is the win to loss ratio by manager </a:t>
            </a:r>
            <a:r>
              <a:rPr lang="en-IN" altLang="en-US" sz="2000" dirty="0"/>
              <a:t>?</a:t>
            </a:r>
            <a:endParaRPr lang="en-IN" alt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140" y="4779010"/>
            <a:ext cx="11453495" cy="19234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sym typeface="+mn-ea"/>
              </a:rPr>
              <a:t>INSIGHTS:</a:t>
            </a:r>
            <a:endParaRPr lang="en-US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1400" dirty="0">
                <a:solidFill>
                  <a:schemeClr val="tx1"/>
                </a:solidFill>
              </a:rPr>
              <a:t>  </a:t>
            </a:r>
            <a:r>
              <a:rPr lang="en-US" altLang="en-US" sz="1400" dirty="0">
                <a:solidFill>
                  <a:schemeClr val="tx1"/>
                </a:solidFill>
              </a:rPr>
              <a:t>C</a:t>
            </a:r>
            <a:r>
              <a:rPr lang="en-US" altLang="en-US" sz="1400" cap="none" dirty="0">
                <a:solidFill>
                  <a:schemeClr val="tx1"/>
                </a:solidFill>
              </a:rPr>
              <a:t>ara</a:t>
            </a:r>
            <a:r>
              <a:rPr lang="en-US" altLang="en-US" sz="1400" dirty="0">
                <a:solidFill>
                  <a:schemeClr val="tx1"/>
                </a:solidFill>
              </a:rPr>
              <a:t> L</a:t>
            </a:r>
            <a:r>
              <a:rPr lang="en-US" altLang="en-US" sz="1400" cap="none" dirty="0">
                <a:solidFill>
                  <a:schemeClr val="tx1"/>
                </a:solidFill>
              </a:rPr>
              <a:t>osch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cap="none" dirty="0">
                <a:solidFill>
                  <a:schemeClr val="tx1"/>
                </a:solidFill>
              </a:rPr>
              <a:t>leads with 2.14, indicating strong deal success</a:t>
            </a:r>
            <a:r>
              <a:rPr lang="en-US" altLang="en-US" sz="1400" dirty="0">
                <a:solidFill>
                  <a:schemeClr val="tx1"/>
                </a:solidFill>
              </a:rPr>
              <a:t>.</a:t>
            </a:r>
            <a:endParaRPr lang="en-US" altLang="en-US" sz="14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1400" dirty="0">
                <a:solidFill>
                  <a:schemeClr val="tx1"/>
                </a:solidFill>
              </a:rPr>
              <a:t>  </a:t>
            </a:r>
            <a:r>
              <a:rPr lang="en-US" altLang="en-US" sz="1400" dirty="0">
                <a:solidFill>
                  <a:schemeClr val="tx1"/>
                </a:solidFill>
              </a:rPr>
              <a:t>M</a:t>
            </a:r>
            <a:r>
              <a:rPr lang="en-US" altLang="en-US" sz="1400" cap="none" dirty="0">
                <a:solidFill>
                  <a:schemeClr val="tx1"/>
                </a:solidFill>
              </a:rPr>
              <a:t>elvin</a:t>
            </a:r>
            <a:r>
              <a:rPr lang="en-US" altLang="en-US" sz="1400" dirty="0">
                <a:solidFill>
                  <a:schemeClr val="tx1"/>
                </a:solidFill>
              </a:rPr>
              <a:t> M</a:t>
            </a:r>
            <a:r>
              <a:rPr lang="en-US" altLang="en-US" sz="1400" cap="none" dirty="0">
                <a:solidFill>
                  <a:schemeClr val="tx1"/>
                </a:solidFill>
              </a:rPr>
              <a:t>arxen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cap="none" dirty="0">
                <a:solidFill>
                  <a:schemeClr val="tx1"/>
                </a:solidFill>
              </a:rPr>
              <a:t>has the lowest at 1.85, though still positive.</a:t>
            </a:r>
            <a:endParaRPr lang="en-US" altLang="en-US" sz="1400" cap="none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1400" dirty="0">
                <a:solidFill>
                  <a:schemeClr val="tx1"/>
                </a:solidFill>
              </a:rPr>
              <a:t> </a:t>
            </a:r>
            <a:r>
              <a:rPr lang="en-US" altLang="en-US" sz="1400" cap="none" dirty="0">
                <a:solidFill>
                  <a:schemeClr val="tx1"/>
                </a:solidFill>
              </a:rPr>
              <a:t>All managers maintain a win/loss ratio above 1.8, reflecting overall effective performance across the team.</a:t>
            </a:r>
            <a:endParaRPr lang="en-US" altLang="en-US" sz="1400" cap="none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>
                  <a:lumMod val="95000"/>
                </a:schemeClr>
              </a:solidFill>
              <a:sym typeface="+mn-ea"/>
            </a:endParaRPr>
          </a:p>
          <a:p>
            <a:endParaRPr lang="en-IN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7115175" y="1440815"/>
          <a:ext cx="4947920" cy="3447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4" name="Picture 3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2136140"/>
            <a:ext cx="6685915" cy="20002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12*209"/>
  <p:tag name="TABLE_ENDDRAG_RECT" val="570*144*312*209"/>
</p:tagLst>
</file>

<file path=ppt/tags/tag2.xml><?xml version="1.0" encoding="utf-8"?>
<p:tagLst xmlns:p="http://schemas.openxmlformats.org/presentationml/2006/main">
  <p:tag name="TABLE_ENDDRAG_ORIGIN_RECT" val="229*89"/>
  <p:tag name="TABLE_ENDDRAG_RECT" val="662*244*229*8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3527</Words>
  <Application>WPS Presentation</Application>
  <PresentationFormat>Widescreen</PresentationFormat>
  <Paragraphs>189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Wingdings 3</vt:lpstr>
      <vt:lpstr>Arial</vt:lpstr>
      <vt:lpstr>Wingdings</vt:lpstr>
      <vt:lpstr>Century Gothic</vt:lpstr>
      <vt:lpstr>Microsoft YaHei</vt:lpstr>
      <vt:lpstr>Arial Unicode MS</vt:lpstr>
      <vt:lpstr>Calibri</vt:lpstr>
      <vt:lpstr>Ion</vt:lpstr>
      <vt:lpstr>CRM-Based Analysis of B2B Hardware Sales</vt:lpstr>
      <vt:lpstr>INTRODUCTION:</vt:lpstr>
      <vt:lpstr>OBJECTIVE OF THE PROJECT:</vt:lpstr>
      <vt:lpstr>1.Which sales agent has achieved the highest average close value across all     'Won' deals ?</vt:lpstr>
      <vt:lpstr>2. Which agent has made the most and the least product deals in each region ?</vt:lpstr>
      <vt:lpstr>3. Which agent is taking minimum time (In Month) to closing a deal?</vt:lpstr>
      <vt:lpstr>4. Sector wise conversation rate?</vt:lpstr>
      <vt:lpstr>5. What is the average time (in days) taken to close a deal by an agent ?</vt:lpstr>
      <vt:lpstr> 6. what is the win to loss ratio by manager ?</vt:lpstr>
      <vt:lpstr>7. what is the win rate based on the product ?</vt:lpstr>
      <vt:lpstr>RECOMMENDATION: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ami.sayan.mukherjee@gmail.com</dc:creator>
  <cp:lastModifiedBy>Sayan Mukherjee</cp:lastModifiedBy>
  <cp:revision>50</cp:revision>
  <dcterms:created xsi:type="dcterms:W3CDTF">2025-07-17T21:34:00Z</dcterms:created>
  <dcterms:modified xsi:type="dcterms:W3CDTF">2025-08-17T23:02:16Z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1A83F671A0334C7DA90C00B0355684F7_12</vt:lpwstr>
  </property>
  <property fmtid="{D5CDD505-2E9C-101B-9397-08002B2CF9AE}" pid="3" name="KSOProductBuildVer">
    <vt:lpwstr>1033-12.2.0.21931</vt:lpwstr>
  </property>
</Properties>
</file>