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7" r:id="rId2"/>
    <p:sldId id="268" r:id="rId3"/>
    <p:sldId id="257" r:id="rId4"/>
    <p:sldId id="258" r:id="rId5"/>
    <p:sldId id="259" r:id="rId6"/>
    <p:sldId id="260" r:id="rId7"/>
    <p:sldId id="263" r:id="rId8"/>
    <p:sldId id="264" r:id="rId9"/>
    <p:sldId id="265" r:id="rId10"/>
    <p:sldId id="266" r:id="rId11"/>
    <p:sldId id="269" r:id="rId12"/>
    <p:sldId id="270" r:id="rId13"/>
    <p:sldId id="271" r:id="rId14"/>
    <p:sldId id="273" r:id="rId15"/>
    <p:sldId id="274" r:id="rId16"/>
    <p:sldId id="275" r:id="rId17"/>
    <p:sldId id="27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3" d="100"/>
          <a:sy n="63" d="100"/>
        </p:scale>
        <p:origin x="77" y="4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0482" y="3291746"/>
            <a:ext cx="9098332" cy="2423740"/>
          </a:xfrm>
          <a:prstGeom prst="rect">
            <a:avLst/>
          </a:prstGeom>
        </p:spPr>
        <p:txBody>
          <a:bodyPr lIns="0" tIns="0" rIns="0" bIns="0" rtlCol="0" anchor="t">
            <a:spAutoFit/>
          </a:bodyPr>
          <a:lstStyle/>
          <a:p>
            <a:pPr algn="ctr">
              <a:lnSpc>
                <a:spcPts val="1307"/>
              </a:lnSpc>
            </a:pPr>
            <a:endParaRPr lang="en-US" sz="1211" b="1" i="1" dirty="0">
              <a:solidFill>
                <a:srgbClr val="002060"/>
              </a:solidFill>
              <a:latin typeface="Times New Roman Bold Italics"/>
              <a:ea typeface="Times New Roman Bold Italics"/>
              <a:cs typeface="Times New Roman Bold Italics"/>
              <a:sym typeface="Times New Roman Bold Italics"/>
            </a:endParaRPr>
          </a:p>
          <a:p>
            <a:pPr algn="ctr">
              <a:lnSpc>
                <a:spcPts val="1307"/>
              </a:lnSpc>
            </a:pPr>
            <a:endParaRPr lang="en-US" sz="1211" b="1" i="1" dirty="0">
              <a:solidFill>
                <a:srgbClr val="002060"/>
              </a:solidFill>
              <a:latin typeface="Times New Roman Bold Italics"/>
              <a:ea typeface="Times New Roman Bold Italics"/>
              <a:cs typeface="Times New Roman Bold Italics"/>
              <a:sym typeface="Times New Roman Bold Italics"/>
            </a:endParaRPr>
          </a:p>
          <a:p>
            <a:pPr algn="ctr">
              <a:lnSpc>
                <a:spcPts val="1307"/>
              </a:lnSpc>
            </a:pPr>
            <a:endParaRPr lang="en-US" sz="1211" b="1" i="1" dirty="0">
              <a:solidFill>
                <a:srgbClr val="002060"/>
              </a:solidFill>
              <a:latin typeface="Times New Roman Bold Italics"/>
              <a:ea typeface="Times New Roman Bold Italics"/>
              <a:cs typeface="Times New Roman Bold Italics"/>
              <a:sym typeface="Times New Roman Bold Italics"/>
            </a:endParaRPr>
          </a:p>
          <a:p>
            <a:pPr algn="ctr">
              <a:lnSpc>
                <a:spcPts val="1307"/>
              </a:lnSpc>
            </a:pPr>
            <a:endParaRPr lang="en-US" sz="1211" b="1" i="1" dirty="0">
              <a:solidFill>
                <a:srgbClr val="002060"/>
              </a:solidFill>
              <a:latin typeface="Times New Roman Bold Italics"/>
              <a:ea typeface="Times New Roman Bold Italics"/>
              <a:cs typeface="Times New Roman Bold Italics"/>
              <a:sym typeface="Times New Roman Bold Italics"/>
            </a:endParaRPr>
          </a:p>
          <a:p>
            <a:pPr algn="ctr">
              <a:lnSpc>
                <a:spcPts val="2171"/>
              </a:lnSpc>
            </a:pPr>
            <a:r>
              <a:rPr lang="en-US" sz="2011" b="1" i="1" dirty="0">
                <a:solidFill>
                  <a:srgbClr val="002060"/>
                </a:solidFill>
                <a:latin typeface="Times New Roman Bold Italics"/>
                <a:ea typeface="Times New Roman Bold Italics"/>
                <a:cs typeface="Times New Roman Bold Italics"/>
                <a:sym typeface="Times New Roman Bold Italics"/>
              </a:rPr>
              <a:t>Presented by</a:t>
            </a:r>
          </a:p>
          <a:p>
            <a:pPr algn="ctr">
              <a:lnSpc>
                <a:spcPts val="1845"/>
              </a:lnSpc>
            </a:pPr>
            <a:r>
              <a:rPr lang="en-US" sz="1709" b="1" i="1" dirty="0">
                <a:solidFill>
                  <a:srgbClr val="002060"/>
                </a:solidFill>
                <a:latin typeface="Times New Roman Bold Italics"/>
                <a:ea typeface="Times New Roman Bold Italics"/>
                <a:cs typeface="Times New Roman Bold Italics"/>
                <a:sym typeface="Times New Roman Bold Italics"/>
              </a:rPr>
              <a:t>Sayan Bhattacharjee (2101321550051)</a:t>
            </a:r>
          </a:p>
          <a:p>
            <a:pPr algn="ctr">
              <a:lnSpc>
                <a:spcPts val="1845"/>
              </a:lnSpc>
            </a:pPr>
            <a:r>
              <a:rPr lang="en-US" sz="1709" b="1" i="1" dirty="0">
                <a:solidFill>
                  <a:srgbClr val="002060"/>
                </a:solidFill>
                <a:latin typeface="Times New Roman Bold Italics"/>
                <a:ea typeface="Times New Roman Bold Italics"/>
                <a:cs typeface="Times New Roman Bold Italics"/>
                <a:sym typeface="Times New Roman Bold Italics"/>
              </a:rPr>
              <a:t>Abhishek (2201321559001)</a:t>
            </a:r>
          </a:p>
          <a:p>
            <a:pPr algn="ctr">
              <a:lnSpc>
                <a:spcPts val="1845"/>
              </a:lnSpc>
            </a:pPr>
            <a:r>
              <a:rPr lang="en-US" sz="1709" b="1" i="1" dirty="0">
                <a:solidFill>
                  <a:srgbClr val="002060"/>
                </a:solidFill>
                <a:latin typeface="Times New Roman Bold Italics"/>
                <a:ea typeface="Times New Roman Bold Italics"/>
                <a:cs typeface="Times New Roman Bold Italics"/>
                <a:sym typeface="Times New Roman Bold Italics"/>
              </a:rPr>
              <a:t>Gaurav Jain (2101321550031)</a:t>
            </a:r>
          </a:p>
          <a:p>
            <a:pPr algn="ctr">
              <a:lnSpc>
                <a:spcPts val="1845"/>
              </a:lnSpc>
            </a:pPr>
            <a:r>
              <a:rPr lang="en-US" sz="1709" b="1" i="1" dirty="0" err="1">
                <a:solidFill>
                  <a:srgbClr val="002060"/>
                </a:solidFill>
                <a:latin typeface="Times New Roman Bold Italics"/>
                <a:ea typeface="Times New Roman Bold Italics"/>
                <a:cs typeface="Times New Roman Bold Italics"/>
                <a:sym typeface="Times New Roman Bold Italics"/>
              </a:rPr>
              <a:t>Priyanshu</a:t>
            </a:r>
            <a:r>
              <a:rPr lang="en-US" sz="1709" b="1" i="1" dirty="0">
                <a:solidFill>
                  <a:srgbClr val="002060"/>
                </a:solidFill>
                <a:latin typeface="Times New Roman Bold Italics"/>
                <a:ea typeface="Times New Roman Bold Italics"/>
                <a:cs typeface="Times New Roman Bold Italics"/>
                <a:sym typeface="Times New Roman Bold Italics"/>
              </a:rPr>
              <a:t> (2201321559006)</a:t>
            </a:r>
          </a:p>
          <a:p>
            <a:pPr algn="ctr">
              <a:lnSpc>
                <a:spcPts val="1954"/>
              </a:lnSpc>
            </a:pPr>
            <a:endParaRPr lang="en-US" sz="1709" b="1" i="1" dirty="0">
              <a:solidFill>
                <a:srgbClr val="002060"/>
              </a:solidFill>
              <a:latin typeface="Times New Roman Bold Italics"/>
              <a:ea typeface="Times New Roman Bold Italics"/>
              <a:cs typeface="Times New Roman Bold Italics"/>
              <a:sym typeface="Times New Roman Bold Italics"/>
            </a:endParaRPr>
          </a:p>
          <a:p>
            <a:pPr algn="ctr">
              <a:lnSpc>
                <a:spcPts val="2279"/>
              </a:lnSpc>
            </a:pPr>
            <a:r>
              <a:rPr lang="en-US" sz="2111" b="1" i="1" dirty="0">
                <a:solidFill>
                  <a:srgbClr val="002060"/>
                </a:solidFill>
                <a:latin typeface="Times New Roman Bold Italics"/>
                <a:ea typeface="Times New Roman Bold Italics"/>
                <a:cs typeface="Times New Roman Bold Italics"/>
                <a:sym typeface="Times New Roman Bold Italics"/>
              </a:rPr>
              <a:t>Department of CSE-IoT, GNIOT </a:t>
            </a:r>
            <a:r>
              <a:rPr lang="en-US" sz="2111" b="1" i="1" dirty="0" err="1">
                <a:solidFill>
                  <a:srgbClr val="002060"/>
                </a:solidFill>
                <a:latin typeface="Times New Roman Bold Italics"/>
                <a:ea typeface="Times New Roman Bold Italics"/>
                <a:cs typeface="Times New Roman Bold Italics"/>
                <a:sym typeface="Times New Roman Bold Italics"/>
              </a:rPr>
              <a:t>Engg</a:t>
            </a:r>
            <a:r>
              <a:rPr lang="en-US" sz="2111" b="1" i="1" dirty="0">
                <a:solidFill>
                  <a:srgbClr val="002060"/>
                </a:solidFill>
                <a:latin typeface="Times New Roman Bold Italics"/>
                <a:ea typeface="Times New Roman Bold Italics"/>
                <a:cs typeface="Times New Roman Bold Italics"/>
                <a:sym typeface="Times New Roman Bold Italics"/>
              </a:rPr>
              <a:t>. Institute</a:t>
            </a:r>
          </a:p>
        </p:txBody>
      </p:sp>
      <p:grpSp>
        <p:nvGrpSpPr>
          <p:cNvPr id="3" name="Group 3"/>
          <p:cNvGrpSpPr/>
          <p:nvPr/>
        </p:nvGrpSpPr>
        <p:grpSpPr>
          <a:xfrm rot="10987">
            <a:off x="0" y="2238206"/>
            <a:ext cx="9144000" cy="14590"/>
            <a:chOff x="0" y="0"/>
            <a:chExt cx="23878624" cy="38100"/>
          </a:xfrm>
          <a:solidFill>
            <a:srgbClr val="00B0F0"/>
          </a:solidFill>
        </p:grpSpPr>
        <p:sp>
          <p:nvSpPr>
            <p:cNvPr id="4" name="Freeform 4"/>
            <p:cNvSpPr/>
            <p:nvPr/>
          </p:nvSpPr>
          <p:spPr>
            <a:xfrm>
              <a:off x="0" y="0"/>
              <a:ext cx="23878667" cy="38100"/>
            </a:xfrm>
            <a:custGeom>
              <a:avLst/>
              <a:gdLst/>
              <a:ahLst/>
              <a:cxnLst/>
              <a:rect l="l" t="t" r="r" b="b"/>
              <a:pathLst>
                <a:path w="23878667" h="38100">
                  <a:moveTo>
                    <a:pt x="19050" y="0"/>
                  </a:moveTo>
                  <a:lnTo>
                    <a:pt x="23859617" y="0"/>
                  </a:lnTo>
                  <a:cubicBezTo>
                    <a:pt x="23870157" y="0"/>
                    <a:pt x="23878667" y="8509"/>
                    <a:pt x="23878667" y="19050"/>
                  </a:cubicBezTo>
                  <a:cubicBezTo>
                    <a:pt x="23878667" y="29591"/>
                    <a:pt x="23870157" y="38100"/>
                    <a:pt x="23859617" y="38100"/>
                  </a:cubicBezTo>
                  <a:lnTo>
                    <a:pt x="19050" y="38100"/>
                  </a:lnTo>
                  <a:cubicBezTo>
                    <a:pt x="8509" y="38100"/>
                    <a:pt x="0" y="29591"/>
                    <a:pt x="0" y="19050"/>
                  </a:cubicBezTo>
                  <a:cubicBezTo>
                    <a:pt x="0" y="8509"/>
                    <a:pt x="8509" y="0"/>
                    <a:pt x="19050" y="0"/>
                  </a:cubicBezTo>
                  <a:close/>
                </a:path>
              </a:pathLst>
            </a:custGeom>
            <a:grpFill/>
          </p:spPr>
        </p:sp>
      </p:grpSp>
      <p:sp>
        <p:nvSpPr>
          <p:cNvPr id="5" name="TextBox 5"/>
          <p:cNvSpPr txBox="1"/>
          <p:nvPr/>
        </p:nvSpPr>
        <p:spPr>
          <a:xfrm>
            <a:off x="0" y="1832313"/>
            <a:ext cx="9144000" cy="218137"/>
          </a:xfrm>
          <a:prstGeom prst="rect">
            <a:avLst/>
          </a:prstGeom>
        </p:spPr>
        <p:txBody>
          <a:bodyPr lIns="0" tIns="0" rIns="0" bIns="0" rtlCol="0" anchor="t">
            <a:spAutoFit/>
          </a:bodyPr>
          <a:lstStyle/>
          <a:p>
            <a:pPr algn="ctr">
              <a:lnSpc>
                <a:spcPts val="1798"/>
              </a:lnSpc>
            </a:pPr>
            <a:r>
              <a:rPr lang="en-US" sz="1499" b="1" dirty="0">
                <a:solidFill>
                  <a:srgbClr val="002060"/>
                </a:solidFill>
                <a:latin typeface="Times New Roman Bold"/>
                <a:ea typeface="Times New Roman Bold"/>
                <a:cs typeface="Times New Roman Bold"/>
                <a:sym typeface="Times New Roman Bold"/>
              </a:rPr>
              <a:t>SECOND REVIEW PROJECT PRESENTATION ON 25TH MARCH 2025</a:t>
            </a:r>
          </a:p>
        </p:txBody>
      </p:sp>
      <p:sp>
        <p:nvSpPr>
          <p:cNvPr id="6" name="TextBox 6"/>
          <p:cNvSpPr txBox="1"/>
          <p:nvPr/>
        </p:nvSpPr>
        <p:spPr>
          <a:xfrm>
            <a:off x="34745" y="2290081"/>
            <a:ext cx="8936347" cy="965392"/>
          </a:xfrm>
          <a:prstGeom prst="rect">
            <a:avLst/>
          </a:prstGeom>
        </p:spPr>
        <p:txBody>
          <a:bodyPr lIns="0" tIns="0" rIns="0" bIns="0" rtlCol="0" anchor="t">
            <a:spAutoFit/>
          </a:bodyPr>
          <a:lstStyle/>
          <a:p>
            <a:pPr algn="ctr">
              <a:lnSpc>
                <a:spcPts val="3852"/>
              </a:lnSpc>
            </a:pPr>
            <a:r>
              <a:rPr lang="en-US" sz="3000" b="1" dirty="0">
                <a:solidFill>
                  <a:srgbClr val="0070C0"/>
                </a:solidFill>
                <a:latin typeface="Times New Roman Bold"/>
                <a:ea typeface="Times New Roman Bold"/>
                <a:cs typeface="Times New Roman Bold"/>
                <a:sym typeface="Times New Roman Bold"/>
              </a:rPr>
              <a:t>AUTOMATED RESUME BUILDER AND JOB MATCHER</a:t>
            </a:r>
          </a:p>
        </p:txBody>
      </p:sp>
      <p:grpSp>
        <p:nvGrpSpPr>
          <p:cNvPr id="7" name="Group 7"/>
          <p:cNvGrpSpPr/>
          <p:nvPr/>
        </p:nvGrpSpPr>
        <p:grpSpPr>
          <a:xfrm>
            <a:off x="0" y="857250"/>
            <a:ext cx="9144000" cy="837594"/>
            <a:chOff x="0" y="0"/>
            <a:chExt cx="24384000" cy="2233582"/>
          </a:xfrm>
        </p:grpSpPr>
        <p:sp>
          <p:nvSpPr>
            <p:cNvPr id="8" name="Freeform 8"/>
            <p:cNvSpPr/>
            <p:nvPr/>
          </p:nvSpPr>
          <p:spPr>
            <a:xfrm>
              <a:off x="0" y="0"/>
              <a:ext cx="24384047" cy="2233630"/>
            </a:xfrm>
            <a:custGeom>
              <a:avLst/>
              <a:gdLst/>
              <a:ahLst/>
              <a:cxnLst/>
              <a:rect l="l" t="t" r="r" b="b"/>
              <a:pathLst>
                <a:path w="24384047" h="2233630">
                  <a:moveTo>
                    <a:pt x="0" y="0"/>
                  </a:moveTo>
                  <a:lnTo>
                    <a:pt x="24384047" y="0"/>
                  </a:lnTo>
                  <a:lnTo>
                    <a:pt x="24384047" y="2233630"/>
                  </a:lnTo>
                  <a:lnTo>
                    <a:pt x="0" y="2233630"/>
                  </a:lnTo>
                  <a:lnTo>
                    <a:pt x="0" y="0"/>
                  </a:lnTo>
                  <a:close/>
                </a:path>
              </a:pathLst>
            </a:custGeom>
            <a:blipFill>
              <a:blip r:embed="rId2"/>
              <a:stretch>
                <a:fillRect t="-5576" b="-5576"/>
              </a:stretch>
            </a:blipFill>
            <a:ln w="38100" cap="sq">
              <a:solidFill>
                <a:srgbClr val="000000"/>
              </a:solidFill>
              <a:prstDash val="solid"/>
              <a:miter/>
            </a:ln>
          </p:spPr>
        </p:sp>
      </p:grpSp>
      <p:grpSp>
        <p:nvGrpSpPr>
          <p:cNvPr id="9" name="Group 9"/>
          <p:cNvGrpSpPr/>
          <p:nvPr/>
        </p:nvGrpSpPr>
        <p:grpSpPr>
          <a:xfrm rot="10987">
            <a:off x="-26" y="3269988"/>
            <a:ext cx="9144000" cy="30752"/>
            <a:chOff x="0" y="0"/>
            <a:chExt cx="23878624" cy="80306"/>
          </a:xfrm>
          <a:solidFill>
            <a:srgbClr val="00B0F0"/>
          </a:solidFill>
        </p:grpSpPr>
        <p:sp>
          <p:nvSpPr>
            <p:cNvPr id="10" name="Freeform 10"/>
            <p:cNvSpPr/>
            <p:nvPr/>
          </p:nvSpPr>
          <p:spPr>
            <a:xfrm>
              <a:off x="0" y="0"/>
              <a:ext cx="23878667" cy="80306"/>
            </a:xfrm>
            <a:custGeom>
              <a:avLst/>
              <a:gdLst/>
              <a:ahLst/>
              <a:cxnLst/>
              <a:rect l="l" t="t" r="r" b="b"/>
              <a:pathLst>
                <a:path w="23878667" h="80306">
                  <a:moveTo>
                    <a:pt x="19050" y="0"/>
                  </a:moveTo>
                  <a:lnTo>
                    <a:pt x="23859617" y="0"/>
                  </a:lnTo>
                  <a:cubicBezTo>
                    <a:pt x="23870157" y="0"/>
                    <a:pt x="23878667" y="17935"/>
                    <a:pt x="23878667" y="40153"/>
                  </a:cubicBezTo>
                  <a:cubicBezTo>
                    <a:pt x="23878667" y="62371"/>
                    <a:pt x="23870157" y="80306"/>
                    <a:pt x="23859617" y="80306"/>
                  </a:cubicBezTo>
                  <a:lnTo>
                    <a:pt x="19050" y="80306"/>
                  </a:lnTo>
                  <a:cubicBezTo>
                    <a:pt x="8509" y="80306"/>
                    <a:pt x="0" y="62371"/>
                    <a:pt x="0" y="40153"/>
                  </a:cubicBezTo>
                  <a:cubicBezTo>
                    <a:pt x="0" y="17935"/>
                    <a:pt x="8509" y="0"/>
                    <a:pt x="19050" y="0"/>
                  </a:cubicBezTo>
                  <a:close/>
                </a:path>
              </a:pathLst>
            </a:custGeom>
            <a:grp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Methodology</a:t>
            </a:r>
          </a:p>
        </p:txBody>
      </p:sp>
      <p:sp>
        <p:nvSpPr>
          <p:cNvPr id="3" name="Content Placeholder 2"/>
          <p:cNvSpPr>
            <a:spLocks noGrp="1"/>
          </p:cNvSpPr>
          <p:nvPr>
            <p:ph idx="1"/>
          </p:nvPr>
        </p:nvSpPr>
        <p:spPr/>
        <p:txBody>
          <a:bodyPr>
            <a:normAutofit fontScale="92500" lnSpcReduction="20000"/>
          </a:bodyPr>
          <a:lstStyle/>
          <a:p>
            <a:r>
              <a:rPr dirty="0"/>
              <a:t>Cosine similarity score is calculated between resume and jobs.</a:t>
            </a:r>
          </a:p>
          <a:p>
            <a:r>
              <a:rPr dirty="0"/>
              <a:t>ATS score is computed using job description keywords.</a:t>
            </a:r>
          </a:p>
          <a:p>
            <a:r>
              <a:rPr dirty="0"/>
              <a:t>Resume Checker analyzes missing or underused skills.</a:t>
            </a:r>
          </a:p>
          <a:p>
            <a:r>
              <a:rPr dirty="0"/>
              <a:t>Resume Builder outputs .docx resume file ready to download.</a:t>
            </a:r>
          </a:p>
          <a:p>
            <a:r>
              <a:rPr dirty="0"/>
              <a:t>Flask handles all user interactions and results display.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5540C-7261-F421-CB01-D7E164D5DCC3}"/>
              </a:ext>
            </a:extLst>
          </p:cNvPr>
          <p:cNvSpPr>
            <a:spLocks noGrp="1"/>
          </p:cNvSpPr>
          <p:nvPr>
            <p:ph type="title"/>
          </p:nvPr>
        </p:nvSpPr>
        <p:spPr/>
        <p:txBody>
          <a:bodyPr/>
          <a:lstStyle/>
          <a:p>
            <a:r>
              <a:rPr lang="en-GB" dirty="0"/>
              <a:t>SCREENSHOTS</a:t>
            </a:r>
            <a:endParaRPr lang="en-IN" dirty="0"/>
          </a:p>
        </p:txBody>
      </p:sp>
      <p:pic>
        <p:nvPicPr>
          <p:cNvPr id="5" name="Picture 4">
            <a:extLst>
              <a:ext uri="{FF2B5EF4-FFF2-40B4-BE49-F238E27FC236}">
                <a16:creationId xmlns:a16="http://schemas.microsoft.com/office/drawing/2014/main" id="{AF5C2EB4-ABD4-2B1E-D270-9B3DE4ADD867}"/>
              </a:ext>
            </a:extLst>
          </p:cNvPr>
          <p:cNvPicPr>
            <a:picLocks noChangeAspect="1"/>
          </p:cNvPicPr>
          <p:nvPr/>
        </p:nvPicPr>
        <p:blipFill>
          <a:blip r:embed="rId2"/>
          <a:stretch>
            <a:fillRect/>
          </a:stretch>
        </p:blipFill>
        <p:spPr>
          <a:xfrm>
            <a:off x="269075" y="1191127"/>
            <a:ext cx="8667662" cy="4344042"/>
          </a:xfrm>
          <a:prstGeom prst="rect">
            <a:avLst/>
          </a:prstGeom>
        </p:spPr>
      </p:pic>
    </p:spTree>
    <p:extLst>
      <p:ext uri="{BB962C8B-B14F-4D97-AF65-F5344CB8AC3E}">
        <p14:creationId xmlns:p14="http://schemas.microsoft.com/office/powerpoint/2010/main" val="1404105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4EE28-562C-B54C-2F69-515582EABA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335BA7-26CB-5AED-C0C1-CEE6F385E619}"/>
              </a:ext>
            </a:extLst>
          </p:cNvPr>
          <p:cNvSpPr>
            <a:spLocks noGrp="1"/>
          </p:cNvSpPr>
          <p:nvPr>
            <p:ph type="title"/>
          </p:nvPr>
        </p:nvSpPr>
        <p:spPr/>
        <p:txBody>
          <a:bodyPr/>
          <a:lstStyle/>
          <a:p>
            <a:r>
              <a:rPr lang="en-GB" dirty="0"/>
              <a:t>SCREENSHOTS</a:t>
            </a:r>
            <a:endParaRPr lang="en-IN" dirty="0"/>
          </a:p>
        </p:txBody>
      </p:sp>
      <p:pic>
        <p:nvPicPr>
          <p:cNvPr id="4" name="Picture 3">
            <a:extLst>
              <a:ext uri="{FF2B5EF4-FFF2-40B4-BE49-F238E27FC236}">
                <a16:creationId xmlns:a16="http://schemas.microsoft.com/office/drawing/2014/main" id="{C3D5E409-FF88-AEF0-AD2B-1224B83494F5}"/>
              </a:ext>
            </a:extLst>
          </p:cNvPr>
          <p:cNvPicPr>
            <a:picLocks noChangeAspect="1"/>
          </p:cNvPicPr>
          <p:nvPr/>
        </p:nvPicPr>
        <p:blipFill>
          <a:blip r:embed="rId2"/>
          <a:stretch>
            <a:fillRect/>
          </a:stretch>
        </p:blipFill>
        <p:spPr>
          <a:xfrm>
            <a:off x="297016" y="1150422"/>
            <a:ext cx="8639720" cy="4409130"/>
          </a:xfrm>
          <a:prstGeom prst="rect">
            <a:avLst/>
          </a:prstGeom>
        </p:spPr>
      </p:pic>
    </p:spTree>
    <p:extLst>
      <p:ext uri="{BB962C8B-B14F-4D97-AF65-F5344CB8AC3E}">
        <p14:creationId xmlns:p14="http://schemas.microsoft.com/office/powerpoint/2010/main" val="3526539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CC9D5-75BC-0DE1-C24C-95052DEA52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895B27-515F-AE7E-F2AC-71010B0CDB82}"/>
              </a:ext>
            </a:extLst>
          </p:cNvPr>
          <p:cNvSpPr>
            <a:spLocks noGrp="1"/>
          </p:cNvSpPr>
          <p:nvPr>
            <p:ph type="title"/>
          </p:nvPr>
        </p:nvSpPr>
        <p:spPr/>
        <p:txBody>
          <a:bodyPr/>
          <a:lstStyle/>
          <a:p>
            <a:r>
              <a:rPr lang="en-GB" dirty="0"/>
              <a:t>SCREENSHOTS</a:t>
            </a:r>
            <a:endParaRPr lang="en-IN" dirty="0"/>
          </a:p>
        </p:txBody>
      </p:sp>
      <p:pic>
        <p:nvPicPr>
          <p:cNvPr id="5" name="Picture 4">
            <a:extLst>
              <a:ext uri="{FF2B5EF4-FFF2-40B4-BE49-F238E27FC236}">
                <a16:creationId xmlns:a16="http://schemas.microsoft.com/office/drawing/2014/main" id="{6D9D04D4-0DF1-24A4-7302-A8DA5FF9E667}"/>
              </a:ext>
            </a:extLst>
          </p:cNvPr>
          <p:cNvPicPr>
            <a:picLocks noChangeAspect="1"/>
          </p:cNvPicPr>
          <p:nvPr/>
        </p:nvPicPr>
        <p:blipFill>
          <a:blip r:embed="rId2"/>
          <a:stretch>
            <a:fillRect/>
          </a:stretch>
        </p:blipFill>
        <p:spPr>
          <a:xfrm>
            <a:off x="489781" y="1507089"/>
            <a:ext cx="8373804" cy="3637936"/>
          </a:xfrm>
          <a:prstGeom prst="rect">
            <a:avLst/>
          </a:prstGeom>
        </p:spPr>
      </p:pic>
    </p:spTree>
    <p:extLst>
      <p:ext uri="{BB962C8B-B14F-4D97-AF65-F5344CB8AC3E}">
        <p14:creationId xmlns:p14="http://schemas.microsoft.com/office/powerpoint/2010/main" val="928011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1F3014-097E-1523-B292-1C736F6EBB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6007BC-A0E0-67F2-A09A-E60AF90EDEF9}"/>
              </a:ext>
            </a:extLst>
          </p:cNvPr>
          <p:cNvSpPr>
            <a:spLocks noGrp="1"/>
          </p:cNvSpPr>
          <p:nvPr>
            <p:ph type="title"/>
          </p:nvPr>
        </p:nvSpPr>
        <p:spPr/>
        <p:txBody>
          <a:bodyPr/>
          <a:lstStyle/>
          <a:p>
            <a:r>
              <a:rPr lang="en-GB" dirty="0"/>
              <a:t>SCREENSHOTS</a:t>
            </a:r>
            <a:endParaRPr lang="en-IN" dirty="0"/>
          </a:p>
        </p:txBody>
      </p:sp>
      <p:pic>
        <p:nvPicPr>
          <p:cNvPr id="5" name="Picture 4">
            <a:extLst>
              <a:ext uri="{FF2B5EF4-FFF2-40B4-BE49-F238E27FC236}">
                <a16:creationId xmlns:a16="http://schemas.microsoft.com/office/drawing/2014/main" id="{51456629-D738-3F72-6CA3-0B9BA75FECD7}"/>
              </a:ext>
            </a:extLst>
          </p:cNvPr>
          <p:cNvPicPr>
            <a:picLocks noChangeAspect="1"/>
          </p:cNvPicPr>
          <p:nvPr/>
        </p:nvPicPr>
        <p:blipFill>
          <a:blip r:embed="rId2"/>
          <a:stretch>
            <a:fillRect/>
          </a:stretch>
        </p:blipFill>
        <p:spPr>
          <a:xfrm>
            <a:off x="457200" y="1681723"/>
            <a:ext cx="8442960" cy="3494553"/>
          </a:xfrm>
          <a:prstGeom prst="rect">
            <a:avLst/>
          </a:prstGeom>
        </p:spPr>
      </p:pic>
    </p:spTree>
    <p:extLst>
      <p:ext uri="{BB962C8B-B14F-4D97-AF65-F5344CB8AC3E}">
        <p14:creationId xmlns:p14="http://schemas.microsoft.com/office/powerpoint/2010/main" val="127389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D0876-BEA8-FDC8-EA5D-56A9CAB23C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753886-3D27-2405-0172-BE081D99D151}"/>
              </a:ext>
            </a:extLst>
          </p:cNvPr>
          <p:cNvSpPr>
            <a:spLocks noGrp="1"/>
          </p:cNvSpPr>
          <p:nvPr>
            <p:ph type="title"/>
          </p:nvPr>
        </p:nvSpPr>
        <p:spPr/>
        <p:txBody>
          <a:bodyPr/>
          <a:lstStyle/>
          <a:p>
            <a:r>
              <a:rPr lang="en-GB" dirty="0"/>
              <a:t>SCREENSHOTS</a:t>
            </a:r>
            <a:endParaRPr lang="en-IN" dirty="0"/>
          </a:p>
        </p:txBody>
      </p:sp>
      <p:pic>
        <p:nvPicPr>
          <p:cNvPr id="4" name="Picture 3">
            <a:extLst>
              <a:ext uri="{FF2B5EF4-FFF2-40B4-BE49-F238E27FC236}">
                <a16:creationId xmlns:a16="http://schemas.microsoft.com/office/drawing/2014/main" id="{3651A9CA-6CB8-19E9-1FDA-E4897B593F9C}"/>
              </a:ext>
            </a:extLst>
          </p:cNvPr>
          <p:cNvPicPr>
            <a:picLocks noChangeAspect="1"/>
          </p:cNvPicPr>
          <p:nvPr/>
        </p:nvPicPr>
        <p:blipFill>
          <a:blip r:embed="rId2"/>
          <a:stretch>
            <a:fillRect/>
          </a:stretch>
        </p:blipFill>
        <p:spPr>
          <a:xfrm>
            <a:off x="457200" y="1205052"/>
            <a:ext cx="8406384" cy="4447896"/>
          </a:xfrm>
          <a:prstGeom prst="rect">
            <a:avLst/>
          </a:prstGeom>
        </p:spPr>
      </p:pic>
    </p:spTree>
    <p:extLst>
      <p:ext uri="{BB962C8B-B14F-4D97-AF65-F5344CB8AC3E}">
        <p14:creationId xmlns:p14="http://schemas.microsoft.com/office/powerpoint/2010/main" val="100646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2A14EB-2DD7-987D-B18F-2D26871EC1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3F6A27-5A43-26C0-A33C-EB55F46C3CC1}"/>
              </a:ext>
            </a:extLst>
          </p:cNvPr>
          <p:cNvSpPr>
            <a:spLocks noGrp="1"/>
          </p:cNvSpPr>
          <p:nvPr>
            <p:ph type="title"/>
          </p:nvPr>
        </p:nvSpPr>
        <p:spPr/>
        <p:txBody>
          <a:bodyPr/>
          <a:lstStyle/>
          <a:p>
            <a:r>
              <a:rPr lang="en-GB" dirty="0"/>
              <a:t>SCREENSHOTS</a:t>
            </a:r>
            <a:endParaRPr lang="en-IN" dirty="0"/>
          </a:p>
        </p:txBody>
      </p:sp>
      <p:pic>
        <p:nvPicPr>
          <p:cNvPr id="5" name="Picture 4">
            <a:extLst>
              <a:ext uri="{FF2B5EF4-FFF2-40B4-BE49-F238E27FC236}">
                <a16:creationId xmlns:a16="http://schemas.microsoft.com/office/drawing/2014/main" id="{2A4E9A0B-6C87-2BE9-0623-315888FC7600}"/>
              </a:ext>
            </a:extLst>
          </p:cNvPr>
          <p:cNvPicPr>
            <a:picLocks noChangeAspect="1"/>
          </p:cNvPicPr>
          <p:nvPr/>
        </p:nvPicPr>
        <p:blipFill>
          <a:blip r:embed="rId2"/>
          <a:stretch>
            <a:fillRect/>
          </a:stretch>
        </p:blipFill>
        <p:spPr>
          <a:xfrm>
            <a:off x="292608" y="1177376"/>
            <a:ext cx="8644128" cy="4503248"/>
          </a:xfrm>
          <a:prstGeom prst="rect">
            <a:avLst/>
          </a:prstGeom>
        </p:spPr>
      </p:pic>
    </p:spTree>
    <p:extLst>
      <p:ext uri="{BB962C8B-B14F-4D97-AF65-F5344CB8AC3E}">
        <p14:creationId xmlns:p14="http://schemas.microsoft.com/office/powerpoint/2010/main" val="1106092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0C53-7FEC-0AEC-040E-B4DDEA40F635}"/>
              </a:ext>
            </a:extLst>
          </p:cNvPr>
          <p:cNvSpPr>
            <a:spLocks noGrp="1"/>
          </p:cNvSpPr>
          <p:nvPr>
            <p:ph type="title"/>
          </p:nvPr>
        </p:nvSpPr>
        <p:spPr>
          <a:xfrm>
            <a:off x="457200" y="2857500"/>
            <a:ext cx="8229600" cy="1143000"/>
          </a:xfrm>
        </p:spPr>
        <p:txBody>
          <a:bodyPr/>
          <a:lstStyle/>
          <a:p>
            <a:r>
              <a:rPr lang="en-GB" dirty="0"/>
              <a:t>THANK YOU</a:t>
            </a:r>
            <a:endParaRPr lang="en-IN" dirty="0"/>
          </a:p>
        </p:txBody>
      </p:sp>
    </p:spTree>
    <p:extLst>
      <p:ext uri="{BB962C8B-B14F-4D97-AF65-F5344CB8AC3E}">
        <p14:creationId xmlns:p14="http://schemas.microsoft.com/office/powerpoint/2010/main" val="1249741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52350" y="1047149"/>
            <a:ext cx="5965257" cy="4263603"/>
          </a:xfrm>
          <a:prstGeom prst="rect">
            <a:avLst/>
          </a:prstGeom>
        </p:spPr>
        <p:txBody>
          <a:bodyPr lIns="0" tIns="0" rIns="0" bIns="0" rtlCol="0" anchor="t">
            <a:spAutoFit/>
          </a:bodyPr>
          <a:lstStyle/>
          <a:p>
            <a:pPr algn="ctr">
              <a:lnSpc>
                <a:spcPts val="3780"/>
              </a:lnSpc>
            </a:pPr>
            <a:r>
              <a:rPr lang="en-US" sz="2100" b="1" dirty="0">
                <a:solidFill>
                  <a:srgbClr val="002060"/>
                </a:solidFill>
                <a:latin typeface="Times New Roman Bold"/>
                <a:ea typeface="Times New Roman Bold"/>
                <a:cs typeface="Times New Roman Bold"/>
                <a:sym typeface="Times New Roman Bold"/>
              </a:rPr>
              <a:t>CONTENTS</a:t>
            </a:r>
          </a:p>
          <a:p>
            <a:pPr marL="380048" lvl="2" indent="-126683">
              <a:lnSpc>
                <a:spcPts val="4320"/>
              </a:lnSpc>
              <a:buFont typeface="Arial"/>
              <a:buChar char="⚬"/>
            </a:pPr>
            <a:r>
              <a:rPr lang="en-US" b="1" dirty="0">
                <a:solidFill>
                  <a:srgbClr val="002060"/>
                </a:solidFill>
                <a:latin typeface="Times New Roman Bold"/>
                <a:ea typeface="Times New Roman Bold"/>
                <a:cs typeface="Times New Roman Bold"/>
                <a:sym typeface="Times New Roman Bold"/>
              </a:rPr>
              <a:t>Project Title Justification</a:t>
            </a:r>
          </a:p>
          <a:p>
            <a:pPr marL="380048" lvl="2" indent="-126683">
              <a:lnSpc>
                <a:spcPts val="4320"/>
              </a:lnSpc>
              <a:buFont typeface="Arial"/>
              <a:buChar char="⚬"/>
            </a:pPr>
            <a:r>
              <a:rPr lang="en-US" b="1" dirty="0">
                <a:solidFill>
                  <a:srgbClr val="002060"/>
                </a:solidFill>
                <a:latin typeface="Times New Roman Bold"/>
                <a:ea typeface="Times New Roman Bold"/>
                <a:cs typeface="Times New Roman Bold"/>
                <a:sym typeface="Times New Roman Bold"/>
              </a:rPr>
              <a:t>Objective</a:t>
            </a:r>
          </a:p>
          <a:p>
            <a:pPr marL="380048" lvl="2" indent="-126683">
              <a:lnSpc>
                <a:spcPts val="4320"/>
              </a:lnSpc>
              <a:buFont typeface="Arial"/>
              <a:buChar char="⚬"/>
            </a:pPr>
            <a:r>
              <a:rPr lang="en-US" b="1" dirty="0">
                <a:solidFill>
                  <a:srgbClr val="002060"/>
                </a:solidFill>
                <a:latin typeface="Times New Roman Bold"/>
                <a:ea typeface="Times New Roman Bold"/>
                <a:cs typeface="Times New Roman Bold"/>
                <a:sym typeface="Times New Roman Bold"/>
              </a:rPr>
              <a:t>Scope</a:t>
            </a:r>
          </a:p>
          <a:p>
            <a:pPr marL="380048" lvl="2" indent="-126683">
              <a:lnSpc>
                <a:spcPts val="4320"/>
              </a:lnSpc>
              <a:buFont typeface="Arial"/>
              <a:buChar char="⚬"/>
            </a:pPr>
            <a:r>
              <a:rPr lang="en-US" b="1" dirty="0">
                <a:solidFill>
                  <a:srgbClr val="002060"/>
                </a:solidFill>
                <a:latin typeface="Times New Roman Bold"/>
                <a:ea typeface="Times New Roman Bold"/>
                <a:cs typeface="Times New Roman Bold"/>
                <a:sym typeface="Times New Roman Bold"/>
              </a:rPr>
              <a:t>Literature Review</a:t>
            </a:r>
          </a:p>
          <a:p>
            <a:pPr marL="380048" lvl="2" indent="-126683">
              <a:lnSpc>
                <a:spcPts val="4320"/>
              </a:lnSpc>
              <a:buFont typeface="Arial"/>
              <a:buChar char="⚬"/>
            </a:pPr>
            <a:r>
              <a:rPr lang="en-US" b="1" dirty="0">
                <a:solidFill>
                  <a:srgbClr val="002060"/>
                </a:solidFill>
                <a:latin typeface="Times New Roman Bold"/>
                <a:ea typeface="Times New Roman Bold"/>
                <a:cs typeface="Times New Roman Bold"/>
                <a:sym typeface="Times New Roman Bold"/>
              </a:rPr>
              <a:t>Analysis and </a:t>
            </a:r>
            <a:r>
              <a:rPr lang="en-US" b="1" dirty="0" err="1">
                <a:solidFill>
                  <a:srgbClr val="002060"/>
                </a:solidFill>
                <a:latin typeface="Times New Roman Bold"/>
                <a:ea typeface="Times New Roman Bold"/>
                <a:cs typeface="Times New Roman Bold"/>
                <a:sym typeface="Times New Roman Bold"/>
              </a:rPr>
              <a:t>Explaination</a:t>
            </a:r>
            <a:endParaRPr lang="en-US" b="1" dirty="0">
              <a:solidFill>
                <a:srgbClr val="002060"/>
              </a:solidFill>
              <a:latin typeface="Times New Roman Bold"/>
              <a:ea typeface="Times New Roman Bold"/>
              <a:cs typeface="Times New Roman Bold"/>
              <a:sym typeface="Times New Roman Bold"/>
            </a:endParaRPr>
          </a:p>
          <a:p>
            <a:pPr marL="380048" lvl="2" indent="-126683">
              <a:lnSpc>
                <a:spcPts val="4320"/>
              </a:lnSpc>
              <a:buFont typeface="Arial"/>
              <a:buChar char="⚬"/>
            </a:pPr>
            <a:r>
              <a:rPr lang="en-US" b="1" dirty="0">
                <a:solidFill>
                  <a:srgbClr val="002060"/>
                </a:solidFill>
                <a:latin typeface="Times New Roman Bold"/>
                <a:ea typeface="Times New Roman Bold"/>
                <a:cs typeface="Times New Roman Bold"/>
                <a:sym typeface="Times New Roman Bold"/>
              </a:rPr>
              <a:t>Methodology</a:t>
            </a:r>
          </a:p>
          <a:p>
            <a:pPr marL="380048" lvl="2" indent="-126683">
              <a:lnSpc>
                <a:spcPts val="4320"/>
              </a:lnSpc>
              <a:buFont typeface="Arial"/>
              <a:buChar char="⚬"/>
            </a:pPr>
            <a:r>
              <a:rPr lang="en-US" b="1" dirty="0">
                <a:solidFill>
                  <a:srgbClr val="002060"/>
                </a:solidFill>
                <a:latin typeface="Times New Roman Bold"/>
                <a:ea typeface="Times New Roman Bold"/>
                <a:cs typeface="Times New Roman Bold"/>
                <a:sym typeface="Times New Roman Bold"/>
              </a:rPr>
              <a:t>Screenshots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Title Justification</a:t>
            </a:r>
          </a:p>
        </p:txBody>
      </p:sp>
      <p:sp>
        <p:nvSpPr>
          <p:cNvPr id="3" name="Content Placeholder 2"/>
          <p:cNvSpPr>
            <a:spLocks noGrp="1"/>
          </p:cNvSpPr>
          <p:nvPr>
            <p:ph idx="1"/>
          </p:nvPr>
        </p:nvSpPr>
        <p:spPr/>
        <p:txBody>
          <a:bodyPr/>
          <a:lstStyle/>
          <a:p>
            <a:r>
              <a:t>The title reflects the integration of artificial intelligence to automate and enhance the resume screening and job recommendation process. It aims to assist students and job seekers in creating optimized resumes, matching skills with job roles, and preparing for industry-standard ATS systems.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a:t>
            </a:r>
          </a:p>
        </p:txBody>
      </p:sp>
      <p:sp>
        <p:nvSpPr>
          <p:cNvPr id="3" name="Content Placeholder 2"/>
          <p:cNvSpPr>
            <a:spLocks noGrp="1"/>
          </p:cNvSpPr>
          <p:nvPr>
            <p:ph idx="1"/>
          </p:nvPr>
        </p:nvSpPr>
        <p:spPr/>
        <p:txBody>
          <a:bodyPr/>
          <a:lstStyle/>
          <a:p>
            <a:r>
              <a:rPr dirty="0"/>
              <a:t>To recommend suitable jobs based on user’s resume using AI.</a:t>
            </a:r>
          </a:p>
          <a:p>
            <a:r>
              <a:rPr dirty="0"/>
              <a:t>To calculate ATS compatibility score.</a:t>
            </a:r>
          </a:p>
          <a:p>
            <a:r>
              <a:rPr dirty="0"/>
              <a:t>To generate professional resumes from user input.</a:t>
            </a:r>
          </a:p>
          <a:p>
            <a:r>
              <a:rPr dirty="0"/>
              <a:t>To detect missing skills or areas of improvement in a resume.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Scope</a:t>
            </a:r>
          </a:p>
        </p:txBody>
      </p:sp>
      <p:sp>
        <p:nvSpPr>
          <p:cNvPr id="3" name="Content Placeholder 2"/>
          <p:cNvSpPr>
            <a:spLocks noGrp="1"/>
          </p:cNvSpPr>
          <p:nvPr>
            <p:ph idx="1"/>
          </p:nvPr>
        </p:nvSpPr>
        <p:spPr/>
        <p:txBody>
          <a:bodyPr/>
          <a:lstStyle/>
          <a:p>
            <a:r>
              <a:rPr dirty="0"/>
              <a:t>Useful for students, freshers, and job seekers.</a:t>
            </a:r>
          </a:p>
          <a:p>
            <a:r>
              <a:rPr dirty="0"/>
              <a:t>Automates resume screening and improves job matching.</a:t>
            </a:r>
          </a:p>
          <a:p>
            <a:r>
              <a:rPr dirty="0"/>
              <a:t>Supports resume creation for those without templates.</a:t>
            </a:r>
          </a:p>
          <a:p>
            <a:r>
              <a:rPr dirty="0"/>
              <a:t>Can be extended to support recruiter-side features.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Literature Review / Uniqueness</a:t>
            </a:r>
          </a:p>
        </p:txBody>
      </p:sp>
      <p:sp>
        <p:nvSpPr>
          <p:cNvPr id="3" name="Content Placeholder 2"/>
          <p:cNvSpPr>
            <a:spLocks noGrp="1"/>
          </p:cNvSpPr>
          <p:nvPr>
            <p:ph idx="1"/>
          </p:nvPr>
        </p:nvSpPr>
        <p:spPr/>
        <p:txBody>
          <a:bodyPr>
            <a:normAutofit fontScale="92500"/>
          </a:bodyPr>
          <a:lstStyle/>
          <a:p>
            <a:r>
              <a:rPr dirty="0"/>
              <a:t>Most online tools only match based on job title.</a:t>
            </a:r>
          </a:p>
          <a:p>
            <a:r>
              <a:rPr dirty="0"/>
              <a:t>Our system uses TF-IDF and cosine similarity to match on actual skills and content.</a:t>
            </a:r>
          </a:p>
          <a:p>
            <a:r>
              <a:rPr dirty="0"/>
              <a:t>Unlike other platforms, we provide:</a:t>
            </a:r>
          </a:p>
          <a:p>
            <a:r>
              <a:rPr dirty="0"/>
              <a:t>   • ATS Score with missing skills</a:t>
            </a:r>
          </a:p>
          <a:p>
            <a:r>
              <a:rPr dirty="0"/>
              <a:t>   • Resume Builder</a:t>
            </a:r>
          </a:p>
          <a:p>
            <a:r>
              <a:rPr dirty="0"/>
              <a:t>   • Error/Improvement Checker</a:t>
            </a:r>
          </a:p>
          <a:p>
            <a:r>
              <a:rPr dirty="0"/>
              <a:t>One-stop portal combining multiple features.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Analysis and Explanation</a:t>
            </a:r>
          </a:p>
        </p:txBody>
      </p:sp>
      <p:sp>
        <p:nvSpPr>
          <p:cNvPr id="3" name="Content Placeholder 2"/>
          <p:cNvSpPr>
            <a:spLocks noGrp="1"/>
          </p:cNvSpPr>
          <p:nvPr>
            <p:ph idx="1"/>
          </p:nvPr>
        </p:nvSpPr>
        <p:spPr/>
        <p:txBody>
          <a:bodyPr>
            <a:normAutofit fontScale="92500" lnSpcReduction="10000"/>
          </a:bodyPr>
          <a:lstStyle/>
          <a:p>
            <a:r>
              <a:rPr dirty="0"/>
              <a:t>Resume text is extracted using PyPDF2 for PDF resumes.</a:t>
            </a:r>
          </a:p>
          <a:p>
            <a:r>
              <a:rPr dirty="0"/>
              <a:t>Job data (title and skills) is fetched from MySQL database.</a:t>
            </a:r>
          </a:p>
          <a:p>
            <a:r>
              <a:rPr dirty="0"/>
              <a:t>The text content is cleaned and preprocessed:</a:t>
            </a:r>
          </a:p>
          <a:p>
            <a:r>
              <a:rPr dirty="0"/>
              <a:t>   • Lowercased, punctuation removed, </a:t>
            </a:r>
            <a:r>
              <a:rPr dirty="0" err="1"/>
              <a:t>stopwords</a:t>
            </a:r>
            <a:r>
              <a:rPr dirty="0"/>
              <a:t> filtered.</a:t>
            </a:r>
          </a:p>
          <a:p>
            <a:r>
              <a:rPr dirty="0"/>
              <a:t>TF-IDF is applied to convert text into vector space.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Analysis and Explanation</a:t>
            </a:r>
          </a:p>
        </p:txBody>
      </p:sp>
      <p:sp>
        <p:nvSpPr>
          <p:cNvPr id="3" name="Content Placeholder 2"/>
          <p:cNvSpPr>
            <a:spLocks noGrp="1"/>
          </p:cNvSpPr>
          <p:nvPr>
            <p:ph idx="1"/>
          </p:nvPr>
        </p:nvSpPr>
        <p:spPr/>
        <p:txBody>
          <a:bodyPr/>
          <a:lstStyle/>
          <a:p>
            <a:r>
              <a:rPr dirty="0"/>
              <a:t>Cosine similarity measures how close resume vector is to job skill vectors.</a:t>
            </a:r>
          </a:p>
          <a:p>
            <a:r>
              <a:rPr dirty="0"/>
              <a:t>Top 5 job roles are recommended based on similarity score.</a:t>
            </a:r>
          </a:p>
          <a:p>
            <a:r>
              <a:rPr dirty="0"/>
              <a:t>ATS score is calculated using keyword match from job description.</a:t>
            </a:r>
          </a:p>
          <a:p>
            <a:r>
              <a:rPr dirty="0"/>
              <a:t>Missing skills are identified and shown for resume improvement.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Methodology</a:t>
            </a:r>
          </a:p>
        </p:txBody>
      </p:sp>
      <p:sp>
        <p:nvSpPr>
          <p:cNvPr id="3" name="Content Placeholder 2"/>
          <p:cNvSpPr>
            <a:spLocks noGrp="1"/>
          </p:cNvSpPr>
          <p:nvPr>
            <p:ph idx="1"/>
          </p:nvPr>
        </p:nvSpPr>
        <p:spPr/>
        <p:txBody>
          <a:bodyPr/>
          <a:lstStyle/>
          <a:p>
            <a:r>
              <a:rPr dirty="0"/>
              <a:t>User uploads resume or enters data via form (Resume Builder).</a:t>
            </a:r>
          </a:p>
          <a:p>
            <a:r>
              <a:rPr dirty="0"/>
              <a:t>Resume content is extracted or constructed.</a:t>
            </a:r>
          </a:p>
          <a:p>
            <a:r>
              <a:rPr dirty="0"/>
              <a:t>Skills from resume are preprocessed and tokenized.</a:t>
            </a:r>
          </a:p>
          <a:p>
            <a:r>
              <a:rPr dirty="0"/>
              <a:t>Job listings are fetched from the database.</a:t>
            </a:r>
          </a:p>
          <a:p>
            <a:r>
              <a:rPr dirty="0"/>
              <a:t>Each job's skills are vectorized using TF-IDF.</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TotalTime>
  <Words>438</Words>
  <Application>Microsoft Office PowerPoint</Application>
  <PresentationFormat>On-screen Show (4:3)</PresentationFormat>
  <Paragraphs>71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 Bold</vt:lpstr>
      <vt:lpstr>Times New Roman Bold Italics</vt:lpstr>
      <vt:lpstr>Office Theme</vt:lpstr>
      <vt:lpstr>PowerPoint Presentation</vt:lpstr>
      <vt:lpstr>PowerPoint Presentation</vt:lpstr>
      <vt:lpstr>Project Title Justification</vt:lpstr>
      <vt:lpstr>Objective</vt:lpstr>
      <vt:lpstr>Scope</vt:lpstr>
      <vt:lpstr>Literature Review / Uniqueness</vt:lpstr>
      <vt:lpstr>Analysis and Explanation</vt:lpstr>
      <vt:lpstr>Analysis and Explanation</vt:lpstr>
      <vt:lpstr>Methodology</vt:lpstr>
      <vt:lpstr>Methodology</vt:lpstr>
      <vt:lpstr>SCREENSHOTS</vt:lpstr>
      <vt:lpstr>SCREENSHOTS</vt:lpstr>
      <vt:lpstr>SCREENSHOTS</vt:lpstr>
      <vt:lpstr>SCREENSHOTS</vt:lpstr>
      <vt:lpstr>SCREENSHOTS</vt:lpstr>
      <vt:lpstr>SCREENSHOTS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Sayan Bhattacharjee</dc:creator>
  <cp:keywords/>
  <dc:description>generated using python-pptx</dc:description>
  <cp:lastModifiedBy>Sayan Bhattacharjee</cp:lastModifiedBy>
  <cp:revision>2</cp:revision>
  <dcterms:created xsi:type="dcterms:W3CDTF">2013-01-27T09:14:16Z</dcterms:created>
  <dcterms:modified xsi:type="dcterms:W3CDTF">2025-04-19T14:14:49Z</dcterms:modified>
  <cp:category/>
</cp:coreProperties>
</file>