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Lst>
  <p:notesMasterIdLst>
    <p:notesMasterId r:id="rId1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embeddedFontLst>
    <p:embeddedFont>
      <p:font typeface="Arial Black" panose="020B0A04020102020204" pitchFamily="34" charset="0"/>
      <p:regular r:id="rId20"/>
      <p:bold r:id="rId21"/>
    </p:embeddedFont>
    <p:embeddedFont>
      <p:font typeface="Raleway ExtraBold" pitchFamily="2" charset="0"/>
      <p:bold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hxA6itrhaISPUwFWj9sFwvQAzrv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67"/>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customschemas.google.com/relationships/presentationmetadata" Target="metadata"/><Relationship Id="rId3" Type="http://schemas.openxmlformats.org/officeDocument/2006/relationships/slide" Target="slides/slide1.xml"/><Relationship Id="rId21" Type="http://schemas.openxmlformats.org/officeDocument/2006/relationships/font" Target="fonts/font2.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0" name="Google Shape;36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1" name="Google Shape;37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0" name="Google Shape;38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8" name="Google Shape;38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9" name="Google Shape;39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8" name="Google Shape;408;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8" name="Google Shape;418;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 name="Google Shape;13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4" name="Google Shape;15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 name="Google Shape;16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5" name="Google Shape;17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5" name="Google Shape;20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4" name="Google Shape;21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3" name="Google Shape;28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84"/>
        <p:cNvGrpSpPr/>
        <p:nvPr/>
      </p:nvGrpSpPr>
      <p:grpSpPr>
        <a:xfrm>
          <a:off x="0" y="0"/>
          <a:ext cx="0" cy="0"/>
          <a:chOff x="0" y="0"/>
          <a:chExt cx="0" cy="0"/>
        </a:xfrm>
      </p:grpSpPr>
      <p:sp>
        <p:nvSpPr>
          <p:cNvPr id="85" name="Google Shape;85;p34"/>
          <p:cNvSpPr/>
          <p:nvPr/>
        </p:nvSpPr>
        <p:spPr>
          <a:xfrm>
            <a:off x="-19050" y="1905000"/>
            <a:ext cx="12211050"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6" name="Google Shape;86;p34"/>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7" name="Google Shape;87;p34"/>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8" name="Google Shape;88;p34"/>
          <p:cNvSpPr>
            <a:spLocks noGrp="1"/>
          </p:cNvSpPr>
          <p:nvPr>
            <p:ph type="pic" idx="2"/>
          </p:nvPr>
        </p:nvSpPr>
        <p:spPr>
          <a:xfrm>
            <a:off x="1847850" y="2819400"/>
            <a:ext cx="8496300" cy="280035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5"/>
        <p:cNvGrpSpPr/>
        <p:nvPr/>
      </p:nvGrpSpPr>
      <p:grpSpPr>
        <a:xfrm>
          <a:off x="0" y="0"/>
          <a:ext cx="0" cy="0"/>
          <a:chOff x="0" y="0"/>
          <a:chExt cx="0" cy="0"/>
        </a:xfrm>
      </p:grpSpPr>
      <p:sp>
        <p:nvSpPr>
          <p:cNvPr id="96" name="Google Shape;96;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8" name="Google Shape;9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2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1"/>
          <p:cNvSpPr>
            <a:spLocks noGrp="1"/>
          </p:cNvSpPr>
          <p:nvPr>
            <p:ph type="pic" idx="2"/>
          </p:nvPr>
        </p:nvSpPr>
        <p:spPr>
          <a:xfrm>
            <a:off x="5183188" y="987425"/>
            <a:ext cx="6172200" cy="4873625"/>
          </a:xfrm>
          <a:prstGeom prst="rect">
            <a:avLst/>
          </a:prstGeom>
          <a:noFill/>
          <a:ln>
            <a:noFill/>
          </a:ln>
        </p:spPr>
      </p:sp>
      <p:sp>
        <p:nvSpPr>
          <p:cNvPr id="68" name="Google Shape;68;p3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1" name="Google Shape;91;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92" name="Google Shape;9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93" name="Google Shape;9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94" name="Google Shape;9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2"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8" Type="http://schemas.openxmlformats.org/officeDocument/2006/relationships/hyperlink" Target="https://www.sciencedirect.com/book/9780123747310/artificial-intelligence-for-games" TargetMode="External"/><Relationship Id="rId3" Type="http://schemas.openxmlformats.org/officeDocument/2006/relationships/hyperlink" Target="https://docs.unity3d.com/Manual/index.html" TargetMode="External"/><Relationship Id="rId7" Type="http://schemas.openxmlformats.org/officeDocument/2006/relationships/hyperlink" Target="https://publications.lib.chalmers.se/records/fulltext/140405.pdf"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hyperlink" Target="https://www.fmod.com/docs" TargetMode="External"/><Relationship Id="rId5" Type="http://schemas.openxmlformats.org/officeDocument/2006/relationships/hyperlink" Target="https://docs.blender.org/manual/en/latest/" TargetMode="External"/><Relationship Id="rId4" Type="http://schemas.openxmlformats.org/officeDocument/2006/relationships/hyperlink" Target="https://doc.photonengine.com/en-us/pun/current/getting-started/pun-intro"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p:nvPr/>
        </p:nvSpPr>
        <p:spPr>
          <a:xfrm>
            <a:off x="-4421" y="6053794"/>
            <a:ext cx="12196420" cy="43919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6" name="Google Shape;106;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7" name="Google Shape;107;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888888"/>
              </a:solidFill>
              <a:latin typeface="Calibri"/>
              <a:ea typeface="Calibri"/>
              <a:cs typeface="Calibri"/>
              <a:sym typeface="Calibri"/>
            </a:endParaRPr>
          </a:p>
        </p:txBody>
      </p:sp>
      <p:sp>
        <p:nvSpPr>
          <p:cNvPr id="108" name="Google Shape;108;p1"/>
          <p:cNvSpPr/>
          <p:nvPr/>
        </p:nvSpPr>
        <p:spPr>
          <a:xfrm rot="10800000" flipH="1">
            <a:off x="9506857" y="5939880"/>
            <a:ext cx="1291772" cy="1157606"/>
          </a:xfrm>
          <a:prstGeom prst="rtTriangle">
            <a:avLst/>
          </a:prstGeom>
          <a:solidFill>
            <a:srgbClr val="F2F2F2">
              <a:alpha val="16078"/>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9" name="Google Shape;109;p1"/>
          <p:cNvSpPr/>
          <p:nvPr/>
        </p:nvSpPr>
        <p:spPr>
          <a:xfrm flipH="1">
            <a:off x="7045437" y="-166560"/>
            <a:ext cx="5146562" cy="5852440"/>
          </a:xfrm>
          <a:prstGeom prst="rtTriangle">
            <a:avLst/>
          </a:prstGeom>
          <a:solidFill>
            <a:srgbClr val="F2F2F2">
              <a:alpha val="16078"/>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10" name="Google Shape;110;p1"/>
          <p:cNvSpPr/>
          <p:nvPr/>
        </p:nvSpPr>
        <p:spPr>
          <a:xfrm>
            <a:off x="2698025" y="1476024"/>
            <a:ext cx="6829500" cy="3237300"/>
          </a:xfrm>
          <a:prstGeom prst="rect">
            <a:avLst/>
          </a:prstGeom>
          <a:gradFill>
            <a:gsLst>
              <a:gs pos="0">
                <a:srgbClr val="FFFFFF">
                  <a:alpha val="0"/>
                </a:srgbClr>
              </a:gs>
              <a:gs pos="2655">
                <a:srgbClr val="FFFFFF">
                  <a:alpha val="0"/>
                </a:srgbClr>
              </a:gs>
              <a:gs pos="15000">
                <a:srgbClr val="FFFFFF">
                  <a:alpha val="32941"/>
                </a:srgbClr>
              </a:gs>
              <a:gs pos="51000">
                <a:schemeClr val="lt1"/>
              </a:gs>
              <a:gs pos="94000">
                <a:srgbClr val="FFFFFF">
                  <a:alpha val="32941"/>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Clr>
                <a:srgbClr val="000000"/>
              </a:buClr>
              <a:buSzPts val="2400"/>
              <a:buFont typeface="Arial"/>
              <a:buNone/>
            </a:pPr>
            <a:r>
              <a:rPr lang="en-US" sz="2400" b="0" i="1" u="none" strike="noStrike" cap="none">
                <a:solidFill>
                  <a:srgbClr val="000000"/>
                </a:solidFill>
                <a:latin typeface="Calibri"/>
                <a:ea typeface="Calibri"/>
                <a:cs typeface="Calibri"/>
                <a:sym typeface="Calibri"/>
              </a:rPr>
              <a:t>Submitted in the partial fulfillment for the award of the degree of</a:t>
            </a:r>
            <a:endParaRPr sz="1400" b="0" i="0" u="none" strike="noStrike" cap="none">
              <a:solidFill>
                <a:srgbClr val="000000"/>
              </a:solidFill>
              <a:latin typeface="Arial"/>
              <a:ea typeface="Arial"/>
              <a:cs typeface="Arial"/>
              <a:sym typeface="Arial"/>
            </a:endParaRPr>
          </a:p>
          <a:p>
            <a:pPr marL="0" marR="0" lvl="0" indent="0" algn="ctr" rtl="0">
              <a:lnSpc>
                <a:spcPct val="150000"/>
              </a:lnSpc>
              <a:spcBef>
                <a:spcPts val="0"/>
              </a:spcBef>
              <a:spcAft>
                <a:spcPts val="0"/>
              </a:spcAft>
              <a:buClr>
                <a:srgbClr val="000000"/>
              </a:buClr>
              <a:buSzPts val="2400"/>
              <a:buFont typeface="Arial"/>
              <a:buNone/>
            </a:pPr>
            <a:r>
              <a:rPr lang="en-US" sz="2400" b="1" i="0" u="none" strike="noStrike" cap="none">
                <a:solidFill>
                  <a:srgbClr val="000000"/>
                </a:solidFill>
                <a:latin typeface="Calibri"/>
                <a:ea typeface="Calibri"/>
                <a:cs typeface="Calibri"/>
                <a:sym typeface="Calibri"/>
              </a:rPr>
              <a:t>BACHELOR OF ENGINEERING </a:t>
            </a:r>
            <a:endParaRPr sz="2400" b="0" i="0" u="none" strike="noStrike" cap="none">
              <a:solidFill>
                <a:srgbClr val="000000"/>
              </a:solidFill>
              <a:latin typeface="Calibri"/>
              <a:ea typeface="Calibri"/>
              <a:cs typeface="Calibri"/>
              <a:sym typeface="Calibri"/>
            </a:endParaRPr>
          </a:p>
          <a:p>
            <a:pPr marL="0" marR="0" lvl="0" indent="0" algn="ctr" rtl="0">
              <a:lnSpc>
                <a:spcPct val="150000"/>
              </a:lnSpc>
              <a:spcBef>
                <a:spcPts val="0"/>
              </a:spcBef>
              <a:spcAft>
                <a:spcPts val="0"/>
              </a:spcAft>
              <a:buClr>
                <a:srgbClr val="000000"/>
              </a:buClr>
              <a:buSzPts val="2400"/>
              <a:buFont typeface="Arial"/>
              <a:buNone/>
            </a:pPr>
            <a:r>
              <a:rPr lang="en-US" sz="2400" b="0" i="1" u="none" strike="noStrike" cap="none">
                <a:solidFill>
                  <a:srgbClr val="000000"/>
                </a:solidFill>
                <a:latin typeface="Calibri"/>
                <a:ea typeface="Calibri"/>
                <a:cs typeface="Calibri"/>
                <a:sym typeface="Calibri"/>
              </a:rPr>
              <a:t> IN</a:t>
            </a:r>
            <a:endParaRPr sz="1400" b="0" i="0" u="none" strike="noStrike" cap="none">
              <a:solidFill>
                <a:srgbClr val="000000"/>
              </a:solidFill>
              <a:latin typeface="Arial"/>
              <a:ea typeface="Arial"/>
              <a:cs typeface="Arial"/>
              <a:sym typeface="Arial"/>
            </a:endParaRPr>
          </a:p>
          <a:p>
            <a:pPr marL="0" marR="0" lvl="0" indent="0" algn="ctr" rtl="0">
              <a:lnSpc>
                <a:spcPct val="150000"/>
              </a:lnSpc>
              <a:spcBef>
                <a:spcPts val="0"/>
              </a:spcBef>
              <a:spcAft>
                <a:spcPts val="0"/>
              </a:spcAft>
              <a:buClr>
                <a:srgbClr val="000000"/>
              </a:buClr>
              <a:buSzPts val="2400"/>
              <a:buFont typeface="Arial"/>
              <a:buNone/>
            </a:pPr>
            <a:r>
              <a:rPr lang="en-US" sz="2400" b="1" i="0" u="none" strike="noStrike" cap="none">
                <a:solidFill>
                  <a:srgbClr val="000000"/>
                </a:solidFill>
                <a:latin typeface="Calibri"/>
                <a:ea typeface="Calibri"/>
                <a:cs typeface="Calibri"/>
                <a:sym typeface="Calibri"/>
              </a:rPr>
              <a:t>BE. CSE Graphics and Gaming </a:t>
            </a:r>
            <a:endParaRPr sz="2400" b="1" i="0" u="none" strike="noStrike" cap="none">
              <a:solidFill>
                <a:srgbClr val="000000"/>
              </a:solidFill>
              <a:latin typeface="Calibri"/>
              <a:ea typeface="Calibri"/>
              <a:cs typeface="Calibri"/>
              <a:sym typeface="Calibri"/>
            </a:endParaRPr>
          </a:p>
          <a:p>
            <a:pPr marL="0" marR="0" lvl="0" indent="0" algn="ctr" rtl="0">
              <a:lnSpc>
                <a:spcPct val="150000"/>
              </a:lnSpc>
              <a:spcBef>
                <a:spcPts val="0"/>
              </a:spcBef>
              <a:spcAft>
                <a:spcPts val="0"/>
              </a:spcAft>
              <a:buClr>
                <a:srgbClr val="000000"/>
              </a:buClr>
              <a:buSzPts val="2400"/>
              <a:buFont typeface="Arial"/>
              <a:buNone/>
            </a:pPr>
            <a:r>
              <a:rPr lang="en-US" sz="2400" b="1">
                <a:latin typeface="Calibri"/>
                <a:ea typeface="Calibri"/>
                <a:cs typeface="Calibri"/>
                <a:sym typeface="Calibri"/>
              </a:rPr>
              <a:t>BE. CSE Information Security</a:t>
            </a:r>
            <a:endParaRPr sz="2400" b="1">
              <a:latin typeface="Calibri"/>
              <a:ea typeface="Calibri"/>
              <a:cs typeface="Calibri"/>
              <a:sym typeface="Calibri"/>
            </a:endParaRPr>
          </a:p>
        </p:txBody>
      </p:sp>
      <p:sp>
        <p:nvSpPr>
          <p:cNvPr id="111" name="Google Shape;111;p1"/>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2" name="Google Shape;112;p1"/>
          <p:cNvSpPr txBox="1"/>
          <p:nvPr/>
        </p:nvSpPr>
        <p:spPr>
          <a:xfrm>
            <a:off x="6881359" y="6019560"/>
            <a:ext cx="4928608"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chemeClr val="dk1"/>
              </a:solidFill>
              <a:latin typeface="Arial"/>
              <a:ea typeface="Arial"/>
              <a:cs typeface="Arial"/>
              <a:sym typeface="Arial"/>
            </a:endParaRPr>
          </a:p>
        </p:txBody>
      </p:sp>
      <p:sp>
        <p:nvSpPr>
          <p:cNvPr id="113" name="Google Shape;113;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4" name="Google Shape;114;p1"/>
          <p:cNvSpPr txBox="1"/>
          <p:nvPr/>
        </p:nvSpPr>
        <p:spPr>
          <a:xfrm>
            <a:off x="443345" y="6014156"/>
            <a:ext cx="5882609" cy="430887"/>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000000"/>
              </a:buClr>
              <a:buSzPts val="2400"/>
              <a:buFont typeface="Arial"/>
              <a:buNone/>
            </a:pPr>
            <a:r>
              <a:rPr lang="en-US" sz="2400" b="1" i="0" u="none" strike="noStrike" cap="none">
                <a:solidFill>
                  <a:srgbClr val="FF0000"/>
                </a:solidFill>
                <a:latin typeface="Times New Roman"/>
                <a:ea typeface="Times New Roman"/>
                <a:cs typeface="Times New Roman"/>
                <a:sym typeface="Times New Roman"/>
              </a:rPr>
              <a:t>Department of AIT-CSE</a:t>
            </a:r>
            <a:endParaRPr sz="1600" b="0" i="0" u="none" strike="noStrike" cap="none">
              <a:solidFill>
                <a:srgbClr val="FF0000"/>
              </a:solidFill>
              <a:latin typeface="Times New Roman"/>
              <a:ea typeface="Times New Roman"/>
              <a:cs typeface="Times New Roman"/>
              <a:sym typeface="Times New Roman"/>
            </a:endParaRPr>
          </a:p>
        </p:txBody>
      </p:sp>
      <p:sp>
        <p:nvSpPr>
          <p:cNvPr id="115" name="Google Shape;115;p1"/>
          <p:cNvSpPr txBox="1"/>
          <p:nvPr/>
        </p:nvSpPr>
        <p:spPr>
          <a:xfrm>
            <a:off x="1657138" y="646268"/>
            <a:ext cx="8477100"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a:solidFill>
                  <a:schemeClr val="dk1"/>
                </a:solidFill>
                <a:latin typeface="Arial Black"/>
                <a:ea typeface="Arial Black"/>
                <a:cs typeface="Arial Black"/>
                <a:sym typeface="Arial Black"/>
              </a:rPr>
              <a:t>Arsenal 3D</a:t>
            </a:r>
            <a:r>
              <a:rPr lang="en-US" sz="3600" b="1" i="0" u="none" strike="noStrike" cap="none">
                <a:solidFill>
                  <a:schemeClr val="dk1"/>
                </a:solidFill>
                <a:latin typeface="Arial Black"/>
                <a:ea typeface="Arial Black"/>
                <a:cs typeface="Arial Black"/>
                <a:sym typeface="Arial Black"/>
              </a:rPr>
              <a:t>: A </a:t>
            </a:r>
            <a:r>
              <a:rPr lang="en-US" sz="3600" b="1">
                <a:solidFill>
                  <a:schemeClr val="dk1"/>
                </a:solidFill>
                <a:latin typeface="Arial Black"/>
                <a:ea typeface="Arial Black"/>
                <a:cs typeface="Arial Black"/>
                <a:sym typeface="Arial Black"/>
              </a:rPr>
              <a:t>3</a:t>
            </a:r>
            <a:r>
              <a:rPr lang="en-US" sz="3600" b="1" i="0" u="none" strike="noStrike" cap="none">
                <a:solidFill>
                  <a:schemeClr val="dk1"/>
                </a:solidFill>
                <a:latin typeface="Arial Black"/>
                <a:ea typeface="Arial Black"/>
                <a:cs typeface="Arial Black"/>
                <a:sym typeface="Arial Black"/>
              </a:rPr>
              <a:t>D </a:t>
            </a:r>
            <a:r>
              <a:rPr lang="en-US" sz="3600" b="1">
                <a:solidFill>
                  <a:schemeClr val="dk1"/>
                </a:solidFill>
                <a:latin typeface="Arial Black"/>
                <a:ea typeface="Arial Black"/>
                <a:cs typeface="Arial Black"/>
                <a:sym typeface="Arial Black"/>
              </a:rPr>
              <a:t>Casual Shooter</a:t>
            </a:r>
            <a:endParaRPr sz="3600" b="0" i="0" u="none" strike="noStrike" cap="none">
              <a:solidFill>
                <a:schemeClr val="dk1"/>
              </a:solidFill>
              <a:latin typeface="Raleway ExtraBold"/>
              <a:ea typeface="Raleway ExtraBold"/>
              <a:cs typeface="Raleway ExtraBold"/>
              <a:sym typeface="Raleway ExtraBold"/>
            </a:endParaRPr>
          </a:p>
        </p:txBody>
      </p:sp>
      <p:sp>
        <p:nvSpPr>
          <p:cNvPr id="116" name="Google Shape;116;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17" name="Google Shape;117;p1"/>
          <p:cNvSpPr txBox="1"/>
          <p:nvPr/>
        </p:nvSpPr>
        <p:spPr>
          <a:xfrm>
            <a:off x="983721" y="4713450"/>
            <a:ext cx="4215300"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chemeClr val="dk1"/>
                </a:solidFill>
                <a:latin typeface="Calibri"/>
                <a:ea typeface="Calibri"/>
                <a:cs typeface="Calibri"/>
                <a:sym typeface="Calibri"/>
              </a:rPr>
              <a:t>Submitted by: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chemeClr val="dk1"/>
                </a:solidFill>
                <a:latin typeface="Calibri"/>
                <a:ea typeface="Calibri"/>
                <a:cs typeface="Calibri"/>
                <a:sym typeface="Calibri"/>
              </a:rPr>
              <a:t>SAYAN KUMAR DAS-  20BCS3943</a:t>
            </a:r>
            <a:endParaRPr sz="1400" b="0" i="0" u="none" strike="noStrike" cap="none" dirty="0">
              <a:solidFill>
                <a:srgbClr val="000000"/>
              </a:solidFill>
              <a:latin typeface="Arial"/>
              <a:ea typeface="Arial"/>
              <a:cs typeface="Arial"/>
              <a:sym typeface="Arial"/>
            </a:endParaRPr>
          </a:p>
        </p:txBody>
      </p:sp>
      <p:sp>
        <p:nvSpPr>
          <p:cNvPr id="118" name="Google Shape;118;p1"/>
          <p:cNvSpPr txBox="1"/>
          <p:nvPr/>
        </p:nvSpPr>
        <p:spPr>
          <a:xfrm>
            <a:off x="7681250" y="4725655"/>
            <a:ext cx="2971326" cy="10156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Calibri"/>
                <a:ea typeface="Calibri"/>
                <a:cs typeface="Calibri"/>
                <a:sym typeface="Calibri"/>
              </a:rPr>
              <a:t>Under the Supervision of: </a:t>
            </a: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1"/>
        <p:cNvGrpSpPr/>
        <p:nvPr/>
      </p:nvGrpSpPr>
      <p:grpSpPr>
        <a:xfrm>
          <a:off x="0" y="0"/>
          <a:ext cx="0" cy="0"/>
          <a:chOff x="0" y="0"/>
          <a:chExt cx="0" cy="0"/>
        </a:xfrm>
      </p:grpSpPr>
      <p:sp>
        <p:nvSpPr>
          <p:cNvPr id="362" name="Google Shape;362;p10"/>
          <p:cNvSpPr/>
          <p:nvPr/>
        </p:nvSpPr>
        <p:spPr>
          <a:xfrm>
            <a:off x="0" y="0"/>
            <a:ext cx="12192000" cy="6858000"/>
          </a:xfrm>
          <a:prstGeom prst="rect">
            <a:avLst/>
          </a:prstGeom>
          <a:solidFill>
            <a:srgbClr val="0C0C0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3" name="Google Shape;363;p10"/>
          <p:cNvSpPr txBox="1">
            <a:spLocks noGrp="1"/>
          </p:cNvSpPr>
          <p:nvPr>
            <p:ph type="title"/>
          </p:nvPr>
        </p:nvSpPr>
        <p:spPr>
          <a:xfrm>
            <a:off x="838200" y="448721"/>
            <a:ext cx="4707671" cy="122565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800"/>
              <a:buFont typeface="Times New Roman"/>
              <a:buNone/>
            </a:pPr>
            <a:r>
              <a:rPr lang="en-US" sz="3800">
                <a:solidFill>
                  <a:schemeClr val="lt1"/>
                </a:solidFill>
                <a:latin typeface="Times New Roman"/>
                <a:ea typeface="Times New Roman"/>
                <a:cs typeface="Times New Roman"/>
                <a:sym typeface="Times New Roman"/>
              </a:rPr>
              <a:t>Results and Outputs of the Game</a:t>
            </a:r>
            <a:endParaRPr/>
          </a:p>
        </p:txBody>
      </p:sp>
      <p:cxnSp>
        <p:nvCxnSpPr>
          <p:cNvPr id="364" name="Google Shape;364;p10"/>
          <p:cNvCxnSpPr/>
          <p:nvPr/>
        </p:nvCxnSpPr>
        <p:spPr>
          <a:xfrm rot="10800000">
            <a:off x="831873" y="1749756"/>
            <a:ext cx="4718304" cy="0"/>
          </a:xfrm>
          <a:prstGeom prst="straightConnector1">
            <a:avLst/>
          </a:prstGeom>
          <a:noFill/>
          <a:ln w="12700" cap="flat" cmpd="sng">
            <a:solidFill>
              <a:schemeClr val="accent2"/>
            </a:solidFill>
            <a:prstDash val="solid"/>
            <a:miter lim="800000"/>
            <a:headEnd type="none" w="sm" len="sm"/>
            <a:tailEnd type="none" w="sm" len="sm"/>
          </a:ln>
        </p:spPr>
      </p:cxnSp>
      <p:sp>
        <p:nvSpPr>
          <p:cNvPr id="365" name="Google Shape;365;p10"/>
          <p:cNvSpPr txBox="1">
            <a:spLocks noGrp="1"/>
          </p:cNvSpPr>
          <p:nvPr>
            <p:ph type="body" idx="1"/>
          </p:nvPr>
        </p:nvSpPr>
        <p:spPr>
          <a:xfrm>
            <a:off x="897776" y="1909200"/>
            <a:ext cx="5424000" cy="3647700"/>
          </a:xfrm>
          <a:prstGeom prst="rect">
            <a:avLst/>
          </a:prstGeom>
          <a:noFill/>
          <a:ln>
            <a:noFill/>
          </a:ln>
        </p:spPr>
        <p:txBody>
          <a:bodyPr spcFirstLastPara="1" wrap="square" lIns="91425" tIns="45700" rIns="91425" bIns="45700" anchor="t" anchorCtr="0">
            <a:normAutofit fontScale="92500"/>
          </a:bodyPr>
          <a:lstStyle/>
          <a:p>
            <a:pPr marL="0" lvl="0" indent="0" algn="just" rtl="0">
              <a:lnSpc>
                <a:spcPct val="90000"/>
              </a:lnSpc>
              <a:spcBef>
                <a:spcPts val="0"/>
              </a:spcBef>
              <a:spcAft>
                <a:spcPts val="0"/>
              </a:spcAft>
              <a:buClr>
                <a:schemeClr val="lt1"/>
              </a:buClr>
              <a:buSzPts val="1700"/>
              <a:buNone/>
            </a:pPr>
            <a:r>
              <a:rPr lang="en-US" sz="2000" b="1" i="0" dirty="0">
                <a:solidFill>
                  <a:schemeClr val="lt1"/>
                </a:solidFill>
                <a:latin typeface="Times New Roman"/>
                <a:ea typeface="Times New Roman"/>
                <a:cs typeface="Times New Roman"/>
                <a:sym typeface="Times New Roman"/>
              </a:rPr>
              <a:t>1. </a:t>
            </a:r>
            <a:r>
              <a:rPr lang="en-US" sz="1600" b="1" dirty="0">
                <a:solidFill>
                  <a:schemeClr val="lt1"/>
                </a:solidFill>
                <a:latin typeface="Arial"/>
                <a:ea typeface="Arial"/>
                <a:cs typeface="Arial"/>
                <a:sym typeface="Arial"/>
              </a:rPr>
              <a:t>Gameplay Results and Outputs for Arsenal 3D</a:t>
            </a:r>
            <a:endParaRPr sz="1600" b="1" dirty="0">
              <a:solidFill>
                <a:schemeClr val="lt1"/>
              </a:solidFill>
              <a:latin typeface="Arial"/>
              <a:ea typeface="Arial"/>
              <a:cs typeface="Arial"/>
              <a:sym typeface="Arial"/>
            </a:endParaRPr>
          </a:p>
          <a:p>
            <a:pPr marL="457200" lvl="0" indent="-323759" algn="l" rtl="0">
              <a:lnSpc>
                <a:spcPct val="115000"/>
              </a:lnSpc>
              <a:spcBef>
                <a:spcPts val="1200"/>
              </a:spcBef>
              <a:spcAft>
                <a:spcPts val="0"/>
              </a:spcAft>
              <a:buClr>
                <a:schemeClr val="lt1"/>
              </a:buClr>
              <a:buSzPts val="1499"/>
              <a:buChar char="●"/>
            </a:pPr>
            <a:r>
              <a:rPr lang="en-US" sz="1498" b="1" dirty="0">
                <a:solidFill>
                  <a:schemeClr val="lt1"/>
                </a:solidFill>
                <a:latin typeface="Arial"/>
                <a:ea typeface="Arial"/>
                <a:cs typeface="Arial"/>
                <a:sym typeface="Arial"/>
              </a:rPr>
              <a:t>Engaging Gameplay:</a:t>
            </a:r>
            <a:r>
              <a:rPr lang="en-US" sz="1498" dirty="0">
                <a:solidFill>
                  <a:schemeClr val="lt1"/>
                </a:solidFill>
                <a:latin typeface="Arial"/>
                <a:ea typeface="Arial"/>
                <a:cs typeface="Arial"/>
                <a:sym typeface="Arial"/>
              </a:rPr>
              <a:t> Arsenal 3D delivers intuitive shooting mechanics, diverse strategies, and fast-paced combat, ensuring player engagement and satisfaction.</a:t>
            </a:r>
            <a:endParaRPr sz="1498" dirty="0">
              <a:solidFill>
                <a:schemeClr val="lt1"/>
              </a:solidFill>
              <a:latin typeface="Arial"/>
              <a:ea typeface="Arial"/>
              <a:cs typeface="Arial"/>
              <a:sym typeface="Arial"/>
            </a:endParaRPr>
          </a:p>
          <a:p>
            <a:pPr marL="457200" lvl="0" indent="0" algn="l" rtl="0">
              <a:lnSpc>
                <a:spcPct val="115000"/>
              </a:lnSpc>
              <a:spcBef>
                <a:spcPts val="1200"/>
              </a:spcBef>
              <a:spcAft>
                <a:spcPts val="0"/>
              </a:spcAft>
              <a:buNone/>
            </a:pPr>
            <a:endParaRPr sz="1498" dirty="0">
              <a:solidFill>
                <a:schemeClr val="lt1"/>
              </a:solidFill>
              <a:latin typeface="Arial"/>
              <a:ea typeface="Arial"/>
              <a:cs typeface="Arial"/>
              <a:sym typeface="Arial"/>
            </a:endParaRPr>
          </a:p>
          <a:p>
            <a:pPr marL="457200" lvl="0" indent="-323759" algn="l" rtl="0">
              <a:lnSpc>
                <a:spcPct val="115000"/>
              </a:lnSpc>
              <a:spcBef>
                <a:spcPts val="1200"/>
              </a:spcBef>
              <a:spcAft>
                <a:spcPts val="0"/>
              </a:spcAft>
              <a:buClr>
                <a:schemeClr val="lt1"/>
              </a:buClr>
              <a:buSzPts val="1499"/>
              <a:buChar char="●"/>
            </a:pPr>
            <a:r>
              <a:rPr lang="en-US" sz="1498" b="1" dirty="0">
                <a:solidFill>
                  <a:schemeClr val="lt1"/>
                </a:solidFill>
                <a:latin typeface="Arial"/>
                <a:ea typeface="Arial"/>
                <a:cs typeface="Arial"/>
                <a:sym typeface="Arial"/>
              </a:rPr>
              <a:t>Balanced Experience:</a:t>
            </a:r>
            <a:r>
              <a:rPr lang="en-US" sz="1498" dirty="0">
                <a:solidFill>
                  <a:schemeClr val="lt1"/>
                </a:solidFill>
                <a:latin typeface="Arial"/>
                <a:ea typeface="Arial"/>
                <a:cs typeface="Arial"/>
                <a:sym typeface="Arial"/>
              </a:rPr>
              <a:t> Extensive playtesting has refined weapon mechanics and game modes to provide fair competition while rewarding skillful play.</a:t>
            </a:r>
            <a:endParaRPr sz="1498" dirty="0">
              <a:solidFill>
                <a:schemeClr val="lt1"/>
              </a:solidFill>
              <a:latin typeface="Arial"/>
              <a:ea typeface="Arial"/>
              <a:cs typeface="Arial"/>
              <a:sym typeface="Arial"/>
            </a:endParaRPr>
          </a:p>
          <a:p>
            <a:pPr marL="0" lvl="0" indent="0" algn="l" rtl="0">
              <a:lnSpc>
                <a:spcPct val="115000"/>
              </a:lnSpc>
              <a:spcBef>
                <a:spcPts val="1200"/>
              </a:spcBef>
              <a:spcAft>
                <a:spcPts val="0"/>
              </a:spcAft>
              <a:buNone/>
            </a:pPr>
            <a:endParaRPr sz="1498" dirty="0">
              <a:solidFill>
                <a:schemeClr val="lt1"/>
              </a:solidFill>
              <a:latin typeface="Arial"/>
              <a:ea typeface="Arial"/>
              <a:cs typeface="Arial"/>
              <a:sym typeface="Arial"/>
            </a:endParaRPr>
          </a:p>
          <a:p>
            <a:pPr marL="457200" lvl="0" indent="-323759" algn="l" rtl="0">
              <a:lnSpc>
                <a:spcPct val="115000"/>
              </a:lnSpc>
              <a:spcBef>
                <a:spcPts val="1200"/>
              </a:spcBef>
              <a:spcAft>
                <a:spcPts val="0"/>
              </a:spcAft>
              <a:buClr>
                <a:schemeClr val="lt1"/>
              </a:buClr>
              <a:buSzPts val="1499"/>
              <a:buChar char="●"/>
            </a:pPr>
            <a:r>
              <a:rPr lang="en-US" sz="1498" b="1" dirty="0">
                <a:solidFill>
                  <a:schemeClr val="lt1"/>
                </a:solidFill>
                <a:latin typeface="Arial"/>
                <a:ea typeface="Arial"/>
                <a:cs typeface="Arial"/>
                <a:sym typeface="Arial"/>
              </a:rPr>
              <a:t>User Interface:</a:t>
            </a:r>
            <a:r>
              <a:rPr lang="en-US" sz="1498" dirty="0">
                <a:solidFill>
                  <a:schemeClr val="lt1"/>
                </a:solidFill>
                <a:latin typeface="Arial"/>
                <a:ea typeface="Arial"/>
                <a:cs typeface="Arial"/>
                <a:sym typeface="Arial"/>
              </a:rPr>
              <a:t> A streamlined, visually appealing UI enhances player interaction, ensuring easy access to game features and loadout customization.</a:t>
            </a:r>
            <a:endParaRPr sz="1700" dirty="0">
              <a:solidFill>
                <a:schemeClr val="lt1"/>
              </a:solidFill>
            </a:endParaRPr>
          </a:p>
        </p:txBody>
      </p:sp>
      <p:cxnSp>
        <p:nvCxnSpPr>
          <p:cNvPr id="366" name="Google Shape;366;p10"/>
          <p:cNvCxnSpPr/>
          <p:nvPr/>
        </p:nvCxnSpPr>
        <p:spPr>
          <a:xfrm rot="10800000">
            <a:off x="834027" y="5707672"/>
            <a:ext cx="4713997" cy="0"/>
          </a:xfrm>
          <a:prstGeom prst="straightConnector1">
            <a:avLst/>
          </a:prstGeom>
          <a:noFill/>
          <a:ln w="12700" cap="flat" cmpd="sng">
            <a:solidFill>
              <a:schemeClr val="accent2"/>
            </a:solidFill>
            <a:prstDash val="solid"/>
            <a:miter lim="800000"/>
            <a:headEnd type="none" w="sm" len="sm"/>
            <a:tailEnd type="none" w="sm" len="sm"/>
          </a:ln>
        </p:spPr>
      </p:cxnSp>
      <p:pic>
        <p:nvPicPr>
          <p:cNvPr id="367" name="Google Shape;367;p10" descr="A computer tower with a fan and cables&#10;&#10;Description automatically generated"/>
          <p:cNvPicPr preferRelativeResize="0"/>
          <p:nvPr/>
        </p:nvPicPr>
        <p:blipFill rotWithShape="1">
          <a:blip r:embed="rId3">
            <a:alphaModFix/>
          </a:blip>
          <a:srcRect l="10779" r="34067" b="-1"/>
          <a:stretch/>
        </p:blipFill>
        <p:spPr>
          <a:xfrm>
            <a:off x="6525453" y="10"/>
            <a:ext cx="5666547" cy="6857990"/>
          </a:xfrm>
          <a:prstGeom prst="rect">
            <a:avLst/>
          </a:prstGeom>
          <a:noFill/>
          <a:ln>
            <a:noFill/>
          </a:ln>
        </p:spPr>
      </p:pic>
      <p:sp>
        <p:nvSpPr>
          <p:cNvPr id="368" name="Google Shape;368;p10"/>
          <p:cNvSpPr txBox="1">
            <a:spLocks noGrp="1"/>
          </p:cNvSpPr>
          <p:nvPr>
            <p:ph type="sldNum" idx="12"/>
          </p:nvPr>
        </p:nvSpPr>
        <p:spPr>
          <a:xfrm>
            <a:off x="9303026" y="6356350"/>
            <a:ext cx="2050774" cy="365125"/>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SzPts val="1200"/>
              <a:buNone/>
            </a:pPr>
            <a:fld id="{00000000-1234-1234-1234-123412341234}" type="slidenum">
              <a:rPr lang="en-US">
                <a:solidFill>
                  <a:srgbClr val="FFFFFF"/>
                </a:solidFill>
              </a:rPr>
              <a:t>10</a:t>
            </a:fld>
            <a:endParaRPr>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2"/>
        <p:cNvGrpSpPr/>
        <p:nvPr/>
      </p:nvGrpSpPr>
      <p:grpSpPr>
        <a:xfrm>
          <a:off x="0" y="0"/>
          <a:ext cx="0" cy="0"/>
          <a:chOff x="0" y="0"/>
          <a:chExt cx="0" cy="0"/>
        </a:xfrm>
      </p:grpSpPr>
      <p:sp>
        <p:nvSpPr>
          <p:cNvPr id="373" name="Google Shape;373;p12"/>
          <p:cNvSpPr/>
          <p:nvPr/>
        </p:nvSpPr>
        <p:spPr>
          <a:xfrm>
            <a:off x="0" y="-8467"/>
            <a:ext cx="12191999" cy="6866467"/>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374" name="Google Shape;374;p12" descr="A close-up of colorful waves&#10;&#10;Description automatically generated"/>
          <p:cNvPicPr preferRelativeResize="0"/>
          <p:nvPr/>
        </p:nvPicPr>
        <p:blipFill rotWithShape="1">
          <a:blip r:embed="rId3">
            <a:alphaModFix amt="55000"/>
          </a:blip>
          <a:srcRect t="9044" b="953"/>
          <a:stretch/>
        </p:blipFill>
        <p:spPr>
          <a:xfrm>
            <a:off x="20" y="-9107"/>
            <a:ext cx="12191980" cy="6858000"/>
          </a:xfrm>
          <a:prstGeom prst="rect">
            <a:avLst/>
          </a:prstGeom>
          <a:noFill/>
          <a:ln>
            <a:noFill/>
          </a:ln>
        </p:spPr>
      </p:pic>
      <p:sp>
        <p:nvSpPr>
          <p:cNvPr id="375" name="Google Shape;375;p12"/>
          <p:cNvSpPr/>
          <p:nvPr/>
        </p:nvSpPr>
        <p:spPr>
          <a:xfrm rot="-5400000" flipH="1">
            <a:off x="555710" y="2183223"/>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76" name="Google Shape;376;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rgbClr val="FFFFFF"/>
              </a:buClr>
              <a:buSzPts val="2800"/>
              <a:buNone/>
            </a:pPr>
            <a:r>
              <a:rPr lang="en-US" b="1">
                <a:solidFill>
                  <a:srgbClr val="FFFFFF"/>
                </a:solidFill>
                <a:latin typeface="Times New Roman"/>
                <a:ea typeface="Times New Roman"/>
                <a:cs typeface="Times New Roman"/>
                <a:sym typeface="Times New Roman"/>
              </a:rPr>
              <a:t>2</a:t>
            </a:r>
            <a:r>
              <a:rPr lang="en-US" b="1" i="0">
                <a:solidFill>
                  <a:srgbClr val="FFFFFF"/>
                </a:solidFill>
                <a:latin typeface="Times New Roman"/>
                <a:ea typeface="Times New Roman"/>
                <a:cs typeface="Times New Roman"/>
                <a:sym typeface="Times New Roman"/>
              </a:rPr>
              <a:t>. Visual and Audio Results and Outputs:</a:t>
            </a:r>
            <a:endParaRPr b="0" i="0">
              <a:solidFill>
                <a:srgbClr val="FFFFFF"/>
              </a:solidFill>
              <a:latin typeface="Times New Roman"/>
              <a:ea typeface="Times New Roman"/>
              <a:cs typeface="Times New Roman"/>
              <a:sym typeface="Times New Roman"/>
            </a:endParaRPr>
          </a:p>
          <a:p>
            <a:pPr marL="457200" lvl="0" indent="-469900" algn="just" rtl="0">
              <a:spcBef>
                <a:spcPts val="1000"/>
              </a:spcBef>
              <a:spcAft>
                <a:spcPts val="0"/>
              </a:spcAft>
              <a:buClr>
                <a:schemeClr val="lt1"/>
              </a:buClr>
              <a:buSzPts val="3800"/>
              <a:buChar char="•"/>
            </a:pPr>
            <a:r>
              <a:rPr lang="en-US" sz="2100" b="1">
                <a:solidFill>
                  <a:schemeClr val="lt1"/>
                </a:solidFill>
                <a:latin typeface="Arial"/>
                <a:ea typeface="Arial"/>
                <a:cs typeface="Arial"/>
                <a:sym typeface="Arial"/>
              </a:rPr>
              <a:t>Stunning Graphics:</a:t>
            </a:r>
            <a:r>
              <a:rPr lang="en-US" sz="2100">
                <a:solidFill>
                  <a:schemeClr val="lt1"/>
                </a:solidFill>
                <a:latin typeface="Arial"/>
                <a:ea typeface="Arial"/>
                <a:cs typeface="Arial"/>
                <a:sym typeface="Arial"/>
              </a:rPr>
              <a:t> The game features high-quality 3D models, realistic textures, advanced shaders, and immersive environmental design, creating visually striking battlefields.</a:t>
            </a:r>
            <a:endParaRPr sz="2100">
              <a:solidFill>
                <a:schemeClr val="lt1"/>
              </a:solidFill>
              <a:latin typeface="Arial"/>
              <a:ea typeface="Arial"/>
              <a:cs typeface="Arial"/>
              <a:sym typeface="Arial"/>
            </a:endParaRPr>
          </a:p>
          <a:p>
            <a:pPr marL="457200" lvl="0" indent="-469900" algn="just" rtl="0">
              <a:spcBef>
                <a:spcPts val="1000"/>
              </a:spcBef>
              <a:spcAft>
                <a:spcPts val="0"/>
              </a:spcAft>
              <a:buClr>
                <a:schemeClr val="lt1"/>
              </a:buClr>
              <a:buSzPts val="3800"/>
              <a:buChar char="•"/>
            </a:pPr>
            <a:r>
              <a:rPr lang="en-US" sz="2100" b="1">
                <a:solidFill>
                  <a:schemeClr val="lt1"/>
                </a:solidFill>
                <a:latin typeface="Arial"/>
                <a:ea typeface="Arial"/>
                <a:cs typeface="Arial"/>
                <a:sym typeface="Arial"/>
              </a:rPr>
              <a:t>Immersive Audio:</a:t>
            </a:r>
            <a:r>
              <a:rPr lang="en-US" sz="2100">
                <a:solidFill>
                  <a:schemeClr val="lt1"/>
                </a:solidFill>
                <a:latin typeface="Arial"/>
                <a:ea typeface="Arial"/>
                <a:cs typeface="Arial"/>
                <a:sym typeface="Arial"/>
              </a:rPr>
              <a:t> Dynamic sound effects, impactful background music, and realistic voiceovers enhance gameplay, ensuring an engaging and immersive audio experience.</a:t>
            </a:r>
            <a:endParaRPr sz="2100">
              <a:solidFill>
                <a:schemeClr val="lt1"/>
              </a:solidFill>
              <a:latin typeface="Arial"/>
              <a:ea typeface="Arial"/>
              <a:cs typeface="Arial"/>
              <a:sym typeface="Arial"/>
            </a:endParaRPr>
          </a:p>
          <a:p>
            <a:pPr marL="457200" lvl="0" indent="-469900" algn="just" rtl="0">
              <a:spcBef>
                <a:spcPts val="1000"/>
              </a:spcBef>
              <a:spcAft>
                <a:spcPts val="0"/>
              </a:spcAft>
              <a:buClr>
                <a:schemeClr val="lt1"/>
              </a:buClr>
              <a:buSzPts val="3800"/>
              <a:buChar char="•"/>
            </a:pPr>
            <a:r>
              <a:rPr lang="en-US" sz="2100" b="1">
                <a:solidFill>
                  <a:schemeClr val="lt1"/>
                </a:solidFill>
                <a:latin typeface="Arial"/>
                <a:ea typeface="Arial"/>
                <a:cs typeface="Arial"/>
                <a:sym typeface="Arial"/>
              </a:rPr>
              <a:t>Visual Effects:</a:t>
            </a:r>
            <a:r>
              <a:rPr lang="en-US" sz="2100">
                <a:solidFill>
                  <a:schemeClr val="lt1"/>
                </a:solidFill>
                <a:latin typeface="Arial"/>
                <a:ea typeface="Arial"/>
                <a:cs typeface="Arial"/>
                <a:sym typeface="Arial"/>
              </a:rPr>
              <a:t> Particle systems and advanced visual effects bring actions like gunfire, explosions, and environmental interactions to life, adding depth and excitement to combat.</a:t>
            </a:r>
            <a:endParaRPr b="1">
              <a:solidFill>
                <a:srgbClr val="FFFFFF"/>
              </a:solidFill>
              <a:latin typeface="Times New Roman"/>
              <a:ea typeface="Times New Roman"/>
              <a:cs typeface="Times New Roman"/>
              <a:sym typeface="Times New Roman"/>
            </a:endParaRPr>
          </a:p>
          <a:p>
            <a:pPr marL="228600" lvl="0" indent="-50800" algn="l" rtl="0">
              <a:lnSpc>
                <a:spcPct val="90000"/>
              </a:lnSpc>
              <a:spcBef>
                <a:spcPts val="1000"/>
              </a:spcBef>
              <a:spcAft>
                <a:spcPts val="0"/>
              </a:spcAft>
              <a:buClr>
                <a:schemeClr val="dk1"/>
              </a:buClr>
              <a:buSzPts val="2800"/>
              <a:buNone/>
            </a:pPr>
            <a:endParaRPr>
              <a:solidFill>
                <a:srgbClr val="FFFFFF"/>
              </a:solidFill>
            </a:endParaRPr>
          </a:p>
        </p:txBody>
      </p:sp>
      <p:sp>
        <p:nvSpPr>
          <p:cNvPr id="377" name="Google Shape;37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SzPts val="1200"/>
              <a:buNone/>
            </a:pPr>
            <a:fld id="{00000000-1234-1234-1234-123412341234}" type="slidenum">
              <a:rPr lang="en-US">
                <a:solidFill>
                  <a:srgbClr val="FFFFFF"/>
                </a:solidFill>
              </a:rPr>
              <a:t>11</a:t>
            </a:fld>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81"/>
        <p:cNvGrpSpPr/>
        <p:nvPr/>
      </p:nvGrpSpPr>
      <p:grpSpPr>
        <a:xfrm>
          <a:off x="0" y="0"/>
          <a:ext cx="0" cy="0"/>
          <a:chOff x="0" y="0"/>
          <a:chExt cx="0" cy="0"/>
        </a:xfrm>
      </p:grpSpPr>
      <p:sp>
        <p:nvSpPr>
          <p:cNvPr id="382" name="Google Shape;382;p14"/>
          <p:cNvSpPr/>
          <p:nvPr/>
        </p:nvSpPr>
        <p:spPr>
          <a:xfrm>
            <a:off x="0" y="0"/>
            <a:ext cx="12192000" cy="68580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83" name="Google Shape;383;p14" descr="One in a crowd"/>
          <p:cNvPicPr preferRelativeResize="0"/>
          <p:nvPr/>
        </p:nvPicPr>
        <p:blipFill rotWithShape="1">
          <a:blip r:embed="rId3">
            <a:alphaModFix amt="35000"/>
          </a:blip>
          <a:srcRect t="9782" b="15218"/>
          <a:stretch/>
        </p:blipFill>
        <p:spPr>
          <a:xfrm>
            <a:off x="-1" y="10"/>
            <a:ext cx="12192001" cy="6857990"/>
          </a:xfrm>
          <a:prstGeom prst="rect">
            <a:avLst/>
          </a:prstGeom>
          <a:noFill/>
          <a:ln>
            <a:noFill/>
          </a:ln>
        </p:spPr>
      </p:pic>
      <p:sp>
        <p:nvSpPr>
          <p:cNvPr id="384" name="Google Shape;384;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rgbClr val="FFFFFF"/>
              </a:buClr>
              <a:buSzPts val="2800"/>
              <a:buNone/>
            </a:pPr>
            <a:r>
              <a:rPr lang="en-US" b="1">
                <a:solidFill>
                  <a:srgbClr val="FFFFFF"/>
                </a:solidFill>
                <a:latin typeface="Times New Roman"/>
                <a:ea typeface="Times New Roman"/>
                <a:cs typeface="Times New Roman"/>
                <a:sym typeface="Times New Roman"/>
              </a:rPr>
              <a:t>3</a:t>
            </a:r>
            <a:r>
              <a:rPr lang="en-US" b="1" i="0">
                <a:solidFill>
                  <a:srgbClr val="FFFFFF"/>
                </a:solidFill>
                <a:latin typeface="Times New Roman"/>
                <a:ea typeface="Times New Roman"/>
                <a:cs typeface="Times New Roman"/>
                <a:sym typeface="Times New Roman"/>
              </a:rPr>
              <a:t>. Community Building and Engagement Results and Outputs:</a:t>
            </a:r>
            <a:endParaRPr/>
          </a:p>
          <a:p>
            <a:pPr marL="0" lvl="0" indent="0" algn="just" rtl="0">
              <a:lnSpc>
                <a:spcPct val="90000"/>
              </a:lnSpc>
              <a:spcBef>
                <a:spcPts val="1000"/>
              </a:spcBef>
              <a:spcAft>
                <a:spcPts val="0"/>
              </a:spcAft>
              <a:buClr>
                <a:schemeClr val="lt1"/>
              </a:buClr>
              <a:buSzPts val="2800"/>
              <a:buNone/>
            </a:pPr>
            <a:endParaRPr b="0" i="0">
              <a:solidFill>
                <a:srgbClr val="FFFFFF"/>
              </a:solidFill>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rgbClr val="FFFFFF"/>
              </a:buClr>
              <a:buSzPts val="2800"/>
              <a:buFont typeface="Arial"/>
              <a:buChar char="•"/>
            </a:pPr>
            <a:r>
              <a:rPr lang="en-US" b="1" i="0">
                <a:solidFill>
                  <a:srgbClr val="FFFFFF"/>
                </a:solidFill>
                <a:latin typeface="Times New Roman"/>
                <a:ea typeface="Times New Roman"/>
                <a:cs typeface="Times New Roman"/>
                <a:sym typeface="Times New Roman"/>
              </a:rPr>
              <a:t>Active Community:</a:t>
            </a:r>
            <a:r>
              <a:rPr lang="en-US" b="0" i="0">
                <a:solidFill>
                  <a:srgbClr val="FFFFFF"/>
                </a:solidFill>
                <a:latin typeface="Times New Roman"/>
                <a:ea typeface="Times New Roman"/>
                <a:cs typeface="Times New Roman"/>
                <a:sym typeface="Times New Roman"/>
              </a:rPr>
              <a:t> Community-building efforts have led to an active and dedicated player community that interacts through forums, social media, and events.</a:t>
            </a:r>
            <a:endParaRPr/>
          </a:p>
          <a:p>
            <a:pPr marL="228600" lvl="0" indent="0" algn="just" rtl="0">
              <a:lnSpc>
                <a:spcPct val="90000"/>
              </a:lnSpc>
              <a:spcBef>
                <a:spcPts val="1000"/>
              </a:spcBef>
              <a:spcAft>
                <a:spcPts val="0"/>
              </a:spcAft>
              <a:buSzPts val="1800"/>
              <a:buNone/>
            </a:pPr>
            <a:endParaRPr/>
          </a:p>
          <a:p>
            <a:pPr marL="228600" lvl="0" indent="-50800" algn="l" rtl="0">
              <a:lnSpc>
                <a:spcPct val="90000"/>
              </a:lnSpc>
              <a:spcBef>
                <a:spcPts val="1000"/>
              </a:spcBef>
              <a:spcAft>
                <a:spcPts val="0"/>
              </a:spcAft>
              <a:buClr>
                <a:schemeClr val="lt1"/>
              </a:buClr>
              <a:buSzPts val="2800"/>
              <a:buNone/>
            </a:pPr>
            <a:endParaRPr>
              <a:solidFill>
                <a:srgbClr val="FFFFFF"/>
              </a:solidFill>
            </a:endParaRPr>
          </a:p>
        </p:txBody>
      </p:sp>
      <p:sp>
        <p:nvSpPr>
          <p:cNvPr id="385" name="Google Shape;385;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SzPts val="1200"/>
              <a:buNone/>
            </a:pPr>
            <a:fld id="{00000000-1234-1234-1234-123412341234}" type="slidenum">
              <a:rPr lang="en-US">
                <a:solidFill>
                  <a:srgbClr val="FFFFFF"/>
                </a:solidFill>
              </a:rPr>
              <a:t>12</a:t>
            </a:fld>
            <a:endParaRPr>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9"/>
        <p:cNvGrpSpPr/>
        <p:nvPr/>
      </p:nvGrpSpPr>
      <p:grpSpPr>
        <a:xfrm>
          <a:off x="0" y="0"/>
          <a:ext cx="0" cy="0"/>
          <a:chOff x="0" y="0"/>
          <a:chExt cx="0" cy="0"/>
        </a:xfrm>
      </p:grpSpPr>
      <p:sp>
        <p:nvSpPr>
          <p:cNvPr id="390" name="Google Shape;390;p16"/>
          <p:cNvSpPr/>
          <p:nvPr/>
        </p:nvSpPr>
        <p:spPr>
          <a:xfrm>
            <a:off x="0" y="0"/>
            <a:ext cx="12192000" cy="6858000"/>
          </a:xfrm>
          <a:prstGeom prst="rect">
            <a:avLst/>
          </a:prstGeom>
          <a:solidFill>
            <a:srgbClr val="0C0C0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1" name="Google Shape;391;p16"/>
          <p:cNvSpPr txBox="1">
            <a:spLocks noGrp="1"/>
          </p:cNvSpPr>
          <p:nvPr>
            <p:ph type="title"/>
          </p:nvPr>
        </p:nvSpPr>
        <p:spPr>
          <a:xfrm>
            <a:off x="5993249" y="462987"/>
            <a:ext cx="5100426" cy="144816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5400"/>
              <a:buFont typeface="Times New Roman"/>
              <a:buNone/>
            </a:pPr>
            <a:r>
              <a:rPr lang="en-US" sz="5400">
                <a:solidFill>
                  <a:schemeClr val="lt1"/>
                </a:solidFill>
                <a:latin typeface="Times New Roman"/>
                <a:ea typeface="Times New Roman"/>
                <a:cs typeface="Times New Roman"/>
                <a:sym typeface="Times New Roman"/>
              </a:rPr>
              <a:t>Conclusion-:</a:t>
            </a:r>
            <a:endParaRPr/>
          </a:p>
        </p:txBody>
      </p:sp>
      <p:pic>
        <p:nvPicPr>
          <p:cNvPr id="392" name="Google Shape;392;p16" descr="A cartoon of a green land&#10;&#10;Description automatically generated"/>
          <p:cNvPicPr preferRelativeResize="0"/>
          <p:nvPr/>
        </p:nvPicPr>
        <p:blipFill rotWithShape="1">
          <a:blip r:embed="rId3">
            <a:alphaModFix/>
          </a:blip>
          <a:srcRect l="20200" r="45403"/>
          <a:stretch/>
        </p:blipFill>
        <p:spPr>
          <a:xfrm>
            <a:off x="126206" y="115193"/>
            <a:ext cx="5753082" cy="6627613"/>
          </a:xfrm>
          <a:prstGeom prst="rect">
            <a:avLst/>
          </a:prstGeom>
          <a:noFill/>
          <a:ln>
            <a:noFill/>
          </a:ln>
        </p:spPr>
      </p:pic>
      <p:cxnSp>
        <p:nvCxnSpPr>
          <p:cNvPr id="393" name="Google Shape;393;p16"/>
          <p:cNvCxnSpPr/>
          <p:nvPr/>
        </p:nvCxnSpPr>
        <p:spPr>
          <a:xfrm rot="10800000">
            <a:off x="0" y="2026340"/>
            <a:ext cx="10896601" cy="0"/>
          </a:xfrm>
          <a:prstGeom prst="straightConnector1">
            <a:avLst/>
          </a:prstGeom>
          <a:noFill/>
          <a:ln w="12700" cap="flat" cmpd="sng">
            <a:solidFill>
              <a:schemeClr val="accent2"/>
            </a:solidFill>
            <a:prstDash val="solid"/>
            <a:miter lim="800000"/>
            <a:headEnd type="none" w="sm" len="sm"/>
            <a:tailEnd type="none" w="sm" len="sm"/>
          </a:ln>
        </p:spPr>
      </p:cxnSp>
      <p:sp>
        <p:nvSpPr>
          <p:cNvPr id="394" name="Google Shape;394;p16"/>
          <p:cNvSpPr txBox="1">
            <a:spLocks noGrp="1"/>
          </p:cNvSpPr>
          <p:nvPr>
            <p:ph type="body" idx="1"/>
          </p:nvPr>
        </p:nvSpPr>
        <p:spPr>
          <a:xfrm>
            <a:off x="5879300" y="2400300"/>
            <a:ext cx="5924700" cy="39561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200"/>
              </a:spcBef>
              <a:spcAft>
                <a:spcPts val="0"/>
              </a:spcAft>
              <a:buClr>
                <a:schemeClr val="dk1"/>
              </a:buClr>
              <a:buSzPts val="1100"/>
              <a:buFont typeface="Arial"/>
              <a:buNone/>
            </a:pPr>
            <a:r>
              <a:rPr lang="en-US" sz="1700">
                <a:solidFill>
                  <a:schemeClr val="lt1"/>
                </a:solidFill>
                <a:latin typeface="Arial"/>
                <a:ea typeface="Arial"/>
                <a:cs typeface="Arial"/>
                <a:sym typeface="Arial"/>
              </a:rPr>
              <a:t>The combined results and outputs of the development process for </a:t>
            </a:r>
            <a:r>
              <a:rPr lang="en-US" sz="1700" i="1">
                <a:solidFill>
                  <a:schemeClr val="lt1"/>
                </a:solidFill>
                <a:latin typeface="Arial"/>
                <a:ea typeface="Arial"/>
                <a:cs typeface="Arial"/>
                <a:sym typeface="Arial"/>
              </a:rPr>
              <a:t>Arsenal 3D</a:t>
            </a:r>
            <a:r>
              <a:rPr lang="en-US" sz="1700">
                <a:solidFill>
                  <a:schemeClr val="lt1"/>
                </a:solidFill>
                <a:latin typeface="Arial"/>
                <a:ea typeface="Arial"/>
                <a:cs typeface="Arial"/>
                <a:sym typeface="Arial"/>
              </a:rPr>
              <a:t> have led to a successful 3D casual FPS shooter that surpasses player expectations and sets new standards within the genre. The game delivers thrilling gunplay, immersive visuals, and strategic combat, ensuring long-term engagement and sustainability in the gaming market.</a:t>
            </a:r>
            <a:endParaRPr sz="1700">
              <a:solidFill>
                <a:schemeClr val="lt1"/>
              </a:solidFill>
              <a:latin typeface="Arial"/>
              <a:ea typeface="Arial"/>
              <a:cs typeface="Arial"/>
              <a:sym typeface="Arial"/>
            </a:endParaRPr>
          </a:p>
          <a:p>
            <a:pPr marL="0" lvl="0" indent="0" algn="just" rtl="0">
              <a:lnSpc>
                <a:spcPct val="115000"/>
              </a:lnSpc>
              <a:spcBef>
                <a:spcPts val="1200"/>
              </a:spcBef>
              <a:spcAft>
                <a:spcPts val="0"/>
              </a:spcAft>
              <a:buClr>
                <a:schemeClr val="dk1"/>
              </a:buClr>
              <a:buSzPts val="1100"/>
              <a:buFont typeface="Arial"/>
              <a:buNone/>
            </a:pPr>
            <a:r>
              <a:rPr lang="en-US" sz="1700">
                <a:solidFill>
                  <a:schemeClr val="lt1"/>
                </a:solidFill>
                <a:latin typeface="Arial"/>
                <a:ea typeface="Arial"/>
                <a:cs typeface="Arial"/>
                <a:sym typeface="Arial"/>
              </a:rPr>
              <a:t>In the ever-evolving FPS landscape, </a:t>
            </a:r>
            <a:r>
              <a:rPr lang="en-US" sz="1700" i="1">
                <a:solidFill>
                  <a:schemeClr val="lt1"/>
                </a:solidFill>
                <a:latin typeface="Arial"/>
                <a:ea typeface="Arial"/>
                <a:cs typeface="Arial"/>
                <a:sym typeface="Arial"/>
              </a:rPr>
              <a:t>Arsenal 3D</a:t>
            </a:r>
            <a:r>
              <a:rPr lang="en-US" sz="1700">
                <a:solidFill>
                  <a:schemeClr val="lt1"/>
                </a:solidFill>
                <a:latin typeface="Arial"/>
                <a:ea typeface="Arial"/>
                <a:cs typeface="Arial"/>
                <a:sym typeface="Arial"/>
              </a:rPr>
              <a:t> stands as a testament to the dedication, creativity, and expertise of its development team. Carefully crafted within the Unity engine, it has emerged as an exciting and innovative addition to the world of casual shooters.</a:t>
            </a:r>
            <a:endParaRPr sz="1700">
              <a:solidFill>
                <a:schemeClr val="lt1"/>
              </a:solidFill>
              <a:latin typeface="Arial"/>
              <a:ea typeface="Arial"/>
              <a:cs typeface="Arial"/>
              <a:sym typeface="Arial"/>
            </a:endParaRPr>
          </a:p>
          <a:p>
            <a:pPr marL="0" lvl="0" indent="0" algn="just" rtl="0">
              <a:lnSpc>
                <a:spcPct val="90000"/>
              </a:lnSpc>
              <a:spcBef>
                <a:spcPts val="1200"/>
              </a:spcBef>
              <a:spcAft>
                <a:spcPts val="0"/>
              </a:spcAft>
              <a:buClr>
                <a:schemeClr val="lt1"/>
              </a:buClr>
              <a:buSzPts val="2000"/>
              <a:buNone/>
            </a:pPr>
            <a:endParaRPr sz="2000">
              <a:solidFill>
                <a:schemeClr val="lt1"/>
              </a:solidFill>
              <a:latin typeface="Times New Roman"/>
              <a:ea typeface="Times New Roman"/>
              <a:cs typeface="Times New Roman"/>
              <a:sym typeface="Times New Roman"/>
            </a:endParaRPr>
          </a:p>
        </p:txBody>
      </p:sp>
      <p:sp>
        <p:nvSpPr>
          <p:cNvPr id="395" name="Google Shape;395;p16"/>
          <p:cNvSpPr txBox="1">
            <a:spLocks noGrp="1"/>
          </p:cNvSpPr>
          <p:nvPr>
            <p:ph type="sldNum" idx="12"/>
          </p:nvPr>
        </p:nvSpPr>
        <p:spPr>
          <a:xfrm>
            <a:off x="10103748" y="6356350"/>
            <a:ext cx="1250051" cy="365125"/>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SzPts val="1200"/>
              <a:buNone/>
            </a:pPr>
            <a:fld id="{00000000-1234-1234-1234-123412341234}" type="slidenum">
              <a:rPr lang="en-US">
                <a:solidFill>
                  <a:srgbClr val="7F7F7F"/>
                </a:solidFill>
              </a:rPr>
              <a:t>13</a:t>
            </a:fld>
            <a:endParaRPr>
              <a:solidFill>
                <a:srgbClr val="7F7F7F"/>
              </a:solidFill>
            </a:endParaRPr>
          </a:p>
        </p:txBody>
      </p:sp>
      <p:sp>
        <p:nvSpPr>
          <p:cNvPr id="396" name="Google Shape;396;p16"/>
          <p:cNvSpPr/>
          <p:nvPr/>
        </p:nvSpPr>
        <p:spPr>
          <a:xfrm>
            <a:off x="126156" y="115193"/>
            <a:ext cx="11939700" cy="6627600"/>
          </a:xfrm>
          <a:prstGeom prst="rect">
            <a:avLst/>
          </a:prstGeom>
          <a:no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00"/>
        <p:cNvGrpSpPr/>
        <p:nvPr/>
      </p:nvGrpSpPr>
      <p:grpSpPr>
        <a:xfrm>
          <a:off x="0" y="0"/>
          <a:ext cx="0" cy="0"/>
          <a:chOff x="0" y="0"/>
          <a:chExt cx="0" cy="0"/>
        </a:xfrm>
      </p:grpSpPr>
      <p:sp>
        <p:nvSpPr>
          <p:cNvPr id="401" name="Google Shape;401;p17"/>
          <p:cNvSpPr/>
          <p:nvPr/>
        </p:nvSpPr>
        <p:spPr>
          <a:xfrm>
            <a:off x="0" y="0"/>
            <a:ext cx="12192000" cy="68580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402" name="Google Shape;402;p17" descr="A close up of a circuit board&#10;&#10;Description automatically generated"/>
          <p:cNvPicPr preferRelativeResize="0"/>
          <p:nvPr/>
        </p:nvPicPr>
        <p:blipFill rotWithShape="1">
          <a:blip r:embed="rId3">
            <a:alphaModFix amt="35000"/>
          </a:blip>
          <a:srcRect t="13177" b="2552"/>
          <a:stretch/>
        </p:blipFill>
        <p:spPr>
          <a:xfrm>
            <a:off x="20" y="10"/>
            <a:ext cx="12191980" cy="6857990"/>
          </a:xfrm>
          <a:prstGeom prst="rect">
            <a:avLst/>
          </a:prstGeom>
          <a:noFill/>
          <a:ln>
            <a:noFill/>
          </a:ln>
        </p:spPr>
      </p:pic>
      <p:sp>
        <p:nvSpPr>
          <p:cNvPr id="403" name="Google Shape;403;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Calibri"/>
              <a:buNone/>
            </a:pPr>
            <a:r>
              <a:rPr lang="en-US">
                <a:solidFill>
                  <a:srgbClr val="FFFFFF"/>
                </a:solidFill>
              </a:rPr>
              <a:t>Future Scope-:</a:t>
            </a:r>
            <a:endParaRPr/>
          </a:p>
        </p:txBody>
      </p:sp>
      <p:sp>
        <p:nvSpPr>
          <p:cNvPr id="404" name="Google Shape;404;p17"/>
          <p:cNvSpPr txBox="1">
            <a:spLocks noGrp="1"/>
          </p:cNvSpPr>
          <p:nvPr>
            <p:ph type="body" idx="1"/>
          </p:nvPr>
        </p:nvSpPr>
        <p:spPr>
          <a:xfrm>
            <a:off x="838200" y="1477818"/>
            <a:ext cx="10515600" cy="5243657"/>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1200"/>
              </a:spcBef>
              <a:spcAft>
                <a:spcPts val="0"/>
              </a:spcAft>
              <a:buNone/>
            </a:pPr>
            <a:r>
              <a:rPr lang="en-US" sz="1800">
                <a:latin typeface="Arial"/>
                <a:ea typeface="Arial"/>
                <a:cs typeface="Arial"/>
                <a:sym typeface="Arial"/>
              </a:rPr>
              <a:t>The development and success of </a:t>
            </a:r>
            <a:r>
              <a:rPr lang="en-US" sz="1800" i="1">
                <a:latin typeface="Arial"/>
                <a:ea typeface="Arial"/>
                <a:cs typeface="Arial"/>
                <a:sym typeface="Arial"/>
              </a:rPr>
              <a:t>Arsenal 3D</a:t>
            </a:r>
            <a:r>
              <a:rPr lang="en-US" sz="1800">
                <a:latin typeface="Arial"/>
                <a:ea typeface="Arial"/>
                <a:cs typeface="Arial"/>
                <a:sym typeface="Arial"/>
              </a:rPr>
              <a:t> mark the beginning of an exciting journey in the FPS gaming industry. As the market continues to evolve, several future opportunities and areas of growth can enhance the game’s impact:</a:t>
            </a:r>
            <a:endParaRPr sz="1800">
              <a:latin typeface="Arial"/>
              <a:ea typeface="Arial"/>
              <a:cs typeface="Arial"/>
              <a:sym typeface="Arial"/>
            </a:endParaRPr>
          </a:p>
          <a:p>
            <a:pPr marL="914400" lvl="0" indent="0" algn="l" rtl="0">
              <a:lnSpc>
                <a:spcPct val="115000"/>
              </a:lnSpc>
              <a:spcBef>
                <a:spcPts val="1400"/>
              </a:spcBef>
              <a:spcAft>
                <a:spcPts val="0"/>
              </a:spcAft>
              <a:buNone/>
            </a:pPr>
            <a:r>
              <a:rPr lang="en-US" sz="2000" b="1">
                <a:latin typeface="Arial"/>
                <a:ea typeface="Arial"/>
                <a:cs typeface="Arial"/>
                <a:sym typeface="Arial"/>
              </a:rPr>
              <a:t>New Content and Expansions</a:t>
            </a:r>
            <a:endParaRPr sz="2000" b="1">
              <a:latin typeface="Arial"/>
              <a:ea typeface="Arial"/>
              <a:cs typeface="Arial"/>
              <a:sym typeface="Arial"/>
            </a:endParaRPr>
          </a:p>
          <a:p>
            <a:pPr marL="914400" lvl="1" indent="-381000" algn="l" rtl="0">
              <a:lnSpc>
                <a:spcPct val="115000"/>
              </a:lnSpc>
              <a:spcBef>
                <a:spcPts val="1200"/>
              </a:spcBef>
              <a:spcAft>
                <a:spcPts val="0"/>
              </a:spcAft>
              <a:buSzPts val="2400"/>
              <a:buChar char="○"/>
            </a:pPr>
            <a:r>
              <a:rPr lang="en-US" sz="1800">
                <a:latin typeface="Arial"/>
                <a:ea typeface="Arial"/>
                <a:cs typeface="Arial"/>
                <a:sym typeface="Arial"/>
              </a:rPr>
              <a:t>Regular updates introducing new weapons, maps, characters, and gameplay mechanics will keep players engaged while refining the overall experience.</a:t>
            </a:r>
            <a:endParaRPr sz="1800">
              <a:latin typeface="Arial"/>
              <a:ea typeface="Arial"/>
              <a:cs typeface="Arial"/>
              <a:sym typeface="Arial"/>
            </a:endParaRPr>
          </a:p>
          <a:p>
            <a:pPr marL="914400" lvl="0" indent="0" algn="l" rtl="0">
              <a:lnSpc>
                <a:spcPct val="115000"/>
              </a:lnSpc>
              <a:spcBef>
                <a:spcPts val="1400"/>
              </a:spcBef>
              <a:spcAft>
                <a:spcPts val="0"/>
              </a:spcAft>
              <a:buNone/>
            </a:pPr>
            <a:r>
              <a:rPr lang="en-US" sz="2000" b="1">
                <a:latin typeface="Arial"/>
                <a:ea typeface="Arial"/>
                <a:cs typeface="Arial"/>
                <a:sym typeface="Arial"/>
              </a:rPr>
              <a:t>Cross-Platform Play</a:t>
            </a:r>
            <a:endParaRPr sz="2000" b="1">
              <a:latin typeface="Arial"/>
              <a:ea typeface="Arial"/>
              <a:cs typeface="Arial"/>
              <a:sym typeface="Arial"/>
            </a:endParaRPr>
          </a:p>
          <a:p>
            <a:pPr marL="914400" lvl="1" indent="-381000" algn="l" rtl="0">
              <a:lnSpc>
                <a:spcPct val="115000"/>
              </a:lnSpc>
              <a:spcBef>
                <a:spcPts val="1200"/>
              </a:spcBef>
              <a:spcAft>
                <a:spcPts val="0"/>
              </a:spcAft>
              <a:buSzPts val="2400"/>
              <a:buChar char="○"/>
            </a:pPr>
            <a:r>
              <a:rPr lang="en-US" sz="1800">
                <a:latin typeface="Arial"/>
                <a:ea typeface="Arial"/>
                <a:cs typeface="Arial"/>
                <a:sym typeface="Arial"/>
              </a:rPr>
              <a:t>Exploring cross-platform functionality will allow players on different gaming platforms to connect and compete, fostering a larger and more interactive community.</a:t>
            </a:r>
            <a:endParaRPr sz="1800">
              <a:latin typeface="Arial"/>
              <a:ea typeface="Arial"/>
              <a:cs typeface="Arial"/>
              <a:sym typeface="Arial"/>
            </a:endParaRPr>
          </a:p>
          <a:p>
            <a:pPr marL="914400" lvl="0" indent="0" algn="l" rtl="0">
              <a:lnSpc>
                <a:spcPct val="115000"/>
              </a:lnSpc>
              <a:spcBef>
                <a:spcPts val="1200"/>
              </a:spcBef>
              <a:spcAft>
                <a:spcPts val="0"/>
              </a:spcAft>
              <a:buNone/>
            </a:pPr>
            <a:endParaRPr sz="1800">
              <a:latin typeface="Arial"/>
              <a:ea typeface="Arial"/>
              <a:cs typeface="Arial"/>
              <a:sym typeface="Arial"/>
            </a:endParaRPr>
          </a:p>
          <a:p>
            <a:pPr marL="0" lvl="0" indent="0" algn="l" rtl="0">
              <a:lnSpc>
                <a:spcPct val="90000"/>
              </a:lnSpc>
              <a:spcBef>
                <a:spcPts val="1200"/>
              </a:spcBef>
              <a:spcAft>
                <a:spcPts val="0"/>
              </a:spcAft>
              <a:buClr>
                <a:schemeClr val="lt1"/>
              </a:buClr>
              <a:buSzPts val="1500"/>
              <a:buNone/>
            </a:pPr>
            <a:endParaRPr sz="1500">
              <a:solidFill>
                <a:srgbClr val="FFFFFF"/>
              </a:solidFill>
            </a:endParaRPr>
          </a:p>
        </p:txBody>
      </p:sp>
      <p:sp>
        <p:nvSpPr>
          <p:cNvPr id="405" name="Google Shape;405;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SzPts val="1200"/>
              <a:buNone/>
            </a:pPr>
            <a:fld id="{00000000-1234-1234-1234-123412341234}" type="slidenum">
              <a:rPr lang="en-US">
                <a:solidFill>
                  <a:srgbClr val="FFFFFF"/>
                </a:solidFill>
              </a:rPr>
              <a:t>14</a:t>
            </a:fld>
            <a:endParaRPr>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9"/>
        <p:cNvGrpSpPr/>
        <p:nvPr/>
      </p:nvGrpSpPr>
      <p:grpSpPr>
        <a:xfrm>
          <a:off x="0" y="0"/>
          <a:ext cx="0" cy="0"/>
          <a:chOff x="0" y="0"/>
          <a:chExt cx="0" cy="0"/>
        </a:xfrm>
      </p:grpSpPr>
      <p:sp>
        <p:nvSpPr>
          <p:cNvPr id="410" name="Google Shape;410;p18"/>
          <p:cNvSpPr/>
          <p:nvPr/>
        </p:nvSpPr>
        <p:spPr>
          <a:xfrm>
            <a:off x="0" y="0"/>
            <a:ext cx="12192000" cy="6858000"/>
          </a:xfrm>
          <a:prstGeom prst="rect">
            <a:avLst/>
          </a:prstGeom>
          <a:solidFill>
            <a:srgbClr val="0C0C0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1" name="Google Shape;411;p18"/>
          <p:cNvSpPr txBox="1">
            <a:spLocks noGrp="1"/>
          </p:cNvSpPr>
          <p:nvPr>
            <p:ph type="title"/>
          </p:nvPr>
        </p:nvSpPr>
        <p:spPr>
          <a:xfrm>
            <a:off x="536359" y="1066309"/>
            <a:ext cx="3013364" cy="844838"/>
          </a:xfrm>
          <a:prstGeom prst="rect">
            <a:avLst/>
          </a:prstGeom>
          <a:noFill/>
          <a:ln>
            <a:noFill/>
          </a:ln>
        </p:spPr>
        <p:txBody>
          <a:bodyPr spcFirstLastPara="1" wrap="square" lIns="91425" tIns="45700" rIns="91425" bIns="45700" anchor="b" anchorCtr="0">
            <a:normAutofit/>
          </a:bodyPr>
          <a:lstStyle/>
          <a:p>
            <a:pPr marL="0" lvl="0" indent="0" algn="r" rtl="0">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References-:</a:t>
            </a:r>
            <a:endParaRPr/>
          </a:p>
        </p:txBody>
      </p:sp>
      <p:cxnSp>
        <p:nvCxnSpPr>
          <p:cNvPr id="412" name="Google Shape;412;p18"/>
          <p:cNvCxnSpPr/>
          <p:nvPr/>
        </p:nvCxnSpPr>
        <p:spPr>
          <a:xfrm rot="10800000">
            <a:off x="126210" y="2026340"/>
            <a:ext cx="5220936" cy="0"/>
          </a:xfrm>
          <a:prstGeom prst="straightConnector1">
            <a:avLst/>
          </a:prstGeom>
          <a:noFill/>
          <a:ln w="12700" cap="flat" cmpd="sng">
            <a:solidFill>
              <a:schemeClr val="accent2"/>
            </a:solidFill>
            <a:prstDash val="solid"/>
            <a:miter lim="800000"/>
            <a:headEnd type="none" w="sm" len="sm"/>
            <a:tailEnd type="none" w="sm" len="sm"/>
          </a:ln>
        </p:spPr>
      </p:cxnSp>
      <p:sp>
        <p:nvSpPr>
          <p:cNvPr id="413" name="Google Shape;413;p18"/>
          <p:cNvSpPr txBox="1">
            <a:spLocks noGrp="1"/>
          </p:cNvSpPr>
          <p:nvPr>
            <p:ph type="body" idx="1"/>
          </p:nvPr>
        </p:nvSpPr>
        <p:spPr>
          <a:xfrm>
            <a:off x="536350" y="2398950"/>
            <a:ext cx="9397800" cy="4008300"/>
          </a:xfrm>
          <a:prstGeom prst="rect">
            <a:avLst/>
          </a:prstGeom>
          <a:noFill/>
          <a:ln>
            <a:noFill/>
          </a:ln>
        </p:spPr>
        <p:txBody>
          <a:bodyPr spcFirstLastPara="1" wrap="square" lIns="91425" tIns="45700" rIns="91425" bIns="45700" anchor="t" anchorCtr="0">
            <a:normAutofit lnSpcReduction="10000"/>
          </a:bodyPr>
          <a:lstStyle/>
          <a:p>
            <a:pPr marL="457200" lvl="0" indent="-317500" algn="l" rtl="0">
              <a:lnSpc>
                <a:spcPct val="100000"/>
              </a:lnSpc>
              <a:spcBef>
                <a:spcPts val="0"/>
              </a:spcBef>
              <a:spcAft>
                <a:spcPts val="0"/>
              </a:spcAft>
              <a:buClr>
                <a:schemeClr val="lt1"/>
              </a:buClr>
              <a:buSzPts val="1400"/>
              <a:buAutoNum type="arabicPeriod"/>
            </a:pPr>
            <a:r>
              <a:rPr lang="en-US" sz="1400" b="1">
                <a:solidFill>
                  <a:schemeClr val="lt1"/>
                </a:solidFill>
                <a:latin typeface="Times New Roman"/>
                <a:ea typeface="Times New Roman"/>
                <a:cs typeface="Times New Roman"/>
                <a:sym typeface="Times New Roman"/>
              </a:rPr>
              <a:t>Unity Documentation – Official Unity resources covering game development fundamentals, scripting, and optimization. Available at: </a:t>
            </a:r>
            <a:r>
              <a:rPr lang="en-US" sz="1400" b="1" u="sng">
                <a:solidFill>
                  <a:schemeClr val="lt1"/>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https://docs.unity3d.com/Manual/index.html</a:t>
            </a:r>
            <a:r>
              <a:rPr lang="en-US" sz="1400" b="1">
                <a:solidFill>
                  <a:schemeClr val="lt1"/>
                </a:solidFill>
                <a:latin typeface="Times New Roman"/>
                <a:ea typeface="Times New Roman"/>
                <a:cs typeface="Times New Roman"/>
                <a:sym typeface="Times New Roman"/>
              </a:rPr>
              <a:t>.</a:t>
            </a:r>
            <a:endParaRPr sz="1400" b="1">
              <a:solidFill>
                <a:schemeClr val="lt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1400" b="1">
              <a:solidFill>
                <a:schemeClr val="lt1"/>
              </a:solidFill>
              <a:latin typeface="Times New Roman"/>
              <a:ea typeface="Times New Roman"/>
              <a:cs typeface="Times New Roman"/>
              <a:sym typeface="Times New Roman"/>
            </a:endParaRPr>
          </a:p>
          <a:p>
            <a:pPr marL="457200" lvl="0" indent="-317500" algn="l" rtl="0">
              <a:lnSpc>
                <a:spcPct val="100000"/>
              </a:lnSpc>
              <a:spcBef>
                <a:spcPts val="0"/>
              </a:spcBef>
              <a:spcAft>
                <a:spcPts val="0"/>
              </a:spcAft>
              <a:buClr>
                <a:schemeClr val="lt1"/>
              </a:buClr>
              <a:buSzPts val="1400"/>
              <a:buAutoNum type="arabicPeriod"/>
            </a:pPr>
            <a:r>
              <a:rPr lang="en-US" sz="1400" b="1">
                <a:solidFill>
                  <a:schemeClr val="lt1"/>
                </a:solidFill>
                <a:latin typeface="Times New Roman"/>
                <a:ea typeface="Times New Roman"/>
                <a:cs typeface="Times New Roman"/>
                <a:sym typeface="Times New Roman"/>
              </a:rPr>
              <a:t>Photon Unity Networking (PUN) Documentation – Reference guide for multiplayer and networking implementation in Unity FPS games. Available at: </a:t>
            </a:r>
            <a:r>
              <a:rPr lang="en-US" sz="1400" b="1" u="sng">
                <a:solidFill>
                  <a:schemeClr val="lt1"/>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https://doc.photonengine.com/en-us/pun/current/getting-started/pun-intro</a:t>
            </a:r>
            <a:r>
              <a:rPr lang="en-US" sz="1400" b="1">
                <a:solidFill>
                  <a:schemeClr val="lt1"/>
                </a:solidFill>
                <a:latin typeface="Times New Roman"/>
                <a:ea typeface="Times New Roman"/>
                <a:cs typeface="Times New Roman"/>
                <a:sym typeface="Times New Roman"/>
              </a:rPr>
              <a:t>.</a:t>
            </a:r>
            <a:endParaRPr sz="1400" b="1">
              <a:solidFill>
                <a:schemeClr val="lt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1400" b="1">
              <a:solidFill>
                <a:schemeClr val="lt1"/>
              </a:solidFill>
              <a:latin typeface="Times New Roman"/>
              <a:ea typeface="Times New Roman"/>
              <a:cs typeface="Times New Roman"/>
              <a:sym typeface="Times New Roman"/>
            </a:endParaRPr>
          </a:p>
          <a:p>
            <a:pPr marL="457200" lvl="0" indent="-317500" algn="l" rtl="0">
              <a:lnSpc>
                <a:spcPct val="100000"/>
              </a:lnSpc>
              <a:spcBef>
                <a:spcPts val="0"/>
              </a:spcBef>
              <a:spcAft>
                <a:spcPts val="0"/>
              </a:spcAft>
              <a:buClr>
                <a:schemeClr val="lt1"/>
              </a:buClr>
              <a:buSzPts val="1400"/>
              <a:buAutoNum type="arabicPeriod"/>
            </a:pPr>
            <a:r>
              <a:rPr lang="en-US" sz="1400" b="1">
                <a:solidFill>
                  <a:schemeClr val="lt1"/>
                </a:solidFill>
                <a:latin typeface="Times New Roman"/>
                <a:ea typeface="Times New Roman"/>
                <a:cs typeface="Times New Roman"/>
                <a:sym typeface="Times New Roman"/>
              </a:rPr>
              <a:t>Blender Official Documentation – A comprehensive guide on 3D modeling techniques and asset creation for FPS environments. Available at: </a:t>
            </a:r>
            <a:r>
              <a:rPr lang="en-US" sz="1400" b="1" u="sng">
                <a:solidFill>
                  <a:schemeClr val="lt1"/>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https://docs.blender.org/manual/en/latest/</a:t>
            </a:r>
            <a:r>
              <a:rPr lang="en-US" sz="1400" b="1">
                <a:solidFill>
                  <a:schemeClr val="lt1"/>
                </a:solidFill>
                <a:latin typeface="Times New Roman"/>
                <a:ea typeface="Times New Roman"/>
                <a:cs typeface="Times New Roman"/>
                <a:sym typeface="Times New Roman"/>
              </a:rPr>
              <a:t>.</a:t>
            </a:r>
            <a:endParaRPr sz="1400" b="1">
              <a:solidFill>
                <a:schemeClr val="lt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1400" b="1">
              <a:solidFill>
                <a:schemeClr val="lt1"/>
              </a:solidFill>
              <a:latin typeface="Times New Roman"/>
              <a:ea typeface="Times New Roman"/>
              <a:cs typeface="Times New Roman"/>
              <a:sym typeface="Times New Roman"/>
            </a:endParaRPr>
          </a:p>
          <a:p>
            <a:pPr marL="457200" lvl="0" indent="-317500" algn="l" rtl="0">
              <a:lnSpc>
                <a:spcPct val="100000"/>
              </a:lnSpc>
              <a:spcBef>
                <a:spcPts val="0"/>
              </a:spcBef>
              <a:spcAft>
                <a:spcPts val="0"/>
              </a:spcAft>
              <a:buClr>
                <a:schemeClr val="lt1"/>
              </a:buClr>
              <a:buSzPts val="1400"/>
              <a:buAutoNum type="arabicPeriod"/>
            </a:pPr>
            <a:r>
              <a:rPr lang="en-US" sz="1400" b="1">
                <a:solidFill>
                  <a:schemeClr val="lt1"/>
                </a:solidFill>
                <a:latin typeface="Times New Roman"/>
                <a:ea typeface="Times New Roman"/>
                <a:cs typeface="Times New Roman"/>
                <a:sym typeface="Times New Roman"/>
              </a:rPr>
              <a:t>FMOD Audio Engine Documentation – Reference for integrating advanced sound design in Unity-based games. Available at: </a:t>
            </a:r>
            <a:r>
              <a:rPr lang="en-US" sz="1400" b="1" u="sng">
                <a:solidFill>
                  <a:schemeClr val="lt1"/>
                </a:solid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https://www.fmod.com/docs</a:t>
            </a:r>
            <a:r>
              <a:rPr lang="en-US" sz="1400" b="1">
                <a:solidFill>
                  <a:schemeClr val="lt1"/>
                </a:solidFill>
                <a:latin typeface="Times New Roman"/>
                <a:ea typeface="Times New Roman"/>
                <a:cs typeface="Times New Roman"/>
                <a:sym typeface="Times New Roman"/>
              </a:rPr>
              <a:t>.</a:t>
            </a:r>
            <a:endParaRPr sz="1400" b="1">
              <a:solidFill>
                <a:schemeClr val="lt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1400" b="1">
              <a:solidFill>
                <a:schemeClr val="lt1"/>
              </a:solidFill>
              <a:latin typeface="Times New Roman"/>
              <a:ea typeface="Times New Roman"/>
              <a:cs typeface="Times New Roman"/>
              <a:sym typeface="Times New Roman"/>
            </a:endParaRPr>
          </a:p>
          <a:p>
            <a:pPr marL="457200" lvl="0" indent="-317500" algn="l" rtl="0">
              <a:lnSpc>
                <a:spcPct val="100000"/>
              </a:lnSpc>
              <a:spcBef>
                <a:spcPts val="0"/>
              </a:spcBef>
              <a:spcAft>
                <a:spcPts val="0"/>
              </a:spcAft>
              <a:buClr>
                <a:schemeClr val="lt1"/>
              </a:buClr>
              <a:buSzPts val="1400"/>
              <a:buAutoNum type="arabicPeriod"/>
            </a:pPr>
            <a:r>
              <a:rPr lang="en-US" sz="1400" b="1">
                <a:solidFill>
                  <a:schemeClr val="lt1"/>
                </a:solidFill>
                <a:latin typeface="Times New Roman"/>
                <a:ea typeface="Times New Roman"/>
                <a:cs typeface="Times New Roman"/>
                <a:sym typeface="Times New Roman"/>
              </a:rPr>
              <a:t>Literature on FPS Game Design – "Design and Implementation of a Single-Player FPS Game," a research paper exploring FPS mechanics and AI strategies. Available at: </a:t>
            </a:r>
            <a:r>
              <a:rPr lang="en-US" sz="1400" b="1" u="sng">
                <a:solidFill>
                  <a:schemeClr val="lt1"/>
                </a:solid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https://publications.lib.chalmers.se/records/fulltext/140405.pdf</a:t>
            </a:r>
            <a:r>
              <a:rPr lang="en-US" sz="1400" b="1">
                <a:solidFill>
                  <a:schemeClr val="lt1"/>
                </a:solidFill>
                <a:latin typeface="Times New Roman"/>
                <a:ea typeface="Times New Roman"/>
                <a:cs typeface="Times New Roman"/>
                <a:sym typeface="Times New Roman"/>
              </a:rPr>
              <a:t>.</a:t>
            </a:r>
            <a:endParaRPr sz="1400" b="1">
              <a:solidFill>
                <a:schemeClr val="lt1"/>
              </a:solidFill>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1400" b="1">
              <a:solidFill>
                <a:schemeClr val="lt1"/>
              </a:solidFill>
              <a:latin typeface="Times New Roman"/>
              <a:ea typeface="Times New Roman"/>
              <a:cs typeface="Times New Roman"/>
              <a:sym typeface="Times New Roman"/>
            </a:endParaRPr>
          </a:p>
          <a:p>
            <a:pPr marL="457200" lvl="0" indent="-317500" algn="l" rtl="0">
              <a:lnSpc>
                <a:spcPct val="100000"/>
              </a:lnSpc>
              <a:spcBef>
                <a:spcPts val="0"/>
              </a:spcBef>
              <a:spcAft>
                <a:spcPts val="0"/>
              </a:spcAft>
              <a:buClr>
                <a:schemeClr val="lt1"/>
              </a:buClr>
              <a:buSzPts val="1400"/>
              <a:buAutoNum type="arabicPeriod"/>
            </a:pPr>
            <a:r>
              <a:rPr lang="en-US" sz="1400" b="1">
                <a:solidFill>
                  <a:schemeClr val="lt1"/>
                </a:solidFill>
                <a:latin typeface="Times New Roman"/>
                <a:ea typeface="Times New Roman"/>
                <a:cs typeface="Times New Roman"/>
                <a:sym typeface="Times New Roman"/>
              </a:rPr>
              <a:t>Game Development and AI Concepts – "Artificial Intelligence for Games," an academic reference on implementing enemy behaviors and pathfinding in FPS environments. Available at: </a:t>
            </a:r>
            <a:r>
              <a:rPr lang="en-US" sz="1400" b="1" u="sng">
                <a:solidFill>
                  <a:schemeClr val="lt1"/>
                </a:solidFill>
                <a:latin typeface="Times New Roman"/>
                <a:ea typeface="Times New Roman"/>
                <a:cs typeface="Times New Roman"/>
                <a:sym typeface="Times New Roman"/>
                <a:hlinkClick r:id="rId8">
                  <a:extLst>
                    <a:ext uri="{A12FA001-AC4F-418D-AE19-62706E023703}">
                      <ahyp:hlinkClr xmlns:ahyp="http://schemas.microsoft.com/office/drawing/2018/hyperlinkcolor" val="tx"/>
                    </a:ext>
                  </a:extLst>
                </a:hlinkClick>
              </a:rPr>
              <a:t>https://www.sciencedirect.com/book/9780123747310/artificial-intelligence-for-games</a:t>
            </a:r>
            <a:endParaRPr sz="1400">
              <a:solidFill>
                <a:schemeClr val="lt1"/>
              </a:solidFill>
            </a:endParaRPr>
          </a:p>
        </p:txBody>
      </p:sp>
      <p:sp>
        <p:nvSpPr>
          <p:cNvPr id="414" name="Google Shape;414;p18"/>
          <p:cNvSpPr/>
          <p:nvPr/>
        </p:nvSpPr>
        <p:spPr>
          <a:xfrm>
            <a:off x="126156" y="115193"/>
            <a:ext cx="11939700" cy="6627600"/>
          </a:xfrm>
          <a:prstGeom prst="rect">
            <a:avLst/>
          </a:prstGeom>
          <a:no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5" name="Google Shape;415;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SzPts val="1200"/>
              <a:buNone/>
            </a:pPr>
            <a:fld id="{00000000-1234-1234-1234-123412341234}" type="slidenum">
              <a:rPr lang="en-US">
                <a:solidFill>
                  <a:srgbClr val="7F7F7F"/>
                </a:solidFill>
              </a:rPr>
              <a:t>15</a:t>
            </a:fld>
            <a:endParaRPr>
              <a:solidFill>
                <a:srgbClr val="7F7F7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9"/>
        <p:cNvGrpSpPr/>
        <p:nvPr/>
      </p:nvGrpSpPr>
      <p:grpSpPr>
        <a:xfrm>
          <a:off x="0" y="0"/>
          <a:ext cx="0" cy="0"/>
          <a:chOff x="0" y="0"/>
          <a:chExt cx="0" cy="0"/>
        </a:xfrm>
      </p:grpSpPr>
      <p:sp>
        <p:nvSpPr>
          <p:cNvPr id="420" name="Google Shape;420;p19"/>
          <p:cNvSpPr/>
          <p:nvPr/>
        </p:nvSpPr>
        <p:spPr>
          <a:xfrm>
            <a:off x="0" y="0"/>
            <a:ext cx="12192000"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1" name="Google Shape;421;p19"/>
          <p:cNvSpPr/>
          <p:nvPr/>
        </p:nvSpPr>
        <p:spPr>
          <a:xfrm flipH="1">
            <a:off x="891583" y="775849"/>
            <a:ext cx="2987899" cy="2987899"/>
          </a:xfrm>
          <a:prstGeom prst="arc">
            <a:avLst>
              <a:gd name="adj1" fmla="val 14441841"/>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22" name="Google Shape;42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SzPts val="1200"/>
              <a:buNone/>
            </a:pPr>
            <a:fld id="{00000000-1234-1234-1234-123412341234}" type="slidenum">
              <a:rPr lang="en-US">
                <a:solidFill>
                  <a:srgbClr val="FFFFFF"/>
                </a:solidFill>
              </a:rPr>
              <a:t>16</a:t>
            </a:fld>
            <a:endParaRPr>
              <a:solidFill>
                <a:srgbClr val="FFFFFF"/>
              </a:solidFill>
            </a:endParaRPr>
          </a:p>
        </p:txBody>
      </p:sp>
      <p:sp>
        <p:nvSpPr>
          <p:cNvPr id="423" name="Google Shape;423;p19"/>
          <p:cNvSpPr/>
          <p:nvPr/>
        </p:nvSpPr>
        <p:spPr>
          <a:xfrm>
            <a:off x="5229419" y="366810"/>
            <a:ext cx="6124381" cy="612438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24" name="Google Shape;424;p19"/>
          <p:cNvSpPr txBox="1">
            <a:spLocks noGrp="1"/>
          </p:cNvSpPr>
          <p:nvPr>
            <p:ph type="title"/>
          </p:nvPr>
        </p:nvSpPr>
        <p:spPr>
          <a:xfrm>
            <a:off x="634013" y="2659182"/>
            <a:ext cx="4467792" cy="2651691"/>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FFFF"/>
              </a:buClr>
              <a:buSzPts val="8800"/>
              <a:buFont typeface="Calibri"/>
              <a:buNone/>
            </a:pPr>
            <a:r>
              <a:rPr lang="en-US" sz="8800">
                <a:solidFill>
                  <a:srgbClr val="FFFFFF"/>
                </a:solidFill>
                <a:latin typeface="Calibri"/>
                <a:ea typeface="Calibri"/>
                <a:cs typeface="Calibri"/>
                <a:sym typeface="Calibri"/>
              </a:rPr>
              <a:t>THANK YOU</a:t>
            </a:r>
            <a:endParaRPr/>
          </a:p>
        </p:txBody>
      </p:sp>
      <p:pic>
        <p:nvPicPr>
          <p:cNvPr id="425" name="Google Shape;425;p19" descr="Handshake"/>
          <p:cNvPicPr preferRelativeResize="0"/>
          <p:nvPr/>
        </p:nvPicPr>
        <p:blipFill rotWithShape="1">
          <a:blip r:embed="rId3">
            <a:alphaModFix/>
          </a:blip>
          <a:srcRect/>
          <a:stretch/>
        </p:blipFill>
        <p:spPr>
          <a:xfrm>
            <a:off x="6223623" y="1374798"/>
            <a:ext cx="4108404" cy="4108404"/>
          </a:xfrm>
          <a:custGeom>
            <a:avLst/>
            <a:gdLst/>
            <a:ahLst/>
            <a:cxnLst/>
            <a:rect l="l" t="t" r="r" b="b"/>
            <a:pathLst>
              <a:path w="4273177" h="4470400" extrusionOk="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2"/>
        <p:cNvGrpSpPr/>
        <p:nvPr/>
      </p:nvGrpSpPr>
      <p:grpSpPr>
        <a:xfrm>
          <a:off x="0" y="0"/>
          <a:ext cx="0" cy="0"/>
          <a:chOff x="0" y="0"/>
          <a:chExt cx="0" cy="0"/>
        </a:xfrm>
      </p:grpSpPr>
      <p:sp>
        <p:nvSpPr>
          <p:cNvPr id="123" name="Google Shape;123;p2"/>
          <p:cNvSpPr/>
          <p:nvPr/>
        </p:nvSpPr>
        <p:spPr>
          <a:xfrm>
            <a:off x="0" y="-1"/>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24" name="Google Shape;124;p2"/>
          <p:cNvSpPr/>
          <p:nvPr/>
        </p:nvSpPr>
        <p:spPr>
          <a:xfrm>
            <a:off x="0" y="0"/>
            <a:ext cx="12192000" cy="68580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000000"/>
              </a:solidFill>
              <a:latin typeface="Calibri"/>
              <a:ea typeface="Calibri"/>
              <a:cs typeface="Calibri"/>
              <a:sym typeface="Calibri"/>
            </a:endParaRPr>
          </a:p>
        </p:txBody>
      </p:sp>
      <p:pic>
        <p:nvPicPr>
          <p:cNvPr id="125" name="Google Shape;125;p2"/>
          <p:cNvPicPr preferRelativeResize="0"/>
          <p:nvPr/>
        </p:nvPicPr>
        <p:blipFill rotWithShape="1">
          <a:blip r:embed="rId3">
            <a:alphaModFix amt="60000"/>
          </a:blip>
          <a:srcRect/>
          <a:stretch/>
        </p:blipFill>
        <p:spPr>
          <a:xfrm>
            <a:off x="-1" y="10"/>
            <a:ext cx="12192001" cy="6857990"/>
          </a:xfrm>
          <a:prstGeom prst="rect">
            <a:avLst/>
          </a:prstGeom>
          <a:noFill/>
          <a:ln>
            <a:noFill/>
          </a:ln>
        </p:spPr>
      </p:pic>
      <p:sp>
        <p:nvSpPr>
          <p:cNvPr id="126" name="Google Shape;126;p2"/>
          <p:cNvSpPr txBox="1">
            <a:spLocks noGrp="1"/>
          </p:cNvSpPr>
          <p:nvPr>
            <p:ph type="title"/>
          </p:nvPr>
        </p:nvSpPr>
        <p:spPr>
          <a:xfrm>
            <a:off x="838199" y="1671570"/>
            <a:ext cx="5155261" cy="407204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FFFFF"/>
              </a:buClr>
              <a:buSzPts val="4400"/>
              <a:buFont typeface="Times New Roman"/>
              <a:buNone/>
            </a:pPr>
            <a:r>
              <a:rPr lang="en-US">
                <a:solidFill>
                  <a:srgbClr val="FFFFFF"/>
                </a:solidFill>
                <a:latin typeface="Times New Roman"/>
                <a:ea typeface="Times New Roman"/>
                <a:cs typeface="Times New Roman"/>
                <a:sym typeface="Times New Roman"/>
              </a:rPr>
              <a:t>Introduction to Project</a:t>
            </a:r>
            <a:endParaRPr/>
          </a:p>
        </p:txBody>
      </p:sp>
      <p:sp>
        <p:nvSpPr>
          <p:cNvPr id="127" name="Google Shape;127;p2"/>
          <p:cNvSpPr txBox="1">
            <a:spLocks noGrp="1"/>
          </p:cNvSpPr>
          <p:nvPr>
            <p:ph type="body" idx="1"/>
          </p:nvPr>
        </p:nvSpPr>
        <p:spPr>
          <a:xfrm>
            <a:off x="6185986" y="1671566"/>
            <a:ext cx="5170861" cy="4072043"/>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rgbClr val="FFFFFF"/>
              </a:buClr>
              <a:buSzPts val="2000"/>
              <a:buNone/>
            </a:pPr>
            <a:r>
              <a:rPr lang="en-US" sz="1800" b="1">
                <a:solidFill>
                  <a:schemeClr val="lt1"/>
                </a:solidFill>
                <a:latin typeface="Arial"/>
                <a:ea typeface="Arial"/>
                <a:cs typeface="Arial"/>
                <a:sym typeface="Arial"/>
              </a:rPr>
              <a:t>In the ever-evolving landscape of video gaming, few genres capture the thrill of fast-paced action and immersive combat quite like the first-person shooter (FPS). With its intense gameplay, strategic mechanics, and dynamic visuals, FPS games continue to dominate the gaming industry, engaging players with high-energy firefights and competitive play. Our project, </a:t>
            </a:r>
            <a:r>
              <a:rPr lang="en-US" sz="1800" b="1" i="1">
                <a:solidFill>
                  <a:schemeClr val="lt1"/>
                </a:solidFill>
                <a:latin typeface="Arial"/>
                <a:ea typeface="Arial"/>
                <a:cs typeface="Arial"/>
                <a:sym typeface="Arial"/>
              </a:rPr>
              <a:t>Arsenal 3D</a:t>
            </a:r>
            <a:r>
              <a:rPr lang="en-US" sz="1800" b="1">
                <a:solidFill>
                  <a:schemeClr val="lt1"/>
                </a:solidFill>
                <a:latin typeface="Arial"/>
                <a:ea typeface="Arial"/>
                <a:cs typeface="Arial"/>
                <a:sym typeface="Arial"/>
              </a:rPr>
              <a:t>, seeks to redefine casual shooting experiences by delivering a fluid, engaging, and accessible FPS built in the Unity game engine</a:t>
            </a:r>
            <a:endParaRPr sz="2700" b="1">
              <a:solidFill>
                <a:schemeClr val="lt1"/>
              </a:solidFill>
            </a:endParaRPr>
          </a:p>
        </p:txBody>
      </p:sp>
      <p:sp>
        <p:nvSpPr>
          <p:cNvPr id="128" name="Google Shape;128;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SzPts val="1200"/>
              <a:buNone/>
            </a:pPr>
            <a:fld id="{00000000-1234-1234-1234-123412341234}" type="slidenum">
              <a:rPr lang="en-US">
                <a:solidFill>
                  <a:srgbClr val="FFFFFF"/>
                </a:solidFill>
              </a:rPr>
              <a:t>2</a:t>
            </a:fld>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2"/>
        <p:cNvGrpSpPr/>
        <p:nvPr/>
      </p:nvGrpSpPr>
      <p:grpSpPr>
        <a:xfrm>
          <a:off x="0" y="0"/>
          <a:ext cx="0" cy="0"/>
          <a:chOff x="0" y="0"/>
          <a:chExt cx="0" cy="0"/>
        </a:xfrm>
      </p:grpSpPr>
      <p:sp>
        <p:nvSpPr>
          <p:cNvPr id="133" name="Google Shape;133;p3"/>
          <p:cNvSpPr/>
          <p:nvPr/>
        </p:nvSpPr>
        <p:spPr>
          <a:xfrm>
            <a:off x="3051" y="0"/>
            <a:ext cx="12188949"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34" name="Google Shape;134;p3"/>
          <p:cNvGrpSpPr/>
          <p:nvPr/>
        </p:nvGrpSpPr>
        <p:grpSpPr>
          <a:xfrm>
            <a:off x="-2848" y="0"/>
            <a:ext cx="12188949" cy="6858000"/>
            <a:chOff x="-2848" y="0"/>
            <a:chExt cx="12188949" cy="6858000"/>
          </a:xfrm>
        </p:grpSpPr>
        <p:sp>
          <p:nvSpPr>
            <p:cNvPr id="135" name="Google Shape;135;p3"/>
            <p:cNvSpPr/>
            <p:nvPr/>
          </p:nvSpPr>
          <p:spPr>
            <a:xfrm>
              <a:off x="-2848" y="0"/>
              <a:ext cx="12188949" cy="6858000"/>
            </a:xfrm>
            <a:prstGeom prst="rect">
              <a:avLst/>
            </a:prstGeom>
            <a:solidFill>
              <a:schemeClr val="accent5">
                <a:alpha val="47058"/>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6" name="Google Shape;136;p3"/>
            <p:cNvSpPr/>
            <p:nvPr/>
          </p:nvSpPr>
          <p:spPr>
            <a:xfrm>
              <a:off x="-2848" y="0"/>
              <a:ext cx="12188949" cy="6858000"/>
            </a:xfrm>
            <a:prstGeom prst="rect">
              <a:avLst/>
            </a:prstGeom>
            <a:solidFill>
              <a:schemeClr val="accent6">
                <a:alpha val="12156"/>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137" name="Google Shape;137;p3"/>
          <p:cNvGrpSpPr/>
          <p:nvPr/>
        </p:nvGrpSpPr>
        <p:grpSpPr>
          <a:xfrm>
            <a:off x="651279" y="598259"/>
            <a:ext cx="10889442" cy="5680742"/>
            <a:chOff x="651279" y="598259"/>
            <a:chExt cx="10889442" cy="5680742"/>
          </a:xfrm>
        </p:grpSpPr>
        <p:sp>
          <p:nvSpPr>
            <p:cNvPr id="138" name="Google Shape;138;p3"/>
            <p:cNvSpPr/>
            <p:nvPr/>
          </p:nvSpPr>
          <p:spPr>
            <a:xfrm>
              <a:off x="651279" y="598259"/>
              <a:ext cx="10889442" cy="56807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9" name="Google Shape;139;p3"/>
            <p:cNvSpPr/>
            <p:nvPr/>
          </p:nvSpPr>
          <p:spPr>
            <a:xfrm>
              <a:off x="651279" y="598259"/>
              <a:ext cx="10889442" cy="5680742"/>
            </a:xfrm>
            <a:prstGeom prst="rect">
              <a:avLst/>
            </a:prstGeom>
            <a:solidFill>
              <a:schemeClr val="accent6">
                <a:alpha val="29019"/>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pic>
        <p:nvPicPr>
          <p:cNvPr id="140" name="Google Shape;140;p3" descr="Robot"/>
          <p:cNvPicPr preferRelativeResize="0"/>
          <p:nvPr/>
        </p:nvPicPr>
        <p:blipFill rotWithShape="1">
          <a:blip r:embed="rId3">
            <a:alphaModFix/>
          </a:blip>
          <a:srcRect/>
          <a:stretch/>
        </p:blipFill>
        <p:spPr>
          <a:xfrm>
            <a:off x="6677026" y="1131373"/>
            <a:ext cx="4571936" cy="4571936"/>
          </a:xfrm>
          <a:prstGeom prst="rect">
            <a:avLst/>
          </a:prstGeom>
          <a:noFill/>
          <a:ln>
            <a:noFill/>
          </a:ln>
        </p:spPr>
      </p:pic>
      <p:grpSp>
        <p:nvGrpSpPr>
          <p:cNvPr id="141" name="Google Shape;141;p3"/>
          <p:cNvGrpSpPr/>
          <p:nvPr/>
        </p:nvGrpSpPr>
        <p:grpSpPr>
          <a:xfrm>
            <a:off x="1524" y="0"/>
            <a:ext cx="12188952" cy="6858000"/>
            <a:chOff x="0" y="0"/>
            <a:chExt cx="12188952" cy="6858000"/>
          </a:xfrm>
        </p:grpSpPr>
        <p:sp>
          <p:nvSpPr>
            <p:cNvPr id="142" name="Google Shape;142;p3"/>
            <p:cNvSpPr/>
            <p:nvPr/>
          </p:nvSpPr>
          <p:spPr>
            <a:xfrm>
              <a:off x="26122" y="6015669"/>
              <a:ext cx="2605762" cy="842331"/>
            </a:xfrm>
            <a:custGeom>
              <a:avLst/>
              <a:gdLst/>
              <a:ahLst/>
              <a:cxnLst/>
              <a:rect l="l" t="t" r="r" b="b"/>
              <a:pathLst>
                <a:path w="3180577" h="1033951" extrusionOk="0">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lt1">
                <a:alpha val="9019"/>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3" name="Google Shape;143;p3"/>
            <p:cNvSpPr/>
            <p:nvPr/>
          </p:nvSpPr>
          <p:spPr>
            <a:xfrm>
              <a:off x="655184" y="5798001"/>
              <a:ext cx="2485581" cy="1059999"/>
            </a:xfrm>
            <a:custGeom>
              <a:avLst/>
              <a:gdLst/>
              <a:ahLst/>
              <a:cxnLst/>
              <a:rect l="l" t="t" r="r" b="b"/>
              <a:pathLst>
                <a:path w="2449768" h="1050628" extrusionOk="0">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lt1">
                <a:alpha val="29019"/>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4" name="Google Shape;144;p3"/>
            <p:cNvSpPr/>
            <p:nvPr/>
          </p:nvSpPr>
          <p:spPr>
            <a:xfrm>
              <a:off x="3474720" y="0"/>
              <a:ext cx="6177282" cy="1778750"/>
            </a:xfrm>
            <a:custGeom>
              <a:avLst/>
              <a:gdLst/>
              <a:ahLst/>
              <a:cxnLst/>
              <a:rect l="l" t="t" r="r" b="b"/>
              <a:pathLst>
                <a:path w="6386648" h="1849426" extrusionOk="0">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lt1">
                <a:alpha val="4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5" name="Google Shape;145;p3"/>
            <p:cNvSpPr/>
            <p:nvPr/>
          </p:nvSpPr>
          <p:spPr>
            <a:xfrm>
              <a:off x="0" y="2390523"/>
              <a:ext cx="611491" cy="1421482"/>
            </a:xfrm>
            <a:custGeom>
              <a:avLst/>
              <a:gdLst/>
              <a:ahLst/>
              <a:cxnLst/>
              <a:rect l="l" t="t" r="r" b="b"/>
              <a:pathLst>
                <a:path w="611491" h="1429512" extrusionOk="0">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lt1">
                <a:alpha val="2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6" name="Google Shape;146;p3"/>
            <p:cNvSpPr/>
            <p:nvPr/>
          </p:nvSpPr>
          <p:spPr>
            <a:xfrm>
              <a:off x="3792772" y="0"/>
              <a:ext cx="2423863" cy="1343767"/>
            </a:xfrm>
            <a:custGeom>
              <a:avLst/>
              <a:gdLst/>
              <a:ahLst/>
              <a:cxnLst/>
              <a:rect l="l" t="t" r="r" b="b"/>
              <a:pathLst>
                <a:path w="3015964" h="1681468" extrusionOk="0">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lt1">
                <a:alpha val="9019"/>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7" name="Google Shape;147;p3"/>
            <p:cNvSpPr/>
            <p:nvPr/>
          </p:nvSpPr>
          <p:spPr>
            <a:xfrm>
              <a:off x="10946850" y="0"/>
              <a:ext cx="1242102" cy="2620884"/>
            </a:xfrm>
            <a:custGeom>
              <a:avLst/>
              <a:gdLst/>
              <a:ahLst/>
              <a:cxnLst/>
              <a:rect l="l" t="t" r="r" b="b"/>
              <a:pathLst>
                <a:path w="1242102" h="2635689" extrusionOk="0">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lt1">
                <a:alpha val="9019"/>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8" name="Google Shape;148;p3"/>
            <p:cNvSpPr/>
            <p:nvPr/>
          </p:nvSpPr>
          <p:spPr>
            <a:xfrm>
              <a:off x="0" y="0"/>
              <a:ext cx="1577788" cy="980141"/>
            </a:xfrm>
            <a:custGeom>
              <a:avLst/>
              <a:gdLst/>
              <a:ahLst/>
              <a:cxnLst/>
              <a:rect l="l" t="t" r="r" b="b"/>
              <a:pathLst>
                <a:path w="1471018" h="795676" extrusionOk="0">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49" name="Google Shape;149;p3"/>
          <p:cNvSpPr txBox="1">
            <a:spLocks noGrp="1"/>
          </p:cNvSpPr>
          <p:nvPr>
            <p:ph type="title"/>
          </p:nvPr>
        </p:nvSpPr>
        <p:spPr>
          <a:xfrm>
            <a:off x="1014985" y="819015"/>
            <a:ext cx="5501548" cy="130562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800"/>
              <a:buFont typeface="Arial"/>
              <a:buNone/>
            </a:pPr>
            <a:r>
              <a:rPr lang="en-US" sz="4800" b="1" i="0">
                <a:latin typeface="Arial"/>
                <a:ea typeface="Arial"/>
                <a:cs typeface="Arial"/>
                <a:sym typeface="Arial"/>
              </a:rPr>
              <a:t>Project Overview:</a:t>
            </a:r>
            <a:endParaRPr sz="4800"/>
          </a:p>
        </p:txBody>
      </p:sp>
      <p:sp>
        <p:nvSpPr>
          <p:cNvPr id="150" name="Google Shape;150;p3"/>
          <p:cNvSpPr txBox="1">
            <a:spLocks noGrp="1"/>
          </p:cNvSpPr>
          <p:nvPr>
            <p:ph type="body" idx="1"/>
          </p:nvPr>
        </p:nvSpPr>
        <p:spPr>
          <a:xfrm>
            <a:off x="1015050" y="2617050"/>
            <a:ext cx="5501400" cy="29226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1800"/>
              <a:buNone/>
            </a:pPr>
            <a:r>
              <a:rPr lang="en-US" sz="1800" i="1">
                <a:latin typeface="Arial"/>
                <a:ea typeface="Arial"/>
                <a:cs typeface="Arial"/>
                <a:sym typeface="Arial"/>
              </a:rPr>
              <a:t>Arsenal 3D</a:t>
            </a:r>
            <a:r>
              <a:rPr lang="en-US" sz="1800">
                <a:latin typeface="Arial"/>
                <a:ea typeface="Arial"/>
                <a:cs typeface="Arial"/>
                <a:sym typeface="Arial"/>
              </a:rPr>
              <a:t> is not just another first-person shooter; it is a passion project driven by innovation and creativity. We aim to craft a game that blends visually striking environments, intuitive gunplay, and dynamic combat mechanics to create an immersive experience. In </a:t>
            </a:r>
            <a:r>
              <a:rPr lang="en-US" sz="1800" i="1">
                <a:latin typeface="Arial"/>
                <a:ea typeface="Arial"/>
                <a:cs typeface="Arial"/>
                <a:sym typeface="Arial"/>
              </a:rPr>
              <a:t>Arsenal 3D</a:t>
            </a:r>
            <a:r>
              <a:rPr lang="en-US" sz="1800">
                <a:latin typeface="Arial"/>
                <a:ea typeface="Arial"/>
                <a:cs typeface="Arial"/>
                <a:sym typeface="Arial"/>
              </a:rPr>
              <a:t>, players will dive into intense firefights across meticulously designed maps, facing off against enemy AI and engaging in fast-paced action. Our project emphasizes several key aspects:</a:t>
            </a:r>
            <a:endParaRPr sz="3500"/>
          </a:p>
          <a:p>
            <a:pPr marL="0" lvl="0" indent="0" algn="l" rtl="0">
              <a:lnSpc>
                <a:spcPct val="90000"/>
              </a:lnSpc>
              <a:spcBef>
                <a:spcPts val="1000"/>
              </a:spcBef>
              <a:spcAft>
                <a:spcPts val="0"/>
              </a:spcAft>
              <a:buClr>
                <a:schemeClr val="dk1"/>
              </a:buClr>
              <a:buSzPts val="1800"/>
              <a:buNone/>
            </a:pPr>
            <a:endParaRPr sz="1800">
              <a:solidFill>
                <a:schemeClr val="lt1"/>
              </a:solidFill>
            </a:endParaRPr>
          </a:p>
        </p:txBody>
      </p:sp>
      <p:sp>
        <p:nvSpPr>
          <p:cNvPr id="151" name="Google Shape;151;p3"/>
          <p:cNvSpPr txBox="1">
            <a:spLocks noGrp="1"/>
          </p:cNvSpPr>
          <p:nvPr>
            <p:ph type="sldNum" idx="12"/>
          </p:nvPr>
        </p:nvSpPr>
        <p:spPr>
          <a:xfrm>
            <a:off x="11548872" y="6217920"/>
            <a:ext cx="640080" cy="64008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600"/>
              <a:buNone/>
            </a:pPr>
            <a:fld id="{00000000-1234-1234-1234-123412341234}" type="slidenum">
              <a:rPr lang="en-US" sz="1600">
                <a:solidFill>
                  <a:schemeClr val="dk2"/>
                </a:solidFill>
              </a:rPr>
              <a:t>3</a:t>
            </a:fld>
            <a:endParaRPr sz="16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5"/>
        <p:cNvGrpSpPr/>
        <p:nvPr/>
      </p:nvGrpSpPr>
      <p:grpSpPr>
        <a:xfrm>
          <a:off x="0" y="0"/>
          <a:ext cx="0" cy="0"/>
          <a:chOff x="0" y="0"/>
          <a:chExt cx="0" cy="0"/>
        </a:xfrm>
      </p:grpSpPr>
      <p:sp>
        <p:nvSpPr>
          <p:cNvPr id="156" name="Google Shape;156;p4"/>
          <p:cNvSpPr txBox="1">
            <a:spLocks noGrp="1"/>
          </p:cNvSpPr>
          <p:nvPr>
            <p:ph type="title"/>
          </p:nvPr>
        </p:nvSpPr>
        <p:spPr>
          <a:xfrm>
            <a:off x="6823877" y="136525"/>
            <a:ext cx="4491900" cy="8046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sz="3200" b="1"/>
              <a:t>KEY ASPECTS OF OUR GAME-</a:t>
            </a:r>
            <a:r>
              <a:rPr lang="en-US" sz="3200"/>
              <a:t>:</a:t>
            </a:r>
            <a:endParaRPr/>
          </a:p>
        </p:txBody>
      </p:sp>
      <p:pic>
        <p:nvPicPr>
          <p:cNvPr id="157" name="Google Shape;157;p4" descr="People in hi-tech suites"/>
          <p:cNvPicPr preferRelativeResize="0"/>
          <p:nvPr/>
        </p:nvPicPr>
        <p:blipFill rotWithShape="1">
          <a:blip r:embed="rId3">
            <a:alphaModFix/>
          </a:blip>
          <a:srcRect l="12103" r="28563" b="-1"/>
          <a:stretch/>
        </p:blipFill>
        <p:spPr>
          <a:xfrm>
            <a:off x="20" y="10"/>
            <a:ext cx="6095980" cy="6857990"/>
          </a:xfrm>
          <a:prstGeom prst="rect">
            <a:avLst/>
          </a:prstGeom>
          <a:noFill/>
          <a:ln>
            <a:noFill/>
          </a:ln>
        </p:spPr>
      </p:pic>
      <p:grpSp>
        <p:nvGrpSpPr>
          <p:cNvPr id="158" name="Google Shape;158;p4"/>
          <p:cNvGrpSpPr/>
          <p:nvPr/>
        </p:nvGrpSpPr>
        <p:grpSpPr>
          <a:xfrm>
            <a:off x="0" y="0"/>
            <a:ext cx="123362" cy="6858000"/>
            <a:chOff x="12068638" y="0"/>
            <a:chExt cx="123362" cy="6858000"/>
          </a:xfrm>
        </p:grpSpPr>
        <p:sp>
          <p:nvSpPr>
            <p:cNvPr id="159" name="Google Shape;159;p4"/>
            <p:cNvSpPr/>
            <p:nvPr/>
          </p:nvSpPr>
          <p:spPr>
            <a:xfrm>
              <a:off x="12068638" y="0"/>
              <a:ext cx="123362" cy="6858000"/>
            </a:xfrm>
            <a:prstGeom prst="rect">
              <a:avLst/>
            </a:prstGeom>
            <a:gradFill>
              <a:gsLst>
                <a:gs pos="0">
                  <a:schemeClr val="accent2"/>
                </a:gs>
                <a:gs pos="100000">
                  <a:schemeClr val="accent5"/>
                </a:gs>
              </a:gsLst>
              <a:lin ang="1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0" name="Google Shape;160;p4"/>
            <p:cNvSpPr/>
            <p:nvPr/>
          </p:nvSpPr>
          <p:spPr>
            <a:xfrm>
              <a:off x="12068638" y="4139706"/>
              <a:ext cx="123362" cy="2718294"/>
            </a:xfrm>
            <a:prstGeom prst="rect">
              <a:avLst/>
            </a:prstGeom>
            <a:gradFill>
              <a:gsLst>
                <a:gs pos="0">
                  <a:srgbClr val="4472C4">
                    <a:alpha val="0"/>
                  </a:srgbClr>
                </a:gs>
                <a:gs pos="19000">
                  <a:srgbClr val="4472C4">
                    <a:alpha val="0"/>
                  </a:srgbClr>
                </a:gs>
                <a:gs pos="100000">
                  <a:srgbClr val="8DA9DB"/>
                </a:gs>
              </a:gsLst>
              <a:lin ang="6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61" name="Google Shape;161;p4"/>
          <p:cNvSpPr txBox="1">
            <a:spLocks noGrp="1"/>
          </p:cNvSpPr>
          <p:nvPr>
            <p:ph type="body" idx="1"/>
          </p:nvPr>
        </p:nvSpPr>
        <p:spPr>
          <a:xfrm>
            <a:off x="6823875" y="941025"/>
            <a:ext cx="4983300" cy="5700600"/>
          </a:xfrm>
          <a:prstGeom prst="rect">
            <a:avLst/>
          </a:prstGeom>
          <a:noFill/>
          <a:ln>
            <a:noFill/>
          </a:ln>
        </p:spPr>
        <p:txBody>
          <a:bodyPr spcFirstLastPara="1" wrap="square" lIns="91425" tIns="45700" rIns="91425" bIns="45700" anchor="t" anchorCtr="0">
            <a:noAutofit/>
          </a:bodyPr>
          <a:lstStyle/>
          <a:p>
            <a:pPr marL="457200" lvl="0" indent="-342900" algn="just" rtl="0">
              <a:lnSpc>
                <a:spcPct val="115000"/>
              </a:lnSpc>
              <a:spcBef>
                <a:spcPts val="0"/>
              </a:spcBef>
              <a:spcAft>
                <a:spcPts val="0"/>
              </a:spcAft>
              <a:buSzPts val="1800"/>
              <a:buFont typeface="Calibri"/>
              <a:buAutoNum type="arabicPeriod"/>
            </a:pPr>
            <a:r>
              <a:rPr lang="en-US" sz="1300" b="1">
                <a:latin typeface="Arial"/>
                <a:ea typeface="Arial"/>
                <a:cs typeface="Arial"/>
                <a:sym typeface="Arial"/>
              </a:rPr>
              <a:t>Engaging Gameplay:</a:t>
            </a:r>
            <a:r>
              <a:rPr lang="en-US" sz="1300">
                <a:latin typeface="Arial"/>
                <a:ea typeface="Arial"/>
                <a:cs typeface="Arial"/>
                <a:sym typeface="Arial"/>
              </a:rPr>
              <a:t> </a:t>
            </a:r>
            <a:r>
              <a:rPr lang="en-US" sz="1300" i="1">
                <a:latin typeface="Arial"/>
                <a:ea typeface="Arial"/>
                <a:cs typeface="Arial"/>
                <a:sym typeface="Arial"/>
              </a:rPr>
              <a:t>Arsenal 3D</a:t>
            </a:r>
            <a:r>
              <a:rPr lang="en-US" sz="1300">
                <a:latin typeface="Arial"/>
                <a:ea typeface="Arial"/>
                <a:cs typeface="Arial"/>
                <a:sym typeface="Arial"/>
              </a:rPr>
              <a:t> delivers a thrilling first-person shooter experience with intuitive controls, dynamic gunplay, and fast-paced combat. Players will navigate diverse battle arenas, engage in strategic firefights, and utilize various weapons, requiring skill and tactical thinking to emerge victorious.</a:t>
            </a:r>
            <a:endParaRPr sz="1300">
              <a:latin typeface="Arial"/>
              <a:ea typeface="Arial"/>
              <a:cs typeface="Arial"/>
              <a:sym typeface="Arial"/>
            </a:endParaRPr>
          </a:p>
          <a:p>
            <a:pPr marL="457200" lvl="0" indent="-342900" algn="just" rtl="0">
              <a:lnSpc>
                <a:spcPct val="115000"/>
              </a:lnSpc>
              <a:spcBef>
                <a:spcPts val="0"/>
              </a:spcBef>
              <a:spcAft>
                <a:spcPts val="0"/>
              </a:spcAft>
              <a:buSzPts val="1800"/>
              <a:buFont typeface="Calibri"/>
              <a:buAutoNum type="arabicPeriod"/>
            </a:pPr>
            <a:r>
              <a:rPr lang="en-US" sz="1300" b="1">
                <a:latin typeface="Arial"/>
                <a:ea typeface="Arial"/>
                <a:cs typeface="Arial"/>
                <a:sym typeface="Arial"/>
              </a:rPr>
              <a:t>Stunning Visuals:</a:t>
            </a:r>
            <a:r>
              <a:rPr lang="en-US" sz="1300">
                <a:latin typeface="Arial"/>
                <a:ea typeface="Arial"/>
                <a:cs typeface="Arial"/>
                <a:sym typeface="Arial"/>
              </a:rPr>
              <a:t> Visual appeal is at the core of our design. Our talented artists and developers are crafting immersive 3D environments, detailed character models, and stunning visual effects, ensuring an eye-catching and realistic battlefield experience.</a:t>
            </a:r>
            <a:endParaRPr sz="1300">
              <a:latin typeface="Arial"/>
              <a:ea typeface="Arial"/>
              <a:cs typeface="Arial"/>
              <a:sym typeface="Arial"/>
            </a:endParaRPr>
          </a:p>
          <a:p>
            <a:pPr marL="457200" lvl="0" indent="-342900" algn="just" rtl="0">
              <a:lnSpc>
                <a:spcPct val="115000"/>
              </a:lnSpc>
              <a:spcBef>
                <a:spcPts val="0"/>
              </a:spcBef>
              <a:spcAft>
                <a:spcPts val="0"/>
              </a:spcAft>
              <a:buSzPts val="1800"/>
              <a:buFont typeface="Calibri"/>
              <a:buAutoNum type="arabicPeriod"/>
            </a:pPr>
            <a:r>
              <a:rPr lang="en-US" sz="1300" b="1">
                <a:latin typeface="Arial"/>
                <a:ea typeface="Arial"/>
                <a:cs typeface="Arial"/>
                <a:sym typeface="Arial"/>
              </a:rPr>
              <a:t>Customization and Progression:</a:t>
            </a:r>
            <a:r>
              <a:rPr lang="en-US" sz="1300">
                <a:latin typeface="Arial"/>
                <a:ea typeface="Arial"/>
                <a:cs typeface="Arial"/>
                <a:sym typeface="Arial"/>
              </a:rPr>
              <a:t> </a:t>
            </a:r>
            <a:r>
              <a:rPr lang="en-US" sz="1300" i="1">
                <a:latin typeface="Arial"/>
                <a:ea typeface="Arial"/>
                <a:cs typeface="Arial"/>
                <a:sym typeface="Arial"/>
              </a:rPr>
              <a:t>Arsenal 3D</a:t>
            </a:r>
            <a:r>
              <a:rPr lang="en-US" sz="1300">
                <a:latin typeface="Arial"/>
                <a:ea typeface="Arial"/>
                <a:cs typeface="Arial"/>
                <a:sym typeface="Arial"/>
              </a:rPr>
              <a:t> offers deep customization options, allowing players to personalize their loadouts, weapon skins, and character appearances. A robust progression system rewards players for their achievements, granting access to new weapons, abilities, and upgrades as they advance.</a:t>
            </a:r>
            <a:endParaRPr sz="1300">
              <a:latin typeface="Arial"/>
              <a:ea typeface="Arial"/>
              <a:cs typeface="Arial"/>
              <a:sym typeface="Arial"/>
            </a:endParaRPr>
          </a:p>
          <a:p>
            <a:pPr marL="457200" lvl="0" indent="-342900" algn="just" rtl="0">
              <a:lnSpc>
                <a:spcPct val="115000"/>
              </a:lnSpc>
              <a:spcBef>
                <a:spcPts val="0"/>
              </a:spcBef>
              <a:spcAft>
                <a:spcPts val="0"/>
              </a:spcAft>
              <a:buSzPts val="1800"/>
              <a:buFont typeface="Calibri"/>
              <a:buAutoNum type="arabicPeriod"/>
            </a:pPr>
            <a:r>
              <a:rPr lang="en-US" sz="1300" b="1">
                <a:latin typeface="Arial"/>
                <a:ea typeface="Arial"/>
                <a:cs typeface="Arial"/>
                <a:sym typeface="Arial"/>
              </a:rPr>
              <a:t>Compelling Narrative:</a:t>
            </a:r>
            <a:r>
              <a:rPr lang="en-US" sz="1300">
                <a:latin typeface="Arial"/>
                <a:ea typeface="Arial"/>
                <a:cs typeface="Arial"/>
                <a:sym typeface="Arial"/>
              </a:rPr>
              <a:t> While focused on casual FPS gameplay, </a:t>
            </a:r>
            <a:r>
              <a:rPr lang="en-US" sz="1300" i="1">
                <a:latin typeface="Arial"/>
                <a:ea typeface="Arial"/>
                <a:cs typeface="Arial"/>
                <a:sym typeface="Arial"/>
              </a:rPr>
              <a:t>Arsenal 3D</a:t>
            </a:r>
            <a:r>
              <a:rPr lang="en-US" sz="1300">
                <a:latin typeface="Arial"/>
                <a:ea typeface="Arial"/>
                <a:cs typeface="Arial"/>
                <a:sym typeface="Arial"/>
              </a:rPr>
              <a:t> incorporates a captivating storyline that unfolds through missions, environmental storytelling, and player-driven choices. As players progress, they will uncover the deeper lore behind their battles and engage in an evolving world.</a:t>
            </a:r>
            <a:endParaRPr sz="1500" b="1">
              <a:latin typeface="Arial"/>
              <a:ea typeface="Arial"/>
              <a:cs typeface="Arial"/>
              <a:sym typeface="Arial"/>
            </a:endParaRPr>
          </a:p>
          <a:p>
            <a:pPr marL="228600" lvl="0" indent="0" algn="just" rtl="0">
              <a:lnSpc>
                <a:spcPct val="90000"/>
              </a:lnSpc>
              <a:spcBef>
                <a:spcPts val="1200"/>
              </a:spcBef>
              <a:spcAft>
                <a:spcPts val="0"/>
              </a:spcAft>
              <a:buSzPts val="1800"/>
              <a:buNone/>
            </a:pPr>
            <a:endParaRPr sz="1400" b="1">
              <a:latin typeface="Arial"/>
              <a:ea typeface="Arial"/>
              <a:cs typeface="Arial"/>
              <a:sym typeface="Arial"/>
            </a:endParaRPr>
          </a:p>
          <a:p>
            <a:pPr marL="228600" lvl="0" indent="-139700" algn="l" rtl="0">
              <a:lnSpc>
                <a:spcPct val="90000"/>
              </a:lnSpc>
              <a:spcBef>
                <a:spcPts val="1000"/>
              </a:spcBef>
              <a:spcAft>
                <a:spcPts val="0"/>
              </a:spcAft>
              <a:buClr>
                <a:schemeClr val="dk1"/>
              </a:buClr>
              <a:buSzPts val="1400"/>
              <a:buNone/>
            </a:pPr>
            <a:endParaRPr sz="1400"/>
          </a:p>
        </p:txBody>
      </p:sp>
      <p:sp>
        <p:nvSpPr>
          <p:cNvPr id="162" name="Google Shape;16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SzPts val="1200"/>
              <a:buNone/>
            </a:pPr>
            <a:fld id="{00000000-1234-1234-1234-123412341234}" type="slidenum">
              <a:rPr lang="en-US">
                <a:solidFill>
                  <a:srgbClr val="7F7F7F"/>
                </a:solidFill>
              </a:rPr>
              <a:t>4</a:t>
            </a:fld>
            <a:endParaRPr>
              <a:solidFill>
                <a:srgbClr val="7F7F7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6"/>
        <p:cNvGrpSpPr/>
        <p:nvPr/>
      </p:nvGrpSpPr>
      <p:grpSpPr>
        <a:xfrm>
          <a:off x="0" y="0"/>
          <a:ext cx="0" cy="0"/>
          <a:chOff x="0" y="0"/>
          <a:chExt cx="0" cy="0"/>
        </a:xfrm>
      </p:grpSpPr>
      <p:sp>
        <p:nvSpPr>
          <p:cNvPr id="167" name="Google Shape;167;p5"/>
          <p:cNvSpPr/>
          <p:nvPr/>
        </p:nvSpPr>
        <p:spPr>
          <a:xfrm>
            <a:off x="-1"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68" name="Google Shape;168;p5" descr="Many question marks on black background"/>
          <p:cNvPicPr preferRelativeResize="0"/>
          <p:nvPr/>
        </p:nvPicPr>
        <p:blipFill rotWithShape="1">
          <a:blip r:embed="rId3">
            <a:alphaModFix/>
          </a:blip>
          <a:srcRect l="13990" b="2"/>
          <a:stretch/>
        </p:blipFill>
        <p:spPr>
          <a:xfrm>
            <a:off x="2522358" y="10"/>
            <a:ext cx="9669642" cy="6857990"/>
          </a:xfrm>
          <a:prstGeom prst="rect">
            <a:avLst/>
          </a:prstGeom>
          <a:noFill/>
          <a:ln>
            <a:noFill/>
          </a:ln>
        </p:spPr>
      </p:pic>
      <p:sp>
        <p:nvSpPr>
          <p:cNvPr id="169" name="Google Shape;169;p5"/>
          <p:cNvSpPr/>
          <p:nvPr/>
        </p:nvSpPr>
        <p:spPr>
          <a:xfrm>
            <a:off x="0" y="0"/>
            <a:ext cx="7066978" cy="6858000"/>
          </a:xfrm>
          <a:prstGeom prst="rect">
            <a:avLst/>
          </a:prstGeom>
          <a:gradFill>
            <a:gsLst>
              <a:gs pos="0">
                <a:srgbClr val="000000">
                  <a:alpha val="0"/>
                </a:srgbClr>
              </a:gs>
              <a:gs pos="19000">
                <a:srgbClr val="000000">
                  <a:alpha val="36862"/>
                </a:srgbClr>
              </a:gs>
              <a:gs pos="35000">
                <a:srgbClr val="000000">
                  <a:alpha val="76078"/>
                </a:srgbClr>
              </a:gs>
              <a:gs pos="48000">
                <a:schemeClr val="dk1"/>
              </a:gs>
              <a:gs pos="100000">
                <a:schemeClr val="dk1"/>
              </a:gs>
            </a:gsLst>
            <a:lin ang="10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0" name="Google Shape;170;p5"/>
          <p:cNvSpPr txBox="1">
            <a:spLocks noGrp="1"/>
          </p:cNvSpPr>
          <p:nvPr>
            <p:ph type="title"/>
          </p:nvPr>
        </p:nvSpPr>
        <p:spPr>
          <a:xfrm>
            <a:off x="952228" y="139766"/>
            <a:ext cx="6114750" cy="79239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lt1"/>
              </a:buClr>
              <a:buSzPct val="100000"/>
              <a:buFont typeface="Times New Roman"/>
              <a:buNone/>
            </a:pPr>
            <a:r>
              <a:rPr lang="en-US" sz="5200">
                <a:solidFill>
                  <a:schemeClr val="lt1"/>
                </a:solidFill>
                <a:latin typeface="Times New Roman"/>
                <a:ea typeface="Times New Roman"/>
                <a:cs typeface="Times New Roman"/>
                <a:sym typeface="Times New Roman"/>
              </a:rPr>
              <a:t>Problem Formulation</a:t>
            </a:r>
            <a:endParaRPr/>
          </a:p>
        </p:txBody>
      </p:sp>
      <p:sp>
        <p:nvSpPr>
          <p:cNvPr id="171" name="Google Shape;171;p5"/>
          <p:cNvSpPr txBox="1">
            <a:spLocks noGrp="1"/>
          </p:cNvSpPr>
          <p:nvPr>
            <p:ph type="body" idx="1"/>
          </p:nvPr>
        </p:nvSpPr>
        <p:spPr>
          <a:xfrm>
            <a:off x="335400" y="1071900"/>
            <a:ext cx="9379200" cy="56496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200"/>
              </a:spcBef>
              <a:spcAft>
                <a:spcPts val="0"/>
              </a:spcAft>
              <a:buClr>
                <a:schemeClr val="dk1"/>
              </a:buClr>
              <a:buSzPts val="1100"/>
              <a:buNone/>
            </a:pPr>
            <a:r>
              <a:rPr lang="en-US" sz="1400" b="1">
                <a:solidFill>
                  <a:schemeClr val="lt1"/>
                </a:solidFill>
                <a:latin typeface="Arial"/>
                <a:ea typeface="Arial"/>
                <a:cs typeface="Arial"/>
                <a:sym typeface="Arial"/>
              </a:rPr>
              <a:t>Background:</a:t>
            </a:r>
            <a:r>
              <a:rPr lang="en-US" sz="1400">
                <a:solidFill>
                  <a:schemeClr val="lt1"/>
                </a:solidFill>
                <a:latin typeface="Arial"/>
                <a:ea typeface="Arial"/>
                <a:cs typeface="Arial"/>
                <a:sym typeface="Arial"/>
              </a:rPr>
              <a:t> </a:t>
            </a:r>
            <a:endParaRPr sz="1400">
              <a:solidFill>
                <a:schemeClr val="lt1"/>
              </a:solidFill>
              <a:latin typeface="Arial"/>
              <a:ea typeface="Arial"/>
              <a:cs typeface="Arial"/>
              <a:sym typeface="Arial"/>
            </a:endParaRPr>
          </a:p>
          <a:p>
            <a:pPr marL="0" lvl="0" indent="0" algn="just" rtl="0">
              <a:lnSpc>
                <a:spcPct val="115000"/>
              </a:lnSpc>
              <a:spcBef>
                <a:spcPts val="1200"/>
              </a:spcBef>
              <a:spcAft>
                <a:spcPts val="0"/>
              </a:spcAft>
              <a:buClr>
                <a:schemeClr val="dk1"/>
              </a:buClr>
              <a:buSzPts val="1100"/>
              <a:buFont typeface="Arial"/>
              <a:buNone/>
            </a:pPr>
            <a:r>
              <a:rPr lang="en-US" sz="1400">
                <a:solidFill>
                  <a:schemeClr val="lt1"/>
                </a:solidFill>
                <a:latin typeface="Arial"/>
                <a:ea typeface="Arial"/>
                <a:cs typeface="Arial"/>
                <a:sym typeface="Arial"/>
              </a:rPr>
              <a:t>The gaming industry has seen rapid advancements in FPS titles, ranging from high-intensity competitive shooters to expansive tactical warfare simulations. While the genre thrives, casual FPS experiences often face several key challenges and unmet demands:</a:t>
            </a:r>
            <a:endParaRPr sz="1400">
              <a:solidFill>
                <a:schemeClr val="lt1"/>
              </a:solidFill>
              <a:latin typeface="Arial"/>
              <a:ea typeface="Arial"/>
              <a:cs typeface="Arial"/>
              <a:sym typeface="Arial"/>
            </a:endParaRPr>
          </a:p>
          <a:p>
            <a:pPr marL="0" lvl="0" indent="0" algn="just" rtl="0">
              <a:lnSpc>
                <a:spcPct val="115000"/>
              </a:lnSpc>
              <a:spcBef>
                <a:spcPts val="1200"/>
              </a:spcBef>
              <a:spcAft>
                <a:spcPts val="0"/>
              </a:spcAft>
              <a:buClr>
                <a:schemeClr val="dk1"/>
              </a:buClr>
              <a:buSzPts val="1100"/>
              <a:buFont typeface="Arial"/>
              <a:buNone/>
            </a:pPr>
            <a:endParaRPr sz="1400">
              <a:solidFill>
                <a:schemeClr val="lt1"/>
              </a:solidFill>
              <a:latin typeface="Arial"/>
              <a:ea typeface="Arial"/>
              <a:cs typeface="Arial"/>
              <a:sym typeface="Arial"/>
            </a:endParaRPr>
          </a:p>
          <a:p>
            <a:pPr marL="457200" lvl="0" indent="-317500" algn="just" rtl="0">
              <a:lnSpc>
                <a:spcPct val="115000"/>
              </a:lnSpc>
              <a:spcBef>
                <a:spcPts val="0"/>
              </a:spcBef>
              <a:spcAft>
                <a:spcPts val="0"/>
              </a:spcAft>
              <a:buClr>
                <a:schemeClr val="lt1"/>
              </a:buClr>
              <a:buSzPts val="1400"/>
              <a:buAutoNum type="arabicPeriod"/>
            </a:pPr>
            <a:r>
              <a:rPr lang="en-US" sz="1400" b="1">
                <a:solidFill>
                  <a:schemeClr val="lt1"/>
                </a:solidFill>
                <a:latin typeface="Arial"/>
                <a:ea typeface="Arial"/>
                <a:cs typeface="Arial"/>
                <a:sym typeface="Arial"/>
              </a:rPr>
              <a:t>Diverse Gameplay Experience</a:t>
            </a:r>
            <a:r>
              <a:rPr lang="en-US" sz="1400">
                <a:solidFill>
                  <a:schemeClr val="lt1"/>
                </a:solidFill>
                <a:latin typeface="Arial"/>
                <a:ea typeface="Arial"/>
                <a:cs typeface="Arial"/>
                <a:sym typeface="Arial"/>
              </a:rPr>
              <a:t>: Many FPS games struggle to maintain an engaging and accessible combat system for all types of players. Players seek varied mechanics, responsive controls, and exciting shooting encounters that balance strategy with fast-paced action.</a:t>
            </a:r>
            <a:endParaRPr sz="1400">
              <a:solidFill>
                <a:schemeClr val="lt1"/>
              </a:solidFill>
              <a:latin typeface="Arial"/>
              <a:ea typeface="Arial"/>
              <a:cs typeface="Arial"/>
              <a:sym typeface="Arial"/>
            </a:endParaRPr>
          </a:p>
          <a:p>
            <a:pPr marL="457200" lvl="0" indent="-317500" algn="just" rtl="0">
              <a:lnSpc>
                <a:spcPct val="115000"/>
              </a:lnSpc>
              <a:spcBef>
                <a:spcPts val="0"/>
              </a:spcBef>
              <a:spcAft>
                <a:spcPts val="0"/>
              </a:spcAft>
              <a:buClr>
                <a:schemeClr val="lt1"/>
              </a:buClr>
              <a:buSzPts val="1400"/>
              <a:buAutoNum type="arabicPeriod"/>
            </a:pPr>
            <a:r>
              <a:rPr lang="en-US" sz="1400" b="1">
                <a:solidFill>
                  <a:schemeClr val="lt1"/>
                </a:solidFill>
                <a:latin typeface="Arial"/>
                <a:ea typeface="Arial"/>
                <a:cs typeface="Arial"/>
                <a:sym typeface="Arial"/>
              </a:rPr>
              <a:t>Visual Quality</a:t>
            </a:r>
            <a:r>
              <a:rPr lang="en-US" sz="1400">
                <a:solidFill>
                  <a:schemeClr val="lt1"/>
                </a:solidFill>
                <a:latin typeface="Arial"/>
                <a:ea typeface="Arial"/>
                <a:cs typeface="Arial"/>
                <a:sym typeface="Arial"/>
              </a:rPr>
              <a:t>: The graphical fidelity of an FPS significantly influences player immersion. High-quality environments, realistic animations, and fluid effects are now essential in crafting a compelling shooting experience.</a:t>
            </a:r>
            <a:endParaRPr sz="1400">
              <a:solidFill>
                <a:schemeClr val="lt1"/>
              </a:solidFill>
              <a:latin typeface="Arial"/>
              <a:ea typeface="Arial"/>
              <a:cs typeface="Arial"/>
              <a:sym typeface="Arial"/>
            </a:endParaRPr>
          </a:p>
          <a:p>
            <a:pPr marL="457200" lvl="0" indent="-317500" algn="just" rtl="0">
              <a:lnSpc>
                <a:spcPct val="115000"/>
              </a:lnSpc>
              <a:spcBef>
                <a:spcPts val="0"/>
              </a:spcBef>
              <a:spcAft>
                <a:spcPts val="0"/>
              </a:spcAft>
              <a:buClr>
                <a:schemeClr val="lt1"/>
              </a:buClr>
              <a:buSzPts val="1400"/>
              <a:buAutoNum type="arabicPeriod"/>
            </a:pPr>
            <a:r>
              <a:rPr lang="en-US" sz="1400" b="1">
                <a:solidFill>
                  <a:schemeClr val="lt1"/>
                </a:solidFill>
                <a:latin typeface="Arial"/>
                <a:ea typeface="Arial"/>
                <a:cs typeface="Arial"/>
                <a:sym typeface="Arial"/>
              </a:rPr>
              <a:t>Customization and Progression</a:t>
            </a:r>
            <a:r>
              <a:rPr lang="en-US" sz="1400">
                <a:solidFill>
                  <a:schemeClr val="lt1"/>
                </a:solidFill>
                <a:latin typeface="Arial"/>
                <a:ea typeface="Arial"/>
                <a:cs typeface="Arial"/>
                <a:sym typeface="Arial"/>
              </a:rPr>
              <a:t>: A lack of personalization and rewarding progression can lead to disengagement. Players desire the ability to customize their weapons, characters, and playstyles while unlocking meaningful upgrades over time.</a:t>
            </a:r>
            <a:endParaRPr sz="1400">
              <a:solidFill>
                <a:schemeClr val="lt1"/>
              </a:solidFill>
              <a:latin typeface="Arial"/>
              <a:ea typeface="Arial"/>
              <a:cs typeface="Arial"/>
              <a:sym typeface="Arial"/>
            </a:endParaRPr>
          </a:p>
          <a:p>
            <a:pPr marL="457200" lvl="0" indent="-317500" algn="just" rtl="0">
              <a:lnSpc>
                <a:spcPct val="115000"/>
              </a:lnSpc>
              <a:spcBef>
                <a:spcPts val="0"/>
              </a:spcBef>
              <a:spcAft>
                <a:spcPts val="0"/>
              </a:spcAft>
              <a:buClr>
                <a:schemeClr val="lt1"/>
              </a:buClr>
              <a:buSzPts val="1400"/>
              <a:buAutoNum type="arabicPeriod"/>
            </a:pPr>
            <a:r>
              <a:rPr lang="en-US" sz="1400" b="1">
                <a:solidFill>
                  <a:schemeClr val="lt1"/>
                </a:solidFill>
                <a:latin typeface="Arial"/>
                <a:ea typeface="Arial"/>
                <a:cs typeface="Arial"/>
                <a:sym typeface="Arial"/>
              </a:rPr>
              <a:t>Compelling Narrative</a:t>
            </a:r>
            <a:r>
              <a:rPr lang="en-US" sz="1400">
                <a:solidFill>
                  <a:schemeClr val="lt1"/>
                </a:solidFill>
                <a:latin typeface="Arial"/>
                <a:ea typeface="Arial"/>
                <a:cs typeface="Arial"/>
                <a:sym typeface="Arial"/>
              </a:rPr>
              <a:t>: While many FPS games focus on moment-to-moment gunplay, players increasingly appreciate story-driven elements, rich lore, and immersive world-building that deepen their engagement with the game.</a:t>
            </a:r>
            <a:endParaRPr sz="1400">
              <a:solidFill>
                <a:schemeClr val="lt1"/>
              </a:solidFill>
              <a:latin typeface="Arial"/>
              <a:ea typeface="Arial"/>
              <a:cs typeface="Arial"/>
              <a:sym typeface="Arial"/>
            </a:endParaRPr>
          </a:p>
          <a:p>
            <a:pPr marL="457200" lvl="0" indent="-317500" algn="just" rtl="0">
              <a:lnSpc>
                <a:spcPct val="115000"/>
              </a:lnSpc>
              <a:spcBef>
                <a:spcPts val="0"/>
              </a:spcBef>
              <a:spcAft>
                <a:spcPts val="0"/>
              </a:spcAft>
              <a:buClr>
                <a:schemeClr val="lt1"/>
              </a:buClr>
              <a:buSzPts val="1400"/>
              <a:buAutoNum type="arabicPeriod"/>
            </a:pPr>
            <a:r>
              <a:rPr lang="en-US" sz="1400" b="1">
                <a:solidFill>
                  <a:schemeClr val="lt1"/>
                </a:solidFill>
                <a:latin typeface="Arial"/>
                <a:ea typeface="Arial"/>
                <a:cs typeface="Arial"/>
                <a:sym typeface="Arial"/>
              </a:rPr>
              <a:t>Community Engagement</a:t>
            </a:r>
            <a:r>
              <a:rPr lang="en-US" sz="1400">
                <a:solidFill>
                  <a:schemeClr val="lt1"/>
                </a:solidFill>
                <a:latin typeface="Arial"/>
                <a:ea typeface="Arial"/>
                <a:cs typeface="Arial"/>
                <a:sym typeface="Arial"/>
              </a:rPr>
              <a:t>: A strong player community and social features are vital for long-term success. Without proper matchmaking, events, and interaction, games can struggle to retain active players and encourage meaningful engagement.</a:t>
            </a:r>
            <a:endParaRPr sz="1400">
              <a:solidFill>
                <a:schemeClr val="lt1"/>
              </a:solidFill>
              <a:latin typeface="Arial"/>
              <a:ea typeface="Arial"/>
              <a:cs typeface="Arial"/>
              <a:sym typeface="Arial"/>
            </a:endParaRPr>
          </a:p>
          <a:p>
            <a:pPr marL="0" lvl="0" indent="0" algn="just" rtl="0">
              <a:lnSpc>
                <a:spcPct val="90000"/>
              </a:lnSpc>
              <a:spcBef>
                <a:spcPts val="1200"/>
              </a:spcBef>
              <a:spcAft>
                <a:spcPts val="0"/>
              </a:spcAft>
              <a:buClr>
                <a:srgbClr val="D1D5DB"/>
              </a:buClr>
              <a:buSzPts val="1600"/>
              <a:buNone/>
            </a:pPr>
            <a:endParaRPr sz="1500" b="1">
              <a:solidFill>
                <a:schemeClr val="lt1"/>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endParaRPr sz="2400">
              <a:solidFill>
                <a:schemeClr val="lt1"/>
              </a:solidFill>
            </a:endParaRPr>
          </a:p>
        </p:txBody>
      </p:sp>
      <p:sp>
        <p:nvSpPr>
          <p:cNvPr id="172" name="Google Shape;17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SzPts val="1200"/>
              <a:buNone/>
            </a:pPr>
            <a:fld id="{00000000-1234-1234-1234-123412341234}" type="slidenum">
              <a:rPr lang="en-US">
                <a:solidFill>
                  <a:srgbClr val="FFFFFF"/>
                </a:solidFill>
                <a:latin typeface="Calibri"/>
                <a:ea typeface="Calibri"/>
                <a:cs typeface="Calibri"/>
                <a:sym typeface="Calibri"/>
              </a:rPr>
              <a:t>5</a:t>
            </a:fld>
            <a:endParaRPr>
              <a:solidFill>
                <a:srgbClr val="FFFFFF"/>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170"/>
                                        </p:tgtEl>
                                        <p:attrNameLst>
                                          <p:attrName>style.visibility</p:attrName>
                                        </p:attrNameLst>
                                      </p:cBhvr>
                                      <p:to>
                                        <p:strVal val="visible"/>
                                      </p:to>
                                    </p:set>
                                    <p:animEffect transition="in" filter="fade">
                                      <p:cBhvr>
                                        <p:cTn id="7" dur="4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6"/>
        <p:cNvGrpSpPr/>
        <p:nvPr/>
      </p:nvGrpSpPr>
      <p:grpSpPr>
        <a:xfrm>
          <a:off x="0" y="0"/>
          <a:ext cx="0" cy="0"/>
          <a:chOff x="0" y="0"/>
          <a:chExt cx="0" cy="0"/>
        </a:xfrm>
      </p:grpSpPr>
      <p:sp>
        <p:nvSpPr>
          <p:cNvPr id="177" name="Google Shape;177;p6"/>
          <p:cNvSpPr/>
          <p:nvPr/>
        </p:nvSpPr>
        <p:spPr>
          <a:xfrm>
            <a:off x="0" y="0"/>
            <a:ext cx="12192000" cy="68580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78" name="Google Shape;178;p6"/>
          <p:cNvPicPr preferRelativeResize="0"/>
          <p:nvPr/>
        </p:nvPicPr>
        <p:blipFill rotWithShape="1">
          <a:blip r:embed="rId3">
            <a:alphaModFix amt="35000"/>
          </a:blip>
          <a:srcRect t="4463" b="14310"/>
          <a:stretch/>
        </p:blipFill>
        <p:spPr>
          <a:xfrm>
            <a:off x="7" y="10"/>
            <a:ext cx="12191980" cy="6857992"/>
          </a:xfrm>
          <a:prstGeom prst="rect">
            <a:avLst/>
          </a:prstGeom>
          <a:noFill/>
          <a:ln>
            <a:noFill/>
          </a:ln>
        </p:spPr>
      </p:pic>
      <p:sp>
        <p:nvSpPr>
          <p:cNvPr id="179" name="Google Shape;179;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Times New Roman"/>
              <a:buNone/>
            </a:pPr>
            <a:r>
              <a:rPr lang="en-US" b="1" i="0">
                <a:solidFill>
                  <a:srgbClr val="FFFFFF"/>
                </a:solidFill>
                <a:latin typeface="Times New Roman"/>
                <a:ea typeface="Times New Roman"/>
                <a:cs typeface="Times New Roman"/>
                <a:sym typeface="Times New Roman"/>
              </a:rPr>
              <a:t>Problem Statement:-</a:t>
            </a:r>
            <a:endParaRPr>
              <a:solidFill>
                <a:srgbClr val="FFFFFF"/>
              </a:solidFill>
              <a:latin typeface="Times New Roman"/>
              <a:ea typeface="Times New Roman"/>
              <a:cs typeface="Times New Roman"/>
              <a:sym typeface="Times New Roman"/>
            </a:endParaRPr>
          </a:p>
        </p:txBody>
      </p:sp>
      <p:sp>
        <p:nvSpPr>
          <p:cNvPr id="180" name="Google Shape;18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SzPts val="1200"/>
              <a:buNone/>
            </a:pPr>
            <a:fld id="{00000000-1234-1234-1234-123412341234}" type="slidenum">
              <a:rPr lang="en-US">
                <a:solidFill>
                  <a:srgbClr val="FFFFFF"/>
                </a:solidFill>
              </a:rPr>
              <a:t>6</a:t>
            </a:fld>
            <a:endParaRPr>
              <a:solidFill>
                <a:srgbClr val="FFFFFF"/>
              </a:solidFill>
            </a:endParaRPr>
          </a:p>
        </p:txBody>
      </p:sp>
      <p:grpSp>
        <p:nvGrpSpPr>
          <p:cNvPr id="181" name="Google Shape;181;p6"/>
          <p:cNvGrpSpPr/>
          <p:nvPr/>
        </p:nvGrpSpPr>
        <p:grpSpPr>
          <a:xfrm>
            <a:off x="920813" y="2734172"/>
            <a:ext cx="10350387" cy="2534231"/>
            <a:chOff x="82613" y="908547"/>
            <a:chExt cx="10350387" cy="2534231"/>
          </a:xfrm>
        </p:grpSpPr>
        <p:sp>
          <p:nvSpPr>
            <p:cNvPr id="182" name="Google Shape;182;p6"/>
            <p:cNvSpPr/>
            <p:nvPr/>
          </p:nvSpPr>
          <p:spPr>
            <a:xfrm>
              <a:off x="82613" y="908559"/>
              <a:ext cx="897246" cy="897246"/>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6"/>
            <p:cNvSpPr/>
            <p:nvPr/>
          </p:nvSpPr>
          <p:spPr>
            <a:xfrm>
              <a:off x="271034" y="1096980"/>
              <a:ext cx="520402" cy="520402"/>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6"/>
            <p:cNvSpPr/>
            <p:nvPr/>
          </p:nvSpPr>
          <p:spPr>
            <a:xfrm>
              <a:off x="1172126" y="908559"/>
              <a:ext cx="2114937" cy="89724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6"/>
            <p:cNvSpPr txBox="1"/>
            <p:nvPr/>
          </p:nvSpPr>
          <p:spPr>
            <a:xfrm>
              <a:off x="1172125" y="908547"/>
              <a:ext cx="2115000" cy="1207800"/>
            </a:xfrm>
            <a:prstGeom prst="rect">
              <a:avLst/>
            </a:prstGeom>
            <a:noFill/>
            <a:ln>
              <a:noFill/>
            </a:ln>
          </p:spPr>
          <p:txBody>
            <a:bodyPr spcFirstLastPara="1" wrap="square" lIns="0" tIns="0" rIns="0" bIns="0" anchor="ctr" anchorCtr="0">
              <a:noAutofit/>
            </a:bodyPr>
            <a:lstStyle/>
            <a:p>
              <a:pPr marL="0" lvl="0" indent="0" algn="l" rtl="0">
                <a:lnSpc>
                  <a:spcPct val="115000"/>
                </a:lnSpc>
                <a:spcBef>
                  <a:spcPts val="1200"/>
                </a:spcBef>
                <a:spcAft>
                  <a:spcPts val="1200"/>
                </a:spcAft>
                <a:buClr>
                  <a:schemeClr val="dk1"/>
                </a:buClr>
                <a:buSzPts val="1100"/>
                <a:buFont typeface="Arial"/>
                <a:buNone/>
              </a:pPr>
              <a:r>
                <a:rPr lang="en-US" sz="1100">
                  <a:solidFill>
                    <a:schemeClr val="lt1"/>
                  </a:solidFill>
                  <a:latin typeface="Times New Roman"/>
                  <a:ea typeface="Times New Roman"/>
                  <a:cs typeface="Times New Roman"/>
                  <a:sym typeface="Times New Roman"/>
                </a:rPr>
                <a:t>Creating engaging shooting mechanics is essential to appeal to both casual and skilled FPS players. The game must balance fast-paced action with intuitive controls and strategic elements to keep players invested.</a:t>
              </a:r>
              <a:endParaRPr sz="1100">
                <a:solidFill>
                  <a:schemeClr val="lt1"/>
                </a:solidFill>
                <a:latin typeface="Times New Roman"/>
                <a:ea typeface="Times New Roman"/>
                <a:cs typeface="Times New Roman"/>
                <a:sym typeface="Times New Roman"/>
              </a:endParaRPr>
            </a:p>
          </p:txBody>
        </p:sp>
        <p:sp>
          <p:nvSpPr>
            <p:cNvPr id="186" name="Google Shape;186;p6"/>
            <p:cNvSpPr/>
            <p:nvPr/>
          </p:nvSpPr>
          <p:spPr>
            <a:xfrm>
              <a:off x="3655575" y="908559"/>
              <a:ext cx="897246" cy="897246"/>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6"/>
            <p:cNvSpPr/>
            <p:nvPr/>
          </p:nvSpPr>
          <p:spPr>
            <a:xfrm>
              <a:off x="3843996" y="1096980"/>
              <a:ext cx="520402" cy="520402"/>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6"/>
            <p:cNvSpPr/>
            <p:nvPr/>
          </p:nvSpPr>
          <p:spPr>
            <a:xfrm>
              <a:off x="4745088" y="908559"/>
              <a:ext cx="2114937" cy="89724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6"/>
            <p:cNvSpPr txBox="1"/>
            <p:nvPr/>
          </p:nvSpPr>
          <p:spPr>
            <a:xfrm>
              <a:off x="4745100" y="908547"/>
              <a:ext cx="2115000" cy="1207800"/>
            </a:xfrm>
            <a:prstGeom prst="rect">
              <a:avLst/>
            </a:prstGeom>
            <a:noFill/>
            <a:ln>
              <a:noFill/>
            </a:ln>
          </p:spPr>
          <p:txBody>
            <a:bodyPr spcFirstLastPara="1" wrap="square" lIns="0" tIns="0" rIns="0" bIns="0" anchor="ctr" anchorCtr="0">
              <a:noAutofit/>
            </a:bodyPr>
            <a:lstStyle/>
            <a:p>
              <a:pPr marL="0" marR="0" lvl="0" indent="0" algn="just" rtl="0">
                <a:lnSpc>
                  <a:spcPct val="100000"/>
                </a:lnSpc>
                <a:spcBef>
                  <a:spcPts val="0"/>
                </a:spcBef>
                <a:spcAft>
                  <a:spcPts val="0"/>
                </a:spcAft>
                <a:buClr>
                  <a:schemeClr val="lt1"/>
                </a:buClr>
                <a:buSzPts val="1100"/>
                <a:buFont typeface="Calibri"/>
                <a:buNone/>
              </a:pPr>
              <a:r>
                <a:rPr lang="en-US" sz="1100">
                  <a:solidFill>
                    <a:schemeClr val="lt1"/>
                  </a:solidFill>
                  <a:latin typeface="Calibri"/>
                  <a:ea typeface="Calibri"/>
                  <a:cs typeface="Calibri"/>
                  <a:sym typeface="Calibri"/>
                </a:rPr>
                <a:t>Personalization keeps players engaged. Arsenal 3D must offer a variety of character and weapon customization options, along with meaningful progression that rewards skill and dedication.</a:t>
              </a:r>
              <a:endParaRPr sz="1100" b="0" i="0" u="none" strike="noStrike" cap="none">
                <a:solidFill>
                  <a:schemeClr val="lt1"/>
                </a:solidFill>
                <a:latin typeface="Times New Roman"/>
                <a:ea typeface="Times New Roman"/>
                <a:cs typeface="Times New Roman"/>
                <a:sym typeface="Times New Roman"/>
              </a:endParaRPr>
            </a:p>
          </p:txBody>
        </p:sp>
        <p:sp>
          <p:nvSpPr>
            <p:cNvPr id="190" name="Google Shape;190;p6"/>
            <p:cNvSpPr/>
            <p:nvPr/>
          </p:nvSpPr>
          <p:spPr>
            <a:xfrm>
              <a:off x="8318049" y="908559"/>
              <a:ext cx="2114937" cy="89724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6"/>
            <p:cNvSpPr/>
            <p:nvPr/>
          </p:nvSpPr>
          <p:spPr>
            <a:xfrm>
              <a:off x="82613" y="2545532"/>
              <a:ext cx="897246" cy="897246"/>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6"/>
            <p:cNvSpPr/>
            <p:nvPr/>
          </p:nvSpPr>
          <p:spPr>
            <a:xfrm>
              <a:off x="271034" y="2733954"/>
              <a:ext cx="520402" cy="520402"/>
            </a:xfrm>
            <a:prstGeom prst="rect">
              <a:avLst/>
            </a:prstGeom>
            <a:blipFill rotWithShape="1">
              <a:blip r:embed="rId6">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6"/>
            <p:cNvSpPr/>
            <p:nvPr/>
          </p:nvSpPr>
          <p:spPr>
            <a:xfrm>
              <a:off x="1172126" y="2545532"/>
              <a:ext cx="2114937" cy="89724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6"/>
            <p:cNvSpPr txBox="1"/>
            <p:nvPr/>
          </p:nvSpPr>
          <p:spPr>
            <a:xfrm>
              <a:off x="1172125" y="2435975"/>
              <a:ext cx="2115000" cy="1006800"/>
            </a:xfrm>
            <a:prstGeom prst="rect">
              <a:avLst/>
            </a:prstGeom>
            <a:noFill/>
            <a:ln>
              <a:noFill/>
            </a:ln>
          </p:spPr>
          <p:txBody>
            <a:bodyPr spcFirstLastPara="1" wrap="square" lIns="0" tIns="0" rIns="0" bIns="0" anchor="ctr" anchorCtr="0">
              <a:noAutofit/>
            </a:bodyPr>
            <a:lstStyle/>
            <a:p>
              <a:pPr marL="0" marR="0" lvl="0" indent="0" algn="just" rtl="0">
                <a:lnSpc>
                  <a:spcPct val="100000"/>
                </a:lnSpc>
                <a:spcBef>
                  <a:spcPts val="0"/>
                </a:spcBef>
                <a:spcAft>
                  <a:spcPts val="0"/>
                </a:spcAft>
                <a:buClr>
                  <a:schemeClr val="lt1"/>
                </a:buClr>
                <a:buSzPts val="1100"/>
                <a:buFont typeface="Times New Roman"/>
                <a:buNone/>
              </a:pPr>
              <a:r>
                <a:rPr lang="en-US" sz="1100">
                  <a:solidFill>
                    <a:schemeClr val="lt1"/>
                  </a:solidFill>
                  <a:latin typeface="Times New Roman"/>
                  <a:ea typeface="Times New Roman"/>
                  <a:cs typeface="Times New Roman"/>
                  <a:sym typeface="Times New Roman"/>
                </a:rPr>
                <a:t>High-quality visuals enhance player immersion. Arsenal 3D needs detailed environments, realistic animations, and striking effects to create an engaging and competitive atmosphere.</a:t>
              </a:r>
              <a:endParaRPr sz="1100" b="0" i="0" u="none" strike="noStrike" cap="none">
                <a:solidFill>
                  <a:schemeClr val="lt1"/>
                </a:solidFill>
                <a:latin typeface="Times New Roman"/>
                <a:ea typeface="Times New Roman"/>
                <a:cs typeface="Times New Roman"/>
                <a:sym typeface="Times New Roman"/>
              </a:endParaRPr>
            </a:p>
          </p:txBody>
        </p:sp>
        <p:sp>
          <p:nvSpPr>
            <p:cNvPr id="195" name="Google Shape;195;p6"/>
            <p:cNvSpPr/>
            <p:nvPr/>
          </p:nvSpPr>
          <p:spPr>
            <a:xfrm>
              <a:off x="3655575" y="2545532"/>
              <a:ext cx="897246" cy="897246"/>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6"/>
            <p:cNvSpPr/>
            <p:nvPr/>
          </p:nvSpPr>
          <p:spPr>
            <a:xfrm>
              <a:off x="3843996" y="2733954"/>
              <a:ext cx="520402" cy="520402"/>
            </a:xfrm>
            <a:prstGeom prst="rect">
              <a:avLst/>
            </a:prstGeom>
            <a:blipFill rotWithShape="1">
              <a:blip r:embed="rId7">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6"/>
            <p:cNvSpPr/>
            <p:nvPr/>
          </p:nvSpPr>
          <p:spPr>
            <a:xfrm>
              <a:off x="4745088" y="2545532"/>
              <a:ext cx="2114937" cy="89724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6"/>
            <p:cNvSpPr txBox="1"/>
            <p:nvPr/>
          </p:nvSpPr>
          <p:spPr>
            <a:xfrm>
              <a:off x="4745100" y="2364874"/>
              <a:ext cx="2115000" cy="1077900"/>
            </a:xfrm>
            <a:prstGeom prst="rect">
              <a:avLst/>
            </a:prstGeom>
            <a:noFill/>
            <a:ln>
              <a:noFill/>
            </a:ln>
          </p:spPr>
          <p:txBody>
            <a:bodyPr spcFirstLastPara="1" wrap="square" lIns="0" tIns="0" rIns="0" bIns="0" anchor="ctr" anchorCtr="0">
              <a:noAutofit/>
            </a:bodyPr>
            <a:lstStyle/>
            <a:p>
              <a:pPr marL="0" marR="0" lvl="0" indent="0" algn="just" rtl="0">
                <a:lnSpc>
                  <a:spcPct val="100000"/>
                </a:lnSpc>
                <a:spcBef>
                  <a:spcPts val="0"/>
                </a:spcBef>
                <a:spcAft>
                  <a:spcPts val="0"/>
                </a:spcAft>
                <a:buClr>
                  <a:schemeClr val="lt1"/>
                </a:buClr>
                <a:buSzPts val="1100"/>
                <a:buFont typeface="Calibri"/>
                <a:buNone/>
              </a:pPr>
              <a:r>
                <a:rPr lang="en-US" sz="1100">
                  <a:solidFill>
                    <a:schemeClr val="lt1"/>
                  </a:solidFill>
                  <a:latin typeface="Calibri"/>
                  <a:ea typeface="Calibri"/>
                  <a:cs typeface="Calibri"/>
                  <a:sym typeface="Calibri"/>
                </a:rPr>
                <a:t>A strong player base is key to longevity. The game should have seamless multiplayer functionality, leaderboards, and social features to encourage interaction and long-term engagement.</a:t>
              </a:r>
              <a:endParaRPr sz="1100" b="0" i="0" u="none" strike="noStrike" cap="none">
                <a:solidFill>
                  <a:schemeClr val="lt1"/>
                </a:solidFill>
                <a:latin typeface="Times New Roman"/>
                <a:ea typeface="Times New Roman"/>
                <a:cs typeface="Times New Roman"/>
                <a:sym typeface="Times New Roman"/>
              </a:endParaRPr>
            </a:p>
          </p:txBody>
        </p:sp>
        <p:sp>
          <p:nvSpPr>
            <p:cNvPr id="199" name="Google Shape;199;p6"/>
            <p:cNvSpPr/>
            <p:nvPr/>
          </p:nvSpPr>
          <p:spPr>
            <a:xfrm>
              <a:off x="7228561" y="1727045"/>
              <a:ext cx="897300" cy="8973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6"/>
            <p:cNvSpPr/>
            <p:nvPr/>
          </p:nvSpPr>
          <p:spPr>
            <a:xfrm>
              <a:off x="7416983" y="1915467"/>
              <a:ext cx="520500" cy="520500"/>
            </a:xfrm>
            <a:prstGeom prst="rect">
              <a:avLst/>
            </a:prstGeom>
            <a:blipFill rotWithShape="1">
              <a:blip r:embed="rId8">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6"/>
            <p:cNvSpPr/>
            <p:nvPr/>
          </p:nvSpPr>
          <p:spPr>
            <a:xfrm>
              <a:off x="8318049" y="2545532"/>
              <a:ext cx="2114937" cy="89724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6"/>
            <p:cNvSpPr txBox="1"/>
            <p:nvPr/>
          </p:nvSpPr>
          <p:spPr>
            <a:xfrm>
              <a:off x="8318000" y="1617375"/>
              <a:ext cx="2115000" cy="1077900"/>
            </a:xfrm>
            <a:prstGeom prst="rect">
              <a:avLst/>
            </a:prstGeom>
            <a:noFill/>
            <a:ln>
              <a:noFill/>
            </a:ln>
          </p:spPr>
          <p:txBody>
            <a:bodyPr spcFirstLastPara="1" wrap="square" lIns="0" tIns="0" rIns="0" bIns="0" anchor="ctr" anchorCtr="0">
              <a:noAutofit/>
            </a:bodyPr>
            <a:lstStyle/>
            <a:p>
              <a:pPr marL="0" marR="0" lvl="0" indent="0" algn="just" rtl="0">
                <a:lnSpc>
                  <a:spcPct val="100000"/>
                </a:lnSpc>
                <a:spcBef>
                  <a:spcPts val="0"/>
                </a:spcBef>
                <a:spcAft>
                  <a:spcPts val="0"/>
                </a:spcAft>
                <a:buClr>
                  <a:schemeClr val="lt1"/>
                </a:buClr>
                <a:buSzPts val="1100"/>
                <a:buFont typeface="Calibri"/>
                <a:buNone/>
              </a:pPr>
              <a:r>
                <a:rPr lang="en-US" sz="1100" b="1">
                  <a:solidFill>
                    <a:schemeClr val="lt1"/>
                  </a:solidFill>
                  <a:latin typeface="Calibri"/>
                  <a:ea typeface="Calibri"/>
                  <a:cs typeface="Calibri"/>
                  <a:sym typeface="Calibri"/>
                </a:rPr>
                <a:t>Balancing weapons, abilities, and game mechanics is critical for fair and enjoyable gameplay. Arsenal 3D should be accessible to newcomers while offering depth for seasoned FPS players.</a:t>
              </a:r>
              <a:endParaRPr sz="1100" b="0" i="0" u="none" strike="noStrike" cap="none">
                <a:solidFill>
                  <a:schemeClr val="lt1"/>
                </a:solidFill>
                <a:latin typeface="Times New Roman"/>
                <a:ea typeface="Times New Roman"/>
                <a:cs typeface="Times New Roman"/>
                <a:sym typeface="Times New Roman"/>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6"/>
        <p:cNvGrpSpPr/>
        <p:nvPr/>
      </p:nvGrpSpPr>
      <p:grpSpPr>
        <a:xfrm>
          <a:off x="0" y="0"/>
          <a:ext cx="0" cy="0"/>
          <a:chOff x="0" y="0"/>
          <a:chExt cx="0" cy="0"/>
        </a:xfrm>
      </p:grpSpPr>
      <p:sp>
        <p:nvSpPr>
          <p:cNvPr id="207" name="Google Shape;207;p7"/>
          <p:cNvSpPr/>
          <p:nvPr/>
        </p:nvSpPr>
        <p:spPr>
          <a:xfrm>
            <a:off x="0" y="0"/>
            <a:ext cx="12192000" cy="68580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08" name="Google Shape;208;p7" descr="A person sitting at a computer&#10;&#10;Description automatically generated"/>
          <p:cNvPicPr preferRelativeResize="0"/>
          <p:nvPr/>
        </p:nvPicPr>
        <p:blipFill rotWithShape="1">
          <a:blip r:embed="rId3">
            <a:alphaModFix amt="35000"/>
          </a:blip>
          <a:srcRect t="2519" b="13209"/>
          <a:stretch/>
        </p:blipFill>
        <p:spPr>
          <a:xfrm>
            <a:off x="20" y="10"/>
            <a:ext cx="12191980" cy="6857990"/>
          </a:xfrm>
          <a:prstGeom prst="rect">
            <a:avLst/>
          </a:prstGeom>
          <a:noFill/>
          <a:ln>
            <a:noFill/>
          </a:ln>
        </p:spPr>
      </p:pic>
      <p:sp>
        <p:nvSpPr>
          <p:cNvPr id="209" name="Google Shape;209;p7"/>
          <p:cNvSpPr txBox="1">
            <a:spLocks noGrp="1"/>
          </p:cNvSpPr>
          <p:nvPr>
            <p:ph type="title"/>
          </p:nvPr>
        </p:nvSpPr>
        <p:spPr>
          <a:xfrm>
            <a:off x="142043" y="365125"/>
            <a:ext cx="11211757" cy="113520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Calibri"/>
              <a:buNone/>
            </a:pPr>
            <a:r>
              <a:rPr lang="en-US">
                <a:solidFill>
                  <a:srgbClr val="FFFFFF"/>
                </a:solidFill>
              </a:rPr>
              <a:t>Objectives of the Work</a:t>
            </a:r>
            <a:endParaRPr/>
          </a:p>
        </p:txBody>
      </p:sp>
      <p:sp>
        <p:nvSpPr>
          <p:cNvPr id="210" name="Google Shape;210;p7"/>
          <p:cNvSpPr txBox="1">
            <a:spLocks noGrp="1"/>
          </p:cNvSpPr>
          <p:nvPr>
            <p:ph type="body" idx="1"/>
          </p:nvPr>
        </p:nvSpPr>
        <p:spPr>
          <a:xfrm>
            <a:off x="142049" y="1402675"/>
            <a:ext cx="10809000" cy="54552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200"/>
              </a:spcBef>
              <a:spcAft>
                <a:spcPts val="0"/>
              </a:spcAft>
              <a:buSzPts val="1800"/>
              <a:buNone/>
            </a:pPr>
            <a:r>
              <a:rPr lang="en-US" sz="1600" b="1">
                <a:solidFill>
                  <a:srgbClr val="FFFFFF"/>
                </a:solidFill>
                <a:latin typeface="Arial"/>
                <a:ea typeface="Arial"/>
                <a:cs typeface="Arial"/>
                <a:sym typeface="Arial"/>
              </a:rPr>
              <a:t>Gameplay Innovation and Design:</a:t>
            </a:r>
            <a:endParaRPr sz="1600" b="1">
              <a:solidFill>
                <a:srgbClr val="FFFFFF"/>
              </a:solidFill>
              <a:latin typeface="Arial"/>
              <a:ea typeface="Arial"/>
              <a:cs typeface="Arial"/>
              <a:sym typeface="Arial"/>
            </a:endParaRPr>
          </a:p>
          <a:p>
            <a:pPr marL="457200" lvl="0" indent="-330200" algn="just" rtl="0">
              <a:lnSpc>
                <a:spcPct val="115000"/>
              </a:lnSpc>
              <a:spcBef>
                <a:spcPts val="0"/>
              </a:spcBef>
              <a:spcAft>
                <a:spcPts val="0"/>
              </a:spcAft>
              <a:buClr>
                <a:srgbClr val="FFFFFF"/>
              </a:buClr>
              <a:buSzPts val="1600"/>
              <a:buChar char="●"/>
            </a:pPr>
            <a:r>
              <a:rPr lang="en-US" sz="1600">
                <a:solidFill>
                  <a:srgbClr val="FFFFFF"/>
                </a:solidFill>
                <a:latin typeface="Arial"/>
                <a:ea typeface="Arial"/>
                <a:cs typeface="Arial"/>
                <a:sym typeface="Arial"/>
              </a:rPr>
              <a:t>Arsenal 3D must introduce fresh shooting mechanics and fluid gunplay that set it apart from traditional FPS games. The game should balance accessibility with depth, ensuring engaging action for casual and competitive players alike.</a:t>
            </a:r>
            <a:endParaRPr sz="1600">
              <a:solidFill>
                <a:srgbClr val="FFFFFF"/>
              </a:solidFill>
              <a:latin typeface="Arial"/>
              <a:ea typeface="Arial"/>
              <a:cs typeface="Arial"/>
              <a:sym typeface="Arial"/>
            </a:endParaRPr>
          </a:p>
          <a:p>
            <a:pPr marL="457200" lvl="0" indent="0" algn="just" rtl="0">
              <a:lnSpc>
                <a:spcPct val="115000"/>
              </a:lnSpc>
              <a:spcBef>
                <a:spcPts val="0"/>
              </a:spcBef>
              <a:spcAft>
                <a:spcPts val="0"/>
              </a:spcAft>
              <a:buNone/>
            </a:pPr>
            <a:endParaRPr sz="1600">
              <a:solidFill>
                <a:srgbClr val="FFFFFF"/>
              </a:solidFill>
              <a:latin typeface="Arial"/>
              <a:ea typeface="Arial"/>
              <a:cs typeface="Arial"/>
              <a:sym typeface="Arial"/>
            </a:endParaRPr>
          </a:p>
          <a:p>
            <a:pPr marL="0" lvl="0" indent="0" algn="just" rtl="0">
              <a:lnSpc>
                <a:spcPct val="115000"/>
              </a:lnSpc>
              <a:spcBef>
                <a:spcPts val="1200"/>
              </a:spcBef>
              <a:spcAft>
                <a:spcPts val="0"/>
              </a:spcAft>
              <a:buSzPts val="1800"/>
              <a:buNone/>
            </a:pPr>
            <a:r>
              <a:rPr lang="en-US" sz="1600" b="1">
                <a:solidFill>
                  <a:srgbClr val="FFFFFF"/>
                </a:solidFill>
                <a:latin typeface="Arial"/>
                <a:ea typeface="Arial"/>
                <a:cs typeface="Arial"/>
                <a:sym typeface="Arial"/>
              </a:rPr>
              <a:t>Visual Quality and Environment Design:</a:t>
            </a:r>
            <a:endParaRPr sz="1600" b="1">
              <a:solidFill>
                <a:srgbClr val="FFFFFF"/>
              </a:solidFill>
              <a:latin typeface="Arial"/>
              <a:ea typeface="Arial"/>
              <a:cs typeface="Arial"/>
              <a:sym typeface="Arial"/>
            </a:endParaRPr>
          </a:p>
          <a:p>
            <a:pPr marL="457200" lvl="0" indent="-330200" algn="just" rtl="0">
              <a:lnSpc>
                <a:spcPct val="115000"/>
              </a:lnSpc>
              <a:spcBef>
                <a:spcPts val="0"/>
              </a:spcBef>
              <a:spcAft>
                <a:spcPts val="0"/>
              </a:spcAft>
              <a:buClr>
                <a:srgbClr val="FFFFFF"/>
              </a:buClr>
              <a:buSzPts val="1600"/>
              <a:buChar char="●"/>
            </a:pPr>
            <a:r>
              <a:rPr lang="en-US" sz="1600">
                <a:solidFill>
                  <a:srgbClr val="FFFFFF"/>
                </a:solidFill>
                <a:latin typeface="Arial"/>
                <a:ea typeface="Arial"/>
                <a:cs typeface="Arial"/>
                <a:sym typeface="Arial"/>
              </a:rPr>
              <a:t>Immersive 3D environments and detailed assets are crucial for player engagement. Arsenal 3D must feature stunning landscapes, realistic animations, and visually appealing effects that heighten the shooting experience.</a:t>
            </a:r>
            <a:endParaRPr sz="1600">
              <a:solidFill>
                <a:srgbClr val="FFFFFF"/>
              </a:solidFill>
              <a:latin typeface="Arial"/>
              <a:ea typeface="Arial"/>
              <a:cs typeface="Arial"/>
              <a:sym typeface="Arial"/>
            </a:endParaRPr>
          </a:p>
          <a:p>
            <a:pPr marL="457200" lvl="0" indent="0" algn="just" rtl="0">
              <a:lnSpc>
                <a:spcPct val="115000"/>
              </a:lnSpc>
              <a:spcBef>
                <a:spcPts val="0"/>
              </a:spcBef>
              <a:spcAft>
                <a:spcPts val="0"/>
              </a:spcAft>
              <a:buNone/>
            </a:pPr>
            <a:endParaRPr sz="1600">
              <a:solidFill>
                <a:srgbClr val="FFFFFF"/>
              </a:solidFill>
              <a:latin typeface="Arial"/>
              <a:ea typeface="Arial"/>
              <a:cs typeface="Arial"/>
              <a:sym typeface="Arial"/>
            </a:endParaRPr>
          </a:p>
          <a:p>
            <a:pPr marL="0" lvl="0" indent="0" algn="just" rtl="0">
              <a:lnSpc>
                <a:spcPct val="115000"/>
              </a:lnSpc>
              <a:spcBef>
                <a:spcPts val="1200"/>
              </a:spcBef>
              <a:spcAft>
                <a:spcPts val="0"/>
              </a:spcAft>
              <a:buSzPts val="1800"/>
              <a:buNone/>
            </a:pPr>
            <a:r>
              <a:rPr lang="en-US" sz="1600" b="1">
                <a:solidFill>
                  <a:srgbClr val="FFFFFF"/>
                </a:solidFill>
                <a:latin typeface="Arial"/>
                <a:ea typeface="Arial"/>
                <a:cs typeface="Arial"/>
                <a:sym typeface="Arial"/>
              </a:rPr>
              <a:t>Character Customization and Progression:</a:t>
            </a:r>
            <a:endParaRPr sz="1600" b="1">
              <a:solidFill>
                <a:srgbClr val="FFFFFF"/>
              </a:solidFill>
              <a:latin typeface="Arial"/>
              <a:ea typeface="Arial"/>
              <a:cs typeface="Arial"/>
              <a:sym typeface="Arial"/>
            </a:endParaRPr>
          </a:p>
          <a:p>
            <a:pPr marL="457200" lvl="0" indent="-330200" algn="just" rtl="0">
              <a:lnSpc>
                <a:spcPct val="115000"/>
              </a:lnSpc>
              <a:spcBef>
                <a:spcPts val="0"/>
              </a:spcBef>
              <a:spcAft>
                <a:spcPts val="0"/>
              </a:spcAft>
              <a:buClr>
                <a:srgbClr val="FFFFFF"/>
              </a:buClr>
              <a:buSzPts val="1600"/>
              <a:buChar char="●"/>
            </a:pPr>
            <a:r>
              <a:rPr lang="en-US" sz="1600">
                <a:solidFill>
                  <a:srgbClr val="FFFFFF"/>
                </a:solidFill>
                <a:latin typeface="Arial"/>
                <a:ea typeface="Arial"/>
                <a:cs typeface="Arial"/>
                <a:sym typeface="Arial"/>
              </a:rPr>
              <a:t>A strong personalization system should allow players to modify their characters and weapons. Meaningful progression mechanics should reward skill and dedication, unlocking new abilities, loadouts, and aesthetic options.</a:t>
            </a:r>
            <a:endParaRPr sz="1600">
              <a:solidFill>
                <a:srgbClr val="FFFFFF"/>
              </a:solidFill>
              <a:latin typeface="Arial"/>
              <a:ea typeface="Arial"/>
              <a:cs typeface="Arial"/>
              <a:sym typeface="Arial"/>
            </a:endParaRPr>
          </a:p>
          <a:p>
            <a:pPr marL="457200" lvl="0" indent="0" algn="just" rtl="0">
              <a:lnSpc>
                <a:spcPct val="115000"/>
              </a:lnSpc>
              <a:spcBef>
                <a:spcPts val="0"/>
              </a:spcBef>
              <a:spcAft>
                <a:spcPts val="0"/>
              </a:spcAft>
              <a:buNone/>
            </a:pPr>
            <a:endParaRPr sz="1600">
              <a:solidFill>
                <a:srgbClr val="FFFFFF"/>
              </a:solidFill>
              <a:latin typeface="Arial"/>
              <a:ea typeface="Arial"/>
              <a:cs typeface="Arial"/>
              <a:sym typeface="Arial"/>
            </a:endParaRPr>
          </a:p>
          <a:p>
            <a:pPr marL="0" lvl="0" indent="0" algn="just" rtl="0">
              <a:lnSpc>
                <a:spcPct val="115000"/>
              </a:lnSpc>
              <a:spcBef>
                <a:spcPts val="1200"/>
              </a:spcBef>
              <a:spcAft>
                <a:spcPts val="0"/>
              </a:spcAft>
              <a:buSzPts val="1800"/>
              <a:buNone/>
            </a:pPr>
            <a:r>
              <a:rPr lang="en-US" sz="1600" b="1">
                <a:solidFill>
                  <a:srgbClr val="FFFFFF"/>
                </a:solidFill>
                <a:latin typeface="Arial"/>
                <a:ea typeface="Arial"/>
                <a:cs typeface="Arial"/>
                <a:sym typeface="Arial"/>
              </a:rPr>
              <a:t>Community Building and Engagement:</a:t>
            </a:r>
            <a:endParaRPr sz="1600" b="1">
              <a:solidFill>
                <a:srgbClr val="FFFFFF"/>
              </a:solidFill>
              <a:latin typeface="Arial"/>
              <a:ea typeface="Arial"/>
              <a:cs typeface="Arial"/>
              <a:sym typeface="Arial"/>
            </a:endParaRPr>
          </a:p>
          <a:p>
            <a:pPr marL="457200" lvl="0" indent="-330200" algn="just" rtl="0">
              <a:lnSpc>
                <a:spcPct val="115000"/>
              </a:lnSpc>
              <a:spcBef>
                <a:spcPts val="0"/>
              </a:spcBef>
              <a:spcAft>
                <a:spcPts val="0"/>
              </a:spcAft>
              <a:buClr>
                <a:srgbClr val="FFFFFF"/>
              </a:buClr>
              <a:buSzPts val="1600"/>
              <a:buChar char="●"/>
            </a:pPr>
            <a:r>
              <a:rPr lang="en-US" sz="1600">
                <a:solidFill>
                  <a:srgbClr val="FFFFFF"/>
                </a:solidFill>
                <a:latin typeface="Arial"/>
                <a:ea typeface="Arial"/>
                <a:cs typeface="Arial"/>
                <a:sym typeface="Arial"/>
              </a:rPr>
              <a:t>A thriving player community is essential for longevity. Arsenal 3D should integrate social features, regular updates, and in-game events that foster engagement, interaction, and competitive play.</a:t>
            </a:r>
            <a:endParaRPr sz="1600" b="1">
              <a:solidFill>
                <a:srgbClr val="FFFFFF"/>
              </a:solidFill>
              <a:latin typeface="Arial"/>
              <a:ea typeface="Arial"/>
              <a:cs typeface="Arial"/>
              <a:sym typeface="Arial"/>
            </a:endParaRPr>
          </a:p>
          <a:p>
            <a:pPr marL="0" lvl="0" indent="0" algn="l" rtl="0">
              <a:lnSpc>
                <a:spcPct val="90000"/>
              </a:lnSpc>
              <a:spcBef>
                <a:spcPts val="1200"/>
              </a:spcBef>
              <a:spcAft>
                <a:spcPts val="0"/>
              </a:spcAft>
              <a:buClr>
                <a:schemeClr val="lt1"/>
              </a:buClr>
              <a:buSzPts val="1300"/>
              <a:buNone/>
            </a:pPr>
            <a:endParaRPr sz="1300">
              <a:solidFill>
                <a:srgbClr val="FFFFFF"/>
              </a:solidFill>
            </a:endParaRPr>
          </a:p>
        </p:txBody>
      </p:sp>
      <p:sp>
        <p:nvSpPr>
          <p:cNvPr id="211" name="Google Shape;211;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SzPts val="1200"/>
              <a:buNone/>
            </a:pPr>
            <a:fld id="{00000000-1234-1234-1234-123412341234}" type="slidenum">
              <a:rPr lang="en-US">
                <a:solidFill>
                  <a:srgbClr val="FFFFFF"/>
                </a:solidFill>
              </a:rPr>
              <a:t>7</a:t>
            </a:fld>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8"/>
          <p:cNvSpPr txBox="1">
            <a:spLocks noGrp="1"/>
          </p:cNvSpPr>
          <p:nvPr>
            <p:ph type="title"/>
          </p:nvPr>
        </p:nvSpPr>
        <p:spPr>
          <a:xfrm>
            <a:off x="838200" y="365125"/>
            <a:ext cx="10515600" cy="96652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Methodology used-:</a:t>
            </a:r>
            <a:endParaRPr>
              <a:latin typeface="Times New Roman"/>
              <a:ea typeface="Times New Roman"/>
              <a:cs typeface="Times New Roman"/>
              <a:sym typeface="Times New Roman"/>
            </a:endParaRPr>
          </a:p>
        </p:txBody>
      </p:sp>
      <p:grpSp>
        <p:nvGrpSpPr>
          <p:cNvPr id="217" name="Google Shape;217;p8"/>
          <p:cNvGrpSpPr/>
          <p:nvPr/>
        </p:nvGrpSpPr>
        <p:grpSpPr>
          <a:xfrm>
            <a:off x="993701" y="1335094"/>
            <a:ext cx="10574500" cy="5519460"/>
            <a:chOff x="381142" y="3444"/>
            <a:chExt cx="10574500" cy="5519460"/>
          </a:xfrm>
        </p:grpSpPr>
        <p:sp>
          <p:nvSpPr>
            <p:cNvPr id="218" name="Google Shape;218;p8"/>
            <p:cNvSpPr/>
            <p:nvPr/>
          </p:nvSpPr>
          <p:spPr>
            <a:xfrm>
              <a:off x="2165575" y="493594"/>
              <a:ext cx="380233" cy="91440"/>
            </a:xfrm>
            <a:custGeom>
              <a:avLst/>
              <a:gdLst/>
              <a:ahLst/>
              <a:cxnLst/>
              <a:rect l="l" t="t" r="r" b="b"/>
              <a:pathLst>
                <a:path w="120000" h="120000" extrusionOk="0">
                  <a:moveTo>
                    <a:pt x="0" y="60000"/>
                  </a:moveTo>
                  <a:lnTo>
                    <a:pt x="120000" y="60000"/>
                  </a:lnTo>
                </a:path>
              </a:pathLst>
            </a:custGeom>
            <a:noFill/>
            <a:ln w="9525" cap="flat" cmpd="sng">
              <a:solidFill>
                <a:srgbClr val="599BD5"/>
              </a:solidFill>
              <a:prstDash val="solid"/>
              <a:miter lim="800000"/>
              <a:headEnd type="none" w="sm" len="sm"/>
              <a:tailEnd type="stealth" w="med" len="med"/>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8"/>
            <p:cNvSpPr txBox="1"/>
            <p:nvPr/>
          </p:nvSpPr>
          <p:spPr>
            <a:xfrm>
              <a:off x="2345421" y="537258"/>
              <a:ext cx="20541" cy="4112"/>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b="0" i="0" u="none" strike="noStrike" cap="none">
                <a:solidFill>
                  <a:schemeClr val="dk1"/>
                </a:solidFill>
                <a:latin typeface="Calibri"/>
                <a:ea typeface="Calibri"/>
                <a:cs typeface="Calibri"/>
                <a:sym typeface="Calibri"/>
              </a:endParaRPr>
            </a:p>
          </p:txBody>
        </p:sp>
        <p:sp>
          <p:nvSpPr>
            <p:cNvPr id="220" name="Google Shape;220;p8"/>
            <p:cNvSpPr/>
            <p:nvPr/>
          </p:nvSpPr>
          <p:spPr>
            <a:xfrm>
              <a:off x="381142" y="3444"/>
              <a:ext cx="1786233" cy="1071739"/>
            </a:xfrm>
            <a:prstGeom prst="rect">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8"/>
            <p:cNvSpPr txBox="1"/>
            <p:nvPr/>
          </p:nvSpPr>
          <p:spPr>
            <a:xfrm>
              <a:off x="381142" y="3444"/>
              <a:ext cx="1786233" cy="1071739"/>
            </a:xfrm>
            <a:prstGeom prst="rect">
              <a:avLst/>
            </a:prstGeom>
            <a:noFill/>
            <a:ln>
              <a:noFill/>
            </a:ln>
          </p:spPr>
          <p:txBody>
            <a:bodyPr spcFirstLastPara="1" wrap="square" lIns="87525" tIns="91875" rIns="87525" bIns="91875"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US" sz="1200" b="1" i="0" u="none" strike="noStrike" cap="none">
                  <a:solidFill>
                    <a:schemeClr val="lt1"/>
                  </a:solidFill>
                  <a:latin typeface="Calibri"/>
                  <a:ea typeface="Calibri"/>
                  <a:cs typeface="Calibri"/>
                  <a:sym typeface="Calibri"/>
                </a:rPr>
                <a:t>1. Conceptualization and Pre-Production:</a:t>
              </a:r>
              <a:endParaRPr sz="1200" b="0" i="0" u="none" strike="noStrike" cap="none">
                <a:solidFill>
                  <a:schemeClr val="lt1"/>
                </a:solidFill>
                <a:latin typeface="Calibri"/>
                <a:ea typeface="Calibri"/>
                <a:cs typeface="Calibri"/>
                <a:sym typeface="Calibri"/>
              </a:endParaRPr>
            </a:p>
          </p:txBody>
        </p:sp>
        <p:sp>
          <p:nvSpPr>
            <p:cNvPr id="222" name="Google Shape;222;p8"/>
            <p:cNvSpPr/>
            <p:nvPr/>
          </p:nvSpPr>
          <p:spPr>
            <a:xfrm>
              <a:off x="4362642" y="493594"/>
              <a:ext cx="380233" cy="91440"/>
            </a:xfrm>
            <a:custGeom>
              <a:avLst/>
              <a:gdLst/>
              <a:ahLst/>
              <a:cxnLst/>
              <a:rect l="l" t="t" r="r" b="b"/>
              <a:pathLst>
                <a:path w="120000" h="120000" extrusionOk="0">
                  <a:moveTo>
                    <a:pt x="0" y="60000"/>
                  </a:moveTo>
                  <a:lnTo>
                    <a:pt x="120000" y="60000"/>
                  </a:lnTo>
                </a:path>
              </a:pathLst>
            </a:custGeom>
            <a:noFill/>
            <a:ln w="9525" cap="flat" cmpd="sng">
              <a:solidFill>
                <a:srgbClr val="599BD5"/>
              </a:solidFill>
              <a:prstDash val="solid"/>
              <a:miter lim="800000"/>
              <a:headEnd type="none" w="sm" len="sm"/>
              <a:tailEnd type="stealth" w="med" len="med"/>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8"/>
            <p:cNvSpPr txBox="1"/>
            <p:nvPr/>
          </p:nvSpPr>
          <p:spPr>
            <a:xfrm>
              <a:off x="4542488" y="537258"/>
              <a:ext cx="20541" cy="4112"/>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b="0" i="0" u="none" strike="noStrike" cap="none">
                <a:solidFill>
                  <a:schemeClr val="dk1"/>
                </a:solidFill>
                <a:latin typeface="Calibri"/>
                <a:ea typeface="Calibri"/>
                <a:cs typeface="Calibri"/>
                <a:sym typeface="Calibri"/>
              </a:endParaRPr>
            </a:p>
          </p:txBody>
        </p:sp>
        <p:sp>
          <p:nvSpPr>
            <p:cNvPr id="224" name="Google Shape;224;p8"/>
            <p:cNvSpPr/>
            <p:nvPr/>
          </p:nvSpPr>
          <p:spPr>
            <a:xfrm>
              <a:off x="2578209" y="3444"/>
              <a:ext cx="1786233" cy="1071739"/>
            </a:xfrm>
            <a:prstGeom prst="rect">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8"/>
            <p:cNvSpPr txBox="1"/>
            <p:nvPr/>
          </p:nvSpPr>
          <p:spPr>
            <a:xfrm>
              <a:off x="2578209" y="3444"/>
              <a:ext cx="1786233" cy="1071739"/>
            </a:xfrm>
            <a:prstGeom prst="rect">
              <a:avLst/>
            </a:prstGeom>
            <a:noFill/>
            <a:ln>
              <a:noFill/>
            </a:ln>
          </p:spPr>
          <p:txBody>
            <a:bodyPr spcFirstLastPara="1" wrap="square" lIns="87525" tIns="91875" rIns="87525" bIns="91875"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US" sz="1000" b="1" i="0" u="none" strike="noStrike" cap="none">
                  <a:solidFill>
                    <a:schemeClr val="lt1"/>
                  </a:solidFill>
                  <a:latin typeface="Calibri"/>
                  <a:ea typeface="Calibri"/>
                  <a:cs typeface="Calibri"/>
                  <a:sym typeface="Calibri"/>
                </a:rPr>
                <a:t>Idea Generation:</a:t>
              </a:r>
              <a:r>
                <a:rPr lang="en-US" sz="1000" b="0" i="0" u="none" strike="noStrike" cap="none">
                  <a:solidFill>
                    <a:schemeClr val="lt1"/>
                  </a:solidFill>
                  <a:latin typeface="Calibri"/>
                  <a:ea typeface="Calibri"/>
                  <a:cs typeface="Calibri"/>
                  <a:sym typeface="Calibri"/>
                </a:rPr>
                <a:t> Brainstorm and refine the game concept, focusing on unique elements like gameplay innovations, storyline, and character designs specific to "Fantasy Knight."</a:t>
              </a:r>
              <a:endParaRPr sz="800" b="0" i="0" u="none" strike="noStrike" cap="none">
                <a:solidFill>
                  <a:schemeClr val="lt1"/>
                </a:solidFill>
                <a:latin typeface="Calibri"/>
                <a:ea typeface="Calibri"/>
                <a:cs typeface="Calibri"/>
                <a:sym typeface="Calibri"/>
              </a:endParaRPr>
            </a:p>
          </p:txBody>
        </p:sp>
        <p:sp>
          <p:nvSpPr>
            <p:cNvPr id="226" name="Google Shape;226;p8"/>
            <p:cNvSpPr/>
            <p:nvPr/>
          </p:nvSpPr>
          <p:spPr>
            <a:xfrm>
              <a:off x="6559709" y="493594"/>
              <a:ext cx="380233" cy="91440"/>
            </a:xfrm>
            <a:custGeom>
              <a:avLst/>
              <a:gdLst/>
              <a:ahLst/>
              <a:cxnLst/>
              <a:rect l="l" t="t" r="r" b="b"/>
              <a:pathLst>
                <a:path w="120000" h="120000" extrusionOk="0">
                  <a:moveTo>
                    <a:pt x="0" y="60000"/>
                  </a:moveTo>
                  <a:lnTo>
                    <a:pt x="120000" y="60000"/>
                  </a:lnTo>
                </a:path>
              </a:pathLst>
            </a:custGeom>
            <a:noFill/>
            <a:ln w="9525" cap="flat" cmpd="sng">
              <a:solidFill>
                <a:srgbClr val="599BD5"/>
              </a:solidFill>
              <a:prstDash val="solid"/>
              <a:miter lim="800000"/>
              <a:headEnd type="none" w="sm" len="sm"/>
              <a:tailEnd type="stealth" w="med" len="med"/>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8"/>
            <p:cNvSpPr txBox="1"/>
            <p:nvPr/>
          </p:nvSpPr>
          <p:spPr>
            <a:xfrm>
              <a:off x="6739555" y="537258"/>
              <a:ext cx="20541" cy="4112"/>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b="0" i="0" u="none" strike="noStrike" cap="none">
                <a:solidFill>
                  <a:schemeClr val="dk1"/>
                </a:solidFill>
                <a:latin typeface="Calibri"/>
                <a:ea typeface="Calibri"/>
                <a:cs typeface="Calibri"/>
                <a:sym typeface="Calibri"/>
              </a:endParaRPr>
            </a:p>
          </p:txBody>
        </p:sp>
        <p:sp>
          <p:nvSpPr>
            <p:cNvPr id="228" name="Google Shape;228;p8"/>
            <p:cNvSpPr/>
            <p:nvPr/>
          </p:nvSpPr>
          <p:spPr>
            <a:xfrm>
              <a:off x="4775275" y="3444"/>
              <a:ext cx="1786233" cy="1071739"/>
            </a:xfrm>
            <a:prstGeom prst="rect">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8"/>
            <p:cNvSpPr txBox="1"/>
            <p:nvPr/>
          </p:nvSpPr>
          <p:spPr>
            <a:xfrm>
              <a:off x="4775275" y="3444"/>
              <a:ext cx="1786233" cy="1071739"/>
            </a:xfrm>
            <a:prstGeom prst="rect">
              <a:avLst/>
            </a:prstGeom>
            <a:noFill/>
            <a:ln>
              <a:noFill/>
            </a:ln>
          </p:spPr>
          <p:txBody>
            <a:bodyPr spcFirstLastPara="1" wrap="square" lIns="87525" tIns="91875" rIns="87525" bIns="91875"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US" sz="1200" b="1" i="0" u="none" strike="noStrike" cap="none">
                  <a:solidFill>
                    <a:schemeClr val="lt1"/>
                  </a:solidFill>
                  <a:latin typeface="Calibri"/>
                  <a:ea typeface="Calibri"/>
                  <a:cs typeface="Calibri"/>
                  <a:sym typeface="Calibri"/>
                </a:rPr>
                <a:t>Market Research:</a:t>
              </a:r>
              <a:r>
                <a:rPr lang="en-US" sz="1200" b="0" i="0" u="none" strike="noStrike" cap="none">
                  <a:solidFill>
                    <a:schemeClr val="lt1"/>
                  </a:solidFill>
                  <a:latin typeface="Calibri"/>
                  <a:ea typeface="Calibri"/>
                  <a:cs typeface="Calibri"/>
                  <a:sym typeface="Calibri"/>
                </a:rPr>
                <a:t> Study </a:t>
              </a:r>
              <a:r>
                <a:rPr lang="en-US" sz="800" b="0" i="0" u="none" strike="noStrike" cap="none">
                  <a:solidFill>
                    <a:schemeClr val="lt1"/>
                  </a:solidFill>
                  <a:latin typeface="Calibri"/>
                  <a:ea typeface="Calibri"/>
                  <a:cs typeface="Calibri"/>
                  <a:sym typeface="Calibri"/>
                </a:rPr>
                <a:t>existing 2D platformer games, player preferences, and market trends to identify gaps and opportunities. Analyze popular titles such as "Celeste" and "Hollow Knight" to determine what makes them successful.</a:t>
              </a:r>
              <a:endParaRPr sz="800" b="0" i="0" u="none" strike="noStrike" cap="none">
                <a:solidFill>
                  <a:schemeClr val="lt1"/>
                </a:solidFill>
                <a:latin typeface="Calibri"/>
                <a:ea typeface="Calibri"/>
                <a:cs typeface="Calibri"/>
                <a:sym typeface="Calibri"/>
              </a:endParaRPr>
            </a:p>
          </p:txBody>
        </p:sp>
        <p:sp>
          <p:nvSpPr>
            <p:cNvPr id="230" name="Google Shape;230;p8"/>
            <p:cNvSpPr/>
            <p:nvPr/>
          </p:nvSpPr>
          <p:spPr>
            <a:xfrm>
              <a:off x="8756775" y="493594"/>
              <a:ext cx="380233" cy="91440"/>
            </a:xfrm>
            <a:custGeom>
              <a:avLst/>
              <a:gdLst/>
              <a:ahLst/>
              <a:cxnLst/>
              <a:rect l="l" t="t" r="r" b="b"/>
              <a:pathLst>
                <a:path w="120000" h="120000" extrusionOk="0">
                  <a:moveTo>
                    <a:pt x="0" y="60000"/>
                  </a:moveTo>
                  <a:lnTo>
                    <a:pt x="120000" y="60000"/>
                  </a:lnTo>
                </a:path>
              </a:pathLst>
            </a:custGeom>
            <a:noFill/>
            <a:ln w="9525" cap="flat" cmpd="sng">
              <a:solidFill>
                <a:srgbClr val="599BD5"/>
              </a:solidFill>
              <a:prstDash val="solid"/>
              <a:miter lim="800000"/>
              <a:headEnd type="none" w="sm" len="sm"/>
              <a:tailEnd type="stealth" w="med" len="med"/>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8"/>
            <p:cNvSpPr txBox="1"/>
            <p:nvPr/>
          </p:nvSpPr>
          <p:spPr>
            <a:xfrm>
              <a:off x="8936621" y="537258"/>
              <a:ext cx="20541" cy="4112"/>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b="0" i="0" u="none" strike="noStrike" cap="none">
                <a:solidFill>
                  <a:schemeClr val="dk1"/>
                </a:solidFill>
                <a:latin typeface="Calibri"/>
                <a:ea typeface="Calibri"/>
                <a:cs typeface="Calibri"/>
                <a:sym typeface="Calibri"/>
              </a:endParaRPr>
            </a:p>
          </p:txBody>
        </p:sp>
        <p:sp>
          <p:nvSpPr>
            <p:cNvPr id="232" name="Google Shape;232;p8"/>
            <p:cNvSpPr/>
            <p:nvPr/>
          </p:nvSpPr>
          <p:spPr>
            <a:xfrm>
              <a:off x="6972342" y="3444"/>
              <a:ext cx="1786233" cy="1071739"/>
            </a:xfrm>
            <a:prstGeom prst="rect">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8"/>
            <p:cNvSpPr txBox="1"/>
            <p:nvPr/>
          </p:nvSpPr>
          <p:spPr>
            <a:xfrm>
              <a:off x="6972342" y="3444"/>
              <a:ext cx="1786233" cy="1071739"/>
            </a:xfrm>
            <a:prstGeom prst="rect">
              <a:avLst/>
            </a:prstGeom>
            <a:noFill/>
            <a:ln>
              <a:noFill/>
            </a:ln>
          </p:spPr>
          <p:txBody>
            <a:bodyPr spcFirstLastPara="1" wrap="square" lIns="87525" tIns="91875" rIns="87525" bIns="91875"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US" sz="1200" b="1" i="0" u="none" strike="noStrike" cap="none">
                  <a:solidFill>
                    <a:schemeClr val="lt1"/>
                  </a:solidFill>
                  <a:latin typeface="Calibri"/>
                  <a:ea typeface="Calibri"/>
                  <a:cs typeface="Calibri"/>
                  <a:sym typeface="Calibri"/>
                </a:rPr>
                <a:t>Concept Art and Design:</a:t>
              </a:r>
              <a:r>
                <a:rPr lang="en-US" sz="1200" b="0" i="0" u="none" strike="noStrike" cap="none">
                  <a:solidFill>
                    <a:schemeClr val="lt1"/>
                  </a:solidFill>
                  <a:latin typeface="Calibri"/>
                  <a:ea typeface="Calibri"/>
                  <a:cs typeface="Calibri"/>
                  <a:sym typeface="Calibri"/>
                </a:rPr>
                <a:t> Create concept art, sketches, and initial design documents to visualize the game's look and feel.</a:t>
              </a:r>
              <a:endParaRPr sz="1200" b="0" i="0" u="none" strike="noStrike" cap="none">
                <a:solidFill>
                  <a:schemeClr val="lt1"/>
                </a:solidFill>
                <a:latin typeface="Calibri"/>
                <a:ea typeface="Calibri"/>
                <a:cs typeface="Calibri"/>
                <a:sym typeface="Calibri"/>
              </a:endParaRPr>
            </a:p>
          </p:txBody>
        </p:sp>
        <p:sp>
          <p:nvSpPr>
            <p:cNvPr id="234" name="Google Shape;234;p8"/>
            <p:cNvSpPr/>
            <p:nvPr/>
          </p:nvSpPr>
          <p:spPr>
            <a:xfrm>
              <a:off x="1274258" y="1073384"/>
              <a:ext cx="8788267" cy="380233"/>
            </a:xfrm>
            <a:custGeom>
              <a:avLst/>
              <a:gdLst/>
              <a:ahLst/>
              <a:cxnLst/>
              <a:rect l="l" t="t" r="r" b="b"/>
              <a:pathLst>
                <a:path w="120000" h="120000" extrusionOk="0">
                  <a:moveTo>
                    <a:pt x="120000" y="0"/>
                  </a:moveTo>
                  <a:lnTo>
                    <a:pt x="120000" y="65397"/>
                  </a:lnTo>
                  <a:lnTo>
                    <a:pt x="0" y="65397"/>
                  </a:lnTo>
                  <a:lnTo>
                    <a:pt x="0" y="120000"/>
                  </a:lnTo>
                </a:path>
              </a:pathLst>
            </a:custGeom>
            <a:noFill/>
            <a:ln w="9525" cap="flat" cmpd="sng">
              <a:solidFill>
                <a:srgbClr val="599BD5"/>
              </a:solidFill>
              <a:prstDash val="solid"/>
              <a:miter lim="800000"/>
              <a:headEnd type="none" w="sm" len="sm"/>
              <a:tailEnd type="stealth" w="med" len="med"/>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8"/>
            <p:cNvSpPr txBox="1"/>
            <p:nvPr/>
          </p:nvSpPr>
          <p:spPr>
            <a:xfrm>
              <a:off x="5448445" y="1261445"/>
              <a:ext cx="439893" cy="4112"/>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b="0" i="0" u="none" strike="noStrike" cap="none">
                <a:solidFill>
                  <a:schemeClr val="dk1"/>
                </a:solidFill>
                <a:latin typeface="Calibri"/>
                <a:ea typeface="Calibri"/>
                <a:cs typeface="Calibri"/>
                <a:sym typeface="Calibri"/>
              </a:endParaRPr>
            </a:p>
          </p:txBody>
        </p:sp>
        <p:sp>
          <p:nvSpPr>
            <p:cNvPr id="236" name="Google Shape;236;p8"/>
            <p:cNvSpPr/>
            <p:nvPr/>
          </p:nvSpPr>
          <p:spPr>
            <a:xfrm>
              <a:off x="9169409" y="3444"/>
              <a:ext cx="1786233" cy="1071739"/>
            </a:xfrm>
            <a:prstGeom prst="rect">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8"/>
            <p:cNvSpPr txBox="1"/>
            <p:nvPr/>
          </p:nvSpPr>
          <p:spPr>
            <a:xfrm>
              <a:off x="9169409" y="3444"/>
              <a:ext cx="1786233" cy="1071739"/>
            </a:xfrm>
            <a:prstGeom prst="rect">
              <a:avLst/>
            </a:prstGeom>
            <a:noFill/>
            <a:ln>
              <a:noFill/>
            </a:ln>
          </p:spPr>
          <p:txBody>
            <a:bodyPr spcFirstLastPara="1" wrap="square" lIns="87525" tIns="91875" rIns="87525" bIns="91875"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US" sz="1200" b="1" i="0" u="none" strike="noStrike" cap="none">
                  <a:solidFill>
                    <a:schemeClr val="lt1"/>
                  </a:solidFill>
                  <a:latin typeface="Calibri"/>
                  <a:ea typeface="Calibri"/>
                  <a:cs typeface="Calibri"/>
                  <a:sym typeface="Calibri"/>
                </a:rPr>
                <a:t>2. Team Formation and Resources:</a:t>
              </a:r>
              <a:endParaRPr sz="1200" b="0" i="0" u="none" strike="noStrike" cap="none">
                <a:solidFill>
                  <a:schemeClr val="lt1"/>
                </a:solidFill>
                <a:latin typeface="Calibri"/>
                <a:ea typeface="Calibri"/>
                <a:cs typeface="Calibri"/>
                <a:sym typeface="Calibri"/>
              </a:endParaRPr>
            </a:p>
          </p:txBody>
        </p:sp>
        <p:sp>
          <p:nvSpPr>
            <p:cNvPr id="238" name="Google Shape;238;p8"/>
            <p:cNvSpPr/>
            <p:nvPr/>
          </p:nvSpPr>
          <p:spPr>
            <a:xfrm>
              <a:off x="2165575" y="1976168"/>
              <a:ext cx="380233" cy="91440"/>
            </a:xfrm>
            <a:custGeom>
              <a:avLst/>
              <a:gdLst/>
              <a:ahLst/>
              <a:cxnLst/>
              <a:rect l="l" t="t" r="r" b="b"/>
              <a:pathLst>
                <a:path w="120000" h="120000" extrusionOk="0">
                  <a:moveTo>
                    <a:pt x="0" y="60000"/>
                  </a:moveTo>
                  <a:lnTo>
                    <a:pt x="120000" y="60000"/>
                  </a:lnTo>
                </a:path>
              </a:pathLst>
            </a:custGeom>
            <a:noFill/>
            <a:ln w="9525" cap="flat" cmpd="sng">
              <a:solidFill>
                <a:srgbClr val="599BD5"/>
              </a:solidFill>
              <a:prstDash val="solid"/>
              <a:miter lim="800000"/>
              <a:headEnd type="none" w="sm" len="sm"/>
              <a:tailEnd type="stealth" w="med" len="med"/>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8"/>
            <p:cNvSpPr txBox="1"/>
            <p:nvPr/>
          </p:nvSpPr>
          <p:spPr>
            <a:xfrm>
              <a:off x="2345421" y="2019832"/>
              <a:ext cx="20541" cy="4112"/>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b="0" i="0" u="none" strike="noStrike" cap="none">
                <a:solidFill>
                  <a:schemeClr val="dk1"/>
                </a:solidFill>
                <a:latin typeface="Calibri"/>
                <a:ea typeface="Calibri"/>
                <a:cs typeface="Calibri"/>
                <a:sym typeface="Calibri"/>
              </a:endParaRPr>
            </a:p>
          </p:txBody>
        </p:sp>
        <p:sp>
          <p:nvSpPr>
            <p:cNvPr id="240" name="Google Shape;240;p8"/>
            <p:cNvSpPr/>
            <p:nvPr/>
          </p:nvSpPr>
          <p:spPr>
            <a:xfrm>
              <a:off x="381142" y="1486018"/>
              <a:ext cx="1786233" cy="1071739"/>
            </a:xfrm>
            <a:prstGeom prst="rect">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8"/>
            <p:cNvSpPr txBox="1"/>
            <p:nvPr/>
          </p:nvSpPr>
          <p:spPr>
            <a:xfrm>
              <a:off x="381142" y="1486018"/>
              <a:ext cx="1786233" cy="1071739"/>
            </a:xfrm>
            <a:prstGeom prst="rect">
              <a:avLst/>
            </a:prstGeom>
            <a:noFill/>
            <a:ln>
              <a:noFill/>
            </a:ln>
          </p:spPr>
          <p:txBody>
            <a:bodyPr spcFirstLastPara="1" wrap="square" lIns="87525" tIns="91875" rIns="87525" bIns="91875"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US" sz="1200" b="1" i="0" u="none" strike="noStrike" cap="none">
                  <a:solidFill>
                    <a:schemeClr val="lt1"/>
                  </a:solidFill>
                  <a:latin typeface="Calibri"/>
                  <a:ea typeface="Calibri"/>
                  <a:cs typeface="Calibri"/>
                  <a:sym typeface="Calibri"/>
                </a:rPr>
                <a:t>Team Assembly:</a:t>
              </a:r>
              <a:r>
                <a:rPr lang="en-US" sz="1200" b="0" i="0" u="none" strike="noStrike" cap="none">
                  <a:solidFill>
                    <a:schemeClr val="lt1"/>
                  </a:solidFill>
                  <a:latin typeface="Calibri"/>
                  <a:ea typeface="Calibri"/>
                  <a:cs typeface="Calibri"/>
                  <a:sym typeface="Calibri"/>
                </a:rPr>
                <a:t> Recruit a multidisciplinary team, including game designers, developers, artists, sound designers, and community managers.</a:t>
              </a:r>
              <a:endParaRPr sz="1200" b="0" i="0" u="none" strike="noStrike" cap="none">
                <a:solidFill>
                  <a:schemeClr val="lt1"/>
                </a:solidFill>
                <a:latin typeface="Calibri"/>
                <a:ea typeface="Calibri"/>
                <a:cs typeface="Calibri"/>
                <a:sym typeface="Calibri"/>
              </a:endParaRPr>
            </a:p>
          </p:txBody>
        </p:sp>
        <p:sp>
          <p:nvSpPr>
            <p:cNvPr id="242" name="Google Shape;242;p8"/>
            <p:cNvSpPr/>
            <p:nvPr/>
          </p:nvSpPr>
          <p:spPr>
            <a:xfrm>
              <a:off x="4362642" y="1976168"/>
              <a:ext cx="380233" cy="91440"/>
            </a:xfrm>
            <a:custGeom>
              <a:avLst/>
              <a:gdLst/>
              <a:ahLst/>
              <a:cxnLst/>
              <a:rect l="l" t="t" r="r" b="b"/>
              <a:pathLst>
                <a:path w="120000" h="120000" extrusionOk="0">
                  <a:moveTo>
                    <a:pt x="0" y="60000"/>
                  </a:moveTo>
                  <a:lnTo>
                    <a:pt x="120000" y="60000"/>
                  </a:lnTo>
                </a:path>
              </a:pathLst>
            </a:custGeom>
            <a:noFill/>
            <a:ln w="9525" cap="flat" cmpd="sng">
              <a:solidFill>
                <a:srgbClr val="599BD5"/>
              </a:solidFill>
              <a:prstDash val="solid"/>
              <a:miter lim="800000"/>
              <a:headEnd type="none" w="sm" len="sm"/>
              <a:tailEnd type="stealth" w="med" len="med"/>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8"/>
            <p:cNvSpPr txBox="1"/>
            <p:nvPr/>
          </p:nvSpPr>
          <p:spPr>
            <a:xfrm>
              <a:off x="4542488" y="2019832"/>
              <a:ext cx="20541" cy="4112"/>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b="0" i="0" u="none" strike="noStrike" cap="none">
                <a:solidFill>
                  <a:schemeClr val="dk1"/>
                </a:solidFill>
                <a:latin typeface="Calibri"/>
                <a:ea typeface="Calibri"/>
                <a:cs typeface="Calibri"/>
                <a:sym typeface="Calibri"/>
              </a:endParaRPr>
            </a:p>
          </p:txBody>
        </p:sp>
        <p:sp>
          <p:nvSpPr>
            <p:cNvPr id="244" name="Google Shape;244;p8"/>
            <p:cNvSpPr/>
            <p:nvPr/>
          </p:nvSpPr>
          <p:spPr>
            <a:xfrm>
              <a:off x="2578209" y="1486018"/>
              <a:ext cx="1786233" cy="1071739"/>
            </a:xfrm>
            <a:prstGeom prst="rect">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8"/>
            <p:cNvSpPr txBox="1"/>
            <p:nvPr/>
          </p:nvSpPr>
          <p:spPr>
            <a:xfrm>
              <a:off x="2578209" y="1486018"/>
              <a:ext cx="1786233" cy="1071739"/>
            </a:xfrm>
            <a:prstGeom prst="rect">
              <a:avLst/>
            </a:prstGeom>
            <a:noFill/>
            <a:ln>
              <a:noFill/>
            </a:ln>
          </p:spPr>
          <p:txBody>
            <a:bodyPr spcFirstLastPara="1" wrap="square" lIns="87525" tIns="91875" rIns="87525" bIns="91875"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US" sz="1200" b="1" i="0" u="none" strike="noStrike" cap="none">
                  <a:solidFill>
                    <a:schemeClr val="lt1"/>
                  </a:solidFill>
                  <a:latin typeface="Calibri"/>
                  <a:ea typeface="Calibri"/>
                  <a:cs typeface="Calibri"/>
                  <a:sym typeface="Calibri"/>
                </a:rPr>
                <a:t>Resource Planning:</a:t>
              </a:r>
              <a:r>
                <a:rPr lang="en-US" sz="1200" b="0" i="0" u="none" strike="noStrike" cap="none">
                  <a:solidFill>
                    <a:schemeClr val="lt1"/>
                  </a:solidFill>
                  <a:latin typeface="Calibri"/>
                  <a:ea typeface="Calibri"/>
                  <a:cs typeface="Calibri"/>
                  <a:sym typeface="Calibri"/>
                </a:rPr>
                <a:t> Allocate budgets, equipment, and software licenses required for development.</a:t>
              </a:r>
              <a:endParaRPr sz="1200" b="0" i="0" u="none" strike="noStrike" cap="none">
                <a:solidFill>
                  <a:schemeClr val="lt1"/>
                </a:solidFill>
                <a:latin typeface="Calibri"/>
                <a:ea typeface="Calibri"/>
                <a:cs typeface="Calibri"/>
                <a:sym typeface="Calibri"/>
              </a:endParaRPr>
            </a:p>
          </p:txBody>
        </p:sp>
        <p:sp>
          <p:nvSpPr>
            <p:cNvPr id="246" name="Google Shape;246;p8"/>
            <p:cNvSpPr/>
            <p:nvPr/>
          </p:nvSpPr>
          <p:spPr>
            <a:xfrm>
              <a:off x="6559709" y="1976168"/>
              <a:ext cx="380233" cy="91440"/>
            </a:xfrm>
            <a:custGeom>
              <a:avLst/>
              <a:gdLst/>
              <a:ahLst/>
              <a:cxnLst/>
              <a:rect l="l" t="t" r="r" b="b"/>
              <a:pathLst>
                <a:path w="120000" h="120000" extrusionOk="0">
                  <a:moveTo>
                    <a:pt x="0" y="60000"/>
                  </a:moveTo>
                  <a:lnTo>
                    <a:pt x="120000" y="60000"/>
                  </a:lnTo>
                </a:path>
              </a:pathLst>
            </a:custGeom>
            <a:noFill/>
            <a:ln w="9525" cap="flat" cmpd="sng">
              <a:solidFill>
                <a:srgbClr val="599BD5"/>
              </a:solidFill>
              <a:prstDash val="solid"/>
              <a:miter lim="800000"/>
              <a:headEnd type="none" w="sm" len="sm"/>
              <a:tailEnd type="stealth" w="med" len="med"/>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8"/>
            <p:cNvSpPr txBox="1"/>
            <p:nvPr/>
          </p:nvSpPr>
          <p:spPr>
            <a:xfrm>
              <a:off x="6739555" y="2019832"/>
              <a:ext cx="20541" cy="4112"/>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b="0" i="0" u="none" strike="noStrike" cap="none">
                <a:solidFill>
                  <a:schemeClr val="dk1"/>
                </a:solidFill>
                <a:latin typeface="Calibri"/>
                <a:ea typeface="Calibri"/>
                <a:cs typeface="Calibri"/>
                <a:sym typeface="Calibri"/>
              </a:endParaRPr>
            </a:p>
          </p:txBody>
        </p:sp>
        <p:sp>
          <p:nvSpPr>
            <p:cNvPr id="248" name="Google Shape;248;p8"/>
            <p:cNvSpPr/>
            <p:nvPr/>
          </p:nvSpPr>
          <p:spPr>
            <a:xfrm>
              <a:off x="4775275" y="1486018"/>
              <a:ext cx="1786233" cy="1071739"/>
            </a:xfrm>
            <a:prstGeom prst="rect">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8"/>
            <p:cNvSpPr txBox="1"/>
            <p:nvPr/>
          </p:nvSpPr>
          <p:spPr>
            <a:xfrm>
              <a:off x="4775275" y="1486018"/>
              <a:ext cx="1786233" cy="1071739"/>
            </a:xfrm>
            <a:prstGeom prst="rect">
              <a:avLst/>
            </a:prstGeom>
            <a:noFill/>
            <a:ln>
              <a:noFill/>
            </a:ln>
          </p:spPr>
          <p:txBody>
            <a:bodyPr spcFirstLastPara="1" wrap="square" lIns="87525" tIns="91875" rIns="87525" bIns="91875"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US" sz="1200" b="1" i="0" u="none" strike="noStrike" cap="none">
                  <a:solidFill>
                    <a:schemeClr val="lt1"/>
                  </a:solidFill>
                  <a:latin typeface="Calibri"/>
                  <a:ea typeface="Calibri"/>
                  <a:cs typeface="Calibri"/>
                  <a:sym typeface="Calibri"/>
                </a:rPr>
                <a:t>3. Game Design and Documentation:</a:t>
              </a:r>
              <a:endParaRPr sz="1200" b="0" i="0" u="none" strike="noStrike" cap="none">
                <a:solidFill>
                  <a:schemeClr val="lt1"/>
                </a:solidFill>
                <a:latin typeface="Calibri"/>
                <a:ea typeface="Calibri"/>
                <a:cs typeface="Calibri"/>
                <a:sym typeface="Calibri"/>
              </a:endParaRPr>
            </a:p>
          </p:txBody>
        </p:sp>
        <p:sp>
          <p:nvSpPr>
            <p:cNvPr id="250" name="Google Shape;250;p8"/>
            <p:cNvSpPr/>
            <p:nvPr/>
          </p:nvSpPr>
          <p:spPr>
            <a:xfrm>
              <a:off x="8756775" y="1976168"/>
              <a:ext cx="380233" cy="91440"/>
            </a:xfrm>
            <a:custGeom>
              <a:avLst/>
              <a:gdLst/>
              <a:ahLst/>
              <a:cxnLst/>
              <a:rect l="l" t="t" r="r" b="b"/>
              <a:pathLst>
                <a:path w="120000" h="120000" extrusionOk="0">
                  <a:moveTo>
                    <a:pt x="0" y="60000"/>
                  </a:moveTo>
                  <a:lnTo>
                    <a:pt x="120000" y="60000"/>
                  </a:lnTo>
                </a:path>
              </a:pathLst>
            </a:custGeom>
            <a:noFill/>
            <a:ln w="9525" cap="flat" cmpd="sng">
              <a:solidFill>
                <a:srgbClr val="599BD5"/>
              </a:solidFill>
              <a:prstDash val="solid"/>
              <a:miter lim="800000"/>
              <a:headEnd type="none" w="sm" len="sm"/>
              <a:tailEnd type="stealth" w="med" len="med"/>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8"/>
            <p:cNvSpPr txBox="1"/>
            <p:nvPr/>
          </p:nvSpPr>
          <p:spPr>
            <a:xfrm>
              <a:off x="8936621" y="2019832"/>
              <a:ext cx="20541" cy="4112"/>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b="0" i="0" u="none" strike="noStrike" cap="none">
                <a:solidFill>
                  <a:schemeClr val="dk1"/>
                </a:solidFill>
                <a:latin typeface="Calibri"/>
                <a:ea typeface="Calibri"/>
                <a:cs typeface="Calibri"/>
                <a:sym typeface="Calibri"/>
              </a:endParaRPr>
            </a:p>
          </p:txBody>
        </p:sp>
        <p:sp>
          <p:nvSpPr>
            <p:cNvPr id="252" name="Google Shape;252;p8"/>
            <p:cNvSpPr/>
            <p:nvPr/>
          </p:nvSpPr>
          <p:spPr>
            <a:xfrm>
              <a:off x="6972342" y="1486018"/>
              <a:ext cx="1786233" cy="1071739"/>
            </a:xfrm>
            <a:prstGeom prst="rect">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8"/>
            <p:cNvSpPr txBox="1"/>
            <p:nvPr/>
          </p:nvSpPr>
          <p:spPr>
            <a:xfrm>
              <a:off x="6972342" y="1486018"/>
              <a:ext cx="1786233" cy="1071739"/>
            </a:xfrm>
            <a:prstGeom prst="rect">
              <a:avLst/>
            </a:prstGeom>
            <a:noFill/>
            <a:ln>
              <a:noFill/>
            </a:ln>
          </p:spPr>
          <p:txBody>
            <a:bodyPr spcFirstLastPara="1" wrap="square" lIns="87525" tIns="91875" rIns="87525" bIns="91875"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US" sz="1200" b="1" i="0" u="none" strike="noStrike" cap="none">
                  <a:solidFill>
                    <a:schemeClr val="lt1"/>
                  </a:solidFill>
                  <a:latin typeface="Calibri"/>
                  <a:ea typeface="Calibri"/>
                  <a:cs typeface="Calibri"/>
                  <a:sym typeface="Calibri"/>
                </a:rPr>
                <a:t>Game Design Document (GDD):</a:t>
              </a:r>
              <a:r>
                <a:rPr lang="en-US" sz="1200" b="0" i="0" u="none" strike="noStrike" cap="none">
                  <a:solidFill>
                    <a:schemeClr val="lt1"/>
                  </a:solidFill>
                  <a:latin typeface="Calibri"/>
                  <a:ea typeface="Calibri"/>
                  <a:cs typeface="Calibri"/>
                  <a:sym typeface="Calibri"/>
                </a:rPr>
                <a:t> Create a comprehensive GDD outlining gameplay mechanics, rules, objectives, character.</a:t>
              </a:r>
              <a:endParaRPr sz="1200" b="0" i="0" u="none" strike="noStrike" cap="none">
                <a:solidFill>
                  <a:schemeClr val="lt1"/>
                </a:solidFill>
                <a:latin typeface="Calibri"/>
                <a:ea typeface="Calibri"/>
                <a:cs typeface="Calibri"/>
                <a:sym typeface="Calibri"/>
              </a:endParaRPr>
            </a:p>
          </p:txBody>
        </p:sp>
        <p:sp>
          <p:nvSpPr>
            <p:cNvPr id="254" name="Google Shape;254;p8"/>
            <p:cNvSpPr/>
            <p:nvPr/>
          </p:nvSpPr>
          <p:spPr>
            <a:xfrm>
              <a:off x="1274258" y="2555958"/>
              <a:ext cx="8788267" cy="380233"/>
            </a:xfrm>
            <a:custGeom>
              <a:avLst/>
              <a:gdLst/>
              <a:ahLst/>
              <a:cxnLst/>
              <a:rect l="l" t="t" r="r" b="b"/>
              <a:pathLst>
                <a:path w="120000" h="120000" extrusionOk="0">
                  <a:moveTo>
                    <a:pt x="120000" y="0"/>
                  </a:moveTo>
                  <a:lnTo>
                    <a:pt x="120000" y="65397"/>
                  </a:lnTo>
                  <a:lnTo>
                    <a:pt x="0" y="65397"/>
                  </a:lnTo>
                  <a:lnTo>
                    <a:pt x="0" y="120000"/>
                  </a:lnTo>
                </a:path>
              </a:pathLst>
            </a:custGeom>
            <a:noFill/>
            <a:ln w="9525" cap="flat" cmpd="sng">
              <a:solidFill>
                <a:srgbClr val="599BD5"/>
              </a:solidFill>
              <a:prstDash val="solid"/>
              <a:miter lim="800000"/>
              <a:headEnd type="none" w="sm" len="sm"/>
              <a:tailEnd type="stealth" w="med" len="med"/>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8"/>
            <p:cNvSpPr txBox="1"/>
            <p:nvPr/>
          </p:nvSpPr>
          <p:spPr>
            <a:xfrm>
              <a:off x="5448445" y="2744018"/>
              <a:ext cx="439893" cy="4112"/>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b="0" i="0" u="none" strike="noStrike" cap="none">
                <a:solidFill>
                  <a:schemeClr val="dk1"/>
                </a:solidFill>
                <a:latin typeface="Calibri"/>
                <a:ea typeface="Calibri"/>
                <a:cs typeface="Calibri"/>
                <a:sym typeface="Calibri"/>
              </a:endParaRPr>
            </a:p>
          </p:txBody>
        </p:sp>
        <p:sp>
          <p:nvSpPr>
            <p:cNvPr id="256" name="Google Shape;256;p8"/>
            <p:cNvSpPr/>
            <p:nvPr/>
          </p:nvSpPr>
          <p:spPr>
            <a:xfrm>
              <a:off x="9169409" y="1486018"/>
              <a:ext cx="1786233" cy="1071739"/>
            </a:xfrm>
            <a:prstGeom prst="rect">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8"/>
            <p:cNvSpPr txBox="1"/>
            <p:nvPr/>
          </p:nvSpPr>
          <p:spPr>
            <a:xfrm>
              <a:off x="9169409" y="1486018"/>
              <a:ext cx="1786233" cy="1071739"/>
            </a:xfrm>
            <a:prstGeom prst="rect">
              <a:avLst/>
            </a:prstGeom>
            <a:noFill/>
            <a:ln>
              <a:noFill/>
            </a:ln>
          </p:spPr>
          <p:txBody>
            <a:bodyPr spcFirstLastPara="1" wrap="square" lIns="87525" tIns="91875" rIns="87525" bIns="91875"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US" sz="1200" b="1" i="0" u="none" strike="noStrike" cap="none">
                  <a:solidFill>
                    <a:schemeClr val="lt1"/>
                  </a:solidFill>
                  <a:latin typeface="Calibri"/>
                  <a:ea typeface="Calibri"/>
                  <a:cs typeface="Calibri"/>
                  <a:sym typeface="Calibri"/>
                </a:rPr>
                <a:t>Prototyping:</a:t>
              </a:r>
              <a:r>
                <a:rPr lang="en-US" sz="1200" b="0" i="0" u="none" strike="noStrike" cap="none">
                  <a:solidFill>
                    <a:schemeClr val="lt1"/>
                  </a:solidFill>
                  <a:latin typeface="Calibri"/>
                  <a:ea typeface="Calibri"/>
                  <a:cs typeface="Calibri"/>
                  <a:sym typeface="Calibri"/>
                </a:rPr>
                <a:t> Develop gameplay prototypes to test core mechanics and iterate on design ideas.</a:t>
              </a:r>
              <a:endParaRPr sz="1200" b="0" i="0" u="none" strike="noStrike" cap="none">
                <a:solidFill>
                  <a:schemeClr val="lt1"/>
                </a:solidFill>
                <a:latin typeface="Calibri"/>
                <a:ea typeface="Calibri"/>
                <a:cs typeface="Calibri"/>
                <a:sym typeface="Calibri"/>
              </a:endParaRPr>
            </a:p>
          </p:txBody>
        </p:sp>
        <p:sp>
          <p:nvSpPr>
            <p:cNvPr id="258" name="Google Shape;258;p8"/>
            <p:cNvSpPr/>
            <p:nvPr/>
          </p:nvSpPr>
          <p:spPr>
            <a:xfrm>
              <a:off x="2165575" y="3458741"/>
              <a:ext cx="380233" cy="91440"/>
            </a:xfrm>
            <a:custGeom>
              <a:avLst/>
              <a:gdLst/>
              <a:ahLst/>
              <a:cxnLst/>
              <a:rect l="l" t="t" r="r" b="b"/>
              <a:pathLst>
                <a:path w="120000" h="120000" extrusionOk="0">
                  <a:moveTo>
                    <a:pt x="0" y="60000"/>
                  </a:moveTo>
                  <a:lnTo>
                    <a:pt x="120000" y="60000"/>
                  </a:lnTo>
                </a:path>
              </a:pathLst>
            </a:custGeom>
            <a:noFill/>
            <a:ln w="9525" cap="flat" cmpd="sng">
              <a:solidFill>
                <a:srgbClr val="599BD5"/>
              </a:solidFill>
              <a:prstDash val="solid"/>
              <a:miter lim="800000"/>
              <a:headEnd type="none" w="sm" len="sm"/>
              <a:tailEnd type="stealth" w="med" len="med"/>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8"/>
            <p:cNvSpPr txBox="1"/>
            <p:nvPr/>
          </p:nvSpPr>
          <p:spPr>
            <a:xfrm>
              <a:off x="2345421" y="3502405"/>
              <a:ext cx="20541" cy="4112"/>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b="0" i="0" u="none" strike="noStrike" cap="none">
                <a:solidFill>
                  <a:schemeClr val="dk1"/>
                </a:solidFill>
                <a:latin typeface="Calibri"/>
                <a:ea typeface="Calibri"/>
                <a:cs typeface="Calibri"/>
                <a:sym typeface="Calibri"/>
              </a:endParaRPr>
            </a:p>
          </p:txBody>
        </p:sp>
        <p:sp>
          <p:nvSpPr>
            <p:cNvPr id="260" name="Google Shape;260;p8"/>
            <p:cNvSpPr/>
            <p:nvPr/>
          </p:nvSpPr>
          <p:spPr>
            <a:xfrm>
              <a:off x="381142" y="2968591"/>
              <a:ext cx="1786233" cy="1071739"/>
            </a:xfrm>
            <a:prstGeom prst="rect">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8"/>
            <p:cNvSpPr txBox="1"/>
            <p:nvPr/>
          </p:nvSpPr>
          <p:spPr>
            <a:xfrm>
              <a:off x="381142" y="2968591"/>
              <a:ext cx="1786233" cy="1071739"/>
            </a:xfrm>
            <a:prstGeom prst="rect">
              <a:avLst/>
            </a:prstGeom>
            <a:noFill/>
            <a:ln>
              <a:noFill/>
            </a:ln>
          </p:spPr>
          <p:txBody>
            <a:bodyPr spcFirstLastPara="1" wrap="square" lIns="87525" tIns="91875" rIns="87525" bIns="91875"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US" sz="1200" b="1" i="0" u="none" strike="noStrike" cap="none">
                  <a:solidFill>
                    <a:schemeClr val="lt1"/>
                  </a:solidFill>
                  <a:latin typeface="Calibri"/>
                  <a:ea typeface="Calibri"/>
                  <a:cs typeface="Calibri"/>
                  <a:sym typeface="Calibri"/>
                </a:rPr>
                <a:t>4. Technical Planning:</a:t>
              </a:r>
              <a:endParaRPr sz="1200" b="0" i="0" u="none" strike="noStrike" cap="none">
                <a:solidFill>
                  <a:schemeClr val="lt1"/>
                </a:solidFill>
                <a:latin typeface="Calibri"/>
                <a:ea typeface="Calibri"/>
                <a:cs typeface="Calibri"/>
                <a:sym typeface="Calibri"/>
              </a:endParaRPr>
            </a:p>
          </p:txBody>
        </p:sp>
        <p:sp>
          <p:nvSpPr>
            <p:cNvPr id="262" name="Google Shape;262;p8"/>
            <p:cNvSpPr/>
            <p:nvPr/>
          </p:nvSpPr>
          <p:spPr>
            <a:xfrm>
              <a:off x="4362642" y="3458741"/>
              <a:ext cx="380233" cy="91440"/>
            </a:xfrm>
            <a:custGeom>
              <a:avLst/>
              <a:gdLst/>
              <a:ahLst/>
              <a:cxnLst/>
              <a:rect l="l" t="t" r="r" b="b"/>
              <a:pathLst>
                <a:path w="120000" h="120000" extrusionOk="0">
                  <a:moveTo>
                    <a:pt x="0" y="60000"/>
                  </a:moveTo>
                  <a:lnTo>
                    <a:pt x="120000" y="60000"/>
                  </a:lnTo>
                </a:path>
              </a:pathLst>
            </a:custGeom>
            <a:noFill/>
            <a:ln w="9525" cap="flat" cmpd="sng">
              <a:solidFill>
                <a:srgbClr val="599BD5"/>
              </a:solidFill>
              <a:prstDash val="solid"/>
              <a:miter lim="800000"/>
              <a:headEnd type="none" w="sm" len="sm"/>
              <a:tailEnd type="stealth" w="med" len="med"/>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8"/>
            <p:cNvSpPr txBox="1"/>
            <p:nvPr/>
          </p:nvSpPr>
          <p:spPr>
            <a:xfrm>
              <a:off x="4542488" y="3502405"/>
              <a:ext cx="20541" cy="4112"/>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b="0" i="0" u="none" strike="noStrike" cap="none">
                <a:solidFill>
                  <a:schemeClr val="dk1"/>
                </a:solidFill>
                <a:latin typeface="Calibri"/>
                <a:ea typeface="Calibri"/>
                <a:cs typeface="Calibri"/>
                <a:sym typeface="Calibri"/>
              </a:endParaRPr>
            </a:p>
          </p:txBody>
        </p:sp>
        <p:sp>
          <p:nvSpPr>
            <p:cNvPr id="264" name="Google Shape;264;p8"/>
            <p:cNvSpPr/>
            <p:nvPr/>
          </p:nvSpPr>
          <p:spPr>
            <a:xfrm>
              <a:off x="2578209" y="2968591"/>
              <a:ext cx="1786233" cy="1071739"/>
            </a:xfrm>
            <a:prstGeom prst="rect">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8"/>
            <p:cNvSpPr txBox="1"/>
            <p:nvPr/>
          </p:nvSpPr>
          <p:spPr>
            <a:xfrm>
              <a:off x="2578209" y="2968591"/>
              <a:ext cx="1786233" cy="1071739"/>
            </a:xfrm>
            <a:prstGeom prst="rect">
              <a:avLst/>
            </a:prstGeom>
            <a:noFill/>
            <a:ln>
              <a:noFill/>
            </a:ln>
          </p:spPr>
          <p:txBody>
            <a:bodyPr spcFirstLastPara="1" wrap="square" lIns="87525" tIns="91875" rIns="87525" bIns="91875"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US" sz="1200" b="1" i="0" u="none" strike="noStrike" cap="none">
                  <a:solidFill>
                    <a:schemeClr val="lt1"/>
                  </a:solidFill>
                  <a:latin typeface="Calibri"/>
                  <a:ea typeface="Calibri"/>
                  <a:cs typeface="Calibri"/>
                  <a:sym typeface="Calibri"/>
                </a:rPr>
                <a:t>Technology Stack:</a:t>
              </a:r>
              <a:r>
                <a:rPr lang="en-US" sz="1200" b="0" i="0" u="none" strike="noStrike" cap="none">
                  <a:solidFill>
                    <a:schemeClr val="lt1"/>
                  </a:solidFill>
                  <a:latin typeface="Calibri"/>
                  <a:ea typeface="Calibri"/>
                  <a:cs typeface="Calibri"/>
                  <a:sym typeface="Calibri"/>
                </a:rPr>
                <a:t> Choose the appropriate technologies and tools, including Unity, version control systems, and networking libraries.</a:t>
              </a:r>
              <a:endParaRPr sz="1200" b="0" i="0" u="none" strike="noStrike" cap="none">
                <a:solidFill>
                  <a:schemeClr val="lt1"/>
                </a:solidFill>
                <a:latin typeface="Calibri"/>
                <a:ea typeface="Calibri"/>
                <a:cs typeface="Calibri"/>
                <a:sym typeface="Calibri"/>
              </a:endParaRPr>
            </a:p>
          </p:txBody>
        </p:sp>
        <p:sp>
          <p:nvSpPr>
            <p:cNvPr id="266" name="Google Shape;266;p8"/>
            <p:cNvSpPr/>
            <p:nvPr/>
          </p:nvSpPr>
          <p:spPr>
            <a:xfrm>
              <a:off x="6559709" y="3458741"/>
              <a:ext cx="380233" cy="91440"/>
            </a:xfrm>
            <a:custGeom>
              <a:avLst/>
              <a:gdLst/>
              <a:ahLst/>
              <a:cxnLst/>
              <a:rect l="l" t="t" r="r" b="b"/>
              <a:pathLst>
                <a:path w="120000" h="120000" extrusionOk="0">
                  <a:moveTo>
                    <a:pt x="0" y="60000"/>
                  </a:moveTo>
                  <a:lnTo>
                    <a:pt x="120000" y="60000"/>
                  </a:lnTo>
                </a:path>
              </a:pathLst>
            </a:custGeom>
            <a:noFill/>
            <a:ln w="9525" cap="flat" cmpd="sng">
              <a:solidFill>
                <a:srgbClr val="599BD5"/>
              </a:solidFill>
              <a:prstDash val="solid"/>
              <a:miter lim="800000"/>
              <a:headEnd type="none" w="sm" len="sm"/>
              <a:tailEnd type="stealth" w="med" len="med"/>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8"/>
            <p:cNvSpPr txBox="1"/>
            <p:nvPr/>
          </p:nvSpPr>
          <p:spPr>
            <a:xfrm>
              <a:off x="6739555" y="3502405"/>
              <a:ext cx="20541" cy="4112"/>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b="0" i="0" u="none" strike="noStrike" cap="none">
                <a:solidFill>
                  <a:schemeClr val="dk1"/>
                </a:solidFill>
                <a:latin typeface="Calibri"/>
                <a:ea typeface="Calibri"/>
                <a:cs typeface="Calibri"/>
                <a:sym typeface="Calibri"/>
              </a:endParaRPr>
            </a:p>
          </p:txBody>
        </p:sp>
        <p:sp>
          <p:nvSpPr>
            <p:cNvPr id="268" name="Google Shape;268;p8"/>
            <p:cNvSpPr/>
            <p:nvPr/>
          </p:nvSpPr>
          <p:spPr>
            <a:xfrm>
              <a:off x="4775275" y="2968591"/>
              <a:ext cx="1786233" cy="1071739"/>
            </a:xfrm>
            <a:prstGeom prst="rect">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8"/>
            <p:cNvSpPr txBox="1"/>
            <p:nvPr/>
          </p:nvSpPr>
          <p:spPr>
            <a:xfrm>
              <a:off x="4775275" y="2968591"/>
              <a:ext cx="1786233" cy="1071739"/>
            </a:xfrm>
            <a:prstGeom prst="rect">
              <a:avLst/>
            </a:prstGeom>
            <a:noFill/>
            <a:ln>
              <a:noFill/>
            </a:ln>
          </p:spPr>
          <p:txBody>
            <a:bodyPr spcFirstLastPara="1" wrap="square" lIns="87525" tIns="91875" rIns="87525" bIns="91875"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US" sz="1200" b="1" i="0" u="none" strike="noStrike" cap="none">
                  <a:solidFill>
                    <a:schemeClr val="lt1"/>
                  </a:solidFill>
                  <a:latin typeface="Calibri"/>
                  <a:ea typeface="Calibri"/>
                  <a:cs typeface="Calibri"/>
                  <a:sym typeface="Calibri"/>
                </a:rPr>
                <a:t>Networking Architecture:</a:t>
              </a:r>
              <a:r>
                <a:rPr lang="en-US" sz="1200" b="0" i="0" u="none" strike="noStrike" cap="none">
                  <a:solidFill>
                    <a:schemeClr val="lt1"/>
                  </a:solidFill>
                  <a:latin typeface="Calibri"/>
                  <a:ea typeface="Calibri"/>
                  <a:cs typeface="Calibri"/>
                  <a:sym typeface="Calibri"/>
                </a:rPr>
                <a:t> Design the multiplayer network architecture, considering server-client communication, latency optimization</a:t>
              </a:r>
              <a:endParaRPr sz="1200" b="0" i="0" u="none" strike="noStrike" cap="none">
                <a:solidFill>
                  <a:schemeClr val="lt1"/>
                </a:solidFill>
                <a:latin typeface="Calibri"/>
                <a:ea typeface="Calibri"/>
                <a:cs typeface="Calibri"/>
                <a:sym typeface="Calibri"/>
              </a:endParaRPr>
            </a:p>
          </p:txBody>
        </p:sp>
        <p:sp>
          <p:nvSpPr>
            <p:cNvPr id="270" name="Google Shape;270;p8"/>
            <p:cNvSpPr/>
            <p:nvPr/>
          </p:nvSpPr>
          <p:spPr>
            <a:xfrm>
              <a:off x="8756775" y="3458741"/>
              <a:ext cx="380233" cy="91440"/>
            </a:xfrm>
            <a:custGeom>
              <a:avLst/>
              <a:gdLst/>
              <a:ahLst/>
              <a:cxnLst/>
              <a:rect l="l" t="t" r="r" b="b"/>
              <a:pathLst>
                <a:path w="120000" h="120000" extrusionOk="0">
                  <a:moveTo>
                    <a:pt x="0" y="60000"/>
                  </a:moveTo>
                  <a:lnTo>
                    <a:pt x="120000" y="60000"/>
                  </a:lnTo>
                </a:path>
              </a:pathLst>
            </a:custGeom>
            <a:noFill/>
            <a:ln w="9525" cap="flat" cmpd="sng">
              <a:solidFill>
                <a:srgbClr val="599BD5"/>
              </a:solidFill>
              <a:prstDash val="solid"/>
              <a:miter lim="800000"/>
              <a:headEnd type="none" w="sm" len="sm"/>
              <a:tailEnd type="stealth" w="med" len="med"/>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8"/>
            <p:cNvSpPr txBox="1"/>
            <p:nvPr/>
          </p:nvSpPr>
          <p:spPr>
            <a:xfrm>
              <a:off x="8936621" y="3502405"/>
              <a:ext cx="20541" cy="4112"/>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b="0" i="0" u="none" strike="noStrike" cap="none">
                <a:solidFill>
                  <a:schemeClr val="dk1"/>
                </a:solidFill>
                <a:latin typeface="Calibri"/>
                <a:ea typeface="Calibri"/>
                <a:cs typeface="Calibri"/>
                <a:sym typeface="Calibri"/>
              </a:endParaRPr>
            </a:p>
          </p:txBody>
        </p:sp>
        <p:sp>
          <p:nvSpPr>
            <p:cNvPr id="272" name="Google Shape;272;p8"/>
            <p:cNvSpPr/>
            <p:nvPr/>
          </p:nvSpPr>
          <p:spPr>
            <a:xfrm>
              <a:off x="6972342" y="2968591"/>
              <a:ext cx="1786233" cy="1071739"/>
            </a:xfrm>
            <a:prstGeom prst="rect">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8"/>
            <p:cNvSpPr txBox="1"/>
            <p:nvPr/>
          </p:nvSpPr>
          <p:spPr>
            <a:xfrm>
              <a:off x="6972342" y="2968591"/>
              <a:ext cx="1786233" cy="1071739"/>
            </a:xfrm>
            <a:prstGeom prst="rect">
              <a:avLst/>
            </a:prstGeom>
            <a:noFill/>
            <a:ln>
              <a:noFill/>
            </a:ln>
          </p:spPr>
          <p:txBody>
            <a:bodyPr spcFirstLastPara="1" wrap="square" lIns="87525" tIns="91875" rIns="87525" bIns="91875"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US" sz="1200" b="1" i="0" u="none" strike="noStrike" cap="none">
                  <a:solidFill>
                    <a:schemeClr val="lt1"/>
                  </a:solidFill>
                  <a:latin typeface="Calibri"/>
                  <a:ea typeface="Calibri"/>
                  <a:cs typeface="Calibri"/>
                  <a:sym typeface="Calibri"/>
                </a:rPr>
                <a:t>5. Environment and Asset Creation:</a:t>
              </a:r>
              <a:endParaRPr sz="1200" b="0" i="0" u="none" strike="noStrike" cap="none">
                <a:solidFill>
                  <a:schemeClr val="lt1"/>
                </a:solidFill>
                <a:latin typeface="Calibri"/>
                <a:ea typeface="Calibri"/>
                <a:cs typeface="Calibri"/>
                <a:sym typeface="Calibri"/>
              </a:endParaRPr>
            </a:p>
          </p:txBody>
        </p:sp>
        <p:sp>
          <p:nvSpPr>
            <p:cNvPr id="274" name="Google Shape;274;p8"/>
            <p:cNvSpPr/>
            <p:nvPr/>
          </p:nvSpPr>
          <p:spPr>
            <a:xfrm>
              <a:off x="1274258" y="4038531"/>
              <a:ext cx="8788267" cy="380233"/>
            </a:xfrm>
            <a:custGeom>
              <a:avLst/>
              <a:gdLst/>
              <a:ahLst/>
              <a:cxnLst/>
              <a:rect l="l" t="t" r="r" b="b"/>
              <a:pathLst>
                <a:path w="120000" h="120000" extrusionOk="0">
                  <a:moveTo>
                    <a:pt x="120000" y="0"/>
                  </a:moveTo>
                  <a:lnTo>
                    <a:pt x="120000" y="65397"/>
                  </a:lnTo>
                  <a:lnTo>
                    <a:pt x="0" y="65397"/>
                  </a:lnTo>
                  <a:lnTo>
                    <a:pt x="0" y="120000"/>
                  </a:lnTo>
                </a:path>
              </a:pathLst>
            </a:custGeom>
            <a:noFill/>
            <a:ln w="9525" cap="flat" cmpd="sng">
              <a:solidFill>
                <a:srgbClr val="599BD5"/>
              </a:solidFill>
              <a:prstDash val="solid"/>
              <a:miter lim="800000"/>
              <a:headEnd type="none" w="sm" len="sm"/>
              <a:tailEnd type="stealth" w="med" len="med"/>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8"/>
            <p:cNvSpPr txBox="1"/>
            <p:nvPr/>
          </p:nvSpPr>
          <p:spPr>
            <a:xfrm>
              <a:off x="5448445" y="4226592"/>
              <a:ext cx="439893" cy="4112"/>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b="0" i="0" u="none" strike="noStrike" cap="none">
                <a:solidFill>
                  <a:schemeClr val="dk1"/>
                </a:solidFill>
                <a:latin typeface="Calibri"/>
                <a:ea typeface="Calibri"/>
                <a:cs typeface="Calibri"/>
                <a:sym typeface="Calibri"/>
              </a:endParaRPr>
            </a:p>
          </p:txBody>
        </p:sp>
        <p:sp>
          <p:nvSpPr>
            <p:cNvPr id="276" name="Google Shape;276;p8"/>
            <p:cNvSpPr/>
            <p:nvPr/>
          </p:nvSpPr>
          <p:spPr>
            <a:xfrm>
              <a:off x="9169409" y="2968591"/>
              <a:ext cx="1786233" cy="1071739"/>
            </a:xfrm>
            <a:prstGeom prst="rect">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8"/>
            <p:cNvSpPr txBox="1"/>
            <p:nvPr/>
          </p:nvSpPr>
          <p:spPr>
            <a:xfrm>
              <a:off x="9169409" y="2968591"/>
              <a:ext cx="1786233" cy="1071739"/>
            </a:xfrm>
            <a:prstGeom prst="rect">
              <a:avLst/>
            </a:prstGeom>
            <a:noFill/>
            <a:ln>
              <a:noFill/>
            </a:ln>
          </p:spPr>
          <p:txBody>
            <a:bodyPr spcFirstLastPara="1" wrap="square" lIns="87525" tIns="91875" rIns="87525" bIns="91875"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US" sz="1200" b="1" i="0" u="none" strike="noStrike" cap="none">
                  <a:solidFill>
                    <a:schemeClr val="lt1"/>
                  </a:solidFill>
                  <a:latin typeface="Calibri"/>
                  <a:ea typeface="Calibri"/>
                  <a:cs typeface="Calibri"/>
                  <a:sym typeface="Calibri"/>
                </a:rPr>
                <a:t>Art and Assets:</a:t>
              </a:r>
              <a:r>
                <a:rPr lang="en-US" sz="1200" b="0" i="0" u="none" strike="noStrike" cap="none">
                  <a:solidFill>
                    <a:schemeClr val="lt1"/>
                  </a:solidFill>
                  <a:latin typeface="Calibri"/>
                  <a:ea typeface="Calibri"/>
                  <a:cs typeface="Calibri"/>
                  <a:sym typeface="Calibri"/>
                </a:rPr>
                <a:t> Create 3D models, textures, animations, and sound assets for characters, weapons, environments, and visual effects.</a:t>
              </a:r>
              <a:endParaRPr sz="1200" b="0" i="0" u="none" strike="noStrike" cap="none">
                <a:solidFill>
                  <a:schemeClr val="lt1"/>
                </a:solidFill>
                <a:latin typeface="Calibri"/>
                <a:ea typeface="Calibri"/>
                <a:cs typeface="Calibri"/>
                <a:sym typeface="Calibri"/>
              </a:endParaRPr>
            </a:p>
          </p:txBody>
        </p:sp>
        <p:sp>
          <p:nvSpPr>
            <p:cNvPr id="278" name="Google Shape;278;p8"/>
            <p:cNvSpPr/>
            <p:nvPr/>
          </p:nvSpPr>
          <p:spPr>
            <a:xfrm>
              <a:off x="381142" y="4451165"/>
              <a:ext cx="1786233" cy="1071739"/>
            </a:xfrm>
            <a:prstGeom prst="rect">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8"/>
            <p:cNvSpPr txBox="1"/>
            <p:nvPr/>
          </p:nvSpPr>
          <p:spPr>
            <a:xfrm>
              <a:off x="381142" y="4451165"/>
              <a:ext cx="1786233" cy="1071739"/>
            </a:xfrm>
            <a:prstGeom prst="rect">
              <a:avLst/>
            </a:prstGeom>
            <a:noFill/>
            <a:ln>
              <a:noFill/>
            </a:ln>
          </p:spPr>
          <p:txBody>
            <a:bodyPr spcFirstLastPara="1" wrap="square" lIns="87525" tIns="91875" rIns="87525" bIns="91875"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US" sz="1200" b="1" i="0" u="none" strike="noStrike" cap="none">
                  <a:solidFill>
                    <a:schemeClr val="lt1"/>
                  </a:solidFill>
                  <a:latin typeface="Calibri"/>
                  <a:ea typeface="Calibri"/>
                  <a:cs typeface="Calibri"/>
                  <a:sym typeface="Calibri"/>
                </a:rPr>
                <a:t>Level Design:</a:t>
              </a:r>
              <a:r>
                <a:rPr lang="en-US" sz="1200" b="0" i="0" u="none" strike="noStrike" cap="none">
                  <a:solidFill>
                    <a:schemeClr val="lt1"/>
                  </a:solidFill>
                  <a:latin typeface="Calibri"/>
                  <a:ea typeface="Calibri"/>
                  <a:cs typeface="Calibri"/>
                  <a:sym typeface="Calibri"/>
                </a:rPr>
                <a:t> Design and build the game world, incorporating diverse landscapes, terrain features, and landmarks</a:t>
              </a:r>
              <a:endParaRPr sz="1200" b="0" i="0" u="none" strike="noStrike" cap="none">
                <a:solidFill>
                  <a:schemeClr val="lt1"/>
                </a:solidFill>
                <a:latin typeface="Calibri"/>
                <a:ea typeface="Calibri"/>
                <a:cs typeface="Calibri"/>
                <a:sym typeface="Calibri"/>
              </a:endParaRPr>
            </a:p>
          </p:txBody>
        </p:sp>
      </p:grpSp>
      <p:sp>
        <p:nvSpPr>
          <p:cNvPr id="280" name="Google Shape;28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4"/>
        <p:cNvGrpSpPr/>
        <p:nvPr/>
      </p:nvGrpSpPr>
      <p:grpSpPr>
        <a:xfrm>
          <a:off x="0" y="0"/>
          <a:ext cx="0" cy="0"/>
          <a:chOff x="0" y="0"/>
          <a:chExt cx="0" cy="0"/>
        </a:xfrm>
      </p:grpSpPr>
      <p:sp>
        <p:nvSpPr>
          <p:cNvPr id="285" name="Google Shape;285;p9"/>
          <p:cNvSpPr/>
          <p:nvPr/>
        </p:nvSpPr>
        <p:spPr>
          <a:xfrm>
            <a:off x="-1"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6" name="Google Shape;28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grpSp>
        <p:nvGrpSpPr>
          <p:cNvPr id="287" name="Google Shape;287;p9"/>
          <p:cNvGrpSpPr/>
          <p:nvPr/>
        </p:nvGrpSpPr>
        <p:grpSpPr>
          <a:xfrm>
            <a:off x="968829" y="1720215"/>
            <a:ext cx="10515599" cy="3417570"/>
            <a:chOff x="0" y="466884"/>
            <a:chExt cx="10515599" cy="3417570"/>
          </a:xfrm>
        </p:grpSpPr>
        <p:sp>
          <p:nvSpPr>
            <p:cNvPr id="288" name="Google Shape;288;p9"/>
            <p:cNvSpPr/>
            <p:nvPr/>
          </p:nvSpPr>
          <p:spPr>
            <a:xfrm>
              <a:off x="0" y="466884"/>
              <a:ext cx="1314449" cy="788670"/>
            </a:xfrm>
            <a:prstGeom prst="roundRect">
              <a:avLst>
                <a:gd name="adj" fmla="val 10000"/>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9"/>
            <p:cNvSpPr txBox="1"/>
            <p:nvPr/>
          </p:nvSpPr>
          <p:spPr>
            <a:xfrm>
              <a:off x="23099" y="489983"/>
              <a:ext cx="1268251" cy="742472"/>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Clr>
                  <a:schemeClr val="lt1"/>
                </a:buClr>
                <a:buSzPts val="800"/>
                <a:buFont typeface="Calibri"/>
                <a:buNone/>
              </a:pPr>
              <a:r>
                <a:rPr lang="en-US" sz="800" b="1" i="0" u="none" strike="noStrike" cap="none">
                  <a:solidFill>
                    <a:schemeClr val="lt1"/>
                  </a:solidFill>
                  <a:latin typeface="Calibri"/>
                  <a:ea typeface="Calibri"/>
                  <a:cs typeface="Calibri"/>
                  <a:sym typeface="Calibri"/>
                </a:rPr>
                <a:t>6. Gameplay Implementation:</a:t>
              </a:r>
              <a:endParaRPr sz="800" b="0" i="0" u="none" strike="noStrike" cap="none">
                <a:solidFill>
                  <a:schemeClr val="lt1"/>
                </a:solidFill>
                <a:latin typeface="Calibri"/>
                <a:ea typeface="Calibri"/>
                <a:cs typeface="Calibri"/>
                <a:sym typeface="Calibri"/>
              </a:endParaRPr>
            </a:p>
          </p:txBody>
        </p:sp>
        <p:sp>
          <p:nvSpPr>
            <p:cNvPr id="290" name="Google Shape;290;p9"/>
            <p:cNvSpPr/>
            <p:nvPr/>
          </p:nvSpPr>
          <p:spPr>
            <a:xfrm>
              <a:off x="1430121" y="698227"/>
              <a:ext cx="278663" cy="325983"/>
            </a:xfrm>
            <a:prstGeom prst="rightArrow">
              <a:avLst>
                <a:gd name="adj1" fmla="val 60000"/>
                <a:gd name="adj2" fmla="val 5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9"/>
            <p:cNvSpPr txBox="1"/>
            <p:nvPr/>
          </p:nvSpPr>
          <p:spPr>
            <a:xfrm>
              <a:off x="1430121" y="763424"/>
              <a:ext cx="195064" cy="195589"/>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700"/>
                <a:buFont typeface="Calibri"/>
                <a:buNone/>
              </a:pPr>
              <a:endParaRPr sz="700" b="0" i="0" u="none" strike="noStrike" cap="none">
                <a:solidFill>
                  <a:schemeClr val="lt1"/>
                </a:solidFill>
                <a:latin typeface="Calibri"/>
                <a:ea typeface="Calibri"/>
                <a:cs typeface="Calibri"/>
                <a:sym typeface="Calibri"/>
              </a:endParaRPr>
            </a:p>
          </p:txBody>
        </p:sp>
        <p:sp>
          <p:nvSpPr>
            <p:cNvPr id="292" name="Google Shape;292;p9"/>
            <p:cNvSpPr/>
            <p:nvPr/>
          </p:nvSpPr>
          <p:spPr>
            <a:xfrm>
              <a:off x="1840230" y="466884"/>
              <a:ext cx="1314449" cy="788670"/>
            </a:xfrm>
            <a:prstGeom prst="roundRect">
              <a:avLst>
                <a:gd name="adj" fmla="val 10000"/>
              </a:avLst>
            </a:prstGeom>
            <a:solidFill>
              <a:schemeClr val="accent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9"/>
            <p:cNvSpPr txBox="1"/>
            <p:nvPr/>
          </p:nvSpPr>
          <p:spPr>
            <a:xfrm>
              <a:off x="1863329" y="489983"/>
              <a:ext cx="1268251" cy="742472"/>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Clr>
                  <a:schemeClr val="lt1"/>
                </a:buClr>
                <a:buSzPts val="800"/>
                <a:buFont typeface="Times New Roman"/>
                <a:buNone/>
              </a:pPr>
              <a:r>
                <a:rPr lang="en-US" sz="800" b="1" i="0" u="none" strike="noStrike" cap="none">
                  <a:solidFill>
                    <a:schemeClr val="lt1"/>
                  </a:solidFill>
                  <a:latin typeface="Times New Roman"/>
                  <a:ea typeface="Times New Roman"/>
                  <a:cs typeface="Times New Roman"/>
                  <a:sym typeface="Times New Roman"/>
                </a:rPr>
                <a:t>Character Controllers:</a:t>
              </a:r>
              <a:r>
                <a:rPr lang="en-US" sz="800" b="0" i="0" u="none" strike="noStrike" cap="none">
                  <a:solidFill>
                    <a:schemeClr val="lt1"/>
                  </a:solidFill>
                  <a:latin typeface="Times New Roman"/>
                  <a:ea typeface="Times New Roman"/>
                  <a:cs typeface="Times New Roman"/>
                  <a:sym typeface="Times New Roman"/>
                </a:rPr>
                <a:t> Develop character controllers for player movement, jumping, crouching, and interaction with the environment.</a:t>
              </a:r>
              <a:endParaRPr sz="800" b="0" i="0" u="none" strike="noStrike" cap="none">
                <a:solidFill>
                  <a:schemeClr val="lt1"/>
                </a:solidFill>
                <a:latin typeface="Times New Roman"/>
                <a:ea typeface="Times New Roman"/>
                <a:cs typeface="Times New Roman"/>
                <a:sym typeface="Times New Roman"/>
              </a:endParaRPr>
            </a:p>
          </p:txBody>
        </p:sp>
        <p:sp>
          <p:nvSpPr>
            <p:cNvPr id="294" name="Google Shape;294;p9"/>
            <p:cNvSpPr/>
            <p:nvPr/>
          </p:nvSpPr>
          <p:spPr>
            <a:xfrm>
              <a:off x="3270351" y="698227"/>
              <a:ext cx="278663" cy="325983"/>
            </a:xfrm>
            <a:prstGeom prst="rightArrow">
              <a:avLst>
                <a:gd name="adj1" fmla="val 60000"/>
                <a:gd name="adj2" fmla="val 5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9"/>
            <p:cNvSpPr txBox="1"/>
            <p:nvPr/>
          </p:nvSpPr>
          <p:spPr>
            <a:xfrm>
              <a:off x="3270351" y="763424"/>
              <a:ext cx="195064" cy="195589"/>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700"/>
                <a:buFont typeface="Calibri"/>
                <a:buNone/>
              </a:pPr>
              <a:endParaRPr sz="700" b="0" i="0" u="none" strike="noStrike" cap="none">
                <a:solidFill>
                  <a:schemeClr val="lt1"/>
                </a:solidFill>
                <a:latin typeface="Calibri"/>
                <a:ea typeface="Calibri"/>
                <a:cs typeface="Calibri"/>
                <a:sym typeface="Calibri"/>
              </a:endParaRPr>
            </a:p>
          </p:txBody>
        </p:sp>
        <p:sp>
          <p:nvSpPr>
            <p:cNvPr id="296" name="Google Shape;296;p9"/>
            <p:cNvSpPr/>
            <p:nvPr/>
          </p:nvSpPr>
          <p:spPr>
            <a:xfrm>
              <a:off x="3680460" y="466884"/>
              <a:ext cx="1314449" cy="788670"/>
            </a:xfrm>
            <a:prstGeom prst="roundRect">
              <a:avLst>
                <a:gd name="adj" fmla="val 10000"/>
              </a:avLst>
            </a:prstGeom>
            <a:solidFill>
              <a:schemeClr val="accent4"/>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9"/>
            <p:cNvSpPr txBox="1"/>
            <p:nvPr/>
          </p:nvSpPr>
          <p:spPr>
            <a:xfrm>
              <a:off x="3703559" y="489983"/>
              <a:ext cx="1268251" cy="742472"/>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Clr>
                  <a:schemeClr val="lt1"/>
                </a:buClr>
                <a:buSzPts val="800"/>
                <a:buFont typeface="Times New Roman"/>
                <a:buNone/>
              </a:pPr>
              <a:r>
                <a:rPr lang="en-US" sz="800" b="1" i="0" u="none" strike="noStrike" cap="none">
                  <a:solidFill>
                    <a:schemeClr val="lt1"/>
                  </a:solidFill>
                  <a:latin typeface="Times New Roman"/>
                  <a:ea typeface="Times New Roman"/>
                  <a:cs typeface="Times New Roman"/>
                  <a:sym typeface="Times New Roman"/>
                </a:rPr>
                <a:t>Combat Mechanics:</a:t>
              </a:r>
              <a:r>
                <a:rPr lang="en-US" sz="800" b="0" i="0" u="none" strike="noStrike" cap="none">
                  <a:solidFill>
                    <a:schemeClr val="lt1"/>
                  </a:solidFill>
                  <a:latin typeface="Times New Roman"/>
                  <a:ea typeface="Times New Roman"/>
                  <a:cs typeface="Times New Roman"/>
                  <a:sym typeface="Times New Roman"/>
                </a:rPr>
                <a:t> Implement combat mechanics, including shooting, damage calculation, and hit detection.</a:t>
              </a:r>
              <a:endParaRPr sz="800" b="0" i="0" u="none" strike="noStrike" cap="none">
                <a:solidFill>
                  <a:schemeClr val="lt1"/>
                </a:solidFill>
                <a:latin typeface="Times New Roman"/>
                <a:ea typeface="Times New Roman"/>
                <a:cs typeface="Times New Roman"/>
                <a:sym typeface="Times New Roman"/>
              </a:endParaRPr>
            </a:p>
          </p:txBody>
        </p:sp>
        <p:sp>
          <p:nvSpPr>
            <p:cNvPr id="298" name="Google Shape;298;p9"/>
            <p:cNvSpPr/>
            <p:nvPr/>
          </p:nvSpPr>
          <p:spPr>
            <a:xfrm>
              <a:off x="5110581" y="698227"/>
              <a:ext cx="278663" cy="325983"/>
            </a:xfrm>
            <a:prstGeom prst="rightArrow">
              <a:avLst>
                <a:gd name="adj1" fmla="val 60000"/>
                <a:gd name="adj2"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9"/>
            <p:cNvSpPr txBox="1"/>
            <p:nvPr/>
          </p:nvSpPr>
          <p:spPr>
            <a:xfrm>
              <a:off x="5110581" y="763424"/>
              <a:ext cx="195064" cy="195589"/>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700"/>
                <a:buFont typeface="Calibri"/>
                <a:buNone/>
              </a:pPr>
              <a:endParaRPr sz="700" b="0" i="0" u="none" strike="noStrike" cap="none">
                <a:solidFill>
                  <a:schemeClr val="lt1"/>
                </a:solidFill>
                <a:latin typeface="Calibri"/>
                <a:ea typeface="Calibri"/>
                <a:cs typeface="Calibri"/>
                <a:sym typeface="Calibri"/>
              </a:endParaRPr>
            </a:p>
          </p:txBody>
        </p:sp>
        <p:sp>
          <p:nvSpPr>
            <p:cNvPr id="300" name="Google Shape;300;p9"/>
            <p:cNvSpPr/>
            <p:nvPr/>
          </p:nvSpPr>
          <p:spPr>
            <a:xfrm>
              <a:off x="5520690" y="466884"/>
              <a:ext cx="1314449" cy="788670"/>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9"/>
            <p:cNvSpPr txBox="1"/>
            <p:nvPr/>
          </p:nvSpPr>
          <p:spPr>
            <a:xfrm>
              <a:off x="5543789" y="489983"/>
              <a:ext cx="1268251" cy="742472"/>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Clr>
                  <a:schemeClr val="lt1"/>
                </a:buClr>
                <a:buSzPts val="800"/>
                <a:buFont typeface="Times New Roman"/>
                <a:buNone/>
              </a:pPr>
              <a:r>
                <a:rPr lang="en-US" sz="800" b="1" i="0" u="none" strike="noStrike" cap="none">
                  <a:solidFill>
                    <a:schemeClr val="lt1"/>
                  </a:solidFill>
                  <a:latin typeface="Times New Roman"/>
                  <a:ea typeface="Times New Roman"/>
                  <a:cs typeface="Times New Roman"/>
                  <a:sym typeface="Times New Roman"/>
                </a:rPr>
                <a:t>Inventory Systems:</a:t>
              </a:r>
              <a:r>
                <a:rPr lang="en-US" sz="800" b="0" i="0" u="none" strike="noStrike" cap="none">
                  <a:solidFill>
                    <a:schemeClr val="lt1"/>
                  </a:solidFill>
                  <a:latin typeface="Times New Roman"/>
                  <a:ea typeface="Times New Roman"/>
                  <a:cs typeface="Times New Roman"/>
                  <a:sym typeface="Times New Roman"/>
                </a:rPr>
                <a:t> Create inventory systems for looting items, managing weapons, and customizing characters.</a:t>
              </a:r>
              <a:endParaRPr sz="800" b="0" i="0" u="none" strike="noStrike" cap="none">
                <a:solidFill>
                  <a:schemeClr val="lt1"/>
                </a:solidFill>
                <a:latin typeface="Times New Roman"/>
                <a:ea typeface="Times New Roman"/>
                <a:cs typeface="Times New Roman"/>
                <a:sym typeface="Times New Roman"/>
              </a:endParaRPr>
            </a:p>
          </p:txBody>
        </p:sp>
        <p:sp>
          <p:nvSpPr>
            <p:cNvPr id="302" name="Google Shape;302;p9"/>
            <p:cNvSpPr/>
            <p:nvPr/>
          </p:nvSpPr>
          <p:spPr>
            <a:xfrm>
              <a:off x="6950811" y="698227"/>
              <a:ext cx="278663" cy="325983"/>
            </a:xfrm>
            <a:prstGeom prst="rightArrow">
              <a:avLst>
                <a:gd name="adj1" fmla="val 60000"/>
                <a:gd name="adj2" fmla="val 50000"/>
              </a:avLst>
            </a:prstGeom>
            <a:solidFill>
              <a:srgbClr val="4372C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9"/>
            <p:cNvSpPr txBox="1"/>
            <p:nvPr/>
          </p:nvSpPr>
          <p:spPr>
            <a:xfrm>
              <a:off x="6950811" y="763424"/>
              <a:ext cx="195064" cy="195589"/>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700"/>
                <a:buFont typeface="Calibri"/>
                <a:buNone/>
              </a:pPr>
              <a:endParaRPr sz="700" b="0" i="0" u="none" strike="noStrike" cap="none">
                <a:solidFill>
                  <a:schemeClr val="lt1"/>
                </a:solidFill>
                <a:latin typeface="Calibri"/>
                <a:ea typeface="Calibri"/>
                <a:cs typeface="Calibri"/>
                <a:sym typeface="Calibri"/>
              </a:endParaRPr>
            </a:p>
          </p:txBody>
        </p:sp>
        <p:sp>
          <p:nvSpPr>
            <p:cNvPr id="304" name="Google Shape;304;p9"/>
            <p:cNvSpPr/>
            <p:nvPr/>
          </p:nvSpPr>
          <p:spPr>
            <a:xfrm>
              <a:off x="7360920" y="466884"/>
              <a:ext cx="1314449" cy="788670"/>
            </a:xfrm>
            <a:prstGeom prst="roundRect">
              <a:avLst>
                <a:gd name="adj" fmla="val 10000"/>
              </a:avLst>
            </a:prstGeom>
            <a:solidFill>
              <a:schemeClr val="accent6"/>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9"/>
            <p:cNvSpPr txBox="1"/>
            <p:nvPr/>
          </p:nvSpPr>
          <p:spPr>
            <a:xfrm>
              <a:off x="7384019" y="489983"/>
              <a:ext cx="1268251" cy="742472"/>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Clr>
                  <a:schemeClr val="lt1"/>
                </a:buClr>
                <a:buSzPts val="800"/>
                <a:buFont typeface="Calibri"/>
                <a:buNone/>
              </a:pPr>
              <a:r>
                <a:rPr lang="en-US" sz="800" b="1" i="0" u="none" strike="noStrike" cap="none">
                  <a:solidFill>
                    <a:schemeClr val="lt1"/>
                  </a:solidFill>
                  <a:latin typeface="Calibri"/>
                  <a:ea typeface="Calibri"/>
                  <a:cs typeface="Calibri"/>
                  <a:sym typeface="Calibri"/>
                </a:rPr>
                <a:t>7</a:t>
              </a:r>
              <a:r>
                <a:rPr lang="en-US" sz="800" b="1" i="0" u="none" strike="noStrike" cap="none">
                  <a:solidFill>
                    <a:schemeClr val="lt1"/>
                  </a:solidFill>
                  <a:latin typeface="Times New Roman"/>
                  <a:ea typeface="Times New Roman"/>
                  <a:cs typeface="Times New Roman"/>
                  <a:sym typeface="Times New Roman"/>
                </a:rPr>
                <a:t>. Multiplayer Networking:</a:t>
              </a:r>
              <a:endParaRPr sz="800" b="0" i="0" u="none" strike="noStrike" cap="none">
                <a:solidFill>
                  <a:schemeClr val="lt1"/>
                </a:solidFill>
                <a:latin typeface="Times New Roman"/>
                <a:ea typeface="Times New Roman"/>
                <a:cs typeface="Times New Roman"/>
                <a:sym typeface="Times New Roman"/>
              </a:endParaRPr>
            </a:p>
          </p:txBody>
        </p:sp>
        <p:sp>
          <p:nvSpPr>
            <p:cNvPr id="306" name="Google Shape;306;p9"/>
            <p:cNvSpPr/>
            <p:nvPr/>
          </p:nvSpPr>
          <p:spPr>
            <a:xfrm>
              <a:off x="8791041" y="698227"/>
              <a:ext cx="278663" cy="325983"/>
            </a:xfrm>
            <a:prstGeom prst="rightArrow">
              <a:avLst>
                <a:gd name="adj1" fmla="val 60000"/>
                <a:gd name="adj2" fmla="val 5000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9"/>
            <p:cNvSpPr txBox="1"/>
            <p:nvPr/>
          </p:nvSpPr>
          <p:spPr>
            <a:xfrm>
              <a:off x="8791041" y="763424"/>
              <a:ext cx="195064" cy="195589"/>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700"/>
                <a:buFont typeface="Calibri"/>
                <a:buNone/>
              </a:pPr>
              <a:endParaRPr sz="700" b="0" i="0" u="none" strike="noStrike" cap="none">
                <a:solidFill>
                  <a:schemeClr val="lt1"/>
                </a:solidFill>
                <a:latin typeface="Calibri"/>
                <a:ea typeface="Calibri"/>
                <a:cs typeface="Calibri"/>
                <a:sym typeface="Calibri"/>
              </a:endParaRPr>
            </a:p>
          </p:txBody>
        </p:sp>
        <p:sp>
          <p:nvSpPr>
            <p:cNvPr id="308" name="Google Shape;308;p9"/>
            <p:cNvSpPr/>
            <p:nvPr/>
          </p:nvSpPr>
          <p:spPr>
            <a:xfrm>
              <a:off x="9201149" y="466884"/>
              <a:ext cx="1314449" cy="788670"/>
            </a:xfrm>
            <a:prstGeom prst="roundRect">
              <a:avLst>
                <a:gd name="adj" fmla="val 10000"/>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9"/>
            <p:cNvSpPr txBox="1"/>
            <p:nvPr/>
          </p:nvSpPr>
          <p:spPr>
            <a:xfrm>
              <a:off x="9224248" y="489983"/>
              <a:ext cx="1268251" cy="742472"/>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Clr>
                  <a:schemeClr val="lt1"/>
                </a:buClr>
                <a:buSzPts val="800"/>
                <a:buFont typeface="Times New Roman"/>
                <a:buNone/>
              </a:pPr>
              <a:r>
                <a:rPr lang="en-US" sz="800" b="1" i="0" u="none" strike="noStrike" cap="none">
                  <a:solidFill>
                    <a:schemeClr val="lt1"/>
                  </a:solidFill>
                  <a:latin typeface="Times New Roman"/>
                  <a:ea typeface="Times New Roman"/>
                  <a:cs typeface="Times New Roman"/>
                  <a:sym typeface="Times New Roman"/>
                </a:rPr>
                <a:t>Network Setup:</a:t>
              </a:r>
              <a:r>
                <a:rPr lang="en-US" sz="800" b="0" i="0" u="none" strike="noStrike" cap="none">
                  <a:solidFill>
                    <a:schemeClr val="lt1"/>
                  </a:solidFill>
                  <a:latin typeface="Times New Roman"/>
                  <a:ea typeface="Times New Roman"/>
                  <a:cs typeface="Times New Roman"/>
                  <a:sym typeface="Times New Roman"/>
                </a:rPr>
                <a:t> Implement server-client architecture, handle player connections, and synchronize game states among clients.</a:t>
              </a:r>
              <a:endParaRPr sz="800" b="0" i="0" u="none" strike="noStrike" cap="none">
                <a:solidFill>
                  <a:schemeClr val="lt1"/>
                </a:solidFill>
                <a:latin typeface="Times New Roman"/>
                <a:ea typeface="Times New Roman"/>
                <a:cs typeface="Times New Roman"/>
                <a:sym typeface="Times New Roman"/>
              </a:endParaRPr>
            </a:p>
          </p:txBody>
        </p:sp>
        <p:sp>
          <p:nvSpPr>
            <p:cNvPr id="310" name="Google Shape;310;p9"/>
            <p:cNvSpPr/>
            <p:nvPr/>
          </p:nvSpPr>
          <p:spPr>
            <a:xfrm rot="5400000">
              <a:off x="9719043" y="1347565"/>
              <a:ext cx="278663" cy="325983"/>
            </a:xfrm>
            <a:prstGeom prst="rightArrow">
              <a:avLst>
                <a:gd name="adj1" fmla="val 60000"/>
                <a:gd name="adj2" fmla="val 5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9"/>
            <p:cNvSpPr txBox="1"/>
            <p:nvPr/>
          </p:nvSpPr>
          <p:spPr>
            <a:xfrm>
              <a:off x="9760581" y="1371225"/>
              <a:ext cx="195589" cy="195064"/>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700"/>
                <a:buFont typeface="Calibri"/>
                <a:buNone/>
              </a:pPr>
              <a:endParaRPr sz="700" b="0" i="0" u="none" strike="noStrike" cap="none">
                <a:solidFill>
                  <a:schemeClr val="lt1"/>
                </a:solidFill>
                <a:latin typeface="Calibri"/>
                <a:ea typeface="Calibri"/>
                <a:cs typeface="Calibri"/>
                <a:sym typeface="Calibri"/>
              </a:endParaRPr>
            </a:p>
          </p:txBody>
        </p:sp>
        <p:sp>
          <p:nvSpPr>
            <p:cNvPr id="312" name="Google Shape;312;p9"/>
            <p:cNvSpPr/>
            <p:nvPr/>
          </p:nvSpPr>
          <p:spPr>
            <a:xfrm>
              <a:off x="9201150" y="1781334"/>
              <a:ext cx="1314449" cy="788670"/>
            </a:xfrm>
            <a:prstGeom prst="roundRect">
              <a:avLst>
                <a:gd name="adj" fmla="val 10000"/>
              </a:avLst>
            </a:prstGeom>
            <a:solidFill>
              <a:schemeClr val="accent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9"/>
            <p:cNvSpPr txBox="1"/>
            <p:nvPr/>
          </p:nvSpPr>
          <p:spPr>
            <a:xfrm>
              <a:off x="9224249" y="1804433"/>
              <a:ext cx="1268251" cy="742472"/>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Clr>
                  <a:schemeClr val="lt1"/>
                </a:buClr>
                <a:buSzPts val="800"/>
                <a:buFont typeface="Times New Roman"/>
                <a:buNone/>
              </a:pPr>
              <a:r>
                <a:rPr lang="en-US" sz="800" b="1" i="0" u="none" strike="noStrike" cap="none">
                  <a:solidFill>
                    <a:schemeClr val="lt1"/>
                  </a:solidFill>
                  <a:latin typeface="Times New Roman"/>
                  <a:ea typeface="Times New Roman"/>
                  <a:cs typeface="Times New Roman"/>
                  <a:sym typeface="Times New Roman"/>
                </a:rPr>
                <a:t>Latency Optimization:</a:t>
              </a:r>
              <a:r>
                <a:rPr lang="en-US" sz="800" b="0" i="0" u="none" strike="noStrike" cap="none">
                  <a:solidFill>
                    <a:schemeClr val="lt1"/>
                  </a:solidFill>
                  <a:latin typeface="Times New Roman"/>
                  <a:ea typeface="Times New Roman"/>
                  <a:cs typeface="Times New Roman"/>
                  <a:sym typeface="Times New Roman"/>
                </a:rPr>
                <a:t> Optimize networking code to minimize latency and ensure a smooth multiplayer experience.</a:t>
              </a:r>
              <a:endParaRPr sz="800" b="0" i="0" u="none" strike="noStrike" cap="none">
                <a:solidFill>
                  <a:schemeClr val="lt1"/>
                </a:solidFill>
                <a:latin typeface="Times New Roman"/>
                <a:ea typeface="Times New Roman"/>
                <a:cs typeface="Times New Roman"/>
                <a:sym typeface="Times New Roman"/>
              </a:endParaRPr>
            </a:p>
          </p:txBody>
        </p:sp>
        <p:sp>
          <p:nvSpPr>
            <p:cNvPr id="314" name="Google Shape;314;p9"/>
            <p:cNvSpPr/>
            <p:nvPr/>
          </p:nvSpPr>
          <p:spPr>
            <a:xfrm rot="10800000">
              <a:off x="8806815" y="2012677"/>
              <a:ext cx="278663" cy="325983"/>
            </a:xfrm>
            <a:prstGeom prst="rightArrow">
              <a:avLst>
                <a:gd name="adj1" fmla="val 60000"/>
                <a:gd name="adj2" fmla="val 5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9"/>
            <p:cNvSpPr txBox="1"/>
            <p:nvPr/>
          </p:nvSpPr>
          <p:spPr>
            <a:xfrm>
              <a:off x="8890414" y="2077874"/>
              <a:ext cx="195064" cy="195589"/>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700"/>
                <a:buFont typeface="Calibri"/>
                <a:buNone/>
              </a:pPr>
              <a:endParaRPr sz="700" b="0" i="0" u="none" strike="noStrike" cap="none">
                <a:solidFill>
                  <a:schemeClr val="lt1"/>
                </a:solidFill>
                <a:latin typeface="Calibri"/>
                <a:ea typeface="Calibri"/>
                <a:cs typeface="Calibri"/>
                <a:sym typeface="Calibri"/>
              </a:endParaRPr>
            </a:p>
          </p:txBody>
        </p:sp>
        <p:sp>
          <p:nvSpPr>
            <p:cNvPr id="316" name="Google Shape;316;p9"/>
            <p:cNvSpPr/>
            <p:nvPr/>
          </p:nvSpPr>
          <p:spPr>
            <a:xfrm>
              <a:off x="7360920" y="1781334"/>
              <a:ext cx="1314449" cy="788670"/>
            </a:xfrm>
            <a:prstGeom prst="roundRect">
              <a:avLst>
                <a:gd name="adj" fmla="val 10000"/>
              </a:avLst>
            </a:prstGeom>
            <a:solidFill>
              <a:schemeClr val="accent4"/>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9"/>
            <p:cNvSpPr txBox="1"/>
            <p:nvPr/>
          </p:nvSpPr>
          <p:spPr>
            <a:xfrm>
              <a:off x="7384019" y="1804433"/>
              <a:ext cx="1268251" cy="742472"/>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Clr>
                  <a:schemeClr val="lt1"/>
                </a:buClr>
                <a:buSzPts val="800"/>
                <a:buFont typeface="Times New Roman"/>
                <a:buNone/>
              </a:pPr>
              <a:r>
                <a:rPr lang="en-US" sz="800" b="1" i="0" u="none" strike="noStrike" cap="none">
                  <a:solidFill>
                    <a:schemeClr val="lt1"/>
                  </a:solidFill>
                  <a:latin typeface="Times New Roman"/>
                  <a:ea typeface="Times New Roman"/>
                  <a:cs typeface="Times New Roman"/>
                  <a:sym typeface="Times New Roman"/>
                </a:rPr>
                <a:t>Anti-Cheat Measures:</a:t>
              </a:r>
              <a:r>
                <a:rPr lang="en-US" sz="800" b="0" i="0" u="none" strike="noStrike" cap="none">
                  <a:solidFill>
                    <a:schemeClr val="lt1"/>
                  </a:solidFill>
                  <a:latin typeface="Times New Roman"/>
                  <a:ea typeface="Times New Roman"/>
                  <a:cs typeface="Times New Roman"/>
                  <a:sym typeface="Times New Roman"/>
                </a:rPr>
                <a:t> Implement anti-cheat mechanisms to maintain fair gameplay.</a:t>
              </a:r>
              <a:endParaRPr sz="800" b="0" i="0" u="none" strike="noStrike" cap="none">
                <a:solidFill>
                  <a:schemeClr val="lt1"/>
                </a:solidFill>
                <a:latin typeface="Times New Roman"/>
                <a:ea typeface="Times New Roman"/>
                <a:cs typeface="Times New Roman"/>
                <a:sym typeface="Times New Roman"/>
              </a:endParaRPr>
            </a:p>
          </p:txBody>
        </p:sp>
        <p:sp>
          <p:nvSpPr>
            <p:cNvPr id="318" name="Google Shape;318;p9"/>
            <p:cNvSpPr/>
            <p:nvPr/>
          </p:nvSpPr>
          <p:spPr>
            <a:xfrm rot="10800000">
              <a:off x="6966585" y="2012677"/>
              <a:ext cx="278663" cy="325983"/>
            </a:xfrm>
            <a:prstGeom prst="rightArrow">
              <a:avLst>
                <a:gd name="adj1" fmla="val 60000"/>
                <a:gd name="adj2"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9"/>
            <p:cNvSpPr txBox="1"/>
            <p:nvPr/>
          </p:nvSpPr>
          <p:spPr>
            <a:xfrm>
              <a:off x="7050184" y="2077874"/>
              <a:ext cx="195064" cy="195589"/>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700"/>
                <a:buFont typeface="Calibri"/>
                <a:buNone/>
              </a:pPr>
              <a:endParaRPr sz="700" b="0" i="0" u="none" strike="noStrike" cap="none">
                <a:solidFill>
                  <a:schemeClr val="lt1"/>
                </a:solidFill>
                <a:latin typeface="Calibri"/>
                <a:ea typeface="Calibri"/>
                <a:cs typeface="Calibri"/>
                <a:sym typeface="Calibri"/>
              </a:endParaRPr>
            </a:p>
          </p:txBody>
        </p:sp>
        <p:sp>
          <p:nvSpPr>
            <p:cNvPr id="320" name="Google Shape;320;p9"/>
            <p:cNvSpPr/>
            <p:nvPr/>
          </p:nvSpPr>
          <p:spPr>
            <a:xfrm>
              <a:off x="5520690" y="1781334"/>
              <a:ext cx="1314449" cy="788670"/>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9"/>
            <p:cNvSpPr txBox="1"/>
            <p:nvPr/>
          </p:nvSpPr>
          <p:spPr>
            <a:xfrm>
              <a:off x="5543789" y="1804433"/>
              <a:ext cx="1268251" cy="742472"/>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Clr>
                  <a:schemeClr val="lt1"/>
                </a:buClr>
                <a:buSzPts val="800"/>
                <a:buFont typeface="Calibri"/>
                <a:buNone/>
              </a:pPr>
              <a:r>
                <a:rPr lang="en-US" sz="800" b="1" i="0" u="none" strike="noStrike" cap="none">
                  <a:solidFill>
                    <a:schemeClr val="lt1"/>
                  </a:solidFill>
                  <a:latin typeface="Calibri"/>
                  <a:ea typeface="Calibri"/>
                  <a:cs typeface="Calibri"/>
                  <a:sym typeface="Calibri"/>
                </a:rPr>
                <a:t>8</a:t>
              </a:r>
              <a:r>
                <a:rPr lang="en-US" sz="800" b="1" i="0" u="none" strike="noStrike" cap="none">
                  <a:solidFill>
                    <a:schemeClr val="lt1"/>
                  </a:solidFill>
                  <a:latin typeface="Times New Roman"/>
                  <a:ea typeface="Times New Roman"/>
                  <a:cs typeface="Times New Roman"/>
                  <a:sym typeface="Times New Roman"/>
                </a:rPr>
                <a:t>. Visual and Audio Development:</a:t>
              </a:r>
              <a:endParaRPr sz="800" b="0" i="0" u="none" strike="noStrike" cap="none">
                <a:solidFill>
                  <a:schemeClr val="lt1"/>
                </a:solidFill>
                <a:latin typeface="Times New Roman"/>
                <a:ea typeface="Times New Roman"/>
                <a:cs typeface="Times New Roman"/>
                <a:sym typeface="Times New Roman"/>
              </a:endParaRPr>
            </a:p>
          </p:txBody>
        </p:sp>
        <p:sp>
          <p:nvSpPr>
            <p:cNvPr id="322" name="Google Shape;322;p9"/>
            <p:cNvSpPr/>
            <p:nvPr/>
          </p:nvSpPr>
          <p:spPr>
            <a:xfrm rot="10800000">
              <a:off x="5126355" y="2012677"/>
              <a:ext cx="278663" cy="325983"/>
            </a:xfrm>
            <a:prstGeom prst="rightArrow">
              <a:avLst>
                <a:gd name="adj1" fmla="val 60000"/>
                <a:gd name="adj2" fmla="val 50000"/>
              </a:avLst>
            </a:prstGeom>
            <a:solidFill>
              <a:srgbClr val="4372C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9"/>
            <p:cNvSpPr txBox="1"/>
            <p:nvPr/>
          </p:nvSpPr>
          <p:spPr>
            <a:xfrm>
              <a:off x="5209954" y="2077874"/>
              <a:ext cx="195064" cy="195589"/>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700"/>
                <a:buFont typeface="Calibri"/>
                <a:buNone/>
              </a:pPr>
              <a:endParaRPr sz="700" b="0" i="0" u="none" strike="noStrike" cap="none">
                <a:solidFill>
                  <a:schemeClr val="lt1"/>
                </a:solidFill>
                <a:latin typeface="Calibri"/>
                <a:ea typeface="Calibri"/>
                <a:cs typeface="Calibri"/>
                <a:sym typeface="Calibri"/>
              </a:endParaRPr>
            </a:p>
          </p:txBody>
        </p:sp>
        <p:sp>
          <p:nvSpPr>
            <p:cNvPr id="324" name="Google Shape;324;p9"/>
            <p:cNvSpPr/>
            <p:nvPr/>
          </p:nvSpPr>
          <p:spPr>
            <a:xfrm>
              <a:off x="3680460" y="1781334"/>
              <a:ext cx="1314449" cy="788670"/>
            </a:xfrm>
            <a:prstGeom prst="roundRect">
              <a:avLst>
                <a:gd name="adj" fmla="val 10000"/>
              </a:avLst>
            </a:prstGeom>
            <a:solidFill>
              <a:schemeClr val="accent6"/>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9"/>
            <p:cNvSpPr txBox="1"/>
            <p:nvPr/>
          </p:nvSpPr>
          <p:spPr>
            <a:xfrm>
              <a:off x="3703559" y="1804433"/>
              <a:ext cx="1268251" cy="742472"/>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Clr>
                  <a:schemeClr val="lt1"/>
                </a:buClr>
                <a:buSzPts val="800"/>
                <a:buFont typeface="Times New Roman"/>
                <a:buNone/>
              </a:pPr>
              <a:r>
                <a:rPr lang="en-US" sz="800" b="1" i="0" u="none" strike="noStrike" cap="none">
                  <a:solidFill>
                    <a:schemeClr val="lt1"/>
                  </a:solidFill>
                  <a:latin typeface="Times New Roman"/>
                  <a:ea typeface="Times New Roman"/>
                  <a:cs typeface="Times New Roman"/>
                  <a:sym typeface="Times New Roman"/>
                </a:rPr>
                <a:t>Graphics and Rendering:</a:t>
              </a:r>
              <a:r>
                <a:rPr lang="en-US" sz="800" b="0" i="0" u="none" strike="noStrike" cap="none">
                  <a:solidFill>
                    <a:schemeClr val="lt1"/>
                  </a:solidFill>
                  <a:latin typeface="Times New Roman"/>
                  <a:ea typeface="Times New Roman"/>
                  <a:cs typeface="Times New Roman"/>
                  <a:sym typeface="Times New Roman"/>
                </a:rPr>
                <a:t> Integrate 3D models, textures, and shaders to achieve the desired visual quality.</a:t>
              </a:r>
              <a:endParaRPr sz="800" b="0" i="0" u="none" strike="noStrike" cap="none">
                <a:solidFill>
                  <a:schemeClr val="lt1"/>
                </a:solidFill>
                <a:latin typeface="Times New Roman"/>
                <a:ea typeface="Times New Roman"/>
                <a:cs typeface="Times New Roman"/>
                <a:sym typeface="Times New Roman"/>
              </a:endParaRPr>
            </a:p>
          </p:txBody>
        </p:sp>
        <p:sp>
          <p:nvSpPr>
            <p:cNvPr id="326" name="Google Shape;326;p9"/>
            <p:cNvSpPr/>
            <p:nvPr/>
          </p:nvSpPr>
          <p:spPr>
            <a:xfrm rot="10800000">
              <a:off x="3286125" y="2012677"/>
              <a:ext cx="278663" cy="325983"/>
            </a:xfrm>
            <a:prstGeom prst="rightArrow">
              <a:avLst>
                <a:gd name="adj1" fmla="val 60000"/>
                <a:gd name="adj2" fmla="val 5000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9"/>
            <p:cNvSpPr txBox="1"/>
            <p:nvPr/>
          </p:nvSpPr>
          <p:spPr>
            <a:xfrm>
              <a:off x="3369724" y="2077874"/>
              <a:ext cx="195064" cy="195589"/>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700"/>
                <a:buFont typeface="Calibri"/>
                <a:buNone/>
              </a:pPr>
              <a:endParaRPr sz="700" b="0" i="0" u="none" strike="noStrike" cap="none">
                <a:solidFill>
                  <a:schemeClr val="lt1"/>
                </a:solidFill>
                <a:latin typeface="Calibri"/>
                <a:ea typeface="Calibri"/>
                <a:cs typeface="Calibri"/>
                <a:sym typeface="Calibri"/>
              </a:endParaRPr>
            </a:p>
          </p:txBody>
        </p:sp>
        <p:sp>
          <p:nvSpPr>
            <p:cNvPr id="328" name="Google Shape;328;p9"/>
            <p:cNvSpPr/>
            <p:nvPr/>
          </p:nvSpPr>
          <p:spPr>
            <a:xfrm>
              <a:off x="1840230" y="1781334"/>
              <a:ext cx="1314449" cy="788670"/>
            </a:xfrm>
            <a:prstGeom prst="roundRect">
              <a:avLst>
                <a:gd name="adj" fmla="val 10000"/>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9"/>
            <p:cNvSpPr txBox="1"/>
            <p:nvPr/>
          </p:nvSpPr>
          <p:spPr>
            <a:xfrm>
              <a:off x="1863329" y="1804433"/>
              <a:ext cx="1268251" cy="742472"/>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Clr>
                  <a:schemeClr val="lt1"/>
                </a:buClr>
                <a:buSzPts val="800"/>
                <a:buFont typeface="Times New Roman"/>
                <a:buNone/>
              </a:pPr>
              <a:r>
                <a:rPr lang="en-US" sz="800" b="1" i="0" u="none" strike="noStrike" cap="none">
                  <a:solidFill>
                    <a:schemeClr val="lt1"/>
                  </a:solidFill>
                  <a:latin typeface="Times New Roman"/>
                  <a:ea typeface="Times New Roman"/>
                  <a:cs typeface="Times New Roman"/>
                  <a:sym typeface="Times New Roman"/>
                </a:rPr>
                <a:t>Sound Design:</a:t>
              </a:r>
              <a:r>
                <a:rPr lang="en-US" sz="800" b="0" i="0" u="none" strike="noStrike" cap="none">
                  <a:solidFill>
                    <a:schemeClr val="lt1"/>
                  </a:solidFill>
                  <a:latin typeface="Times New Roman"/>
                  <a:ea typeface="Times New Roman"/>
                  <a:cs typeface="Times New Roman"/>
                  <a:sym typeface="Times New Roman"/>
                </a:rPr>
                <a:t> Add sound effects, background music, and voiceovers to enhance immersion</a:t>
              </a:r>
              <a:r>
                <a:rPr lang="en-US" sz="800" b="0" i="0" u="none" strike="noStrike" cap="none">
                  <a:solidFill>
                    <a:schemeClr val="lt1"/>
                  </a:solidFill>
                  <a:latin typeface="Calibri"/>
                  <a:ea typeface="Calibri"/>
                  <a:cs typeface="Calibri"/>
                  <a:sym typeface="Calibri"/>
                </a:rPr>
                <a:t>.</a:t>
              </a:r>
              <a:endParaRPr sz="800" b="0" i="0" u="none" strike="noStrike" cap="none">
                <a:solidFill>
                  <a:schemeClr val="lt1"/>
                </a:solidFill>
                <a:latin typeface="Calibri"/>
                <a:ea typeface="Calibri"/>
                <a:cs typeface="Calibri"/>
                <a:sym typeface="Calibri"/>
              </a:endParaRPr>
            </a:p>
          </p:txBody>
        </p:sp>
        <p:sp>
          <p:nvSpPr>
            <p:cNvPr id="330" name="Google Shape;330;p9"/>
            <p:cNvSpPr/>
            <p:nvPr/>
          </p:nvSpPr>
          <p:spPr>
            <a:xfrm rot="10800000">
              <a:off x="1445895" y="2012677"/>
              <a:ext cx="278663" cy="325983"/>
            </a:xfrm>
            <a:prstGeom prst="rightArrow">
              <a:avLst>
                <a:gd name="adj1" fmla="val 60000"/>
                <a:gd name="adj2" fmla="val 5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9"/>
            <p:cNvSpPr txBox="1"/>
            <p:nvPr/>
          </p:nvSpPr>
          <p:spPr>
            <a:xfrm>
              <a:off x="1529494" y="2077874"/>
              <a:ext cx="195064" cy="195589"/>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700"/>
                <a:buFont typeface="Calibri"/>
                <a:buNone/>
              </a:pPr>
              <a:endParaRPr sz="700" b="0" i="0" u="none" strike="noStrike" cap="none">
                <a:solidFill>
                  <a:schemeClr val="lt1"/>
                </a:solidFill>
                <a:latin typeface="Calibri"/>
                <a:ea typeface="Calibri"/>
                <a:cs typeface="Calibri"/>
                <a:sym typeface="Calibri"/>
              </a:endParaRPr>
            </a:p>
          </p:txBody>
        </p:sp>
        <p:sp>
          <p:nvSpPr>
            <p:cNvPr id="332" name="Google Shape;332;p9"/>
            <p:cNvSpPr/>
            <p:nvPr/>
          </p:nvSpPr>
          <p:spPr>
            <a:xfrm>
              <a:off x="0" y="1781334"/>
              <a:ext cx="1314449" cy="788670"/>
            </a:xfrm>
            <a:prstGeom prst="roundRect">
              <a:avLst>
                <a:gd name="adj" fmla="val 10000"/>
              </a:avLst>
            </a:prstGeom>
            <a:solidFill>
              <a:schemeClr val="accent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9"/>
            <p:cNvSpPr txBox="1"/>
            <p:nvPr/>
          </p:nvSpPr>
          <p:spPr>
            <a:xfrm>
              <a:off x="23099" y="1804433"/>
              <a:ext cx="1268251" cy="742472"/>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Clr>
                  <a:schemeClr val="lt1"/>
                </a:buClr>
                <a:buSzPts val="800"/>
                <a:buFont typeface="Times New Roman"/>
                <a:buNone/>
              </a:pPr>
              <a:r>
                <a:rPr lang="en-US" sz="800" b="1" i="0" u="none" strike="noStrike" cap="none">
                  <a:solidFill>
                    <a:schemeClr val="lt1"/>
                  </a:solidFill>
                  <a:latin typeface="Times New Roman"/>
                  <a:ea typeface="Times New Roman"/>
                  <a:cs typeface="Times New Roman"/>
                  <a:sym typeface="Times New Roman"/>
                </a:rPr>
                <a:t>Visual Effects:</a:t>
              </a:r>
              <a:r>
                <a:rPr lang="en-US" sz="800" b="0" i="0" u="none" strike="noStrike" cap="none">
                  <a:solidFill>
                    <a:schemeClr val="lt1"/>
                  </a:solidFill>
                  <a:latin typeface="Times New Roman"/>
                  <a:ea typeface="Times New Roman"/>
                  <a:cs typeface="Times New Roman"/>
                  <a:sym typeface="Times New Roman"/>
                </a:rPr>
                <a:t> Implement particle systems and visual effects for actions like gunfire, explosions, and environmental interactions.</a:t>
              </a:r>
              <a:endParaRPr sz="800" b="0" i="0" u="none" strike="noStrike" cap="none">
                <a:solidFill>
                  <a:schemeClr val="lt1"/>
                </a:solidFill>
                <a:latin typeface="Times New Roman"/>
                <a:ea typeface="Times New Roman"/>
                <a:cs typeface="Times New Roman"/>
                <a:sym typeface="Times New Roman"/>
              </a:endParaRPr>
            </a:p>
          </p:txBody>
        </p:sp>
        <p:sp>
          <p:nvSpPr>
            <p:cNvPr id="334" name="Google Shape;334;p9"/>
            <p:cNvSpPr/>
            <p:nvPr/>
          </p:nvSpPr>
          <p:spPr>
            <a:xfrm rot="5400000">
              <a:off x="517893" y="2662015"/>
              <a:ext cx="278663" cy="325983"/>
            </a:xfrm>
            <a:prstGeom prst="rightArrow">
              <a:avLst>
                <a:gd name="adj1" fmla="val 60000"/>
                <a:gd name="adj2" fmla="val 5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9"/>
            <p:cNvSpPr txBox="1"/>
            <p:nvPr/>
          </p:nvSpPr>
          <p:spPr>
            <a:xfrm>
              <a:off x="559431" y="2685675"/>
              <a:ext cx="195589" cy="195064"/>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700"/>
                <a:buFont typeface="Calibri"/>
                <a:buNone/>
              </a:pPr>
              <a:endParaRPr sz="700" b="0" i="0" u="none" strike="noStrike" cap="none">
                <a:solidFill>
                  <a:schemeClr val="lt1"/>
                </a:solidFill>
                <a:latin typeface="Calibri"/>
                <a:ea typeface="Calibri"/>
                <a:cs typeface="Calibri"/>
                <a:sym typeface="Calibri"/>
              </a:endParaRPr>
            </a:p>
          </p:txBody>
        </p:sp>
        <p:sp>
          <p:nvSpPr>
            <p:cNvPr id="336" name="Google Shape;336;p9"/>
            <p:cNvSpPr/>
            <p:nvPr/>
          </p:nvSpPr>
          <p:spPr>
            <a:xfrm>
              <a:off x="0" y="3095784"/>
              <a:ext cx="1314449" cy="788670"/>
            </a:xfrm>
            <a:prstGeom prst="roundRect">
              <a:avLst>
                <a:gd name="adj" fmla="val 10000"/>
              </a:avLst>
            </a:prstGeom>
            <a:solidFill>
              <a:schemeClr val="accent4"/>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9"/>
            <p:cNvSpPr txBox="1"/>
            <p:nvPr/>
          </p:nvSpPr>
          <p:spPr>
            <a:xfrm>
              <a:off x="23099" y="3118883"/>
              <a:ext cx="1268251" cy="742472"/>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Clr>
                  <a:schemeClr val="lt1"/>
                </a:buClr>
                <a:buSzPts val="800"/>
                <a:buFont typeface="Calibri"/>
                <a:buNone/>
              </a:pPr>
              <a:r>
                <a:rPr lang="en-US" sz="800" b="1" i="0" u="none" strike="noStrike" cap="none">
                  <a:solidFill>
                    <a:schemeClr val="lt1"/>
                  </a:solidFill>
                  <a:latin typeface="Calibri"/>
                  <a:ea typeface="Calibri"/>
                  <a:cs typeface="Calibri"/>
                  <a:sym typeface="Calibri"/>
                </a:rPr>
                <a:t>9. </a:t>
              </a:r>
              <a:r>
                <a:rPr lang="en-US" sz="800" b="1" i="0" u="none" strike="noStrike" cap="none">
                  <a:solidFill>
                    <a:schemeClr val="lt1"/>
                  </a:solidFill>
                  <a:latin typeface="Times New Roman"/>
                  <a:ea typeface="Times New Roman"/>
                  <a:cs typeface="Times New Roman"/>
                  <a:sym typeface="Times New Roman"/>
                </a:rPr>
                <a:t>Customization and Progression:</a:t>
              </a:r>
              <a:endParaRPr sz="800" b="0" i="0" u="none" strike="noStrike" cap="none">
                <a:solidFill>
                  <a:schemeClr val="lt1"/>
                </a:solidFill>
                <a:latin typeface="Times New Roman"/>
                <a:ea typeface="Times New Roman"/>
                <a:cs typeface="Times New Roman"/>
                <a:sym typeface="Times New Roman"/>
              </a:endParaRPr>
            </a:p>
          </p:txBody>
        </p:sp>
        <p:sp>
          <p:nvSpPr>
            <p:cNvPr id="338" name="Google Shape;338;p9"/>
            <p:cNvSpPr/>
            <p:nvPr/>
          </p:nvSpPr>
          <p:spPr>
            <a:xfrm>
              <a:off x="1430121" y="3327127"/>
              <a:ext cx="278663" cy="325983"/>
            </a:xfrm>
            <a:prstGeom prst="rightArrow">
              <a:avLst>
                <a:gd name="adj1" fmla="val 60000"/>
                <a:gd name="adj2"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9"/>
            <p:cNvSpPr txBox="1"/>
            <p:nvPr/>
          </p:nvSpPr>
          <p:spPr>
            <a:xfrm>
              <a:off x="1430121" y="3392324"/>
              <a:ext cx="195064" cy="195589"/>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700"/>
                <a:buFont typeface="Calibri"/>
                <a:buNone/>
              </a:pPr>
              <a:endParaRPr sz="700" b="0" i="0" u="none" strike="noStrike" cap="none">
                <a:solidFill>
                  <a:schemeClr val="lt1"/>
                </a:solidFill>
                <a:latin typeface="Calibri"/>
                <a:ea typeface="Calibri"/>
                <a:cs typeface="Calibri"/>
                <a:sym typeface="Calibri"/>
              </a:endParaRPr>
            </a:p>
          </p:txBody>
        </p:sp>
        <p:sp>
          <p:nvSpPr>
            <p:cNvPr id="340" name="Google Shape;340;p9"/>
            <p:cNvSpPr/>
            <p:nvPr/>
          </p:nvSpPr>
          <p:spPr>
            <a:xfrm>
              <a:off x="1840230" y="3095784"/>
              <a:ext cx="1314449" cy="788670"/>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9"/>
            <p:cNvSpPr txBox="1"/>
            <p:nvPr/>
          </p:nvSpPr>
          <p:spPr>
            <a:xfrm>
              <a:off x="1863329" y="3118883"/>
              <a:ext cx="1268251" cy="742472"/>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Clr>
                  <a:schemeClr val="lt1"/>
                </a:buClr>
                <a:buSzPts val="800"/>
                <a:buFont typeface="Times New Roman"/>
                <a:buNone/>
              </a:pPr>
              <a:r>
                <a:rPr lang="en-US" sz="800" b="1" i="0" u="none" strike="noStrike" cap="none">
                  <a:solidFill>
                    <a:schemeClr val="lt1"/>
                  </a:solidFill>
                  <a:latin typeface="Times New Roman"/>
                  <a:ea typeface="Times New Roman"/>
                  <a:cs typeface="Times New Roman"/>
                  <a:sym typeface="Times New Roman"/>
                </a:rPr>
                <a:t>Character Customization:</a:t>
              </a:r>
              <a:r>
                <a:rPr lang="en-US" sz="800" b="0" i="0" u="none" strike="noStrike" cap="none">
                  <a:solidFill>
                    <a:schemeClr val="lt1"/>
                  </a:solidFill>
                  <a:latin typeface="Times New Roman"/>
                  <a:ea typeface="Times New Roman"/>
                  <a:cs typeface="Times New Roman"/>
                  <a:sym typeface="Times New Roman"/>
                </a:rPr>
                <a:t> Develop systems for player character customization, including skins, outfits, and cosmetic items.</a:t>
              </a:r>
              <a:endParaRPr sz="800" b="0" i="0" u="none" strike="noStrike" cap="none">
                <a:solidFill>
                  <a:schemeClr val="lt1"/>
                </a:solidFill>
                <a:latin typeface="Times New Roman"/>
                <a:ea typeface="Times New Roman"/>
                <a:cs typeface="Times New Roman"/>
                <a:sym typeface="Times New Roman"/>
              </a:endParaRPr>
            </a:p>
          </p:txBody>
        </p:sp>
        <p:sp>
          <p:nvSpPr>
            <p:cNvPr id="342" name="Google Shape;342;p9"/>
            <p:cNvSpPr/>
            <p:nvPr/>
          </p:nvSpPr>
          <p:spPr>
            <a:xfrm>
              <a:off x="3270351" y="3327127"/>
              <a:ext cx="278663" cy="325983"/>
            </a:xfrm>
            <a:prstGeom prst="rightArrow">
              <a:avLst>
                <a:gd name="adj1" fmla="val 60000"/>
                <a:gd name="adj2" fmla="val 50000"/>
              </a:avLst>
            </a:prstGeom>
            <a:solidFill>
              <a:srgbClr val="4372C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9"/>
            <p:cNvSpPr txBox="1"/>
            <p:nvPr/>
          </p:nvSpPr>
          <p:spPr>
            <a:xfrm>
              <a:off x="3270351" y="3392324"/>
              <a:ext cx="195064" cy="195589"/>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700"/>
                <a:buFont typeface="Calibri"/>
                <a:buNone/>
              </a:pPr>
              <a:endParaRPr sz="700" b="0" i="0" u="none" strike="noStrike" cap="none">
                <a:solidFill>
                  <a:schemeClr val="lt1"/>
                </a:solidFill>
                <a:latin typeface="Calibri"/>
                <a:ea typeface="Calibri"/>
                <a:cs typeface="Calibri"/>
                <a:sym typeface="Calibri"/>
              </a:endParaRPr>
            </a:p>
          </p:txBody>
        </p:sp>
        <p:sp>
          <p:nvSpPr>
            <p:cNvPr id="344" name="Google Shape;344;p9"/>
            <p:cNvSpPr/>
            <p:nvPr/>
          </p:nvSpPr>
          <p:spPr>
            <a:xfrm>
              <a:off x="3680459" y="3095784"/>
              <a:ext cx="1314449" cy="788670"/>
            </a:xfrm>
            <a:prstGeom prst="roundRect">
              <a:avLst>
                <a:gd name="adj" fmla="val 10000"/>
              </a:avLst>
            </a:prstGeom>
            <a:solidFill>
              <a:schemeClr val="accent6"/>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9"/>
            <p:cNvSpPr txBox="1"/>
            <p:nvPr/>
          </p:nvSpPr>
          <p:spPr>
            <a:xfrm>
              <a:off x="3703558" y="3118883"/>
              <a:ext cx="1268251" cy="742472"/>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Clr>
                  <a:schemeClr val="lt1"/>
                </a:buClr>
                <a:buSzPts val="800"/>
                <a:buFont typeface="Times New Roman"/>
                <a:buNone/>
              </a:pPr>
              <a:r>
                <a:rPr lang="en-US" sz="800" b="1" i="0" u="none" strike="noStrike" cap="none">
                  <a:solidFill>
                    <a:schemeClr val="lt1"/>
                  </a:solidFill>
                  <a:latin typeface="Times New Roman"/>
                  <a:ea typeface="Times New Roman"/>
                  <a:cs typeface="Times New Roman"/>
                  <a:sym typeface="Times New Roman"/>
                </a:rPr>
                <a:t>Progression System:</a:t>
              </a:r>
              <a:r>
                <a:rPr lang="en-US" sz="800" b="0" i="0" u="none" strike="noStrike" cap="none">
                  <a:solidFill>
                    <a:schemeClr val="lt1"/>
                  </a:solidFill>
                  <a:latin typeface="Times New Roman"/>
                  <a:ea typeface="Times New Roman"/>
                  <a:cs typeface="Times New Roman"/>
                  <a:sym typeface="Times New Roman"/>
                </a:rPr>
                <a:t> Create a progression system with experience points, levels, and rewards to encourage player engagement.</a:t>
              </a:r>
              <a:endParaRPr sz="800" b="0" i="0" u="none" strike="noStrike" cap="none">
                <a:solidFill>
                  <a:schemeClr val="lt1"/>
                </a:solidFill>
                <a:latin typeface="Times New Roman"/>
                <a:ea typeface="Times New Roman"/>
                <a:cs typeface="Times New Roman"/>
                <a:sym typeface="Times New Roman"/>
              </a:endParaRPr>
            </a:p>
          </p:txBody>
        </p:sp>
        <p:sp>
          <p:nvSpPr>
            <p:cNvPr id="346" name="Google Shape;346;p9"/>
            <p:cNvSpPr/>
            <p:nvPr/>
          </p:nvSpPr>
          <p:spPr>
            <a:xfrm>
              <a:off x="5110581" y="3327127"/>
              <a:ext cx="278663" cy="325983"/>
            </a:xfrm>
            <a:prstGeom prst="rightArrow">
              <a:avLst>
                <a:gd name="adj1" fmla="val 60000"/>
                <a:gd name="adj2" fmla="val 5000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9"/>
            <p:cNvSpPr txBox="1"/>
            <p:nvPr/>
          </p:nvSpPr>
          <p:spPr>
            <a:xfrm>
              <a:off x="5110581" y="3392324"/>
              <a:ext cx="195064" cy="195589"/>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700"/>
                <a:buFont typeface="Calibri"/>
                <a:buNone/>
              </a:pPr>
              <a:endParaRPr sz="700" b="0" i="0" u="none" strike="noStrike" cap="none">
                <a:solidFill>
                  <a:schemeClr val="lt1"/>
                </a:solidFill>
                <a:latin typeface="Calibri"/>
                <a:ea typeface="Calibri"/>
                <a:cs typeface="Calibri"/>
                <a:sym typeface="Calibri"/>
              </a:endParaRPr>
            </a:p>
          </p:txBody>
        </p:sp>
        <p:sp>
          <p:nvSpPr>
            <p:cNvPr id="348" name="Google Shape;348;p9"/>
            <p:cNvSpPr/>
            <p:nvPr/>
          </p:nvSpPr>
          <p:spPr>
            <a:xfrm>
              <a:off x="5520690" y="3095784"/>
              <a:ext cx="1314449" cy="788670"/>
            </a:xfrm>
            <a:prstGeom prst="roundRect">
              <a:avLst>
                <a:gd name="adj" fmla="val 10000"/>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9"/>
            <p:cNvSpPr txBox="1"/>
            <p:nvPr/>
          </p:nvSpPr>
          <p:spPr>
            <a:xfrm>
              <a:off x="5543789" y="3118883"/>
              <a:ext cx="1268251" cy="742472"/>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Clr>
                  <a:schemeClr val="lt1"/>
                </a:buClr>
                <a:buSzPts val="800"/>
                <a:buFont typeface="Calibri"/>
                <a:buNone/>
              </a:pPr>
              <a:r>
                <a:rPr lang="en-US" sz="800" b="1" i="0" u="none" strike="noStrike" cap="none">
                  <a:solidFill>
                    <a:schemeClr val="lt1"/>
                  </a:solidFill>
                  <a:latin typeface="Calibri"/>
                  <a:ea typeface="Calibri"/>
                  <a:cs typeface="Calibri"/>
                  <a:sym typeface="Calibri"/>
                </a:rPr>
                <a:t>10</a:t>
              </a:r>
              <a:r>
                <a:rPr lang="en-US" sz="800" b="1" i="0" u="none" strike="noStrike" cap="none">
                  <a:solidFill>
                    <a:schemeClr val="lt1"/>
                  </a:solidFill>
                  <a:latin typeface="Times New Roman"/>
                  <a:ea typeface="Times New Roman"/>
                  <a:cs typeface="Times New Roman"/>
                  <a:sym typeface="Times New Roman"/>
                </a:rPr>
                <a:t>. Community Building and Engagement:</a:t>
              </a:r>
              <a:r>
                <a:rPr lang="en-US" sz="800" b="0" i="0" u="none" strike="noStrike" cap="none">
                  <a:solidFill>
                    <a:schemeClr val="lt1"/>
                  </a:solidFill>
                  <a:latin typeface="Times New Roman"/>
                  <a:ea typeface="Times New Roman"/>
                  <a:cs typeface="Times New Roman"/>
                  <a:sym typeface="Times New Roman"/>
                </a:rPr>
                <a:t> - </a:t>
              </a:r>
              <a:endParaRPr sz="800" b="0" i="0" u="none" strike="noStrike" cap="none">
                <a:solidFill>
                  <a:schemeClr val="lt1"/>
                </a:solidFill>
                <a:latin typeface="Times New Roman"/>
                <a:ea typeface="Times New Roman"/>
                <a:cs typeface="Times New Roman"/>
                <a:sym typeface="Times New Roman"/>
              </a:endParaRPr>
            </a:p>
          </p:txBody>
        </p:sp>
        <p:sp>
          <p:nvSpPr>
            <p:cNvPr id="350" name="Google Shape;350;p9"/>
            <p:cNvSpPr/>
            <p:nvPr/>
          </p:nvSpPr>
          <p:spPr>
            <a:xfrm>
              <a:off x="6950811" y="3327127"/>
              <a:ext cx="278663" cy="325983"/>
            </a:xfrm>
            <a:prstGeom prst="rightArrow">
              <a:avLst>
                <a:gd name="adj1" fmla="val 60000"/>
                <a:gd name="adj2" fmla="val 5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9"/>
            <p:cNvSpPr txBox="1"/>
            <p:nvPr/>
          </p:nvSpPr>
          <p:spPr>
            <a:xfrm>
              <a:off x="6950811" y="3392324"/>
              <a:ext cx="195064" cy="195589"/>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700"/>
                <a:buFont typeface="Calibri"/>
                <a:buNone/>
              </a:pPr>
              <a:endParaRPr sz="700" b="0" i="0" u="none" strike="noStrike" cap="none">
                <a:solidFill>
                  <a:schemeClr val="lt1"/>
                </a:solidFill>
                <a:latin typeface="Calibri"/>
                <a:ea typeface="Calibri"/>
                <a:cs typeface="Calibri"/>
                <a:sym typeface="Calibri"/>
              </a:endParaRPr>
            </a:p>
          </p:txBody>
        </p:sp>
        <p:sp>
          <p:nvSpPr>
            <p:cNvPr id="352" name="Google Shape;352;p9"/>
            <p:cNvSpPr/>
            <p:nvPr/>
          </p:nvSpPr>
          <p:spPr>
            <a:xfrm>
              <a:off x="7360920" y="3095784"/>
              <a:ext cx="1314449" cy="788670"/>
            </a:xfrm>
            <a:prstGeom prst="roundRect">
              <a:avLst>
                <a:gd name="adj" fmla="val 10000"/>
              </a:avLst>
            </a:prstGeom>
            <a:solidFill>
              <a:schemeClr val="accent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9"/>
            <p:cNvSpPr txBox="1"/>
            <p:nvPr/>
          </p:nvSpPr>
          <p:spPr>
            <a:xfrm>
              <a:off x="7384019" y="3118883"/>
              <a:ext cx="1268251" cy="742472"/>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Clr>
                  <a:schemeClr val="lt1"/>
                </a:buClr>
                <a:buSzPts val="800"/>
                <a:buFont typeface="Times New Roman"/>
                <a:buNone/>
              </a:pPr>
              <a:r>
                <a:rPr lang="en-US" sz="800" b="1" i="0" u="none" strike="noStrike" cap="none">
                  <a:solidFill>
                    <a:schemeClr val="lt1"/>
                  </a:solidFill>
                  <a:latin typeface="Times New Roman"/>
                  <a:ea typeface="Times New Roman"/>
                  <a:cs typeface="Times New Roman"/>
                  <a:sym typeface="Times New Roman"/>
                </a:rPr>
                <a:t>Community Management:</a:t>
              </a:r>
              <a:r>
                <a:rPr lang="en-US" sz="800" b="0" i="0" u="none" strike="noStrike" cap="none">
                  <a:solidFill>
                    <a:schemeClr val="lt1"/>
                  </a:solidFill>
                  <a:latin typeface="Times New Roman"/>
                  <a:ea typeface="Times New Roman"/>
                  <a:cs typeface="Times New Roman"/>
                  <a:sym typeface="Times New Roman"/>
                </a:rPr>
                <a:t> Establish and maintain social media profiles, forums, and communication channels to engage with players</a:t>
              </a:r>
              <a:r>
                <a:rPr lang="en-US" sz="800" b="0" i="0" u="none" strike="noStrike" cap="none">
                  <a:solidFill>
                    <a:schemeClr val="lt1"/>
                  </a:solidFill>
                  <a:latin typeface="Calibri"/>
                  <a:ea typeface="Calibri"/>
                  <a:cs typeface="Calibri"/>
                  <a:sym typeface="Calibri"/>
                </a:rPr>
                <a:t>. </a:t>
              </a:r>
              <a:endParaRPr sz="800" b="0" i="0" u="none" strike="noStrike" cap="none">
                <a:solidFill>
                  <a:schemeClr val="lt1"/>
                </a:solidFill>
                <a:latin typeface="Calibri"/>
                <a:ea typeface="Calibri"/>
                <a:cs typeface="Calibri"/>
                <a:sym typeface="Calibri"/>
              </a:endParaRPr>
            </a:p>
          </p:txBody>
        </p:sp>
        <p:sp>
          <p:nvSpPr>
            <p:cNvPr id="354" name="Google Shape;354;p9"/>
            <p:cNvSpPr/>
            <p:nvPr/>
          </p:nvSpPr>
          <p:spPr>
            <a:xfrm>
              <a:off x="8791041" y="3327127"/>
              <a:ext cx="278663" cy="325983"/>
            </a:xfrm>
            <a:prstGeom prst="rightArrow">
              <a:avLst>
                <a:gd name="adj1" fmla="val 60000"/>
                <a:gd name="adj2" fmla="val 5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9"/>
            <p:cNvSpPr txBox="1"/>
            <p:nvPr/>
          </p:nvSpPr>
          <p:spPr>
            <a:xfrm>
              <a:off x="8791041" y="3392324"/>
              <a:ext cx="195064" cy="195589"/>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700"/>
                <a:buFont typeface="Calibri"/>
                <a:buNone/>
              </a:pPr>
              <a:endParaRPr sz="700" b="0" i="0" u="none" strike="noStrike" cap="none">
                <a:solidFill>
                  <a:schemeClr val="lt1"/>
                </a:solidFill>
                <a:latin typeface="Calibri"/>
                <a:ea typeface="Calibri"/>
                <a:cs typeface="Calibri"/>
                <a:sym typeface="Calibri"/>
              </a:endParaRPr>
            </a:p>
          </p:txBody>
        </p:sp>
        <p:sp>
          <p:nvSpPr>
            <p:cNvPr id="356" name="Google Shape;356;p9"/>
            <p:cNvSpPr/>
            <p:nvPr/>
          </p:nvSpPr>
          <p:spPr>
            <a:xfrm>
              <a:off x="9201150" y="3095784"/>
              <a:ext cx="1314449" cy="788670"/>
            </a:xfrm>
            <a:prstGeom prst="roundRect">
              <a:avLst>
                <a:gd name="adj" fmla="val 10000"/>
              </a:avLst>
            </a:prstGeom>
            <a:solidFill>
              <a:schemeClr val="accent4"/>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9"/>
            <p:cNvSpPr txBox="1"/>
            <p:nvPr/>
          </p:nvSpPr>
          <p:spPr>
            <a:xfrm>
              <a:off x="9224249" y="3118883"/>
              <a:ext cx="1268251" cy="742472"/>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Clr>
                  <a:schemeClr val="lt1"/>
                </a:buClr>
                <a:buSzPts val="800"/>
                <a:buFont typeface="Times New Roman"/>
                <a:buNone/>
              </a:pPr>
              <a:r>
                <a:rPr lang="en-US" sz="800" b="1" i="0" u="none" strike="noStrike" cap="none">
                  <a:solidFill>
                    <a:schemeClr val="lt1"/>
                  </a:solidFill>
                  <a:latin typeface="Times New Roman"/>
                  <a:ea typeface="Times New Roman"/>
                  <a:cs typeface="Times New Roman"/>
                  <a:sym typeface="Times New Roman"/>
                </a:rPr>
                <a:t>Esports and Events:</a:t>
              </a:r>
              <a:r>
                <a:rPr lang="en-US" sz="800" b="0" i="0" u="none" strike="noStrike" cap="none">
                  <a:solidFill>
                    <a:schemeClr val="lt1"/>
                  </a:solidFill>
                  <a:latin typeface="Times New Roman"/>
                  <a:ea typeface="Times New Roman"/>
                  <a:cs typeface="Times New Roman"/>
                  <a:sym typeface="Times New Roman"/>
                </a:rPr>
                <a:t> Organize esports competitions, events, and promotions to foster community interaction.</a:t>
              </a:r>
              <a:endParaRPr sz="800" b="0" i="0" u="none" strike="noStrike" cap="none">
                <a:solidFill>
                  <a:schemeClr val="lt1"/>
                </a:solidFill>
                <a:latin typeface="Times New Roman"/>
                <a:ea typeface="Times New Roman"/>
                <a:cs typeface="Times New Roman"/>
                <a:sym typeface="Times New Roman"/>
              </a:endParaRPr>
            </a:p>
          </p:txBody>
        </p:sp>
      </p:gr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2142</Words>
  <Application>Microsoft Office PowerPoint</Application>
  <PresentationFormat>Widescreen</PresentationFormat>
  <Paragraphs>134</Paragraphs>
  <Slides>16</Slides>
  <Notes>16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Arial Black</vt:lpstr>
      <vt:lpstr>Times New Roman</vt:lpstr>
      <vt:lpstr>Calibri</vt:lpstr>
      <vt:lpstr>Raleway ExtraBold</vt:lpstr>
      <vt:lpstr>1_Office Theme</vt:lpstr>
      <vt:lpstr>1_Office Theme</vt:lpstr>
      <vt:lpstr>PowerPoint Presentation</vt:lpstr>
      <vt:lpstr>Introduction to Project</vt:lpstr>
      <vt:lpstr>Project Overview:</vt:lpstr>
      <vt:lpstr>KEY ASPECTS OF OUR GAME-:</vt:lpstr>
      <vt:lpstr>Problem Formulation</vt:lpstr>
      <vt:lpstr>Problem Statement:-</vt:lpstr>
      <vt:lpstr>Objectives of the Work</vt:lpstr>
      <vt:lpstr>Methodology used-:</vt:lpstr>
      <vt:lpstr>PowerPoint Presentation</vt:lpstr>
      <vt:lpstr>Results and Outputs of the Game</vt:lpstr>
      <vt:lpstr>PowerPoint Presentation</vt:lpstr>
      <vt:lpstr>PowerPoint Presentation</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Branding</dc:creator>
  <cp:lastModifiedBy>pranjal gupta</cp:lastModifiedBy>
  <cp:revision>1</cp:revision>
  <dcterms:created xsi:type="dcterms:W3CDTF">2019-01-09T10:33:58Z</dcterms:created>
  <dcterms:modified xsi:type="dcterms:W3CDTF">2025-06-14T07:47:29Z</dcterms:modified>
</cp:coreProperties>
</file>