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0EAD"/>
    <a:srgbClr val="FCF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6203" autoAdjust="0"/>
  </p:normalViewPr>
  <p:slideViewPr>
    <p:cSldViewPr snapToGrid="0">
      <p:cViewPr varScale="1">
        <p:scale>
          <a:sx n="123" d="100"/>
          <a:sy n="123"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18198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935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2106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20057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69264-B41D-47E2-A27C-3991173BCF2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637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69264-B41D-47E2-A27C-3991173BCF2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8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9264-B41D-47E2-A27C-3991173BCF20}"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58198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69264-B41D-47E2-A27C-3991173BCF20}"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8278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9264-B41D-47E2-A27C-3991173BCF20}"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5714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1533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57064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69264-B41D-47E2-A27C-3991173BCF20}"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3B37-F73B-4933-BBC6-B3A379F4E26F}" type="slidenum">
              <a:rPr lang="en-US" smtClean="0"/>
              <a:t>‹#›</a:t>
            </a:fld>
            <a:endParaRPr lang="en-US"/>
          </a:p>
        </p:txBody>
      </p:sp>
    </p:spTree>
    <p:extLst>
      <p:ext uri="{BB962C8B-B14F-4D97-AF65-F5344CB8AC3E}">
        <p14:creationId xmlns:p14="http://schemas.microsoft.com/office/powerpoint/2010/main" val="33901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81233"/>
            <a:ext cx="9144000" cy="930875"/>
          </a:xfrm>
        </p:spPr>
        <p:txBody>
          <a:bodyPr/>
          <a:lstStyle/>
          <a:p>
            <a:r>
              <a:rPr lang="en-US" b="1" u="sng" dirty="0" smtClean="0">
                <a:solidFill>
                  <a:srgbClr val="FFC000"/>
                </a:solidFill>
              </a:rPr>
              <a:t>AGILE METHODOLOGY</a:t>
            </a:r>
            <a:endParaRPr lang="en-US" b="1" u="sng" dirty="0">
              <a:solidFill>
                <a:srgbClr val="FFC000"/>
              </a:solidFill>
            </a:endParaRPr>
          </a:p>
        </p:txBody>
      </p:sp>
      <p:sp>
        <p:nvSpPr>
          <p:cNvPr id="3" name="Subtitle 2"/>
          <p:cNvSpPr>
            <a:spLocks noGrp="1"/>
          </p:cNvSpPr>
          <p:nvPr>
            <p:ph type="subTitle" idx="1"/>
          </p:nvPr>
        </p:nvSpPr>
        <p:spPr>
          <a:xfrm>
            <a:off x="1524000" y="4085968"/>
            <a:ext cx="9144000" cy="2693773"/>
          </a:xfrm>
        </p:spPr>
        <p:txBody>
          <a:bodyPr>
            <a:normAutofit fontScale="92500" lnSpcReduction="20000"/>
          </a:bodyPr>
          <a:lstStyle/>
          <a:p>
            <a:r>
              <a:rPr lang="en-US" dirty="0" smtClean="0">
                <a:solidFill>
                  <a:srgbClr val="92D050"/>
                </a:solidFill>
              </a:rPr>
              <a:t>                                                                                                             BY:-</a:t>
            </a:r>
          </a:p>
          <a:p>
            <a:r>
              <a:rPr lang="en-US" dirty="0" smtClean="0">
                <a:solidFill>
                  <a:srgbClr val="92D050"/>
                </a:solidFill>
                <a:latin typeface="Engravers MT" panose="02090707080505020304" pitchFamily="18" charset="0"/>
              </a:rPr>
              <a:t>				</a:t>
            </a:r>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SHRADHA ROY</a:t>
            </a:r>
          </a:p>
          <a:p>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			SAYAN DATTA</a:t>
            </a:r>
          </a:p>
          <a:p>
            <a:r>
              <a:rPr lang="en-US" dirty="0" smtClean="0">
                <a:solidFill>
                  <a:srgbClr val="92D050"/>
                </a:solidFill>
                <a:latin typeface="Engravers MT" panose="02090707080505020304" pitchFamily="18" charset="0"/>
              </a:rPr>
              <a:t>   				ARNAB PRATIHAR</a:t>
            </a:r>
          </a:p>
          <a:p>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	   		DEBOJYOTI BASU</a:t>
            </a:r>
          </a:p>
          <a:p>
            <a:r>
              <a:rPr lang="en-US" dirty="0" smtClean="0">
                <a:solidFill>
                  <a:srgbClr val="92D050"/>
                </a:solidFill>
                <a:latin typeface="Engravers MT" panose="02090707080505020304" pitchFamily="18" charset="0"/>
              </a:rPr>
              <a:t>				ROCHITA BAGCHI</a:t>
            </a:r>
          </a:p>
          <a:p>
            <a:r>
              <a:rPr lang="en-US" dirty="0">
                <a:solidFill>
                  <a:srgbClr val="92D050"/>
                </a:solidFill>
                <a:latin typeface="Engravers MT" panose="02090707080505020304" pitchFamily="18" charset="0"/>
              </a:rPr>
              <a:t>	</a:t>
            </a:r>
            <a:endParaRPr lang="en-US" dirty="0" smtClean="0">
              <a:solidFill>
                <a:srgbClr val="92D050"/>
              </a:solidFill>
              <a:latin typeface="Engravers MT" panose="02090707080505020304" pitchFamily="18" charset="0"/>
            </a:endParaRPr>
          </a:p>
          <a:p>
            <a:endParaRPr lang="en-US" dirty="0">
              <a:solidFill>
                <a:srgbClr val="92D050"/>
              </a:solidFill>
              <a:latin typeface="Engravers MT" panose="02090707080505020304" pitchFamily="18" charset="0"/>
            </a:endParaRPr>
          </a:p>
        </p:txBody>
      </p:sp>
    </p:spTree>
    <p:extLst>
      <p:ext uri="{BB962C8B-B14F-4D97-AF65-F5344CB8AC3E}">
        <p14:creationId xmlns:p14="http://schemas.microsoft.com/office/powerpoint/2010/main" val="3121265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lum bright="-7000"/>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4077346" y="0"/>
            <a:ext cx="10515600" cy="1325563"/>
          </a:xfrm>
        </p:spPr>
        <p:txBody>
          <a:bodyPr/>
          <a:lstStyle/>
          <a:p>
            <a:r>
              <a:rPr lang="en-US" b="1" dirty="0" smtClean="0">
                <a:solidFill>
                  <a:srgbClr val="FFFF00"/>
                </a:solidFill>
              </a:rPr>
              <a:t>DAILY  STANDUP</a:t>
            </a:r>
            <a:endParaRPr lang="en-US" b="1" dirty="0">
              <a:solidFill>
                <a:srgbClr val="FFFF00"/>
              </a:solidFill>
            </a:endParaRPr>
          </a:p>
        </p:txBody>
      </p:sp>
      <p:sp>
        <p:nvSpPr>
          <p:cNvPr id="5" name="TextBox 4"/>
          <p:cNvSpPr txBox="1"/>
          <p:nvPr/>
        </p:nvSpPr>
        <p:spPr>
          <a:xfrm>
            <a:off x="583323" y="4698125"/>
            <a:ext cx="11225049" cy="1938992"/>
          </a:xfrm>
          <a:prstGeom prst="rect">
            <a:avLst/>
          </a:prstGeom>
          <a:noFill/>
        </p:spPr>
        <p:txBody>
          <a:bodyPr wrap="square" rtlCol="0">
            <a:spAutoFit/>
          </a:bodyPr>
          <a:lstStyle/>
          <a:p>
            <a:r>
              <a:rPr lang="en-US" sz="2400" b="1" dirty="0">
                <a:solidFill>
                  <a:srgbClr val="FFFF00"/>
                </a:solidFill>
                <a:effectLst>
                  <a:outerShdw blurRad="38100" dist="38100" dir="2700000" algn="tl">
                    <a:srgbClr val="000000">
                      <a:alpha val="43137"/>
                    </a:srgbClr>
                  </a:outerShdw>
                </a:effectLst>
                <a:latin typeface="Arial Black" panose="020B0A04020102020204" pitchFamily="34" charset="0"/>
              </a:rPr>
              <a:t>In Scrum, on each day of a</a:t>
            </a: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 sprint</a:t>
            </a:r>
            <a:r>
              <a:rPr lang="en-US" sz="2400" b="1" dirty="0">
                <a:solidFill>
                  <a:srgbClr val="FFFF00"/>
                </a:solidFill>
                <a:effectLst>
                  <a:outerShdw blurRad="38100" dist="38100" dir="2700000" algn="tl">
                    <a:srgbClr val="000000">
                      <a:alpha val="43137"/>
                    </a:srgbClr>
                  </a:outerShdw>
                </a:effectLst>
                <a:latin typeface="Arial Black" panose="020B0A04020102020204" pitchFamily="34" charset="0"/>
              </a:rPr>
              <a:t>, the team holds </a:t>
            </a:r>
            <a:r>
              <a:rPr lang="en-US" sz="2400" b="1" dirty="0" smtClean="0">
                <a:solidFill>
                  <a:srgbClr val="FFFF00"/>
                </a:solidFill>
                <a:effectLst>
                  <a:outerShdw blurRad="38100" dist="38100" dir="2700000" algn="tl">
                    <a:srgbClr val="000000">
                      <a:alpha val="43137"/>
                    </a:srgbClr>
                  </a:outerShdw>
                </a:effectLst>
                <a:latin typeface="Arial Black" panose="020B0A04020102020204" pitchFamily="34" charset="0"/>
              </a:rPr>
              <a:t>a daily </a:t>
            </a:r>
            <a:r>
              <a:rPr lang="en-US" sz="2400" b="1" dirty="0">
                <a:solidFill>
                  <a:srgbClr val="FFFF00"/>
                </a:solidFill>
                <a:effectLst>
                  <a:outerShdw blurRad="38100" dist="38100" dir="2700000" algn="tl">
                    <a:srgbClr val="000000">
                      <a:alpha val="43137"/>
                    </a:srgbClr>
                  </a:outerShdw>
                </a:effectLst>
                <a:latin typeface="Arial Black" panose="020B0A04020102020204" pitchFamily="34" charset="0"/>
              </a:rPr>
              <a:t>scrum meeting called the “</a:t>
            </a:r>
            <a:r>
              <a:rPr lang="en-US" sz="2400" b="1" dirty="0">
                <a:solidFill>
                  <a:srgbClr val="FF0000"/>
                </a:solidFill>
                <a:effectLst>
                  <a:outerShdw blurRad="38100" dist="38100" dir="2700000" algn="tl">
                    <a:srgbClr val="000000">
                      <a:alpha val="43137"/>
                    </a:srgbClr>
                  </a:outerShdw>
                </a:effectLst>
                <a:latin typeface="Arial Black" panose="020B0A04020102020204" pitchFamily="34" charset="0"/>
              </a:rPr>
              <a:t>daily </a:t>
            </a:r>
            <a:r>
              <a:rPr lang="en-US" sz="2400" b="1" dirty="0" smtClean="0">
                <a:solidFill>
                  <a:srgbClr val="FF0000"/>
                </a:solidFill>
                <a:effectLst>
                  <a:outerShdw blurRad="38100" dist="38100" dir="2700000" algn="tl">
                    <a:srgbClr val="000000">
                      <a:alpha val="43137"/>
                    </a:srgbClr>
                  </a:outerShdw>
                </a:effectLst>
                <a:latin typeface="Arial Black" panose="020B0A04020102020204" pitchFamily="34" charset="0"/>
              </a:rPr>
              <a:t>standup</a:t>
            </a:r>
            <a:r>
              <a:rPr lang="en-US" sz="2400" b="1" dirty="0" smtClean="0">
                <a:solidFill>
                  <a:srgbClr val="FFFF00"/>
                </a:solidFill>
                <a:effectLst>
                  <a:outerShdw blurRad="38100" dist="38100" dir="2700000" algn="tl">
                    <a:srgbClr val="000000">
                      <a:alpha val="43137"/>
                    </a:srgbClr>
                  </a:outerShdw>
                </a:effectLst>
                <a:latin typeface="Arial Black" panose="020B0A04020102020204" pitchFamily="34" charset="0"/>
              </a:rPr>
              <a:t>.” </a:t>
            </a:r>
            <a:r>
              <a:rPr lang="en-US" sz="2400" b="1" dirty="0">
                <a:solidFill>
                  <a:srgbClr val="FFFF00"/>
                </a:solidFill>
                <a:effectLst>
                  <a:outerShdw blurRad="38100" dist="38100" dir="2700000" algn="tl">
                    <a:srgbClr val="000000">
                      <a:alpha val="43137"/>
                    </a:srgbClr>
                  </a:outerShdw>
                </a:effectLst>
                <a:latin typeface="Arial Black" panose="020B0A04020102020204" pitchFamily="34" charset="0"/>
              </a:rPr>
              <a:t>Meetings are typically held in the same location and at the same time each day. Ideally, a daily </a:t>
            </a:r>
            <a:r>
              <a:rPr lang="en-US" sz="2400" b="1" dirty="0" smtClean="0">
                <a:solidFill>
                  <a:srgbClr val="FFFF00"/>
                </a:solidFill>
                <a:effectLst>
                  <a:outerShdw blurRad="38100" dist="38100" dir="2700000" algn="tl">
                    <a:srgbClr val="000000">
                      <a:alpha val="43137"/>
                    </a:srgbClr>
                  </a:outerShdw>
                </a:effectLst>
                <a:latin typeface="Arial Black" panose="020B0A04020102020204" pitchFamily="34" charset="0"/>
              </a:rPr>
              <a:t>scrum meeting </a:t>
            </a:r>
            <a:r>
              <a:rPr lang="en-US" sz="2400" b="1" dirty="0">
                <a:solidFill>
                  <a:srgbClr val="FFFF00"/>
                </a:solidFill>
                <a:effectLst>
                  <a:outerShdw blurRad="38100" dist="38100" dir="2700000" algn="tl">
                    <a:srgbClr val="000000">
                      <a:alpha val="43137"/>
                    </a:srgbClr>
                  </a:outerShdw>
                </a:effectLst>
                <a:latin typeface="Arial Black" panose="020B0A04020102020204" pitchFamily="34" charset="0"/>
              </a:rPr>
              <a:t>is held in the morning, as it helps set the context for the coming day's work.</a:t>
            </a:r>
          </a:p>
        </p:txBody>
      </p:sp>
    </p:spTree>
    <p:extLst>
      <p:ext uri="{BB962C8B-B14F-4D97-AF65-F5344CB8AC3E}">
        <p14:creationId xmlns:p14="http://schemas.microsoft.com/office/powerpoint/2010/main" val="259379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0" y="62908"/>
            <a:ext cx="10515600" cy="1325563"/>
          </a:xfrm>
        </p:spPr>
        <p:txBody>
          <a:bodyPr/>
          <a:lstStyle/>
          <a:p>
            <a:r>
              <a:rPr lang="en-US" b="1" dirty="0" smtClean="0">
                <a:effectLst>
                  <a:outerShdw blurRad="38100" dist="38100" dir="2700000" algn="tl">
                    <a:srgbClr val="000000">
                      <a:alpha val="43137"/>
                    </a:srgbClr>
                  </a:outerShdw>
                </a:effectLst>
              </a:rPr>
              <a:t>POKER PLANNING:-</a:t>
            </a:r>
            <a:endParaRPr lang="en-US" b="1" dirty="0">
              <a:effectLst>
                <a:outerShdw blurRad="38100" dist="38100" dir="2700000" algn="tl">
                  <a:srgbClr val="000000">
                    <a:alpha val="43137"/>
                  </a:srgbClr>
                </a:outerShdw>
              </a:effectLst>
            </a:endParaRPr>
          </a:p>
        </p:txBody>
      </p:sp>
      <p:sp>
        <p:nvSpPr>
          <p:cNvPr id="7" name="TextBox 6"/>
          <p:cNvSpPr txBox="1"/>
          <p:nvPr/>
        </p:nvSpPr>
        <p:spPr>
          <a:xfrm>
            <a:off x="123988" y="4479010"/>
            <a:ext cx="3324385" cy="2031325"/>
          </a:xfrm>
          <a:prstGeom prst="rect">
            <a:avLst/>
          </a:prstGeom>
          <a:noFill/>
        </p:spPr>
        <p:txBody>
          <a:bodyPr wrap="square" rtlCol="0">
            <a:spAutoFit/>
          </a:bodyPr>
          <a:lstStyle/>
          <a:p>
            <a:r>
              <a:rPr lang="en-US" b="1" dirty="0">
                <a:solidFill>
                  <a:srgbClr val="002060"/>
                </a:solidFill>
              </a:rPr>
              <a:t>Planning poker, also called Scrum poker, is a consensus-based, </a:t>
            </a:r>
            <a:r>
              <a:rPr lang="en-US" b="1" dirty="0" err="1">
                <a:solidFill>
                  <a:srgbClr val="002060"/>
                </a:solidFill>
              </a:rPr>
              <a:t>gamified</a:t>
            </a:r>
            <a:r>
              <a:rPr lang="en-US" b="1" dirty="0">
                <a:solidFill>
                  <a:srgbClr val="002060"/>
                </a:solidFill>
              </a:rPr>
              <a:t> technique for estimating, mostly used to estimate effort or relative size of development goals in software development.</a:t>
            </a:r>
            <a:endParaRPr lang="en-US" b="1" dirty="0">
              <a:solidFill>
                <a:srgbClr val="002060"/>
              </a:solidFill>
            </a:endParaRPr>
          </a:p>
        </p:txBody>
      </p:sp>
      <p:sp>
        <p:nvSpPr>
          <p:cNvPr id="8" name="TextBox 7"/>
          <p:cNvSpPr txBox="1"/>
          <p:nvPr/>
        </p:nvSpPr>
        <p:spPr>
          <a:xfrm>
            <a:off x="6509288" y="2510725"/>
            <a:ext cx="1836549" cy="1673817"/>
          </a:xfrm>
          <a:prstGeom prst="rect">
            <a:avLst/>
          </a:prstGeom>
          <a:noFill/>
        </p:spPr>
        <p:txBody>
          <a:bodyPr wrap="square" rtlCol="0">
            <a:spAutoFit/>
          </a:bodyPr>
          <a:lstStyle/>
          <a:p>
            <a:endParaRPr lang="en-US" dirty="0"/>
          </a:p>
        </p:txBody>
      </p:sp>
      <p:sp>
        <p:nvSpPr>
          <p:cNvPr id="9" name="TextBox 8"/>
          <p:cNvSpPr txBox="1"/>
          <p:nvPr/>
        </p:nvSpPr>
        <p:spPr>
          <a:xfrm>
            <a:off x="3448373" y="3239146"/>
            <a:ext cx="5269424" cy="1477328"/>
          </a:xfrm>
          <a:prstGeom prst="rect">
            <a:avLst/>
          </a:prstGeom>
          <a:noFill/>
        </p:spPr>
        <p:txBody>
          <a:bodyPr wrap="square" rtlCol="0">
            <a:spAutoFit/>
          </a:bodyPr>
          <a:lstStyle/>
          <a:p>
            <a:r>
              <a:rPr lang="en-US" b="1" dirty="0"/>
              <a:t>Most teams will hold a Planning Poker session shortly after an initial product backlog is written. This session (which may be spread over multiple days) is used to create initial estimates useful in </a:t>
            </a:r>
            <a:r>
              <a:rPr lang="en-US" b="1" dirty="0" smtClean="0"/>
              <a:t>scoping </a:t>
            </a:r>
            <a:r>
              <a:rPr lang="en-US" b="1" dirty="0"/>
              <a:t>the </a:t>
            </a:r>
            <a:endParaRPr lang="en-US" b="1" dirty="0" smtClean="0"/>
          </a:p>
          <a:p>
            <a:r>
              <a:rPr lang="en-US" b="1" dirty="0" smtClean="0"/>
              <a:t>project</a:t>
            </a:r>
            <a:r>
              <a:rPr lang="en-US" b="1" dirty="0"/>
              <a:t>.</a:t>
            </a:r>
            <a:endParaRPr lang="en-US" b="1" dirty="0"/>
          </a:p>
        </p:txBody>
      </p:sp>
    </p:spTree>
    <p:extLst>
      <p:ext uri="{BB962C8B-B14F-4D97-AF65-F5344CB8AC3E}">
        <p14:creationId xmlns:p14="http://schemas.microsoft.com/office/powerpoint/2010/main" val="386200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092778"/>
          </a:xfrm>
        </p:spPr>
      </p:pic>
      <p:sp>
        <p:nvSpPr>
          <p:cNvPr id="2" name="Title 1"/>
          <p:cNvSpPr>
            <a:spLocks noGrp="1"/>
          </p:cNvSpPr>
          <p:nvPr>
            <p:ph type="title"/>
          </p:nvPr>
        </p:nvSpPr>
        <p:spPr>
          <a:xfrm>
            <a:off x="111095" y="1"/>
            <a:ext cx="11254812" cy="1136590"/>
          </a:xfrm>
        </p:spPr>
        <p:txBody>
          <a:bodyPr/>
          <a:lstStyle/>
          <a:p>
            <a:r>
              <a:rPr lang="en-US" dirty="0" smtClean="0">
                <a:solidFill>
                  <a:srgbClr val="FF0000"/>
                </a:solidFill>
                <a:effectLst>
                  <a:outerShdw blurRad="38100" dist="38100" dir="2700000" algn="tl">
                    <a:srgbClr val="000000">
                      <a:alpha val="43137"/>
                    </a:srgbClr>
                  </a:outerShdw>
                </a:effectLst>
              </a:rPr>
              <a:t>					</a:t>
            </a:r>
            <a:r>
              <a:rPr lang="en-US" b="1" dirty="0" smtClean="0">
                <a:solidFill>
                  <a:srgbClr val="002060"/>
                </a:solidFill>
                <a:effectLst>
                  <a:outerShdw blurRad="38100" dist="38100" dir="2700000" algn="tl">
                    <a:srgbClr val="000000">
                      <a:alpha val="43137"/>
                    </a:srgbClr>
                  </a:outerShdw>
                </a:effectLst>
                <a:latin typeface="Algerian" panose="04020705040A02060702" pitchFamily="82" charset="0"/>
              </a:rPr>
              <a:t>SCRUM</a:t>
            </a:r>
            <a:endParaRPr lang="en-US"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5" name="TextBox 4"/>
          <p:cNvSpPr txBox="1"/>
          <p:nvPr/>
        </p:nvSpPr>
        <p:spPr>
          <a:xfrm>
            <a:off x="111095" y="1136591"/>
            <a:ext cx="12080905" cy="923330"/>
          </a:xfrm>
          <a:prstGeom prst="rect">
            <a:avLst/>
          </a:prstGeom>
          <a:noFill/>
        </p:spPr>
        <p:txBody>
          <a:bodyPr wrap="square" rtlCol="0">
            <a:spAutoFit/>
          </a:bodyPr>
          <a:lstStyle/>
          <a:p>
            <a:r>
              <a:rPr lang="en-US" b="1" dirty="0" smtClean="0">
                <a:solidFill>
                  <a:srgbClr val="7030A0"/>
                </a:solidFill>
                <a:latin typeface="Aharoni" panose="02010803020104030203" pitchFamily="2" charset="-79"/>
                <a:cs typeface="Aharoni" panose="02010803020104030203" pitchFamily="2" charset="-79"/>
              </a:rPr>
              <a:t>+  Scrum </a:t>
            </a:r>
            <a:r>
              <a:rPr lang="en-US" b="1" dirty="0">
                <a:solidFill>
                  <a:srgbClr val="7030A0"/>
                </a:solidFill>
                <a:latin typeface="Aharoni" panose="02010803020104030203" pitchFamily="2" charset="-79"/>
                <a:cs typeface="Aharoni" panose="02010803020104030203" pitchFamily="2" charset="-79"/>
              </a:rPr>
              <a:t>is a framework within which people can address complex adaptive problems, while productively and creatively delivering products of the highest possible value</a:t>
            </a:r>
            <a:r>
              <a:rPr lang="en-US" b="1" dirty="0" smtClean="0">
                <a:solidFill>
                  <a:srgbClr val="7030A0"/>
                </a:solidFill>
                <a:latin typeface="Aharoni" panose="02010803020104030203" pitchFamily="2" charset="-79"/>
                <a:cs typeface="Aharoni" panose="02010803020104030203" pitchFamily="2" charset="-79"/>
              </a:rPr>
              <a:t>.</a:t>
            </a:r>
            <a:endParaRPr lang="en-US" b="1" dirty="0">
              <a:solidFill>
                <a:srgbClr val="7030A0"/>
              </a:solidFill>
              <a:latin typeface="Aharoni" panose="02010803020104030203" pitchFamily="2" charset="-79"/>
              <a:cs typeface="Aharoni" panose="02010803020104030203" pitchFamily="2" charset="-79"/>
            </a:endParaRPr>
          </a:p>
          <a:p>
            <a:r>
              <a:rPr lang="en-US" b="1" dirty="0" smtClean="0">
                <a:solidFill>
                  <a:srgbClr val="7030A0"/>
                </a:solidFill>
                <a:latin typeface="Aharoni" panose="02010803020104030203" pitchFamily="2" charset="-79"/>
                <a:cs typeface="Aharoni" panose="02010803020104030203" pitchFamily="2" charset="-79"/>
              </a:rPr>
              <a:t>+  Scrum </a:t>
            </a:r>
            <a:r>
              <a:rPr lang="en-US" b="1" dirty="0">
                <a:solidFill>
                  <a:srgbClr val="7030A0"/>
                </a:solidFill>
                <a:latin typeface="Aharoni" panose="02010803020104030203" pitchFamily="2" charset="-79"/>
                <a:cs typeface="Aharoni" panose="02010803020104030203" pitchFamily="2" charset="-79"/>
              </a:rPr>
              <a:t>itself is a simple framework for effective team collaboration on complex products. </a:t>
            </a:r>
          </a:p>
        </p:txBody>
      </p:sp>
      <p:sp>
        <p:nvSpPr>
          <p:cNvPr id="6" name="TextBox 5"/>
          <p:cNvSpPr txBox="1"/>
          <p:nvPr/>
        </p:nvSpPr>
        <p:spPr>
          <a:xfrm>
            <a:off x="2068081" y="4632205"/>
            <a:ext cx="9075634" cy="1631216"/>
          </a:xfrm>
          <a:prstGeom prst="rect">
            <a:avLst/>
          </a:prstGeom>
          <a:noFill/>
        </p:spPr>
        <p:txBody>
          <a:bodyPr wrap="square" rtlCol="0">
            <a:spAutoFit/>
          </a:bodyPr>
          <a:lstStyle/>
          <a:p>
            <a:r>
              <a:rPr lang="en-US" sz="2000" dirty="0" smtClean="0">
                <a:solidFill>
                  <a:srgbClr val="FF0000"/>
                </a:solidFill>
                <a:effectLst>
                  <a:outerShdw blurRad="38100" dist="38100" dir="2700000" algn="tl">
                    <a:srgbClr val="000000">
                      <a:alpha val="43137"/>
                    </a:srgbClr>
                  </a:outerShdw>
                </a:effectLst>
                <a:latin typeface="Matura MT Script Capitals" panose="03020802060602070202" pitchFamily="66" charset="0"/>
              </a:rPr>
              <a:t>-Scrum </a:t>
            </a:r>
            <a:r>
              <a:rPr lang="en-US" sz="2000" dirty="0">
                <a:solidFill>
                  <a:srgbClr val="FF0000"/>
                </a:solidFill>
                <a:effectLst>
                  <a:outerShdw blurRad="38100" dist="38100" dir="2700000" algn="tl">
                    <a:srgbClr val="000000">
                      <a:alpha val="43137"/>
                    </a:srgbClr>
                  </a:outerShdw>
                </a:effectLst>
                <a:latin typeface="Matura MT Script Capitals" panose="03020802060602070202" pitchFamily="66" charset="0"/>
              </a:rPr>
              <a:t>is not a </a:t>
            </a:r>
            <a:r>
              <a:rPr lang="en-US" sz="2000" i="1" dirty="0">
                <a:solidFill>
                  <a:srgbClr val="FF0000"/>
                </a:solidFill>
                <a:effectLst>
                  <a:outerShdw blurRad="38100" dist="38100" dir="2700000" algn="tl">
                    <a:srgbClr val="000000">
                      <a:alpha val="43137"/>
                    </a:srgbClr>
                  </a:outerShdw>
                </a:effectLst>
                <a:latin typeface="Matura MT Script Capitals" panose="03020802060602070202" pitchFamily="66" charset="0"/>
              </a:rPr>
              <a:t>methodology</a:t>
            </a:r>
            <a:r>
              <a:rPr lang="en-US" sz="2000" dirty="0">
                <a:solidFill>
                  <a:srgbClr val="FF0000"/>
                </a:solidFill>
                <a:effectLst>
                  <a:outerShdw blurRad="38100" dist="38100" dir="2700000" algn="tl">
                    <a:srgbClr val="000000">
                      <a:alpha val="43137"/>
                    </a:srgbClr>
                  </a:outerShdw>
                </a:effectLst>
                <a:latin typeface="Matura MT Script Capitals" panose="03020802060602070202" pitchFamily="66" charset="0"/>
              </a:rPr>
              <a:t>. </a:t>
            </a:r>
            <a:endParaRPr lang="en-US" sz="2000" dirty="0" smtClean="0">
              <a:solidFill>
                <a:srgbClr val="FF0000"/>
              </a:solidFill>
              <a:effectLst>
                <a:outerShdw blurRad="38100" dist="38100" dir="2700000" algn="tl">
                  <a:srgbClr val="000000">
                    <a:alpha val="43137"/>
                  </a:srgbClr>
                </a:outerShdw>
              </a:effectLst>
              <a:latin typeface="Matura MT Script Capitals" panose="03020802060602070202" pitchFamily="66" charset="0"/>
            </a:endParaRPr>
          </a:p>
          <a:p>
            <a:r>
              <a:rPr lang="en-US" sz="2000" dirty="0" smtClean="0">
                <a:solidFill>
                  <a:srgbClr val="FF0000"/>
                </a:solidFill>
                <a:effectLst>
                  <a:outerShdw blurRad="38100" dist="38100" dir="2700000" algn="tl">
                    <a:srgbClr val="000000">
                      <a:alpha val="43137"/>
                    </a:srgbClr>
                  </a:outerShdw>
                </a:effectLst>
                <a:latin typeface="Matura MT Script Capitals" panose="03020802060602070202" pitchFamily="66" charset="0"/>
              </a:rPr>
              <a:t>-Scrum </a:t>
            </a:r>
            <a:r>
              <a:rPr lang="en-US" sz="2000" dirty="0">
                <a:solidFill>
                  <a:srgbClr val="FF0000"/>
                </a:solidFill>
                <a:effectLst>
                  <a:outerShdw blurRad="38100" dist="38100" dir="2700000" algn="tl">
                    <a:srgbClr val="000000">
                      <a:alpha val="43137"/>
                    </a:srgbClr>
                  </a:outerShdw>
                </a:effectLst>
                <a:latin typeface="Matura MT Script Capitals" panose="03020802060602070202" pitchFamily="66" charset="0"/>
              </a:rPr>
              <a:t>implements the scientific </a:t>
            </a:r>
            <a:r>
              <a:rPr lang="en-US" sz="2000" i="1" dirty="0">
                <a:solidFill>
                  <a:srgbClr val="FF0000"/>
                </a:solidFill>
                <a:effectLst>
                  <a:outerShdw blurRad="38100" dist="38100" dir="2700000" algn="tl">
                    <a:srgbClr val="000000">
                      <a:alpha val="43137"/>
                    </a:srgbClr>
                  </a:outerShdw>
                </a:effectLst>
                <a:latin typeface="Matura MT Script Capitals" panose="03020802060602070202" pitchFamily="66" charset="0"/>
              </a:rPr>
              <a:t>method</a:t>
            </a:r>
            <a:r>
              <a:rPr lang="en-US" sz="2000" dirty="0">
                <a:solidFill>
                  <a:srgbClr val="FF0000"/>
                </a:solidFill>
                <a:effectLst>
                  <a:outerShdw blurRad="38100" dist="38100" dir="2700000" algn="tl">
                    <a:srgbClr val="000000">
                      <a:alpha val="43137"/>
                    </a:srgbClr>
                  </a:outerShdw>
                </a:effectLst>
                <a:latin typeface="Matura MT Script Capitals" panose="03020802060602070202" pitchFamily="66" charset="0"/>
              </a:rPr>
              <a:t> of empiricism. </a:t>
            </a:r>
            <a:endParaRPr lang="en-US" sz="2000" dirty="0" smtClean="0">
              <a:solidFill>
                <a:srgbClr val="FF0000"/>
              </a:solidFill>
              <a:effectLst>
                <a:outerShdw blurRad="38100" dist="38100" dir="2700000" algn="tl">
                  <a:srgbClr val="000000">
                    <a:alpha val="43137"/>
                  </a:srgbClr>
                </a:outerShdw>
              </a:effectLst>
              <a:latin typeface="Matura MT Script Capitals" panose="03020802060602070202" pitchFamily="66" charset="0"/>
            </a:endParaRPr>
          </a:p>
          <a:p>
            <a:r>
              <a:rPr lang="en-US" sz="2000" dirty="0" smtClean="0">
                <a:solidFill>
                  <a:srgbClr val="FF0000"/>
                </a:solidFill>
                <a:effectLst>
                  <a:outerShdw blurRad="38100" dist="38100" dir="2700000" algn="tl">
                    <a:srgbClr val="000000">
                      <a:alpha val="43137"/>
                    </a:srgbClr>
                  </a:outerShdw>
                </a:effectLst>
                <a:latin typeface="Matura MT Script Capitals" panose="03020802060602070202" pitchFamily="66" charset="0"/>
              </a:rPr>
              <a:t>-Scrum </a:t>
            </a:r>
            <a:r>
              <a:rPr lang="en-US" sz="2000" dirty="0">
                <a:solidFill>
                  <a:srgbClr val="FF0000"/>
                </a:solidFill>
                <a:effectLst>
                  <a:outerShdw blurRad="38100" dist="38100" dir="2700000" algn="tl">
                    <a:srgbClr val="000000">
                      <a:alpha val="43137"/>
                    </a:srgbClr>
                  </a:outerShdw>
                </a:effectLst>
                <a:latin typeface="Matura MT Script Capitals" panose="03020802060602070202" pitchFamily="66" charset="0"/>
              </a:rPr>
              <a:t>replaces a programmed algorithmic approach with a heuristic one, with respect for people and self-organization to deal with unpredictability and solving complex problems.  </a:t>
            </a:r>
          </a:p>
        </p:txBody>
      </p:sp>
    </p:spTree>
    <p:extLst>
      <p:ext uri="{BB962C8B-B14F-4D97-AF65-F5344CB8AC3E}">
        <p14:creationId xmlns:p14="http://schemas.microsoft.com/office/powerpoint/2010/main" val="4026451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919783"/>
          </a:xfrm>
        </p:spPr>
      </p:pic>
      <p:sp>
        <p:nvSpPr>
          <p:cNvPr id="2" name="Title 1"/>
          <p:cNvSpPr>
            <a:spLocks noGrp="1"/>
          </p:cNvSpPr>
          <p:nvPr>
            <p:ph type="title"/>
          </p:nvPr>
        </p:nvSpPr>
        <p:spPr>
          <a:xfrm>
            <a:off x="163833" y="1176283"/>
            <a:ext cx="11864333" cy="1446626"/>
          </a:xfrm>
        </p:spPr>
        <p:txBody>
          <a:bodyPr/>
          <a:lstStyle/>
          <a:p>
            <a:r>
              <a:rPr lang="en-US" b="1" dirty="0">
                <a:solidFill>
                  <a:srgbClr val="FFC000"/>
                </a:solidFill>
                <a:effectLst>
                  <a:outerShdw blurRad="38100" dist="38100" dir="2700000" algn="tl">
                    <a:srgbClr val="000000">
                      <a:alpha val="43137"/>
                    </a:srgbClr>
                  </a:outerShdw>
                </a:effectLst>
              </a:rPr>
              <a:t>T</a:t>
            </a:r>
            <a:r>
              <a:rPr lang="en-US" b="1" dirty="0" smtClean="0">
                <a:solidFill>
                  <a:srgbClr val="FFC000"/>
                </a:solidFill>
                <a:effectLst>
                  <a:outerShdw blurRad="38100" dist="38100" dir="2700000" algn="tl">
                    <a:srgbClr val="000000">
                      <a:alpha val="43137"/>
                    </a:srgbClr>
                  </a:outerShdw>
                </a:effectLst>
              </a:rPr>
              <a:t>he </a:t>
            </a:r>
            <a:r>
              <a:rPr lang="en-US" b="1" dirty="0">
                <a:solidFill>
                  <a:srgbClr val="FFC000"/>
                </a:solidFill>
                <a:effectLst>
                  <a:outerShdw blurRad="38100" dist="38100" dir="2700000" algn="tl">
                    <a:srgbClr val="000000">
                      <a:alpha val="43137"/>
                    </a:srgbClr>
                  </a:outerShdw>
                </a:effectLst>
              </a:rPr>
              <a:t>scrum master is not the project leader and is not held accountable for outcomes.</a:t>
            </a:r>
          </a:p>
        </p:txBody>
      </p:sp>
      <p:sp>
        <p:nvSpPr>
          <p:cNvPr id="5" name="TextBox 4"/>
          <p:cNvSpPr txBox="1"/>
          <p:nvPr/>
        </p:nvSpPr>
        <p:spPr>
          <a:xfrm>
            <a:off x="348915" y="2346405"/>
            <a:ext cx="11630824" cy="4678204"/>
          </a:xfrm>
          <a:prstGeom prst="rect">
            <a:avLst/>
          </a:prstGeom>
          <a:noFill/>
        </p:spPr>
        <p:txBody>
          <a:bodyPr wrap="square" rtlCol="0">
            <a:spAutoFit/>
          </a:bodyPr>
          <a:lstStyle/>
          <a:p>
            <a:endParaRPr lang="en-US" sz="2800" dirty="0" smtClean="0">
              <a:solidFill>
                <a:schemeClr val="accent6">
                  <a:lumMod val="20000"/>
                  <a:lumOff val="80000"/>
                </a:schemeClr>
              </a:solidFill>
              <a:latin typeface="Copperplate Gothic Bold" panose="020E0705020206020404" pitchFamily="34" charset="0"/>
            </a:endParaRPr>
          </a:p>
          <a:p>
            <a:r>
              <a:rPr lang="en-US" sz="2800" dirty="0" smtClean="0">
                <a:solidFill>
                  <a:schemeClr val="accent6">
                    <a:lumMod val="20000"/>
                    <a:lumOff val="80000"/>
                  </a:schemeClr>
                </a:solidFill>
                <a:latin typeface="Copperplate Gothic Bold" panose="020E0705020206020404" pitchFamily="34" charset="0"/>
              </a:rPr>
              <a:t>The </a:t>
            </a:r>
            <a:r>
              <a:rPr lang="en-US" sz="2800" dirty="0">
                <a:solidFill>
                  <a:schemeClr val="accent6">
                    <a:lumMod val="20000"/>
                    <a:lumOff val="80000"/>
                  </a:schemeClr>
                </a:solidFill>
                <a:latin typeface="Copperplate Gothic Bold" panose="020E0705020206020404" pitchFamily="34" charset="0"/>
              </a:rPr>
              <a:t>scrum master is responsible for:</a:t>
            </a:r>
          </a:p>
          <a:p>
            <a:pPr marL="514350" indent="-514350">
              <a:buAutoNum type="arabicPeriod"/>
            </a:pPr>
            <a:r>
              <a:rPr lang="en-US" sz="2800" dirty="0" smtClean="0">
                <a:solidFill>
                  <a:schemeClr val="accent6">
                    <a:lumMod val="20000"/>
                    <a:lumOff val="80000"/>
                  </a:schemeClr>
                </a:solidFill>
                <a:latin typeface="Copperplate Gothic Bold" panose="020E0705020206020404" pitchFamily="34" charset="0"/>
              </a:rPr>
              <a:t>Helping </a:t>
            </a:r>
            <a:r>
              <a:rPr lang="en-US" sz="2800" dirty="0">
                <a:solidFill>
                  <a:schemeClr val="accent6">
                    <a:lumMod val="20000"/>
                    <a:lumOff val="80000"/>
                  </a:schemeClr>
                </a:solidFill>
                <a:latin typeface="Copperplate Gothic Bold" panose="020E0705020206020404" pitchFamily="34" charset="0"/>
              </a:rPr>
              <a:t>the team to reach consensus for what can be achieved during a specific period of time</a:t>
            </a:r>
            <a:r>
              <a:rPr lang="en-US" sz="2800" dirty="0" smtClean="0">
                <a:solidFill>
                  <a:schemeClr val="accent6">
                    <a:lumMod val="20000"/>
                    <a:lumOff val="80000"/>
                  </a:schemeClr>
                </a:solidFill>
                <a:latin typeface="Copperplate Gothic Bold" panose="020E0705020206020404" pitchFamily="34" charset="0"/>
              </a:rPr>
              <a:t>.</a:t>
            </a:r>
          </a:p>
          <a:p>
            <a:pPr marL="514350" indent="-514350">
              <a:buAutoNum type="arabicPeriod"/>
            </a:pPr>
            <a:endParaRPr lang="en-US" sz="2800" dirty="0">
              <a:solidFill>
                <a:schemeClr val="accent6">
                  <a:lumMod val="20000"/>
                  <a:lumOff val="80000"/>
                </a:schemeClr>
              </a:solidFill>
              <a:latin typeface="Copperplate Gothic Bold" panose="020E0705020206020404" pitchFamily="34" charset="0"/>
            </a:endParaRPr>
          </a:p>
          <a:p>
            <a:endParaRPr lang="en-US" sz="2800" dirty="0">
              <a:solidFill>
                <a:schemeClr val="accent6">
                  <a:lumMod val="20000"/>
                  <a:lumOff val="80000"/>
                </a:schemeClr>
              </a:solidFill>
              <a:latin typeface="Copperplate Gothic Bold" panose="020E0705020206020404" pitchFamily="34" charset="0"/>
            </a:endParaRPr>
          </a:p>
          <a:p>
            <a:r>
              <a:rPr lang="en-US" sz="2800" dirty="0">
                <a:solidFill>
                  <a:schemeClr val="accent6">
                    <a:lumMod val="20000"/>
                    <a:lumOff val="80000"/>
                  </a:schemeClr>
                </a:solidFill>
                <a:latin typeface="Copperplate Gothic Bold" panose="020E0705020206020404" pitchFamily="34" charset="0"/>
              </a:rPr>
              <a:t/>
            </a:r>
            <a:br>
              <a:rPr lang="en-US" sz="2800" dirty="0">
                <a:solidFill>
                  <a:schemeClr val="accent6">
                    <a:lumMod val="20000"/>
                    <a:lumOff val="80000"/>
                  </a:schemeClr>
                </a:solidFill>
                <a:latin typeface="Copperplate Gothic Bold" panose="020E0705020206020404" pitchFamily="34" charset="0"/>
              </a:rPr>
            </a:br>
            <a:r>
              <a:rPr lang="en-US" sz="2800" dirty="0">
                <a:solidFill>
                  <a:schemeClr val="accent6">
                    <a:lumMod val="20000"/>
                    <a:lumOff val="80000"/>
                  </a:schemeClr>
                </a:solidFill>
                <a:latin typeface="Copperplate Gothic Bold" panose="020E0705020206020404" pitchFamily="34" charset="0"/>
              </a:rPr>
              <a:t>2. Helping the team to reach consensus during the daily scrum.</a:t>
            </a:r>
            <a:br>
              <a:rPr lang="en-US" sz="2800" dirty="0">
                <a:solidFill>
                  <a:schemeClr val="accent6">
                    <a:lumMod val="20000"/>
                    <a:lumOff val="80000"/>
                  </a:schemeClr>
                </a:solidFill>
                <a:latin typeface="Copperplate Gothic Bold" panose="020E0705020206020404" pitchFamily="34" charset="0"/>
              </a:rPr>
            </a:br>
            <a:r>
              <a:rPr lang="en-US" sz="2800" dirty="0" smtClean="0">
                <a:solidFill>
                  <a:schemeClr val="accent6">
                    <a:lumMod val="20000"/>
                    <a:lumOff val="80000"/>
                  </a:schemeClr>
                </a:solidFill>
                <a:latin typeface="Copperplate Gothic Bold" panose="020E0705020206020404" pitchFamily="34" charset="0"/>
              </a:rPr>
              <a:t>5</a:t>
            </a:r>
            <a:r>
              <a:rPr lang="en-US" sz="2800" dirty="0">
                <a:solidFill>
                  <a:schemeClr val="accent6">
                    <a:lumMod val="20000"/>
                    <a:lumOff val="80000"/>
                  </a:schemeClr>
                </a:solidFill>
                <a:latin typeface="Copperplate Gothic Bold" panose="020E0705020206020404" pitchFamily="34" charset="0"/>
              </a:rPr>
              <a:t>. Protecting the team from outside distractions</a:t>
            </a:r>
            <a:r>
              <a:rPr lang="en-US" sz="2800" dirty="0">
                <a:solidFill>
                  <a:srgbClr val="FFC000"/>
                </a:solidFill>
              </a:rPr>
              <a:t>.</a:t>
            </a:r>
          </a:p>
          <a:p>
            <a:endParaRPr lang="en-US" dirty="0">
              <a:solidFill>
                <a:srgbClr val="FFC000"/>
              </a:solidFill>
            </a:endParaRPr>
          </a:p>
        </p:txBody>
      </p:sp>
    </p:spTree>
    <p:extLst>
      <p:ext uri="{BB962C8B-B14F-4D97-AF65-F5344CB8AC3E}">
        <p14:creationId xmlns:p14="http://schemas.microsoft.com/office/powerpoint/2010/main" val="270254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957131" y="2650367"/>
            <a:ext cx="11784650" cy="1325563"/>
          </a:xfrm>
        </p:spPr>
        <p:txBody>
          <a:bodyPr>
            <a:normAutofit fontScale="90000"/>
          </a:bodyPr>
          <a:lstStyle/>
          <a:p>
            <a:r>
              <a:rPr lang="en-US" sz="3100" dirty="0" smtClean="0">
                <a:solidFill>
                  <a:srgbClr val="FFFF00"/>
                </a:solidFill>
                <a:latin typeface="Copperplate Gothic Bold" panose="020E0705020206020404" pitchFamily="34" charset="0"/>
              </a:rPr>
              <a:t>3. Helping the team to stay focused and follow the agreed-upon rules for daily scrums.</a:t>
            </a:r>
            <a:br>
              <a:rPr lang="en-US" sz="3100" dirty="0" smtClean="0">
                <a:solidFill>
                  <a:srgbClr val="FFFF00"/>
                </a:solidFill>
                <a:latin typeface="Copperplate Gothic Bold" panose="020E0705020206020404" pitchFamily="34" charset="0"/>
              </a:rPr>
            </a:br>
            <a:r>
              <a:rPr lang="en-US" dirty="0" smtClean="0">
                <a:solidFill>
                  <a:schemeClr val="accent6">
                    <a:lumMod val="20000"/>
                    <a:lumOff val="80000"/>
                  </a:schemeClr>
                </a:solidFill>
                <a:latin typeface="Copperplate Gothic Bold" panose="020E0705020206020404" pitchFamily="34" charset="0"/>
              </a:rPr>
              <a:t/>
            </a:r>
            <a:br>
              <a:rPr lang="en-US" dirty="0" smtClean="0">
                <a:solidFill>
                  <a:schemeClr val="accent6">
                    <a:lumMod val="20000"/>
                    <a:lumOff val="80000"/>
                  </a:schemeClr>
                </a:solidFill>
                <a:latin typeface="Copperplate Gothic Bold" panose="020E0705020206020404" pitchFamily="34" charset="0"/>
              </a:rPr>
            </a:br>
            <a:r>
              <a:rPr lang="en-US" dirty="0">
                <a:solidFill>
                  <a:schemeClr val="accent6">
                    <a:lumMod val="20000"/>
                    <a:lumOff val="80000"/>
                  </a:schemeClr>
                </a:solidFill>
                <a:latin typeface="Copperplate Gothic Bold" panose="020E0705020206020404" pitchFamily="34" charset="0"/>
              </a:rPr>
              <a:t/>
            </a:r>
            <a:br>
              <a:rPr lang="en-US" dirty="0">
                <a:solidFill>
                  <a:schemeClr val="accent6">
                    <a:lumMod val="20000"/>
                    <a:lumOff val="80000"/>
                  </a:schemeClr>
                </a:solidFill>
                <a:latin typeface="Copperplate Gothic Bold" panose="020E0705020206020404" pitchFamily="34" charset="0"/>
              </a:rPr>
            </a:br>
            <a:r>
              <a:rPr lang="en-US" dirty="0" smtClean="0">
                <a:solidFill>
                  <a:schemeClr val="accent6">
                    <a:lumMod val="20000"/>
                    <a:lumOff val="80000"/>
                  </a:schemeClr>
                </a:solidFill>
                <a:latin typeface="Copperplate Gothic Bold" panose="020E0705020206020404" pitchFamily="34" charset="0"/>
              </a:rPr>
              <a:t/>
            </a:r>
            <a:br>
              <a:rPr lang="en-US" dirty="0" smtClean="0">
                <a:solidFill>
                  <a:schemeClr val="accent6">
                    <a:lumMod val="20000"/>
                    <a:lumOff val="80000"/>
                  </a:schemeClr>
                </a:solidFill>
                <a:latin typeface="Copperplate Gothic Bold" panose="020E0705020206020404" pitchFamily="34" charset="0"/>
              </a:rPr>
            </a:br>
            <a:r>
              <a:rPr lang="en-US" dirty="0" smtClean="0">
                <a:solidFill>
                  <a:schemeClr val="accent6">
                    <a:lumMod val="20000"/>
                    <a:lumOff val="80000"/>
                  </a:schemeClr>
                </a:solidFill>
                <a:latin typeface="Copperplate Gothic Bold" panose="020E0705020206020404" pitchFamily="34" charset="0"/>
              </a:rPr>
              <a:t/>
            </a:r>
            <a:br>
              <a:rPr lang="en-US" dirty="0" smtClean="0">
                <a:solidFill>
                  <a:schemeClr val="accent6">
                    <a:lumMod val="20000"/>
                    <a:lumOff val="80000"/>
                  </a:schemeClr>
                </a:solidFill>
                <a:latin typeface="Copperplate Gothic Bold" panose="020E0705020206020404" pitchFamily="34" charset="0"/>
              </a:rPr>
            </a:br>
            <a:r>
              <a:rPr lang="en-US" dirty="0" smtClean="0">
                <a:solidFill>
                  <a:schemeClr val="accent6">
                    <a:lumMod val="20000"/>
                    <a:lumOff val="80000"/>
                  </a:schemeClr>
                </a:solidFill>
                <a:latin typeface="Copperplate Gothic Bold" panose="020E0705020206020404" pitchFamily="34" charset="0"/>
              </a:rPr>
              <a:t/>
            </a:r>
            <a:br>
              <a:rPr lang="en-US" dirty="0" smtClean="0">
                <a:solidFill>
                  <a:schemeClr val="accent6">
                    <a:lumMod val="20000"/>
                    <a:lumOff val="80000"/>
                  </a:schemeClr>
                </a:solidFill>
                <a:latin typeface="Copperplate Gothic Bold" panose="020E0705020206020404" pitchFamily="34" charset="0"/>
              </a:rPr>
            </a:br>
            <a:r>
              <a:rPr lang="en-US" sz="3100" dirty="0" smtClean="0">
                <a:solidFill>
                  <a:srgbClr val="FFFF00"/>
                </a:solidFill>
                <a:latin typeface="Copperplate Gothic Bold" panose="020E0705020206020404" pitchFamily="34" charset="0"/>
              </a:rPr>
              <a:t>4. Removing obstacles that are impeding the team's progress.</a:t>
            </a:r>
            <a:r>
              <a:rPr lang="en-US" dirty="0" smtClean="0">
                <a:solidFill>
                  <a:schemeClr val="accent6">
                    <a:lumMod val="20000"/>
                    <a:lumOff val="80000"/>
                  </a:schemeClr>
                </a:solidFill>
                <a:latin typeface="Copperplate Gothic Bold" panose="020E0705020206020404" pitchFamily="34" charset="0"/>
              </a:rPr>
              <a:t/>
            </a:r>
            <a:br>
              <a:rPr lang="en-US" dirty="0" smtClean="0">
                <a:solidFill>
                  <a:schemeClr val="accent6">
                    <a:lumMod val="20000"/>
                    <a:lumOff val="80000"/>
                  </a:schemeClr>
                </a:solidFill>
                <a:latin typeface="Copperplate Gothic Bold" panose="020E0705020206020404" pitchFamily="34" charset="0"/>
              </a:rPr>
            </a:br>
            <a:endParaRPr lang="en-US" dirty="0"/>
          </a:p>
        </p:txBody>
      </p:sp>
    </p:spTree>
    <p:extLst>
      <p:ext uri="{BB962C8B-B14F-4D97-AF65-F5344CB8AC3E}">
        <p14:creationId xmlns:p14="http://schemas.microsoft.com/office/powerpoint/2010/main" val="2446094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
        <p:nvSpPr>
          <p:cNvPr id="7" name="Title 6"/>
          <p:cNvSpPr>
            <a:spLocks noGrp="1"/>
          </p:cNvSpPr>
          <p:nvPr>
            <p:ph type="title"/>
          </p:nvPr>
        </p:nvSpPr>
        <p:spPr>
          <a:xfrm>
            <a:off x="1093921" y="473613"/>
            <a:ext cx="10515600" cy="1325563"/>
          </a:xfrm>
        </p:spPr>
        <p:txBody>
          <a:bodyPr>
            <a:normAutofit/>
          </a:bodyPr>
          <a:lstStyle/>
          <a:p>
            <a:r>
              <a:rPr lang="en-US" cap="all" dirty="0" smtClean="0"/>
              <a:t>		</a:t>
            </a:r>
            <a:r>
              <a:rPr lang="en-US" b="1" cap="all" dirty="0" smtClean="0">
                <a:effectLst>
                  <a:outerShdw blurRad="38100" dist="38100" dir="2700000" algn="tl">
                    <a:srgbClr val="000000">
                      <a:alpha val="43137"/>
                    </a:srgbClr>
                  </a:outerShdw>
                </a:effectLst>
              </a:rPr>
              <a:t>WHAT </a:t>
            </a:r>
            <a:r>
              <a:rPr lang="en-US" b="1" cap="all" dirty="0">
                <a:effectLst>
                  <a:outerShdw blurRad="38100" dist="38100" dir="2700000" algn="tl">
                    <a:srgbClr val="000000">
                      <a:alpha val="43137"/>
                    </a:srgbClr>
                  </a:outerShdw>
                </a:effectLst>
              </a:rPr>
              <a:t>IS SPRINT PLANNING?</a:t>
            </a:r>
            <a:br>
              <a:rPr lang="en-US" b="1" cap="all"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8" name="TextBox 7"/>
          <p:cNvSpPr txBox="1"/>
          <p:nvPr/>
        </p:nvSpPr>
        <p:spPr>
          <a:xfrm>
            <a:off x="201479" y="1337511"/>
            <a:ext cx="4672738" cy="1200329"/>
          </a:xfrm>
          <a:prstGeom prst="rect">
            <a:avLst/>
          </a:prstGeom>
          <a:noFill/>
        </p:spPr>
        <p:txBody>
          <a:bodyPr wrap="square" rtlCol="0">
            <a:spAutoFit/>
          </a:bodyPr>
          <a:lstStyle/>
          <a:p>
            <a:r>
              <a:rPr lang="en-US" sz="2400" b="1" dirty="0" smtClean="0">
                <a:solidFill>
                  <a:srgbClr val="002060"/>
                </a:solidFill>
              </a:rPr>
              <a:t>Sprint planning is a time-boxed working session that lasts roughly 1 hour for every week of a sprint. </a:t>
            </a:r>
            <a:r>
              <a:rPr lang="en-US" dirty="0" smtClean="0"/>
              <a:t> </a:t>
            </a:r>
            <a:endParaRPr lang="en-US" dirty="0"/>
          </a:p>
        </p:txBody>
      </p:sp>
      <p:sp>
        <p:nvSpPr>
          <p:cNvPr id="10" name="TextBox 9"/>
          <p:cNvSpPr txBox="1"/>
          <p:nvPr/>
        </p:nvSpPr>
        <p:spPr>
          <a:xfrm>
            <a:off x="7815666" y="1152845"/>
            <a:ext cx="3914613" cy="1569660"/>
          </a:xfrm>
          <a:prstGeom prst="rect">
            <a:avLst/>
          </a:prstGeom>
          <a:noFill/>
        </p:spPr>
        <p:txBody>
          <a:bodyPr wrap="square" rtlCol="0">
            <a:spAutoFit/>
          </a:bodyPr>
          <a:lstStyle/>
          <a:p>
            <a:r>
              <a:rPr lang="en-US" sz="2400" b="1" dirty="0" smtClean="0">
                <a:solidFill>
                  <a:srgbClr val="002060"/>
                </a:solidFill>
              </a:rPr>
              <a:t>In sprint planning, the entire team agrees to complete a set of product backlog items.  </a:t>
            </a:r>
            <a:endParaRPr lang="en-US" sz="2400" b="1" dirty="0">
              <a:solidFill>
                <a:srgbClr val="002060"/>
              </a:solidFill>
            </a:endParaRPr>
          </a:p>
        </p:txBody>
      </p:sp>
      <p:sp>
        <p:nvSpPr>
          <p:cNvPr id="11" name="TextBox 10"/>
          <p:cNvSpPr txBox="1"/>
          <p:nvPr/>
        </p:nvSpPr>
        <p:spPr>
          <a:xfrm>
            <a:off x="54243" y="5842338"/>
            <a:ext cx="12083513" cy="1384995"/>
          </a:xfrm>
          <a:prstGeom prst="rect">
            <a:avLst/>
          </a:prstGeom>
          <a:noFill/>
        </p:spPr>
        <p:txBody>
          <a:bodyPr wrap="square" rtlCol="0">
            <a:spAutoFit/>
          </a:bodyPr>
          <a:lstStyle/>
          <a:p>
            <a:r>
              <a:rPr lang="en-US" sz="2800" b="1" dirty="0" smtClean="0">
                <a:solidFill>
                  <a:srgbClr val="002060"/>
                </a:solidFill>
              </a:rPr>
              <a:t>This agreement defines the sprint backlog and is based on the team’s velocity or capacity and the length of the sprint.</a:t>
            </a:r>
            <a:r>
              <a:rPr lang="en-US" sz="2800" dirty="0" smtClean="0"/>
              <a:t/>
            </a:r>
            <a:br>
              <a:rPr lang="en-US" sz="2800" dirty="0" smtClean="0"/>
            </a:br>
            <a:endParaRPr lang="en-US" sz="2800" b="1" dirty="0" smtClean="0">
              <a:solidFill>
                <a:srgbClr val="002060"/>
              </a:solidFill>
            </a:endParaRPr>
          </a:p>
        </p:txBody>
      </p:sp>
    </p:spTree>
    <p:extLst>
      <p:ext uri="{BB962C8B-B14F-4D97-AF65-F5344CB8AC3E}">
        <p14:creationId xmlns:p14="http://schemas.microsoft.com/office/powerpoint/2010/main" val="2513143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1413" y="558854"/>
            <a:ext cx="10515600" cy="1325563"/>
          </a:xfrm>
        </p:spPr>
        <p:txBody>
          <a:bodyPr/>
          <a:lstStyle/>
          <a:p>
            <a: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t>WHO DOES SPRING PLANNING?</a:t>
            </a:r>
            <a:b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br>
            <a:endParaRPr lang="en-US" b="1" dirty="0">
              <a:solidFill>
                <a:srgbClr val="FFC000"/>
              </a:solidFill>
              <a:effectLst>
                <a:outerShdw blurRad="38100" dist="38100" dir="2700000" algn="tl">
                  <a:srgbClr val="000000">
                    <a:alpha val="43137"/>
                  </a:srgbClr>
                </a:outerShdw>
              </a:effectLst>
              <a:latin typeface="Jokerman" panose="04090605060D06020702" pitchFamily="82" charset="0"/>
            </a:endParaRPr>
          </a:p>
        </p:txBody>
      </p:sp>
      <p:sp>
        <p:nvSpPr>
          <p:cNvPr id="3" name="Content Placeholder 2"/>
          <p:cNvSpPr>
            <a:spLocks noGrp="1"/>
          </p:cNvSpPr>
          <p:nvPr>
            <p:ph idx="1"/>
          </p:nvPr>
        </p:nvSpPr>
        <p:spPr>
          <a:xfrm>
            <a:off x="326109" y="4858718"/>
            <a:ext cx="11291807" cy="4394658"/>
          </a:xfrm>
        </p:spPr>
        <p:txBody>
          <a:bodyPr/>
          <a:lstStyle/>
          <a:p>
            <a:pPr marL="0" indent="0">
              <a:buNone/>
            </a:pPr>
            <a:r>
              <a:rPr lang="en-US" b="1" dirty="0" smtClean="0">
                <a:solidFill>
                  <a:schemeClr val="accent4"/>
                </a:solidFill>
                <a:effectLst>
                  <a:outerShdw blurRad="38100" dist="38100" dir="2700000" algn="tl">
                    <a:srgbClr val="000000">
                      <a:alpha val="43137"/>
                    </a:srgbClr>
                  </a:outerShdw>
                </a:effectLst>
                <a:latin typeface="Britannic Bold" panose="020B0903060703020204" pitchFamily="34" charset="0"/>
              </a:rPr>
              <a:t>Sprint </a:t>
            </a:r>
            <a:r>
              <a:rPr lang="en-US" b="1" dirty="0">
                <a:solidFill>
                  <a:schemeClr val="accent4"/>
                </a:solidFill>
                <a:effectLst>
                  <a:outerShdw blurRad="38100" dist="38100" dir="2700000" algn="tl">
                    <a:srgbClr val="000000">
                      <a:alpha val="43137"/>
                    </a:srgbClr>
                  </a:outerShdw>
                </a:effectLst>
                <a:latin typeface="Britannic Bold" panose="020B0903060703020204" pitchFamily="34" charset="0"/>
              </a:rPr>
              <a:t>planning is a collaborative effort involving a </a:t>
            </a:r>
            <a:r>
              <a:rPr lang="en-US" b="1" dirty="0" smtClean="0">
                <a:solidFill>
                  <a:schemeClr val="accent4"/>
                </a:solidFill>
                <a:effectLst>
                  <a:outerShdw blurRad="38100" dist="38100" dir="2700000" algn="tl">
                    <a:srgbClr val="000000">
                      <a:alpha val="43137"/>
                    </a:srgbClr>
                  </a:outerShdw>
                </a:effectLst>
                <a:latin typeface="Britannic Bold" panose="020B0903060703020204" pitchFamily="34" charset="0"/>
              </a:rPr>
              <a:t>Scrum Master</a:t>
            </a:r>
            <a:r>
              <a:rPr lang="en-US" b="1" dirty="0">
                <a:solidFill>
                  <a:schemeClr val="accent4"/>
                </a:solidFill>
                <a:effectLst>
                  <a:outerShdw blurRad="38100" dist="38100" dir="2700000" algn="tl">
                    <a:srgbClr val="000000">
                      <a:alpha val="43137"/>
                    </a:srgbClr>
                  </a:outerShdw>
                </a:effectLst>
                <a:latin typeface="Britannic Bold" panose="020B0903060703020204" pitchFamily="34" charset="0"/>
              </a:rPr>
              <a:t>, who facilitates the meeting, a Product Owner, who clarifies the details of the product backlog items and their respective acceptance criteria, and the Entire Agile Team, who define the work and effort necessary to meet their sprint commitment.</a:t>
            </a:r>
          </a:p>
          <a:p>
            <a:endParaRPr lang="en-US" dirty="0">
              <a:solidFill>
                <a:schemeClr val="accent4"/>
              </a:solidFill>
            </a:endParaRPr>
          </a:p>
        </p:txBody>
      </p:sp>
    </p:spTree>
    <p:extLst>
      <p:ext uri="{BB962C8B-B14F-4D97-AF65-F5344CB8AC3E}">
        <p14:creationId xmlns:p14="http://schemas.microsoft.com/office/powerpoint/2010/main" val="1248387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saturation sat="99000"/>
                    </a14:imgEffect>
                    <a14:imgEffect>
                      <a14:brightnessContrast bright="-35000" contrast="-21000"/>
                    </a14:imgEffect>
                  </a14:imgLayer>
                </a14:imgProps>
              </a:ext>
              <a:ext uri="{28A0092B-C50C-407E-A947-70E740481C1C}">
                <a14:useLocalDpi xmlns:a14="http://schemas.microsoft.com/office/drawing/2010/main" val="0"/>
              </a:ext>
            </a:extLst>
          </a:blip>
          <a:stretch>
            <a:fillRect/>
          </a:stretch>
        </p:blipFill>
        <p:spPr>
          <a:xfrm>
            <a:off x="0" y="-294468"/>
            <a:ext cx="12192000" cy="7152468"/>
          </a:xfrm>
        </p:spPr>
      </p:pic>
      <p:sp>
        <p:nvSpPr>
          <p:cNvPr id="2" name="Title 1"/>
          <p:cNvSpPr>
            <a:spLocks noGrp="1"/>
          </p:cNvSpPr>
          <p:nvPr>
            <p:ph type="title"/>
          </p:nvPr>
        </p:nvSpPr>
        <p:spPr>
          <a:xfrm>
            <a:off x="732918" y="640888"/>
            <a:ext cx="10515600" cy="1325563"/>
          </a:xfrm>
        </p:spPr>
        <p:txBody>
          <a:bodyPr>
            <a:normAutofit fontScale="90000"/>
          </a:bodyPr>
          <a:lstStyle/>
          <a:p>
            <a:r>
              <a:rPr lang="en-US" cap="all" dirty="0" smtClean="0"/>
              <a:t>			</a:t>
            </a:r>
            <a:r>
              <a:rPr lang="en-US" b="1" cap="all" dirty="0" smtClean="0">
                <a:solidFill>
                  <a:schemeClr val="accent4"/>
                </a:solidFill>
                <a:effectLst>
                  <a:outerShdw blurRad="38100" dist="38100" dir="2700000" algn="tl">
                    <a:srgbClr val="000000">
                      <a:alpha val="43137"/>
                    </a:srgbClr>
                  </a:outerShdw>
                </a:effectLst>
                <a:latin typeface="Britannic Bold" panose="020B0903060703020204" pitchFamily="34" charset="0"/>
              </a:rPr>
              <a:t>HOW </a:t>
            </a:r>
            <a: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t>DO WE PREPARE?</a:t>
            </a:r>
            <a:b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br>
            <a:r>
              <a:rPr lang="en-US" dirty="0"/>
              <a:t/>
            </a:r>
            <a:br>
              <a:rPr lang="en-US" dirty="0"/>
            </a:br>
            <a:endParaRPr lang="en-US" dirty="0"/>
          </a:p>
        </p:txBody>
      </p:sp>
      <p:sp>
        <p:nvSpPr>
          <p:cNvPr id="5" name="TextBox 4"/>
          <p:cNvSpPr txBox="1"/>
          <p:nvPr/>
        </p:nvSpPr>
        <p:spPr>
          <a:xfrm>
            <a:off x="3285641" y="1424479"/>
            <a:ext cx="2867185" cy="1477328"/>
          </a:xfrm>
          <a:prstGeom prst="rect">
            <a:avLst/>
          </a:prstGeom>
          <a:noFill/>
        </p:spPr>
        <p:txBody>
          <a:bodyPr wrap="square" rtlCol="0">
            <a:spAutoFit/>
          </a:bodyPr>
          <a:lstStyle/>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Ensure all sprint candidates meet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the team’s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definition of </a:t>
            </a:r>
            <a:r>
              <a:rPr lang="en-US" b="1" i="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ready</a:t>
            </a:r>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 </a:t>
            </a:r>
            <a:b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br>
            <a:endParaRPr lang="en-US" b="1"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4130299" y="2834824"/>
            <a:ext cx="5424406" cy="1477328"/>
          </a:xfrm>
          <a:prstGeom prst="rect">
            <a:avLst/>
          </a:prstGeom>
          <a:noFill/>
        </p:spPr>
        <p:txBody>
          <a:bodyPr wrap="square" rtlCol="0">
            <a:spAutoFit/>
          </a:bodyPr>
          <a:lstStyle/>
          <a:p>
            <a:r>
              <a:rPr lang="en-US" b="1" dirty="0" smtClean="0">
                <a:solidFill>
                  <a:srgbClr val="92D050"/>
                </a:solidFill>
                <a:latin typeface="Verdana" panose="020B0604030504040204" pitchFamily="34" charset="0"/>
                <a:ea typeface="Verdana" panose="020B0604030504040204" pitchFamily="34" charset="0"/>
                <a:cs typeface="Verdana" panose="020B0604030504040204" pitchFamily="34" charset="0"/>
              </a:rPr>
              <a:t>In the days leading up to sprint planning, the Product Owner identifies the items with the greatest value and works towards getting ready.</a:t>
            </a:r>
            <a:r>
              <a:rPr lang="en-US" dirty="0" smtClean="0">
                <a:solidFill>
                  <a:srgbClr val="92D050"/>
                </a:solidFill>
              </a:rPr>
              <a:t> </a:t>
            </a:r>
          </a:p>
          <a:p>
            <a:endParaRPr lang="en-US" dirty="0"/>
          </a:p>
        </p:txBody>
      </p:sp>
      <p:sp>
        <p:nvSpPr>
          <p:cNvPr id="7" name="TextBox 6"/>
          <p:cNvSpPr txBox="1"/>
          <p:nvPr/>
        </p:nvSpPr>
        <p:spPr>
          <a:xfrm>
            <a:off x="8330339" y="4172017"/>
            <a:ext cx="2286000" cy="1569660"/>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rgbClr val="FF0000"/>
                </a:solidFill>
                <a:latin typeface="Arial Rounded MT Bold" panose="020F0704030504030204" pitchFamily="34" charset="0"/>
              </a:rPr>
              <a:t>+ </a:t>
            </a:r>
            <a:r>
              <a:rPr lang="en-US" sz="2000" dirty="0" smtClean="0">
                <a:solidFill>
                  <a:srgbClr val="FF0000"/>
                </a:solidFill>
                <a:latin typeface="Arial Rounded MT Bold" panose="020F0704030504030204" pitchFamily="34" charset="0"/>
              </a:rPr>
              <a:t>Create testable examples</a:t>
            </a:r>
            <a:r>
              <a:rPr lang="en-US" sz="2000" dirty="0" smtClean="0">
                <a:solidFill>
                  <a:schemeClr val="bg1"/>
                </a:solidFill>
                <a:latin typeface="Arial Rounded MT Bold" panose="020F0704030504030204" pitchFamily="34" charset="0"/>
              </a:rPr>
              <a:t/>
            </a:r>
            <a:br>
              <a:rPr lang="en-US" sz="2000" dirty="0" smtClean="0">
                <a:solidFill>
                  <a:schemeClr val="bg1"/>
                </a:solidFill>
                <a:latin typeface="Arial Rounded MT Bold" panose="020F0704030504030204" pitchFamily="34" charset="0"/>
              </a:rPr>
            </a:br>
            <a:endParaRPr lang="en-US" sz="2000" dirty="0">
              <a:solidFill>
                <a:schemeClr val="bg1"/>
              </a:solidFill>
              <a:latin typeface="Arial Rounded MT Bold" panose="020F0704030504030204" pitchFamily="34" charset="0"/>
            </a:endParaRPr>
          </a:p>
        </p:txBody>
      </p:sp>
      <p:sp>
        <p:nvSpPr>
          <p:cNvPr id="8" name="TextBox 7"/>
          <p:cNvSpPr txBox="1"/>
          <p:nvPr/>
        </p:nvSpPr>
        <p:spPr>
          <a:xfrm>
            <a:off x="3494869" y="4106392"/>
            <a:ext cx="2123267" cy="1200329"/>
          </a:xfrm>
          <a:prstGeom prst="rect">
            <a:avLst/>
          </a:prstGeom>
          <a:noFill/>
        </p:spPr>
        <p:txBody>
          <a:bodyPr wrap="square" rtlCol="0">
            <a:spAutoFit/>
          </a:bodyPr>
          <a:lstStyle/>
          <a:p>
            <a:r>
              <a:rPr lang="en-US" sz="2400" dirty="0" smtClean="0">
                <a:solidFill>
                  <a:schemeClr val="bg1"/>
                </a:solidFill>
                <a:latin typeface="Arial Rounded MT Bold" panose="020F0704030504030204" pitchFamily="34" charset="0"/>
              </a:rPr>
              <a:t>+ Assign a relative story point value</a:t>
            </a:r>
            <a:endParaRPr lang="en-US" sz="2400" dirty="0">
              <a:solidFill>
                <a:schemeClr val="bg1"/>
              </a:solidFill>
            </a:endParaRPr>
          </a:p>
        </p:txBody>
      </p:sp>
      <p:sp>
        <p:nvSpPr>
          <p:cNvPr id="9" name="TextBox 8"/>
          <p:cNvSpPr txBox="1"/>
          <p:nvPr/>
        </p:nvSpPr>
        <p:spPr>
          <a:xfrm>
            <a:off x="5936162" y="4698431"/>
            <a:ext cx="2076150" cy="707886"/>
          </a:xfrm>
          <a:prstGeom prst="rect">
            <a:avLst/>
          </a:prstGeom>
          <a:noFill/>
        </p:spPr>
        <p:txBody>
          <a:bodyPr wrap="square" rtlCol="0">
            <a:spAutoFit/>
          </a:bodyPr>
          <a:lstStyle/>
          <a:p>
            <a:r>
              <a:rPr lang="en-US" sz="2000" dirty="0" smtClean="0">
                <a:solidFill>
                  <a:srgbClr val="C20EAD"/>
                </a:solidFill>
                <a:latin typeface="Arial Rounded MT Bold" panose="020F0704030504030204" pitchFamily="34" charset="0"/>
              </a:rPr>
              <a:t>+ Remove dependencies</a:t>
            </a:r>
            <a:endParaRPr lang="en-US" sz="2000" dirty="0">
              <a:solidFill>
                <a:srgbClr val="C20EAD"/>
              </a:solidFill>
            </a:endParaRPr>
          </a:p>
        </p:txBody>
      </p:sp>
      <p:sp>
        <p:nvSpPr>
          <p:cNvPr id="10" name="TextBox 9"/>
          <p:cNvSpPr txBox="1"/>
          <p:nvPr/>
        </p:nvSpPr>
        <p:spPr>
          <a:xfrm>
            <a:off x="3763505" y="5833146"/>
            <a:ext cx="2332495" cy="1200329"/>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a:solidFill>
                  <a:schemeClr val="accent2">
                    <a:lumMod val="60000"/>
                    <a:lumOff val="40000"/>
                  </a:schemeClr>
                </a:solidFill>
                <a:latin typeface="Arial Rounded MT Bold" panose="020F0704030504030204" pitchFamily="34" charset="0"/>
              </a:rPr>
              <a:t>+</a:t>
            </a:r>
            <a:r>
              <a:rPr lang="en-US" dirty="0" smtClean="0">
                <a:solidFill>
                  <a:schemeClr val="accent4"/>
                </a:solidFill>
                <a:latin typeface="Arial Rounded MT Bold" panose="020F0704030504030204" pitchFamily="34" charset="0"/>
              </a:rPr>
              <a:t> </a:t>
            </a:r>
            <a:r>
              <a:rPr lang="en-US" dirty="0" smtClean="0">
                <a:solidFill>
                  <a:schemeClr val="accent2">
                    <a:lumMod val="60000"/>
                    <a:lumOff val="40000"/>
                  </a:schemeClr>
                </a:solidFill>
                <a:latin typeface="Arial Rounded MT Bold" panose="020F0704030504030204" pitchFamily="34" charset="0"/>
              </a:rPr>
              <a:t>Meet INVEST criteria</a:t>
            </a:r>
          </a:p>
          <a:p>
            <a:endParaRPr lang="en-US" dirty="0"/>
          </a:p>
        </p:txBody>
      </p:sp>
      <p:sp>
        <p:nvSpPr>
          <p:cNvPr id="11" name="TextBox 10"/>
          <p:cNvSpPr txBox="1"/>
          <p:nvPr/>
        </p:nvSpPr>
        <p:spPr>
          <a:xfrm>
            <a:off x="1642820" y="5741677"/>
            <a:ext cx="1735810" cy="923330"/>
          </a:xfrm>
          <a:prstGeom prst="rect">
            <a:avLst/>
          </a:prstGeom>
          <a:noFill/>
        </p:spPr>
        <p:txBody>
          <a:bodyPr wrap="square" rtlCol="0">
            <a:spAutoFit/>
          </a:bodyPr>
          <a:lstStyle/>
          <a:p>
            <a:r>
              <a:rPr lang="en-US" dirty="0" smtClean="0">
                <a:solidFill>
                  <a:srgbClr val="FFFF00"/>
                </a:solidFill>
                <a:latin typeface="Arial Rounded MT Bold" panose="020F0704030504030204" pitchFamily="34" charset="0"/>
              </a:rPr>
              <a:t>+ Define the acceptance criteria</a:t>
            </a:r>
            <a:endParaRPr lang="en-US" dirty="0">
              <a:solidFill>
                <a:srgbClr val="FFFF00"/>
              </a:solidFill>
            </a:endParaRPr>
          </a:p>
        </p:txBody>
      </p:sp>
    </p:spTree>
    <p:extLst>
      <p:ext uri="{BB962C8B-B14F-4D97-AF65-F5344CB8AC3E}">
        <p14:creationId xmlns:p14="http://schemas.microsoft.com/office/powerpoint/2010/main" val="2152359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1999" cy="6858001"/>
          </a:xfrm>
        </p:spPr>
      </p:pic>
      <p:sp>
        <p:nvSpPr>
          <p:cNvPr id="2" name="Title 1"/>
          <p:cNvSpPr>
            <a:spLocks noGrp="1"/>
          </p:cNvSpPr>
          <p:nvPr>
            <p:ph type="title"/>
          </p:nvPr>
        </p:nvSpPr>
        <p:spPr>
          <a:xfrm>
            <a:off x="2539807" y="795336"/>
            <a:ext cx="6422890" cy="536850"/>
          </a:xfrm>
        </p:spPr>
        <p:txBody>
          <a:bodyPr>
            <a:normAutofit fontScale="90000"/>
          </a:bodyPr>
          <a:lstStyle/>
          <a:p>
            <a: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t>WHAT IS THE BACKLOG?</a:t>
            </a:r>
            <a:b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br>
            <a:endParaRPr lang="en-US" b="1" dirty="0">
              <a:solidFill>
                <a:srgbClr val="7030A0"/>
              </a:solidFill>
              <a:effectLst>
                <a:outerShdw blurRad="38100" dist="38100" dir="2700000" algn="tl">
                  <a:srgbClr val="000000">
                    <a:alpha val="43137"/>
                  </a:srgbClr>
                </a:outerShdw>
              </a:effectLst>
              <a:latin typeface="Britannic Bold" panose="020B0903060703020204" pitchFamily="34" charset="0"/>
            </a:endParaRPr>
          </a:p>
        </p:txBody>
      </p:sp>
      <p:sp>
        <p:nvSpPr>
          <p:cNvPr id="5" name="TextBox 4"/>
          <p:cNvSpPr txBox="1"/>
          <p:nvPr/>
        </p:nvSpPr>
        <p:spPr>
          <a:xfrm>
            <a:off x="1765740" y="1190297"/>
            <a:ext cx="2183522" cy="2862322"/>
          </a:xfrm>
          <a:prstGeom prst="rect">
            <a:avLst/>
          </a:prstGeom>
          <a:noFill/>
        </p:spPr>
        <p:txBody>
          <a:bodyPr wrap="square" rtlCol="0">
            <a:spAutoFit/>
          </a:bodyPr>
          <a:lstStyle/>
          <a:p>
            <a:r>
              <a:rPr lang="en-US" sz="2000" b="1" dirty="0" smtClean="0">
                <a:solidFill>
                  <a:srgbClr val="C00000"/>
                </a:solidFill>
              </a:rPr>
              <a:t>The product backlog can address just </a:t>
            </a:r>
          </a:p>
          <a:p>
            <a:r>
              <a:rPr lang="en-US" sz="2000" b="1" dirty="0" smtClean="0">
                <a:solidFill>
                  <a:srgbClr val="C00000"/>
                </a:solidFill>
              </a:rPr>
              <a:t>about </a:t>
            </a:r>
          </a:p>
          <a:p>
            <a:r>
              <a:rPr lang="en-US" sz="2000" b="1" dirty="0" smtClean="0">
                <a:solidFill>
                  <a:srgbClr val="C00000"/>
                </a:solidFill>
              </a:rPr>
              <a:t>anything, to include </a:t>
            </a:r>
          </a:p>
          <a:p>
            <a:endParaRPr lang="en-US" sz="2000" b="1" dirty="0">
              <a:solidFill>
                <a:srgbClr val="C00000"/>
              </a:solidFill>
            </a:endParaRPr>
          </a:p>
          <a:p>
            <a:r>
              <a:rPr lang="en-US" sz="2000" b="1" dirty="0" smtClean="0">
                <a:solidFill>
                  <a:srgbClr val="C00000"/>
                </a:solidFill>
              </a:rPr>
              <a:t>new functionality, </a:t>
            </a:r>
          </a:p>
          <a:p>
            <a:r>
              <a:rPr lang="en-US" sz="2000" b="1" dirty="0" smtClean="0">
                <a:solidFill>
                  <a:srgbClr val="C00000"/>
                </a:solidFill>
              </a:rPr>
              <a:t>bugs, and risks. </a:t>
            </a:r>
            <a:endParaRPr lang="en-US" sz="2000" b="1" dirty="0">
              <a:solidFill>
                <a:srgbClr val="C00000"/>
              </a:solidFill>
            </a:endParaRPr>
          </a:p>
        </p:txBody>
      </p:sp>
      <p:sp>
        <p:nvSpPr>
          <p:cNvPr id="6" name="TextBox 5"/>
          <p:cNvSpPr txBox="1"/>
          <p:nvPr/>
        </p:nvSpPr>
        <p:spPr>
          <a:xfrm>
            <a:off x="4051740" y="2207173"/>
            <a:ext cx="1852449" cy="4801314"/>
          </a:xfrm>
          <a:prstGeom prst="rect">
            <a:avLst/>
          </a:prstGeom>
          <a:noFill/>
        </p:spPr>
        <p:txBody>
          <a:bodyPr wrap="square" rtlCol="0">
            <a:spAutoFit/>
          </a:bodyPr>
          <a:lstStyle/>
          <a:p>
            <a:r>
              <a:rPr lang="en-US" b="1" dirty="0" smtClean="0"/>
              <a:t>Product backlog items must be small enough to complete during a sprint and should be small enough to complete within a few days. All stories must be verified that they are implemented to the satisfaction of the Product Owner. </a:t>
            </a:r>
            <a:r>
              <a:rPr lang="en-US" dirty="0" smtClean="0"/>
              <a:t/>
            </a:r>
            <a:br>
              <a:rPr lang="en-US" dirty="0" smtClean="0"/>
            </a:br>
            <a:endParaRPr lang="en-US" dirty="0"/>
          </a:p>
        </p:txBody>
      </p:sp>
      <p:sp>
        <p:nvSpPr>
          <p:cNvPr id="7" name="TextBox 6"/>
          <p:cNvSpPr txBox="1"/>
          <p:nvPr/>
        </p:nvSpPr>
        <p:spPr>
          <a:xfrm>
            <a:off x="5904189" y="1466193"/>
            <a:ext cx="1805152" cy="3785652"/>
          </a:xfrm>
          <a:prstGeom prst="rect">
            <a:avLst/>
          </a:prstGeom>
          <a:noFill/>
        </p:spPr>
        <p:txBody>
          <a:bodyPr wrap="square" rtlCol="0">
            <a:spAutoFit/>
          </a:bodyPr>
          <a:lstStyle/>
          <a:p>
            <a:r>
              <a:rPr lang="en-US" sz="2000" b="1" dirty="0">
                <a:solidFill>
                  <a:srgbClr val="C20EAD"/>
                </a:solidFill>
                <a:effectLst>
                  <a:outerShdw blurRad="38100" dist="38100" dir="2700000" algn="tl">
                    <a:srgbClr val="000000">
                      <a:alpha val="43137"/>
                    </a:srgbClr>
                  </a:outerShdw>
                </a:effectLst>
              </a:rPr>
              <a:t>The sprint backlog is a list of tasks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identified </a:t>
            </a:r>
            <a:r>
              <a:rPr lang="en-US" sz="2000" b="1" dirty="0">
                <a:solidFill>
                  <a:srgbClr val="C20EAD"/>
                </a:solidFill>
                <a:effectLst>
                  <a:outerShdw blurRad="38100" dist="38100" dir="2700000" algn="tl">
                    <a:srgbClr val="000000">
                      <a:alpha val="43137"/>
                    </a:srgbClr>
                  </a:outerShdw>
                </a:effectLst>
              </a:rPr>
              <a:t>by </a:t>
            </a:r>
            <a:r>
              <a:rPr lang="en-US" sz="2000" b="1" dirty="0" smtClean="0">
                <a:solidFill>
                  <a:srgbClr val="C20EAD"/>
                </a:solidFill>
                <a:effectLst>
                  <a:outerShdw blurRad="38100" dist="38100" dir="2700000" algn="tl">
                    <a:srgbClr val="000000">
                      <a:alpha val="43137"/>
                    </a:srgbClr>
                  </a:outerShdw>
                </a:effectLst>
              </a:rPr>
              <a:t>the Scrum</a:t>
            </a:r>
            <a:r>
              <a:rPr lang="en-US" sz="2000" b="1" dirty="0">
                <a:solidFill>
                  <a:srgbClr val="C20EAD"/>
                </a:solidFill>
                <a:effectLst>
                  <a:outerShdw blurRad="38100" dist="38100" dir="2700000" algn="tl">
                    <a:srgbClr val="000000">
                      <a:alpha val="43137"/>
                    </a:srgbClr>
                  </a:outerShdw>
                </a:effectLst>
              </a:rPr>
              <a:t> team to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be </a:t>
            </a:r>
            <a:r>
              <a:rPr lang="en-US" sz="2000" b="1" dirty="0">
                <a:solidFill>
                  <a:srgbClr val="C20EAD"/>
                </a:solidFill>
                <a:effectLst>
                  <a:outerShdw blurRad="38100" dist="38100" dir="2700000" algn="tl">
                    <a:srgbClr val="000000">
                      <a:alpha val="43137"/>
                    </a:srgbClr>
                  </a:outerShdw>
                </a:effectLst>
              </a:rPr>
              <a:t>completed during the Scrum sprint.</a:t>
            </a:r>
          </a:p>
        </p:txBody>
      </p:sp>
    </p:spTree>
    <p:extLst>
      <p:ext uri="{BB962C8B-B14F-4D97-AF65-F5344CB8AC3E}">
        <p14:creationId xmlns:p14="http://schemas.microsoft.com/office/powerpoint/2010/main" val="159443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1"/>
          </a:xfrm>
        </p:spPr>
      </p:pic>
      <p:sp>
        <p:nvSpPr>
          <p:cNvPr id="2" name="Title 1"/>
          <p:cNvSpPr>
            <a:spLocks noGrp="1"/>
          </p:cNvSpPr>
          <p:nvPr>
            <p:ph type="title"/>
          </p:nvPr>
        </p:nvSpPr>
        <p:spPr>
          <a:xfrm>
            <a:off x="294290" y="65580"/>
            <a:ext cx="10515600" cy="1325563"/>
          </a:xfrm>
        </p:spPr>
        <p:txBody>
          <a:bodyPr>
            <a:normAutofit/>
          </a:bodyPr>
          <a:lstStyle/>
          <a:p>
            <a:r>
              <a:rPr lang="en-US" cap="all" dirty="0" smtClean="0"/>
              <a:t>			</a:t>
            </a:r>
            <a:r>
              <a:rPr lang="en-US" b="1" cap="all" dirty="0" smtClean="0">
                <a:solidFill>
                  <a:schemeClr val="accent6">
                    <a:lumMod val="50000"/>
                  </a:schemeClr>
                </a:solidFill>
                <a:effectLst>
                  <a:outerShdw blurRad="38100" dist="38100" dir="2700000" algn="tl">
                    <a:srgbClr val="000000">
                      <a:alpha val="43137"/>
                    </a:srgbClr>
                  </a:outerShdw>
                </a:effectLst>
              </a:rPr>
              <a:t>DETERMINING </a:t>
            </a:r>
            <a:r>
              <a:rPr lang="en-US" b="1" cap="all" dirty="0">
                <a:solidFill>
                  <a:schemeClr val="accent6">
                    <a:lumMod val="50000"/>
                  </a:schemeClr>
                </a:solidFill>
                <a:effectLst>
                  <a:outerShdw blurRad="38100" dist="38100" dir="2700000" algn="tl">
                    <a:srgbClr val="000000">
                      <a:alpha val="43137"/>
                    </a:srgbClr>
                  </a:outerShdw>
                </a:effectLst>
              </a:rPr>
              <a:t>VELOCITY</a:t>
            </a:r>
            <a:r>
              <a:rPr lang="en-US" cap="all" dirty="0"/>
              <a:t/>
            </a:r>
            <a:br>
              <a:rPr lang="en-US" cap="all" dirty="0"/>
            </a:br>
            <a:endParaRPr lang="en-US" dirty="0"/>
          </a:p>
        </p:txBody>
      </p:sp>
      <p:sp>
        <p:nvSpPr>
          <p:cNvPr id="6" name="TextBox 5"/>
          <p:cNvSpPr txBox="1"/>
          <p:nvPr/>
        </p:nvSpPr>
        <p:spPr>
          <a:xfrm>
            <a:off x="1923394" y="977462"/>
            <a:ext cx="3507828" cy="2031325"/>
          </a:xfrm>
          <a:prstGeom prst="rect">
            <a:avLst/>
          </a:prstGeom>
          <a:noFill/>
        </p:spPr>
        <p:txBody>
          <a:bodyPr wrap="square" rtlCol="0">
            <a:spAutoFit/>
          </a:bodyPr>
          <a:lstStyle/>
          <a:p>
            <a:r>
              <a:rPr lang="en-US" b="1" dirty="0" smtClean="0"/>
              <a:t>First of all, as velocity is unique to every team, never use another team’s velocity to plan your sprint.   Derive team velocity by summing the story point estimates of all completed and accepted work from the previous sprint. </a:t>
            </a:r>
            <a:r>
              <a:rPr lang="en-US" dirty="0" smtClean="0"/>
              <a:t> </a:t>
            </a:r>
            <a:endParaRPr lang="en-US" dirty="0"/>
          </a:p>
        </p:txBody>
      </p:sp>
      <p:sp>
        <p:nvSpPr>
          <p:cNvPr id="7" name="TextBox 6"/>
          <p:cNvSpPr txBox="1"/>
          <p:nvPr/>
        </p:nvSpPr>
        <p:spPr>
          <a:xfrm>
            <a:off x="6227379" y="3775841"/>
            <a:ext cx="1064173" cy="1308538"/>
          </a:xfrm>
          <a:prstGeom prst="rect">
            <a:avLst/>
          </a:prstGeom>
          <a:noFill/>
        </p:spPr>
        <p:txBody>
          <a:bodyPr wrap="square" rtlCol="0">
            <a:spAutoFit/>
          </a:bodyPr>
          <a:lstStyle/>
          <a:p>
            <a:endParaRPr lang="en-US" dirty="0"/>
          </a:p>
        </p:txBody>
      </p:sp>
      <p:sp>
        <p:nvSpPr>
          <p:cNvPr id="8" name="TextBox 7"/>
          <p:cNvSpPr txBox="1"/>
          <p:nvPr/>
        </p:nvSpPr>
        <p:spPr>
          <a:xfrm>
            <a:off x="4236982" y="4345715"/>
            <a:ext cx="4441935" cy="1200329"/>
          </a:xfrm>
          <a:prstGeom prst="rect">
            <a:avLst/>
          </a:prstGeom>
          <a:noFill/>
        </p:spPr>
        <p:txBody>
          <a:bodyPr wrap="square" rtlCol="0">
            <a:spAutoFit/>
          </a:bodyPr>
          <a:lstStyle/>
          <a:p>
            <a:r>
              <a:rPr lang="en-US" b="1" dirty="0" smtClean="0"/>
              <a:t>By tracking team velocity over time, teams will begin to focus less on utilization and consequently more on throughput.</a:t>
            </a:r>
            <a:br>
              <a:rPr lang="en-US" b="1" dirty="0" smtClean="0"/>
            </a:br>
            <a:endParaRPr lang="en-US" b="1" dirty="0"/>
          </a:p>
        </p:txBody>
      </p:sp>
    </p:spTree>
    <p:extLst>
      <p:ext uri="{BB962C8B-B14F-4D97-AF65-F5344CB8AC3E}">
        <p14:creationId xmlns:p14="http://schemas.microsoft.com/office/powerpoint/2010/main" val="3108679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317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Aharoni</vt:lpstr>
      <vt:lpstr>Algerian</vt:lpstr>
      <vt:lpstr>Arial</vt:lpstr>
      <vt:lpstr>Arial Black</vt:lpstr>
      <vt:lpstr>Arial Rounded MT Bold</vt:lpstr>
      <vt:lpstr>Britannic Bold</vt:lpstr>
      <vt:lpstr>Calibri</vt:lpstr>
      <vt:lpstr>Calibri Light</vt:lpstr>
      <vt:lpstr>Copperplate Gothic Bold</vt:lpstr>
      <vt:lpstr>Engravers MT</vt:lpstr>
      <vt:lpstr>Jokerman</vt:lpstr>
      <vt:lpstr>Matura MT Script Capitals</vt:lpstr>
      <vt:lpstr>Verdana</vt:lpstr>
      <vt:lpstr>Office Theme</vt:lpstr>
      <vt:lpstr>AGILE METHODOLOGY</vt:lpstr>
      <vt:lpstr>     SCRUM</vt:lpstr>
      <vt:lpstr>The scrum master is not the project leader and is not held accountable for outcomes.</vt:lpstr>
      <vt:lpstr>3. Helping the team to stay focused and follow the agreed-upon rules for daily scrums.      4. Removing obstacles that are impeding the team's progress. </vt:lpstr>
      <vt:lpstr>  WHAT IS SPRINT PLANNING? </vt:lpstr>
      <vt:lpstr>WHO DOES SPRING PLANNING? </vt:lpstr>
      <vt:lpstr>   HOW DO WE PREPARE?  </vt:lpstr>
      <vt:lpstr>WHAT IS THE BACKLOG? </vt:lpstr>
      <vt:lpstr>   DETERMINING VELOCITY </vt:lpstr>
      <vt:lpstr>DAILY  STANDUP</vt:lpstr>
      <vt:lpstr>POKER PLANNING:-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IG, hwdlab1D</dc:creator>
  <cp:lastModifiedBy>IG, hwdlab1D</cp:lastModifiedBy>
  <cp:revision>31</cp:revision>
  <dcterms:created xsi:type="dcterms:W3CDTF">2019-03-14T07:19:15Z</dcterms:created>
  <dcterms:modified xsi:type="dcterms:W3CDTF">2019-03-14T13:16:14Z</dcterms:modified>
</cp:coreProperties>
</file>