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3" r:id="rId5"/>
    <p:sldId id="264" r:id="rId6"/>
    <p:sldId id="259" r:id="rId7"/>
    <p:sldId id="265" r:id="rId8"/>
    <p:sldId id="262"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C73910B-D311-4E41-B8F7-9AC39BE80060}">
          <p14:sldIdLst>
            <p14:sldId id="256"/>
            <p14:sldId id="257"/>
            <p14:sldId id="258"/>
            <p14:sldId id="263"/>
            <p14:sldId id="264"/>
            <p14:sldId id="259"/>
            <p14:sldId id="265"/>
            <p14:sldId id="262"/>
            <p14:sldId id="26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4660"/>
  </p:normalViewPr>
  <p:slideViewPr>
    <p:cSldViewPr snapToGrid="0">
      <p:cViewPr>
        <p:scale>
          <a:sx n="75" d="100"/>
          <a:sy n="75" d="100"/>
        </p:scale>
        <p:origin x="690" y="32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7CC8D74-6E8E-45DC-8E38-E32979214A4B}" type="datetimeFigureOut">
              <a:rPr lang="en-US" smtClean="0"/>
              <a:t>1/8/2023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BB72F2A6-9214-46CB-8E2E-ACF063ACFBE0}" type="slidenum">
              <a:rPr lang="en-US" smtClean="0"/>
              <a:t>‹#›</a:t>
            </a:fld>
            <a:endParaRPr lang="en-US"/>
          </a:p>
        </p:txBody>
      </p:sp>
    </p:spTree>
    <p:extLst>
      <p:ext uri="{BB962C8B-B14F-4D97-AF65-F5344CB8AC3E}">
        <p14:creationId xmlns:p14="http://schemas.microsoft.com/office/powerpoint/2010/main" val="2000695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CC8D74-6E8E-45DC-8E38-E32979214A4B}" type="datetimeFigureOut">
              <a:rPr lang="en-US" smtClean="0"/>
              <a:t>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72F2A6-9214-46CB-8E2E-ACF063ACFBE0}" type="slidenum">
              <a:rPr lang="en-US" smtClean="0"/>
              <a:t>‹#›</a:t>
            </a:fld>
            <a:endParaRPr lang="en-US"/>
          </a:p>
        </p:txBody>
      </p:sp>
    </p:spTree>
    <p:extLst>
      <p:ext uri="{BB962C8B-B14F-4D97-AF65-F5344CB8AC3E}">
        <p14:creationId xmlns:p14="http://schemas.microsoft.com/office/powerpoint/2010/main" val="2014679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7CC8D74-6E8E-45DC-8E38-E32979214A4B}" type="datetimeFigureOut">
              <a:rPr lang="en-US" smtClean="0"/>
              <a:t>1/8/2023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B72F2A6-9214-46CB-8E2E-ACF063ACFBE0}" type="slidenum">
              <a:rPr lang="en-US" smtClean="0"/>
              <a:t>‹#›</a:t>
            </a:fld>
            <a:endParaRPr lang="en-US"/>
          </a:p>
        </p:txBody>
      </p:sp>
    </p:spTree>
    <p:extLst>
      <p:ext uri="{BB962C8B-B14F-4D97-AF65-F5344CB8AC3E}">
        <p14:creationId xmlns:p14="http://schemas.microsoft.com/office/powerpoint/2010/main" val="3728139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7CC8D74-6E8E-45DC-8E38-E32979214A4B}" type="datetimeFigureOut">
              <a:rPr lang="en-US" smtClean="0"/>
              <a:t>1/8/2023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B72F2A6-9214-46CB-8E2E-ACF063ACFBE0}"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09731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7CC8D74-6E8E-45DC-8E38-E32979214A4B}" type="datetimeFigureOut">
              <a:rPr lang="en-US" smtClean="0"/>
              <a:t>1/8/2023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B72F2A6-9214-46CB-8E2E-ACF063ACFBE0}" type="slidenum">
              <a:rPr lang="en-US" smtClean="0"/>
              <a:t>‹#›</a:t>
            </a:fld>
            <a:endParaRPr lang="en-US"/>
          </a:p>
        </p:txBody>
      </p:sp>
    </p:spTree>
    <p:extLst>
      <p:ext uri="{BB962C8B-B14F-4D97-AF65-F5344CB8AC3E}">
        <p14:creationId xmlns:p14="http://schemas.microsoft.com/office/powerpoint/2010/main" val="3028506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7CC8D74-6E8E-45DC-8E38-E32979214A4B}" type="datetimeFigureOut">
              <a:rPr lang="en-US" smtClean="0"/>
              <a:t>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72F2A6-9214-46CB-8E2E-ACF063ACFBE0}" type="slidenum">
              <a:rPr lang="en-US" smtClean="0"/>
              <a:t>‹#›</a:t>
            </a:fld>
            <a:endParaRPr lang="en-US"/>
          </a:p>
        </p:txBody>
      </p:sp>
    </p:spTree>
    <p:extLst>
      <p:ext uri="{BB962C8B-B14F-4D97-AF65-F5344CB8AC3E}">
        <p14:creationId xmlns:p14="http://schemas.microsoft.com/office/powerpoint/2010/main" val="860116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7CC8D74-6E8E-45DC-8E38-E32979214A4B}" type="datetimeFigureOut">
              <a:rPr lang="en-US" smtClean="0"/>
              <a:t>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72F2A6-9214-46CB-8E2E-ACF063ACFBE0}" type="slidenum">
              <a:rPr lang="en-US" smtClean="0"/>
              <a:t>‹#›</a:t>
            </a:fld>
            <a:endParaRPr lang="en-US"/>
          </a:p>
        </p:txBody>
      </p:sp>
    </p:spTree>
    <p:extLst>
      <p:ext uri="{BB962C8B-B14F-4D97-AF65-F5344CB8AC3E}">
        <p14:creationId xmlns:p14="http://schemas.microsoft.com/office/powerpoint/2010/main" val="1225585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CC8D74-6E8E-45DC-8E38-E32979214A4B}"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72F2A6-9214-46CB-8E2E-ACF063ACFBE0}" type="slidenum">
              <a:rPr lang="en-US" smtClean="0"/>
              <a:t>‹#›</a:t>
            </a:fld>
            <a:endParaRPr lang="en-US"/>
          </a:p>
        </p:txBody>
      </p:sp>
    </p:spTree>
    <p:extLst>
      <p:ext uri="{BB962C8B-B14F-4D97-AF65-F5344CB8AC3E}">
        <p14:creationId xmlns:p14="http://schemas.microsoft.com/office/powerpoint/2010/main" val="4072715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7CC8D74-6E8E-45DC-8E38-E32979214A4B}" type="datetimeFigureOut">
              <a:rPr lang="en-US" smtClean="0"/>
              <a:t>1/8/2023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BB72F2A6-9214-46CB-8E2E-ACF063ACFBE0}" type="slidenum">
              <a:rPr lang="en-US" smtClean="0"/>
              <a:t>‹#›</a:t>
            </a:fld>
            <a:endParaRPr lang="en-US"/>
          </a:p>
        </p:txBody>
      </p:sp>
    </p:spTree>
    <p:extLst>
      <p:ext uri="{BB962C8B-B14F-4D97-AF65-F5344CB8AC3E}">
        <p14:creationId xmlns:p14="http://schemas.microsoft.com/office/powerpoint/2010/main" val="2705070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CC8D74-6E8E-45DC-8E38-E32979214A4B}"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72F2A6-9214-46CB-8E2E-ACF063ACFBE0}" type="slidenum">
              <a:rPr lang="en-US" smtClean="0"/>
              <a:t>‹#›</a:t>
            </a:fld>
            <a:endParaRPr lang="en-US"/>
          </a:p>
        </p:txBody>
      </p:sp>
    </p:spTree>
    <p:extLst>
      <p:ext uri="{BB962C8B-B14F-4D97-AF65-F5344CB8AC3E}">
        <p14:creationId xmlns:p14="http://schemas.microsoft.com/office/powerpoint/2010/main" val="3702836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7CC8D74-6E8E-45DC-8E38-E32979214A4B}" type="datetimeFigureOut">
              <a:rPr lang="en-US" smtClean="0"/>
              <a:t>1/8/2023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BB72F2A6-9214-46CB-8E2E-ACF063ACFBE0}" type="slidenum">
              <a:rPr lang="en-US" smtClean="0"/>
              <a:t>‹#›</a:t>
            </a:fld>
            <a:endParaRPr lang="en-US"/>
          </a:p>
        </p:txBody>
      </p:sp>
    </p:spTree>
    <p:extLst>
      <p:ext uri="{BB962C8B-B14F-4D97-AF65-F5344CB8AC3E}">
        <p14:creationId xmlns:p14="http://schemas.microsoft.com/office/powerpoint/2010/main" val="3120166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CC8D74-6E8E-45DC-8E38-E32979214A4B}" type="datetimeFigureOut">
              <a:rPr lang="en-US" smtClean="0"/>
              <a:t>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72F2A6-9214-46CB-8E2E-ACF063ACFBE0}" type="slidenum">
              <a:rPr lang="en-US" smtClean="0"/>
              <a:t>‹#›</a:t>
            </a:fld>
            <a:endParaRPr lang="en-US"/>
          </a:p>
        </p:txBody>
      </p:sp>
    </p:spTree>
    <p:extLst>
      <p:ext uri="{BB962C8B-B14F-4D97-AF65-F5344CB8AC3E}">
        <p14:creationId xmlns:p14="http://schemas.microsoft.com/office/powerpoint/2010/main" val="295383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7CC8D74-6E8E-45DC-8E38-E32979214A4B}" type="datetimeFigureOut">
              <a:rPr lang="en-US" smtClean="0"/>
              <a:t>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72F2A6-9214-46CB-8E2E-ACF063ACFBE0}" type="slidenum">
              <a:rPr lang="en-US" smtClean="0"/>
              <a:t>‹#›</a:t>
            </a:fld>
            <a:endParaRPr lang="en-US"/>
          </a:p>
        </p:txBody>
      </p:sp>
    </p:spTree>
    <p:extLst>
      <p:ext uri="{BB962C8B-B14F-4D97-AF65-F5344CB8AC3E}">
        <p14:creationId xmlns:p14="http://schemas.microsoft.com/office/powerpoint/2010/main" val="2561034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7CC8D74-6E8E-45DC-8E38-E32979214A4B}" type="datetimeFigureOut">
              <a:rPr lang="en-US" smtClean="0"/>
              <a:t>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72F2A6-9214-46CB-8E2E-ACF063ACFBE0}" type="slidenum">
              <a:rPr lang="en-US" smtClean="0"/>
              <a:t>‹#›</a:t>
            </a:fld>
            <a:endParaRPr lang="en-US"/>
          </a:p>
        </p:txBody>
      </p:sp>
    </p:spTree>
    <p:extLst>
      <p:ext uri="{BB962C8B-B14F-4D97-AF65-F5344CB8AC3E}">
        <p14:creationId xmlns:p14="http://schemas.microsoft.com/office/powerpoint/2010/main" val="2063357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C8D74-6E8E-45DC-8E38-E32979214A4B}" type="datetimeFigureOut">
              <a:rPr lang="en-US" smtClean="0"/>
              <a:t>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72F2A6-9214-46CB-8E2E-ACF063ACFBE0}" type="slidenum">
              <a:rPr lang="en-US" smtClean="0"/>
              <a:t>‹#›</a:t>
            </a:fld>
            <a:endParaRPr lang="en-US"/>
          </a:p>
        </p:txBody>
      </p:sp>
    </p:spTree>
    <p:extLst>
      <p:ext uri="{BB962C8B-B14F-4D97-AF65-F5344CB8AC3E}">
        <p14:creationId xmlns:p14="http://schemas.microsoft.com/office/powerpoint/2010/main" val="2743911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CC8D74-6E8E-45DC-8E38-E32979214A4B}" type="datetimeFigureOut">
              <a:rPr lang="en-US" smtClean="0"/>
              <a:t>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72F2A6-9214-46CB-8E2E-ACF063ACFBE0}" type="slidenum">
              <a:rPr lang="en-US" smtClean="0"/>
              <a:t>‹#›</a:t>
            </a:fld>
            <a:endParaRPr lang="en-US"/>
          </a:p>
        </p:txBody>
      </p:sp>
    </p:spTree>
    <p:extLst>
      <p:ext uri="{BB962C8B-B14F-4D97-AF65-F5344CB8AC3E}">
        <p14:creationId xmlns:p14="http://schemas.microsoft.com/office/powerpoint/2010/main" val="342972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CC8D74-6E8E-45DC-8E38-E32979214A4B}" type="datetimeFigureOut">
              <a:rPr lang="en-US" smtClean="0"/>
              <a:t>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72F2A6-9214-46CB-8E2E-ACF063ACFBE0}" type="slidenum">
              <a:rPr lang="en-US" smtClean="0"/>
              <a:t>‹#›</a:t>
            </a:fld>
            <a:endParaRPr lang="en-US"/>
          </a:p>
        </p:txBody>
      </p:sp>
    </p:spTree>
    <p:extLst>
      <p:ext uri="{BB962C8B-B14F-4D97-AF65-F5344CB8AC3E}">
        <p14:creationId xmlns:p14="http://schemas.microsoft.com/office/powerpoint/2010/main" val="3848078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7CC8D74-6E8E-45DC-8E38-E32979214A4B}" type="datetimeFigureOut">
              <a:rPr lang="en-US" smtClean="0"/>
              <a:t>1/8/2023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B72F2A6-9214-46CB-8E2E-ACF063ACFBE0}" type="slidenum">
              <a:rPr lang="en-US" smtClean="0"/>
              <a:t>‹#›</a:t>
            </a:fld>
            <a:endParaRPr lang="en-US"/>
          </a:p>
        </p:txBody>
      </p:sp>
    </p:spTree>
    <p:extLst>
      <p:ext uri="{BB962C8B-B14F-4D97-AF65-F5344CB8AC3E}">
        <p14:creationId xmlns:p14="http://schemas.microsoft.com/office/powerpoint/2010/main" val="88636532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D617948-3875-BDD1-2644-2DFB3740B310}"/>
              </a:ext>
            </a:extLst>
          </p:cNvPr>
          <p:cNvSpPr/>
          <p:nvPr/>
        </p:nvSpPr>
        <p:spPr>
          <a:xfrm>
            <a:off x="0" y="0"/>
            <a:ext cx="2104571" cy="1025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81F2129-BF26-A26F-B873-76EB8D8E83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02" y="0"/>
            <a:ext cx="12184264" cy="6858000"/>
          </a:xfrm>
          <a:prstGeom prst="rect">
            <a:avLst/>
          </a:prstGeom>
        </p:spPr>
      </p:pic>
      <p:sp>
        <p:nvSpPr>
          <p:cNvPr id="2" name="Title 1">
            <a:extLst>
              <a:ext uri="{FF2B5EF4-FFF2-40B4-BE49-F238E27FC236}">
                <a16:creationId xmlns:a16="http://schemas.microsoft.com/office/drawing/2014/main" id="{8C679FAC-8FB4-918E-B121-27D28D23A392}"/>
              </a:ext>
            </a:extLst>
          </p:cNvPr>
          <p:cNvSpPr>
            <a:spLocks noGrp="1"/>
          </p:cNvSpPr>
          <p:nvPr>
            <p:ph type="ctrTitle" idx="4294967295"/>
          </p:nvPr>
        </p:nvSpPr>
        <p:spPr>
          <a:xfrm>
            <a:off x="-50800" y="277889"/>
            <a:ext cx="12242799" cy="933450"/>
          </a:xfrm>
        </p:spPr>
        <p:txBody>
          <a:bodyPr>
            <a:noAutofit/>
          </a:bodyPr>
          <a:lstStyle/>
          <a:p>
            <a:pPr algn="ctr"/>
            <a:r>
              <a:rPr lang="en-US" sz="6600" dirty="0">
                <a:latin typeface="Bauhaus 93" panose="04030905020B02020C02" pitchFamily="82" charset="0"/>
              </a:rPr>
              <a:t>TRUE FACE</a:t>
            </a:r>
          </a:p>
        </p:txBody>
      </p:sp>
      <p:sp>
        <p:nvSpPr>
          <p:cNvPr id="3" name="Subtitle 2">
            <a:extLst>
              <a:ext uri="{FF2B5EF4-FFF2-40B4-BE49-F238E27FC236}">
                <a16:creationId xmlns:a16="http://schemas.microsoft.com/office/drawing/2014/main" id="{E932EA99-AA6C-1092-B341-91029F2C38B9}"/>
              </a:ext>
            </a:extLst>
          </p:cNvPr>
          <p:cNvSpPr>
            <a:spLocks noGrp="1"/>
          </p:cNvSpPr>
          <p:nvPr>
            <p:ph type="subTitle" idx="4294967295"/>
          </p:nvPr>
        </p:nvSpPr>
        <p:spPr>
          <a:xfrm>
            <a:off x="0" y="1025525"/>
            <a:ext cx="12192000" cy="371475"/>
          </a:xfrm>
        </p:spPr>
        <p:txBody>
          <a:bodyPr>
            <a:normAutofit lnSpcReduction="10000"/>
          </a:bodyPr>
          <a:lstStyle/>
          <a:p>
            <a:pPr marL="0" indent="0" algn="ctr">
              <a:buNone/>
            </a:pPr>
            <a:r>
              <a:rPr lang="en-US" dirty="0">
                <a:latin typeface="Arial Rounded MT Bold" panose="020F0704030504030204" pitchFamily="34" charset="0"/>
              </a:rPr>
              <a:t>Facial Recognition Project</a:t>
            </a:r>
          </a:p>
        </p:txBody>
      </p:sp>
      <p:sp>
        <p:nvSpPr>
          <p:cNvPr id="11" name="Rectangle 10">
            <a:extLst>
              <a:ext uri="{FF2B5EF4-FFF2-40B4-BE49-F238E27FC236}">
                <a16:creationId xmlns:a16="http://schemas.microsoft.com/office/drawing/2014/main" id="{74E6C0CD-C448-759B-9CE1-72DDDF07BF89}"/>
              </a:ext>
            </a:extLst>
          </p:cNvPr>
          <p:cNvSpPr/>
          <p:nvPr/>
        </p:nvSpPr>
        <p:spPr>
          <a:xfrm>
            <a:off x="3867" y="0"/>
            <a:ext cx="1962819" cy="92891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5" name="Picture 4">
            <a:extLst>
              <a:ext uri="{FF2B5EF4-FFF2-40B4-BE49-F238E27FC236}">
                <a16:creationId xmlns:a16="http://schemas.microsoft.com/office/drawing/2014/main" id="{704555DD-F008-A3EC-DC93-D79617534E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08" y="143555"/>
            <a:ext cx="1807936" cy="601059"/>
          </a:xfrm>
          <a:prstGeom prst="rect">
            <a:avLst/>
          </a:prstGeom>
        </p:spPr>
      </p:pic>
      <p:sp>
        <p:nvSpPr>
          <p:cNvPr id="7" name="Rectangle 6">
            <a:extLst>
              <a:ext uri="{FF2B5EF4-FFF2-40B4-BE49-F238E27FC236}">
                <a16:creationId xmlns:a16="http://schemas.microsoft.com/office/drawing/2014/main" id="{91F02C32-C1F0-6908-2F80-2DEEAF4E5D0F}"/>
              </a:ext>
            </a:extLst>
          </p:cNvPr>
          <p:cNvSpPr/>
          <p:nvPr/>
        </p:nvSpPr>
        <p:spPr>
          <a:xfrm>
            <a:off x="8648700" y="5899150"/>
            <a:ext cx="3531699" cy="95884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800">
                <a:latin typeface="Bahnschrift SemiBold SemiConden" panose="020B0502040204020203" pitchFamily="34" charset="0"/>
              </a:rPr>
              <a:t>By:</a:t>
            </a:r>
          </a:p>
          <a:p>
            <a:pPr algn="ctr"/>
            <a:r>
              <a:rPr lang="en-US" sz="1800">
                <a:latin typeface="Bahnschrift SemiBold SemiConden" panose="020B0502040204020203" pitchFamily="34" charset="0"/>
              </a:rPr>
              <a:t>SAYAN DEBNATH (2210993844)</a:t>
            </a:r>
          </a:p>
          <a:p>
            <a:pPr algn="ctr"/>
            <a:r>
              <a:rPr lang="en-US" sz="1800">
                <a:latin typeface="Bahnschrift SemiBold SemiConden" panose="020B0502040204020203" pitchFamily="34" charset="0"/>
              </a:rPr>
              <a:t>JANNAT KAUR CHEEMA (2210993796)</a:t>
            </a:r>
            <a:endParaRPr lang="en-US" sz="1800" dirty="0">
              <a:latin typeface="Bahnschrift SemiBold SemiConden" panose="020B0502040204020203" pitchFamily="34" charset="0"/>
            </a:endParaRPr>
          </a:p>
        </p:txBody>
      </p:sp>
    </p:spTree>
    <p:extLst>
      <p:ext uri="{BB962C8B-B14F-4D97-AF65-F5344CB8AC3E}">
        <p14:creationId xmlns:p14="http://schemas.microsoft.com/office/powerpoint/2010/main" val="2547005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5FE012-26F5-FBD3-5497-D6D85D1DBC83}"/>
              </a:ext>
            </a:extLst>
          </p:cNvPr>
          <p:cNvSpPr>
            <a:spLocks noGrp="1"/>
          </p:cNvSpPr>
          <p:nvPr>
            <p:ph type="ctrTitle"/>
          </p:nvPr>
        </p:nvSpPr>
        <p:spPr>
          <a:xfrm>
            <a:off x="1371600" y="-395498"/>
            <a:ext cx="9448800" cy="1825096"/>
          </a:xfrm>
        </p:spPr>
        <p:txBody>
          <a:bodyPr>
            <a:normAutofit/>
          </a:bodyPr>
          <a:lstStyle/>
          <a:p>
            <a:pPr algn="ctr"/>
            <a:r>
              <a:rPr lang="en-US" sz="4400" dirty="0"/>
              <a:t>PROBLEM STATEMENT</a:t>
            </a:r>
          </a:p>
        </p:txBody>
      </p:sp>
      <p:sp>
        <p:nvSpPr>
          <p:cNvPr id="5" name="Subtitle 4">
            <a:extLst>
              <a:ext uri="{FF2B5EF4-FFF2-40B4-BE49-F238E27FC236}">
                <a16:creationId xmlns:a16="http://schemas.microsoft.com/office/drawing/2014/main" id="{2CA4A7B5-EAEB-827F-FF3B-8DA38125FA0A}"/>
              </a:ext>
            </a:extLst>
          </p:cNvPr>
          <p:cNvSpPr>
            <a:spLocks noGrp="1"/>
          </p:cNvSpPr>
          <p:nvPr>
            <p:ph type="subTitle" idx="1"/>
          </p:nvPr>
        </p:nvSpPr>
        <p:spPr>
          <a:xfrm>
            <a:off x="595086" y="1701811"/>
            <a:ext cx="11001828" cy="2971790"/>
          </a:xfrm>
        </p:spPr>
        <p:txBody>
          <a:bodyPr>
            <a:normAutofit/>
          </a:bodyPr>
          <a:lstStyle/>
          <a:p>
            <a:pPr algn="just"/>
            <a:r>
              <a:rPr lang="en-US" sz="2400" dirty="0"/>
              <a:t>In the modern age of social media, we see hundreds and thousands of faces daily, and because of this overexposure of new faces, sometimes It gets hard to recognize someone through their face alone.</a:t>
            </a:r>
          </a:p>
          <a:p>
            <a:pPr algn="just"/>
            <a:r>
              <a:rPr lang="en-US" sz="2400" dirty="0"/>
              <a:t>In addition to this, when identity theft is widespread, face recognition technology can play a vital role in preventing identity fraud.</a:t>
            </a:r>
          </a:p>
          <a:p>
            <a:pPr algn="just"/>
            <a:r>
              <a:rPr lang="en-US" sz="2400" dirty="0"/>
              <a:t>To prevent this, face recognition has proven to be a powerful tool to authenticate the identity of an individual.</a:t>
            </a:r>
          </a:p>
          <a:p>
            <a:pPr algn="just"/>
            <a:endParaRPr lang="en-US" dirty="0"/>
          </a:p>
        </p:txBody>
      </p:sp>
    </p:spTree>
    <p:extLst>
      <p:ext uri="{BB962C8B-B14F-4D97-AF65-F5344CB8AC3E}">
        <p14:creationId xmlns:p14="http://schemas.microsoft.com/office/powerpoint/2010/main" val="2830455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8A0B09-174C-F6CD-441C-EE158DAE1977}"/>
              </a:ext>
            </a:extLst>
          </p:cNvPr>
          <p:cNvSpPr>
            <a:spLocks noGrp="1"/>
          </p:cNvSpPr>
          <p:nvPr>
            <p:ph type="title"/>
          </p:nvPr>
        </p:nvSpPr>
        <p:spPr>
          <a:xfrm>
            <a:off x="1790699" y="357973"/>
            <a:ext cx="8610600" cy="1293028"/>
          </a:xfrm>
        </p:spPr>
        <p:txBody>
          <a:bodyPr>
            <a:normAutofit/>
          </a:bodyPr>
          <a:lstStyle/>
          <a:p>
            <a:pPr algn="ctr"/>
            <a:r>
              <a:rPr lang="en-US" sz="4400" dirty="0"/>
              <a:t>INTRODUCTION</a:t>
            </a:r>
          </a:p>
        </p:txBody>
      </p:sp>
      <p:sp>
        <p:nvSpPr>
          <p:cNvPr id="5" name="Subtitle 4">
            <a:extLst>
              <a:ext uri="{FF2B5EF4-FFF2-40B4-BE49-F238E27FC236}">
                <a16:creationId xmlns:a16="http://schemas.microsoft.com/office/drawing/2014/main" id="{8F1A0DD8-7C2A-2608-909C-E53BAA45ADBB}"/>
              </a:ext>
            </a:extLst>
          </p:cNvPr>
          <p:cNvSpPr>
            <a:spLocks noGrp="1"/>
          </p:cNvSpPr>
          <p:nvPr>
            <p:ph idx="1"/>
          </p:nvPr>
        </p:nvSpPr>
        <p:spPr>
          <a:xfrm>
            <a:off x="685800" y="1359986"/>
            <a:ext cx="10820400" cy="4801328"/>
          </a:xfrm>
        </p:spPr>
        <p:txBody>
          <a:bodyPr>
            <a:normAutofit/>
          </a:bodyPr>
          <a:lstStyle/>
          <a:p>
            <a:pPr marL="0" indent="0" algn="just">
              <a:buNone/>
            </a:pPr>
            <a:r>
              <a:rPr lang="en-US" sz="2400" b="1" dirty="0"/>
              <a:t>FACE RECOGNITION</a:t>
            </a:r>
          </a:p>
          <a:p>
            <a:pPr marL="0" indent="0" algn="just">
              <a:buNone/>
            </a:pPr>
            <a:r>
              <a:rPr lang="en-US" sz="2000" dirty="0"/>
              <a:t>Face recognition is an amazing technology used to find and verify the identity of an individual using their face. Face Recognition systems can be used to identify people in photo, video and real-time. It avails computer algorithms to pick out specific, distinctive details about a person’s face.</a:t>
            </a:r>
          </a:p>
          <a:p>
            <a:pPr marL="0" indent="0" algn="just">
              <a:buNone/>
            </a:pPr>
            <a:r>
              <a:rPr lang="en-US" sz="2000" dirty="0"/>
              <a:t>Face recognizers that are based on landmarks take face images and try to find essential feature points such as eyebrows, corners of the mouth, eyes, nose, lips, etc. </a:t>
            </a:r>
          </a:p>
          <a:p>
            <a:pPr marL="0" indent="0" algn="just">
              <a:buNone/>
            </a:pPr>
            <a:r>
              <a:rPr lang="en-US" sz="2000" dirty="0"/>
              <a:t>Face detection has progressed from rudimentary computer vision techniques to advances in machine learning (ML) to increasingly sophisticated artificial neural networks (ANN) and related technologies; the result has been continuous performance improvements. It now plays an important role as the first step in many key applications -- including face tracking, face analysis and facial recognition. Face detection has a significant effect on how sequential operations will perform in the application</a:t>
            </a:r>
          </a:p>
        </p:txBody>
      </p:sp>
    </p:spTree>
    <p:extLst>
      <p:ext uri="{BB962C8B-B14F-4D97-AF65-F5344CB8AC3E}">
        <p14:creationId xmlns:p14="http://schemas.microsoft.com/office/powerpoint/2010/main" val="97763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7F9E-9A40-5C51-E19E-DA1E0F031BD2}"/>
              </a:ext>
            </a:extLst>
          </p:cNvPr>
          <p:cNvSpPr>
            <a:spLocks noGrp="1"/>
          </p:cNvSpPr>
          <p:nvPr>
            <p:ph type="title"/>
          </p:nvPr>
        </p:nvSpPr>
        <p:spPr>
          <a:xfrm>
            <a:off x="0" y="318061"/>
            <a:ext cx="12192000" cy="1293028"/>
          </a:xfrm>
        </p:spPr>
        <p:txBody>
          <a:bodyPr>
            <a:normAutofit/>
          </a:bodyPr>
          <a:lstStyle/>
          <a:p>
            <a:pPr algn="ctr"/>
            <a:r>
              <a:rPr lang="en-US" sz="4400" dirty="0"/>
              <a:t>INTRODUCTION</a:t>
            </a:r>
          </a:p>
        </p:txBody>
      </p:sp>
      <p:sp>
        <p:nvSpPr>
          <p:cNvPr id="3" name="Content Placeholder 2">
            <a:extLst>
              <a:ext uri="{FF2B5EF4-FFF2-40B4-BE49-F238E27FC236}">
                <a16:creationId xmlns:a16="http://schemas.microsoft.com/office/drawing/2014/main" id="{537C44A6-5FDB-1F42-7867-9DC4627DD532}"/>
              </a:ext>
            </a:extLst>
          </p:cNvPr>
          <p:cNvSpPr>
            <a:spLocks noGrp="1"/>
          </p:cNvSpPr>
          <p:nvPr>
            <p:ph idx="1"/>
          </p:nvPr>
        </p:nvSpPr>
        <p:spPr>
          <a:xfrm>
            <a:off x="685800" y="1389013"/>
            <a:ext cx="10820400" cy="4024125"/>
          </a:xfrm>
        </p:spPr>
        <p:txBody>
          <a:bodyPr>
            <a:normAutofit fontScale="92500" lnSpcReduction="10000"/>
          </a:bodyPr>
          <a:lstStyle/>
          <a:p>
            <a:pPr marL="0" indent="0" algn="just">
              <a:buNone/>
            </a:pPr>
            <a:r>
              <a:rPr lang="en-US" sz="2400" b="1" dirty="0"/>
              <a:t>SOME INDUSTRIAL APPLICATIONS OF FACIAL RECOGNITION</a:t>
            </a:r>
          </a:p>
          <a:p>
            <a:pPr marL="342900" indent="-342900" algn="just">
              <a:buFont typeface="Arial" panose="020B0604020202020204" pitchFamily="34" charset="0"/>
              <a:buChar char="•"/>
            </a:pPr>
            <a:r>
              <a:rPr lang="en-US" b="1" dirty="0"/>
              <a:t>Retail</a:t>
            </a:r>
            <a:r>
              <a:rPr lang="en-US" dirty="0"/>
              <a:t>:  Could be used to capture what the shoppers are looking at. This will help retailers to enable optimized promotions to the shoppers via email or online ads.</a:t>
            </a:r>
          </a:p>
          <a:p>
            <a:pPr marL="342900" indent="-342900" algn="just">
              <a:buFont typeface="Arial" panose="020B0604020202020204" pitchFamily="34" charset="0"/>
              <a:buChar char="•"/>
            </a:pPr>
            <a:r>
              <a:rPr lang="en-US" b="1" dirty="0"/>
              <a:t>Hotel</a:t>
            </a:r>
            <a:r>
              <a:rPr lang="en-US" dirty="0"/>
              <a:t>: By tying this technology to a guest’s account, hotels can activate/her check-ins when they walk into the premises.</a:t>
            </a:r>
          </a:p>
          <a:p>
            <a:pPr marL="342900" indent="-342900" algn="just">
              <a:buFont typeface="Arial" panose="020B0604020202020204" pitchFamily="34" charset="0"/>
              <a:buChar char="•"/>
            </a:pPr>
            <a:r>
              <a:rPr lang="en-US" b="1" dirty="0"/>
              <a:t>Banking</a:t>
            </a:r>
            <a:r>
              <a:rPr lang="en-US" dirty="0"/>
              <a:t>: It assists in preventing unauthorized persons from acquiring access to restricted areas of a bank and capturing unusual activity on camera.</a:t>
            </a:r>
          </a:p>
          <a:p>
            <a:pPr marL="342900" indent="-342900" algn="just">
              <a:buFont typeface="Arial" panose="020B0604020202020204" pitchFamily="34" charset="0"/>
              <a:buChar char="•"/>
            </a:pPr>
            <a:r>
              <a:rPr lang="en-US" b="1" dirty="0"/>
              <a:t>Automobile</a:t>
            </a:r>
            <a:r>
              <a:rPr lang="en-US" dirty="0"/>
              <a:t>: In an effort to improve convenience and safety, car unlocking &amp; theft protection</a:t>
            </a:r>
            <a:r>
              <a:rPr lang="en-US" b="1" dirty="0"/>
              <a:t>. </a:t>
            </a:r>
          </a:p>
          <a:p>
            <a:pPr marL="342900" indent="-342900" algn="just">
              <a:buFont typeface="Arial" panose="020B0604020202020204" pitchFamily="34" charset="0"/>
              <a:buChar char="•"/>
            </a:pPr>
            <a:r>
              <a:rPr lang="en-US" b="1" dirty="0"/>
              <a:t>Ride Sharing</a:t>
            </a:r>
            <a:r>
              <a:rPr lang="en-US" dirty="0"/>
              <a:t>: Facial recognition software can monitor for signs of tiredness in ride-sharing drivers and prevent them from accepting rides if they are weary. It’s also beneficial in reducing the rate of road accidents caused by fatigued cab drivers.</a:t>
            </a:r>
          </a:p>
          <a:p>
            <a:pPr marL="0" indent="0">
              <a:buNone/>
            </a:pPr>
            <a:endParaRPr lang="en-US" sz="2400" dirty="0"/>
          </a:p>
        </p:txBody>
      </p:sp>
    </p:spTree>
    <p:extLst>
      <p:ext uri="{BB962C8B-B14F-4D97-AF65-F5344CB8AC3E}">
        <p14:creationId xmlns:p14="http://schemas.microsoft.com/office/powerpoint/2010/main" val="649601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8C688F-A382-6079-5BCB-0E81A5536B8F}"/>
              </a:ext>
            </a:extLst>
          </p:cNvPr>
          <p:cNvSpPr>
            <a:spLocks noGrp="1"/>
          </p:cNvSpPr>
          <p:nvPr>
            <p:ph type="title"/>
          </p:nvPr>
        </p:nvSpPr>
        <p:spPr>
          <a:xfrm>
            <a:off x="0" y="416030"/>
            <a:ext cx="12192000" cy="1293028"/>
          </a:xfrm>
        </p:spPr>
        <p:txBody>
          <a:bodyPr>
            <a:normAutofit/>
          </a:bodyPr>
          <a:lstStyle/>
          <a:p>
            <a:pPr algn="ctr"/>
            <a:r>
              <a:rPr lang="en-US" sz="4400" dirty="0"/>
              <a:t>STEPS INVOLVED IN FACIAL RECOGNITION</a:t>
            </a:r>
          </a:p>
        </p:txBody>
      </p:sp>
      <p:sp>
        <p:nvSpPr>
          <p:cNvPr id="5" name="Content Placeholder 4">
            <a:extLst>
              <a:ext uri="{FF2B5EF4-FFF2-40B4-BE49-F238E27FC236}">
                <a16:creationId xmlns:a16="http://schemas.microsoft.com/office/drawing/2014/main" id="{FAB96A3D-D45A-887D-0E00-61AAE900853F}"/>
              </a:ext>
            </a:extLst>
          </p:cNvPr>
          <p:cNvSpPr>
            <a:spLocks noGrp="1"/>
          </p:cNvSpPr>
          <p:nvPr>
            <p:ph sz="half" idx="1"/>
          </p:nvPr>
        </p:nvSpPr>
        <p:spPr/>
        <p:txBody>
          <a:bodyPr>
            <a:normAutofit fontScale="92500" lnSpcReduction="10000"/>
          </a:bodyPr>
          <a:lstStyle/>
          <a:p>
            <a:pPr marL="457200" indent="-457200">
              <a:buFont typeface="+mj-lt"/>
              <a:buAutoNum type="arabicPeriod"/>
            </a:pPr>
            <a:r>
              <a:rPr lang="en-US" dirty="0"/>
              <a:t>Face Detection: Locate the face, note the coordinates of each face located and draw a bounding box around every faces.</a:t>
            </a:r>
          </a:p>
          <a:p>
            <a:pPr marL="457200" indent="-457200">
              <a:buFont typeface="+mj-lt"/>
              <a:buAutoNum type="arabicPeriod"/>
            </a:pPr>
            <a:r>
              <a:rPr lang="en-US" dirty="0"/>
              <a:t>Face Alignments. Normalize the faces in order to attain fast training.</a:t>
            </a:r>
          </a:p>
          <a:p>
            <a:pPr marL="457200" indent="-457200">
              <a:buFont typeface="+mj-lt"/>
              <a:buAutoNum type="arabicPeriod"/>
            </a:pPr>
            <a:r>
              <a:rPr lang="en-US" dirty="0"/>
              <a:t>Feature Extraction. Local feature extraction from facial pictures for training, this step is performed differently by different algorithms.</a:t>
            </a:r>
          </a:p>
          <a:p>
            <a:pPr marL="457200" indent="-457200">
              <a:buFont typeface="+mj-lt"/>
              <a:buAutoNum type="arabicPeriod"/>
            </a:pPr>
            <a:r>
              <a:rPr lang="en-US" dirty="0"/>
              <a:t>Face Recognition. Match the input face with one or more known faces in our dataset.</a:t>
            </a:r>
          </a:p>
          <a:p>
            <a:pPr marL="0" indent="0">
              <a:buNone/>
            </a:pPr>
            <a:endParaRPr lang="en-US" dirty="0"/>
          </a:p>
        </p:txBody>
      </p:sp>
      <p:pic>
        <p:nvPicPr>
          <p:cNvPr id="7" name="Content Placeholder 6">
            <a:extLst>
              <a:ext uri="{FF2B5EF4-FFF2-40B4-BE49-F238E27FC236}">
                <a16:creationId xmlns:a16="http://schemas.microsoft.com/office/drawing/2014/main" id="{4A26FA40-8B99-309A-A21C-1DE09181C506}"/>
              </a:ext>
            </a:extLst>
          </p:cNvPr>
          <p:cNvPicPr>
            <a:picLocks noGrp="1" noChangeAspect="1"/>
          </p:cNvPicPr>
          <p:nvPr>
            <p:ph sz="half" idx="2"/>
          </p:nvPr>
        </p:nvPicPr>
        <p:blipFill>
          <a:blip r:embed="rId2"/>
          <a:stretch>
            <a:fillRect/>
          </a:stretch>
        </p:blipFill>
        <p:spPr>
          <a:xfrm>
            <a:off x="6286500" y="2803071"/>
            <a:ext cx="5334000" cy="22229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38621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916489E-93B6-2DFD-D96B-8691502829F9}"/>
              </a:ext>
            </a:extLst>
          </p:cNvPr>
          <p:cNvSpPr>
            <a:spLocks noGrp="1"/>
          </p:cNvSpPr>
          <p:nvPr>
            <p:ph type="title"/>
          </p:nvPr>
        </p:nvSpPr>
        <p:spPr>
          <a:xfrm>
            <a:off x="0" y="279052"/>
            <a:ext cx="12192000" cy="1293028"/>
          </a:xfrm>
        </p:spPr>
        <p:txBody>
          <a:bodyPr>
            <a:normAutofit fontScale="90000"/>
          </a:bodyPr>
          <a:lstStyle/>
          <a:p>
            <a:pPr algn="ctr"/>
            <a:r>
              <a:rPr lang="en-US" sz="4400" dirty="0"/>
              <a:t>Face, eye Detection and Smile Detection:</a:t>
            </a:r>
          </a:p>
        </p:txBody>
      </p:sp>
      <p:sp>
        <p:nvSpPr>
          <p:cNvPr id="7" name="Content Placeholder 6">
            <a:extLst>
              <a:ext uri="{FF2B5EF4-FFF2-40B4-BE49-F238E27FC236}">
                <a16:creationId xmlns:a16="http://schemas.microsoft.com/office/drawing/2014/main" id="{8921587F-C0A6-4159-6E1B-D337975945AD}"/>
              </a:ext>
            </a:extLst>
          </p:cNvPr>
          <p:cNvSpPr>
            <a:spLocks noGrp="1"/>
          </p:cNvSpPr>
          <p:nvPr>
            <p:ph idx="1"/>
          </p:nvPr>
        </p:nvSpPr>
        <p:spPr>
          <a:xfrm>
            <a:off x="171450" y="1313732"/>
            <a:ext cx="11785600" cy="3814348"/>
          </a:xfrm>
        </p:spPr>
        <p:txBody>
          <a:bodyPr>
            <a:noAutofit/>
          </a:bodyPr>
          <a:lstStyle/>
          <a:p>
            <a:pPr marL="0" indent="0" algn="just">
              <a:buNone/>
            </a:pPr>
            <a:r>
              <a:rPr lang="en-US" sz="1800" dirty="0"/>
              <a:t>The problem of face detection has been studied extensively and this calls for advancement of technology. Therefore, we have developed image processing technology based on Automatic Vision Object Tracking. The analysis of face detection would be using our default </a:t>
            </a:r>
            <a:r>
              <a:rPr lang="en-US" sz="1800" dirty="0" err="1"/>
              <a:t>PiCAM</a:t>
            </a:r>
            <a:r>
              <a:rPr lang="en-US" sz="1800" dirty="0"/>
              <a:t>.</a:t>
            </a:r>
          </a:p>
          <a:p>
            <a:pPr marL="0" indent="0" algn="just">
              <a:buNone/>
            </a:pPr>
            <a:r>
              <a:rPr lang="en-US" sz="1800" dirty="0"/>
              <a:t>Face detection applications use algorithms and ML to find human faces within larger images, which often incorporate other non-face objects such as landscapes, buildings and other human body parts like feet or hands. Face detection algorithms typically start by searching for human eyes -- one of the easiest features to detect. The algorithm might then attempt to detect eyebrows, the mouth, nose, nostrils and the iris. Once the algorithm concludes that it has found a facial region, it applies additional tests to confirm that it has, in fact, detected a </a:t>
            </a:r>
            <a:r>
              <a:rPr lang="en-US" sz="1800" dirty="0" err="1"/>
              <a:t>face.To</a:t>
            </a:r>
            <a:r>
              <a:rPr lang="en-US" sz="1800" dirty="0"/>
              <a:t> help ensure accuracy, the algorithms need to be trained on large data sets incorporating hundreds of thousands of positive and negative images. The training improves the algorithms' ability to determine whether there are faces in an image and where they are.</a:t>
            </a:r>
          </a:p>
          <a:p>
            <a:pPr algn="just"/>
            <a:r>
              <a:rPr lang="en-US" sz="1800" dirty="0"/>
              <a:t> A wide spectrum of techniques have been used including color analysis and model base detection, etc.</a:t>
            </a:r>
          </a:p>
          <a:p>
            <a:pPr algn="just"/>
            <a:r>
              <a:rPr lang="en-US" sz="1800" dirty="0"/>
              <a:t> It is difficult to design algorithm which works for all illumination, face color, size and geometries, and Image background.</a:t>
            </a:r>
          </a:p>
          <a:p>
            <a:pPr algn="just"/>
            <a:r>
              <a:rPr lang="en-US" sz="1800" dirty="0"/>
              <a:t> A smile Is facial expression formed by muscles movement at the corners of the mouth. Therefore, It will detect the corners of the mouth and determine the outcomes.</a:t>
            </a:r>
          </a:p>
        </p:txBody>
      </p:sp>
    </p:spTree>
    <p:extLst>
      <p:ext uri="{BB962C8B-B14F-4D97-AF65-F5344CB8AC3E}">
        <p14:creationId xmlns:p14="http://schemas.microsoft.com/office/powerpoint/2010/main" val="2109139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16374-82B8-6AEF-5FD4-A3C0FF58C62A}"/>
              </a:ext>
            </a:extLst>
          </p:cNvPr>
          <p:cNvSpPr>
            <a:spLocks noGrp="1"/>
          </p:cNvSpPr>
          <p:nvPr>
            <p:ph type="title"/>
          </p:nvPr>
        </p:nvSpPr>
        <p:spPr>
          <a:xfrm>
            <a:off x="0" y="313523"/>
            <a:ext cx="12192000" cy="1293028"/>
          </a:xfrm>
        </p:spPr>
        <p:txBody>
          <a:bodyPr/>
          <a:lstStyle/>
          <a:p>
            <a:pPr algn="ctr"/>
            <a:r>
              <a:rPr lang="en-US" dirty="0"/>
              <a:t>CHALLENGES FACED / FURTHER IMPROVEMENTS</a:t>
            </a:r>
          </a:p>
        </p:txBody>
      </p:sp>
      <p:sp>
        <p:nvSpPr>
          <p:cNvPr id="3" name="Content Placeholder 2">
            <a:extLst>
              <a:ext uri="{FF2B5EF4-FFF2-40B4-BE49-F238E27FC236}">
                <a16:creationId xmlns:a16="http://schemas.microsoft.com/office/drawing/2014/main" id="{A80E2461-591F-5E50-36BA-CDF40EDCBDB3}"/>
              </a:ext>
            </a:extLst>
          </p:cNvPr>
          <p:cNvSpPr>
            <a:spLocks noGrp="1"/>
          </p:cNvSpPr>
          <p:nvPr>
            <p:ph idx="1"/>
          </p:nvPr>
        </p:nvSpPr>
        <p:spPr>
          <a:xfrm>
            <a:off x="495300" y="1388110"/>
            <a:ext cx="11195050" cy="5156367"/>
          </a:xfrm>
        </p:spPr>
        <p:txBody>
          <a:bodyPr>
            <a:normAutofit/>
          </a:bodyPr>
          <a:lstStyle/>
          <a:p>
            <a:pPr marL="0" indent="0" algn="just">
              <a:buNone/>
            </a:pPr>
            <a:r>
              <a:rPr lang="en-US" sz="2000" dirty="0"/>
              <a:t>There are some challenges that are faced by the Facial Recognitions System:</a:t>
            </a:r>
          </a:p>
          <a:p>
            <a:pPr marL="0" indent="0" algn="just">
              <a:buNone/>
            </a:pPr>
            <a:endParaRPr lang="en-US" sz="2000" dirty="0"/>
          </a:p>
          <a:p>
            <a:pPr marL="0" indent="0" algn="just">
              <a:buNone/>
            </a:pPr>
            <a:r>
              <a:rPr lang="en-US" sz="2400" b="1" dirty="0"/>
              <a:t>Illumination: </a:t>
            </a:r>
            <a:r>
              <a:rPr lang="en-US" sz="2000" dirty="0"/>
              <a:t>It changes the face appearance drastically, it is observed that the slight changes in lighting conditions cause a significant impact on its results.</a:t>
            </a:r>
          </a:p>
          <a:p>
            <a:pPr marL="0" indent="0" algn="just">
              <a:buNone/>
            </a:pPr>
            <a:r>
              <a:rPr lang="en-US" sz="2000" dirty="0"/>
              <a:t>Pose: Facial Recognition systems are highly sensitive to the pose, Which may result in faulty recognition or no recognition if the database is only trained on frontal face view.</a:t>
            </a:r>
          </a:p>
          <a:p>
            <a:pPr marL="0" indent="0" algn="just">
              <a:buNone/>
            </a:pPr>
            <a:r>
              <a:rPr lang="en-US" sz="2400" b="1" dirty="0"/>
              <a:t>Facial Expressions: </a:t>
            </a:r>
            <a:r>
              <a:rPr lang="en-US" sz="2000" dirty="0"/>
              <a:t>Different expressions of the same individual are another significant factor that needs to be taken into account. Modern Recognizers can easily deal with it though.</a:t>
            </a:r>
          </a:p>
          <a:p>
            <a:pPr marL="0" indent="0" algn="just">
              <a:buNone/>
            </a:pPr>
            <a:r>
              <a:rPr lang="en-US" sz="2400" b="1" dirty="0"/>
              <a:t>Low Resolution: </a:t>
            </a:r>
            <a:r>
              <a:rPr lang="en-US" sz="2000" dirty="0"/>
              <a:t>Training of recognizer must be done on a good resolution picture, otherwise the model will fail to extract features.</a:t>
            </a:r>
          </a:p>
          <a:p>
            <a:pPr marL="0" indent="0" algn="just">
              <a:buNone/>
            </a:pPr>
            <a:r>
              <a:rPr lang="en-US" sz="2400" b="1" dirty="0"/>
              <a:t>Aging: </a:t>
            </a:r>
            <a:r>
              <a:rPr lang="en-US" sz="2000" dirty="0"/>
              <a:t>With increasing age, the human face features shape, lines, texture changes which are yet another challenge.</a:t>
            </a:r>
          </a:p>
          <a:p>
            <a:pPr marL="0" indent="0">
              <a:buNone/>
            </a:pPr>
            <a:endParaRPr lang="en-US" sz="2000" dirty="0"/>
          </a:p>
        </p:txBody>
      </p:sp>
    </p:spTree>
    <p:extLst>
      <p:ext uri="{BB962C8B-B14F-4D97-AF65-F5344CB8AC3E}">
        <p14:creationId xmlns:p14="http://schemas.microsoft.com/office/powerpoint/2010/main" val="4022677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B3894F-D092-F974-BD5D-33006F0A67A8}"/>
              </a:ext>
            </a:extLst>
          </p:cNvPr>
          <p:cNvSpPr>
            <a:spLocks noGrp="1"/>
          </p:cNvSpPr>
          <p:nvPr>
            <p:ph idx="1"/>
          </p:nvPr>
        </p:nvSpPr>
        <p:spPr/>
        <p:txBody>
          <a:bodyPr/>
          <a:lstStyle/>
          <a:p>
            <a:pPr marL="0" indent="0">
              <a:buNone/>
            </a:pPr>
            <a:r>
              <a:rPr lang="en-US" b="1" dirty="0"/>
              <a:t>REFERAL LINK :</a:t>
            </a:r>
          </a:p>
          <a:p>
            <a:pPr marL="0" indent="0">
              <a:buNone/>
            </a:pPr>
            <a:endParaRPr lang="en-US" sz="2000" dirty="0"/>
          </a:p>
          <a:p>
            <a:r>
              <a:rPr lang="en-US" sz="2000" dirty="0"/>
              <a:t> </a:t>
            </a:r>
            <a:r>
              <a:rPr lang="en-US" sz="2000" dirty="0" err="1"/>
              <a:t>opencv</a:t>
            </a:r>
            <a:r>
              <a:rPr lang="en-US" sz="2000" dirty="0"/>
              <a:t>/data/</a:t>
            </a:r>
            <a:r>
              <a:rPr lang="en-US" sz="2000" dirty="0" err="1"/>
              <a:t>haarcascades</a:t>
            </a:r>
            <a:r>
              <a:rPr lang="en-US" sz="2000" dirty="0"/>
              <a:t> at master · </a:t>
            </a:r>
            <a:r>
              <a:rPr lang="en-US" sz="2000" dirty="0" err="1"/>
              <a:t>opencv</a:t>
            </a:r>
            <a:r>
              <a:rPr lang="en-US" sz="2000" dirty="0"/>
              <a:t>/</a:t>
            </a:r>
            <a:r>
              <a:rPr lang="en-US" sz="2000" dirty="0" err="1"/>
              <a:t>opencv</a:t>
            </a:r>
            <a:r>
              <a:rPr lang="en-US" sz="2000" dirty="0"/>
              <a:t> · GitHub</a:t>
            </a:r>
          </a:p>
          <a:p>
            <a:r>
              <a:rPr lang="en-US" sz="2000" dirty="0"/>
              <a:t> What is Face Detection and How Does It Work? (techtarget.com)</a:t>
            </a:r>
          </a:p>
          <a:p>
            <a:r>
              <a:rPr lang="en-US" sz="2000" dirty="0"/>
              <a:t> Real-time embedded eye detection system - ScienceDirect</a:t>
            </a:r>
          </a:p>
          <a:p>
            <a:pPr marL="0" indent="0">
              <a:buNone/>
            </a:pPr>
            <a:endParaRPr lang="en-US" dirty="0"/>
          </a:p>
        </p:txBody>
      </p:sp>
      <p:pic>
        <p:nvPicPr>
          <p:cNvPr id="5" name="Picture 4">
            <a:extLst>
              <a:ext uri="{FF2B5EF4-FFF2-40B4-BE49-F238E27FC236}">
                <a16:creationId xmlns:a16="http://schemas.microsoft.com/office/drawing/2014/main" id="{093F61A9-7557-2715-4811-4AB2C6DB0761}"/>
              </a:ext>
            </a:extLst>
          </p:cNvPr>
          <p:cNvPicPr>
            <a:picLocks noChangeAspect="1"/>
          </p:cNvPicPr>
          <p:nvPr/>
        </p:nvPicPr>
        <p:blipFill>
          <a:blip r:embed="rId2"/>
          <a:stretch>
            <a:fillRect/>
          </a:stretch>
        </p:blipFill>
        <p:spPr>
          <a:xfrm>
            <a:off x="1788802" y="2779719"/>
            <a:ext cx="8614395" cy="1298561"/>
          </a:xfrm>
          <a:prstGeom prst="rect">
            <a:avLst/>
          </a:prstGeom>
        </p:spPr>
      </p:pic>
    </p:spTree>
    <p:extLst>
      <p:ext uri="{BB962C8B-B14F-4D97-AF65-F5344CB8AC3E}">
        <p14:creationId xmlns:p14="http://schemas.microsoft.com/office/powerpoint/2010/main" val="3926502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394FA0-9228-B048-153A-2C8E0F65DCBB}"/>
              </a:ext>
            </a:extLst>
          </p:cNvPr>
          <p:cNvSpPr>
            <a:spLocks noGrp="1"/>
          </p:cNvSpPr>
          <p:nvPr>
            <p:ph type="ctrTitle"/>
          </p:nvPr>
        </p:nvSpPr>
        <p:spPr/>
        <p:txBody>
          <a:bodyPr>
            <a:normAutofit/>
          </a:bodyPr>
          <a:lstStyle/>
          <a:p>
            <a:pPr algn="ctr"/>
            <a:r>
              <a:rPr lang="en-US" sz="6600" dirty="0"/>
              <a:t>THANK YOU </a:t>
            </a:r>
          </a:p>
        </p:txBody>
      </p:sp>
    </p:spTree>
    <p:extLst>
      <p:ext uri="{BB962C8B-B14F-4D97-AF65-F5344CB8AC3E}">
        <p14:creationId xmlns:p14="http://schemas.microsoft.com/office/powerpoint/2010/main" val="266522540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287</TotalTime>
  <Words>966</Words>
  <Application>Microsoft Office PowerPoint</Application>
  <PresentationFormat>Widescreen</PresentationFormat>
  <Paragraphs>46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Rounded MT Bold</vt:lpstr>
      <vt:lpstr>Bahnschrift SemiBold SemiConden</vt:lpstr>
      <vt:lpstr>Bauhaus 93</vt:lpstr>
      <vt:lpstr>Century Gothic</vt:lpstr>
      <vt:lpstr>Vapor Trail</vt:lpstr>
      <vt:lpstr>TRUE FACE</vt:lpstr>
      <vt:lpstr>PROBLEM STATEMENT</vt:lpstr>
      <vt:lpstr>INTRODUCTION</vt:lpstr>
      <vt:lpstr>INTRODUCTION</vt:lpstr>
      <vt:lpstr>STEPS INVOLVED IN FACIAL RECOGNITION</vt:lpstr>
      <vt:lpstr>Face, eye Detection and Smile Detection:</vt:lpstr>
      <vt:lpstr>CHALLENGES FACED / FURTHER IMPROVEMENTS</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TRUE FACE</dc:title>
  <dc:creator>Jannat Cheema</dc:creator>
  <cp:lastModifiedBy>Jannat Cheema</cp:lastModifiedBy>
  <cp:revision>3</cp:revision>
  <dcterms:created xsi:type="dcterms:W3CDTF">2023-01-07T08:16:54Z</dcterms:created>
  <dcterms:modified xsi:type="dcterms:W3CDTF">2023-01-08T06:58:30Z</dcterms:modified>
</cp:coreProperties>
</file>