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10"/>
  </p:notesMasterIdLst>
  <p:handoutMasterIdLst>
    <p:handoutMasterId r:id="rId11"/>
  </p:handoutMasterIdLst>
  <p:sldIdLst>
    <p:sldId id="322" r:id="rId2"/>
    <p:sldId id="360" r:id="rId3"/>
    <p:sldId id="352" r:id="rId4"/>
    <p:sldId id="346" r:id="rId5"/>
    <p:sldId id="347" r:id="rId6"/>
    <p:sldId id="357" r:id="rId7"/>
    <p:sldId id="356" r:id="rId8"/>
    <p:sldId id="358" r:id="rId9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2"/>
    </p:embeddedFont>
    <p:embeddedFont>
      <p:font typeface="맑은 고딕" panose="020B0503020000020004" pitchFamily="34" charset="-127"/>
      <p:regular r:id="rId13"/>
      <p:bold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9BF6"/>
    <a:srgbClr val="F254DF"/>
    <a:srgbClr val="66CCFF"/>
    <a:srgbClr val="00BDFF"/>
    <a:srgbClr val="FB3E7C"/>
    <a:srgbClr val="05050F"/>
    <a:srgbClr val="505359"/>
    <a:srgbClr val="DEC5BC"/>
    <a:srgbClr val="6B4025"/>
    <a:srgbClr val="204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582" autoAdjust="0"/>
  </p:normalViewPr>
  <p:slideViewPr>
    <p:cSldViewPr>
      <p:cViewPr varScale="1">
        <p:scale>
          <a:sx n="101" d="100"/>
          <a:sy n="101" d="100"/>
        </p:scale>
        <p:origin x="180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172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\Desktop\DATA_ANALYSIS\IVY\intership\Super%20Market(%20internship%20Project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\Desktop\DATA_ANALYSIS\IVY\intership\Super%20Market(%20internship%20Project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\Desktop\DATA_ANALYSIS\IVY\intership\Super%20Market(%20internship%20Project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yan\Desktop\DATA_ANALYSIS\IVY\intership\Super%20Market(%20internship%20Project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 Market( internship Project).xlsx]Sheet1!PivotTable1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r"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456A2C"/>
          </a:solidFill>
          <a:ln w="19050">
            <a:solidFill>
              <a:srgbClr val="456A2C"/>
            </a:solidFill>
          </a:ln>
          <a:effectLst/>
        </c:spPr>
        <c:dLbl>
          <c:idx val="0"/>
          <c:layout>
            <c:manualLayout>
              <c:x val="-0.18594730761863013"/>
              <c:y val="6.86919600687196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0">
              <a:noAutofit/>
            </a:bodyPr>
            <a:lstStyle/>
            <a:p>
              <a:pPr algn="r"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accent2"/>
            </a:solidFill>
          </a:ln>
          <a:effectLst/>
        </c:spPr>
      </c:pivotFmt>
      <c:pivotFmt>
        <c:idx val="8"/>
        <c:spPr>
          <a:solidFill>
            <a:srgbClr val="ED87E6"/>
          </a:solidFill>
          <a:ln w="19050">
            <a:solidFill>
              <a:srgbClr val="ED87E6"/>
            </a:solidFill>
          </a:ln>
          <a:effectLst/>
        </c:spPr>
        <c:dLbl>
          <c:idx val="0"/>
          <c:layout>
            <c:manualLayout>
              <c:x val="0.13498135933467165"/>
              <c:y val="6.58222222222222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r"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r"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456A2C"/>
          </a:solidFill>
          <a:ln w="19050">
            <a:solidFill>
              <a:srgbClr val="456A2C"/>
            </a:solidFill>
          </a:ln>
          <a:effectLst/>
        </c:spPr>
        <c:dLbl>
          <c:idx val="0"/>
          <c:layout>
            <c:manualLayout>
              <c:x val="-0.18594730761863013"/>
              <c:y val="6.86919600687196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0">
              <a:noAutofit/>
            </a:bodyPr>
            <a:lstStyle/>
            <a:p>
              <a:pPr algn="r"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accent2"/>
            </a:solidFill>
          </a:ln>
          <a:effectLst/>
        </c:spPr>
      </c:pivotFmt>
      <c:pivotFmt>
        <c:idx val="12"/>
        <c:spPr>
          <a:solidFill>
            <a:srgbClr val="ED87E6"/>
          </a:solidFill>
          <a:ln w="19050">
            <a:solidFill>
              <a:srgbClr val="ED87E6"/>
            </a:solidFill>
          </a:ln>
          <a:effectLst/>
        </c:spPr>
        <c:dLbl>
          <c:idx val="0"/>
          <c:layout>
            <c:manualLayout>
              <c:x val="0.13498135933467165"/>
              <c:y val="6.58222222222222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r"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accen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r"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456A2C"/>
          </a:solidFill>
          <a:ln w="19050">
            <a:solidFill>
              <a:srgbClr val="456A2C"/>
            </a:solidFill>
          </a:ln>
          <a:effectLst/>
        </c:spPr>
        <c:dLbl>
          <c:idx val="0"/>
          <c:layout>
            <c:manualLayout>
              <c:x val="-0.18594730761863013"/>
              <c:y val="6.86919600687196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0">
              <a:noAutofit/>
            </a:bodyPr>
            <a:lstStyle/>
            <a:p>
              <a:pPr algn="r"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accent2"/>
            </a:solidFill>
          </a:ln>
          <a:effectLst/>
        </c:spPr>
      </c:pivotFmt>
      <c:pivotFmt>
        <c:idx val="16"/>
        <c:spPr>
          <a:solidFill>
            <a:srgbClr val="ED87E6"/>
          </a:solidFill>
          <a:ln w="19050">
            <a:solidFill>
              <a:srgbClr val="ED87E6"/>
            </a:solidFill>
          </a:ln>
          <a:effectLst/>
        </c:spPr>
        <c:dLbl>
          <c:idx val="0"/>
          <c:layout>
            <c:manualLayout>
              <c:x val="0.13498135933467165"/>
              <c:y val="6.58222222222222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r"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70-4F63-A6E7-885D8294896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70-4F63-A6E7-885D82948962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70-4F63-A6E7-885D82948962}"/>
              </c:ext>
            </c:extLst>
          </c:dPt>
          <c:dLbls>
            <c:dLbl>
              <c:idx val="0"/>
              <c:layout>
                <c:manualLayout>
                  <c:x val="-0.15967965734303755"/>
                  <c:y val="7.46310325476992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0">
                  <a:noAutofit/>
                </a:bodyPr>
                <a:lstStyle/>
                <a:p>
                  <a:pPr algn="r"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7770-4F63-A6E7-885D82948962}"/>
                </c:ext>
              </c:extLst>
            </c:dLbl>
            <c:dLbl>
              <c:idx val="2"/>
              <c:layout>
                <c:manualLayout>
                  <c:x val="0.14372907801418433"/>
                  <c:y val="7.17615974560419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770-4F63-A6E7-885D829489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r"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Sheet1!$B$4:$B$7</c:f>
              <c:numCache>
                <c:formatCode>0%</c:formatCode>
                <c:ptCount val="3"/>
                <c:pt idx="0">
                  <c:v>0.34399999999999997</c:v>
                </c:pt>
                <c:pt idx="1">
                  <c:v>0.311</c:v>
                </c:pt>
                <c:pt idx="2">
                  <c:v>0.34499999999999997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70-4F63-A6E7-885D8294896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 Market( internship Project).xlsx]Sheet7!PivotTable1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Sheet7!$A$5:$A$11</c:f>
              <c:strCache>
                <c:ptCount val="6"/>
                <c:pt idx="0">
                  <c:v>Food and beverages</c:v>
                </c:pt>
                <c:pt idx="1">
                  <c:v>Fashion accessories</c:v>
                </c:pt>
                <c:pt idx="2">
                  <c:v>Home and lifestyle</c:v>
                </c:pt>
                <c:pt idx="3">
                  <c:v>Sports and travel</c:v>
                </c:pt>
                <c:pt idx="4">
                  <c:v>Electronic accessories</c:v>
                </c:pt>
                <c:pt idx="5">
                  <c:v>Health and beauty</c:v>
                </c:pt>
              </c:strCache>
            </c:strRef>
          </c:cat>
          <c:val>
            <c:numRef>
              <c:f>Sheet7!$B$5:$B$11</c:f>
              <c:numCache>
                <c:formatCode>General</c:formatCode>
                <c:ptCount val="6"/>
                <c:pt idx="0">
                  <c:v>33170.917499999996</c:v>
                </c:pt>
                <c:pt idx="1">
                  <c:v>30437.400000000009</c:v>
                </c:pt>
                <c:pt idx="2">
                  <c:v>30036.877500000006</c:v>
                </c:pt>
                <c:pt idx="3">
                  <c:v>28574.72099999999</c:v>
                </c:pt>
                <c:pt idx="4">
                  <c:v>27102.022499999999</c:v>
                </c:pt>
                <c:pt idx="5">
                  <c:v>18560.986499999995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EC-4654-9B7B-B3167C6DBB78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Sheet7!$A$5:$A$11</c:f>
              <c:strCache>
                <c:ptCount val="6"/>
                <c:pt idx="0">
                  <c:v>Food and beverages</c:v>
                </c:pt>
                <c:pt idx="1">
                  <c:v>Fashion accessories</c:v>
                </c:pt>
                <c:pt idx="2">
                  <c:v>Home and lifestyle</c:v>
                </c:pt>
                <c:pt idx="3">
                  <c:v>Sports and travel</c:v>
                </c:pt>
                <c:pt idx="4">
                  <c:v>Electronic accessories</c:v>
                </c:pt>
                <c:pt idx="5">
                  <c:v>Health and beauty</c:v>
                </c:pt>
              </c:strCache>
            </c:strRef>
          </c:cat>
          <c:val>
            <c:numRef>
              <c:f>Sheet7!$C$5:$C$11</c:f>
              <c:numCache>
                <c:formatCode>General</c:formatCode>
                <c:ptCount val="6"/>
                <c:pt idx="0">
                  <c:v>22973.92649999999</c:v>
                </c:pt>
                <c:pt idx="1">
                  <c:v>23868.494999999999</c:v>
                </c:pt>
                <c:pt idx="2">
                  <c:v>23825.035499999998</c:v>
                </c:pt>
                <c:pt idx="3">
                  <c:v>26548.105500000001</c:v>
                </c:pt>
                <c:pt idx="4">
                  <c:v>27235.508999999998</c:v>
                </c:pt>
                <c:pt idx="5">
                  <c:v>30632.752499999995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EC-4654-9B7B-B3167C6DB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1840592"/>
        <c:axId val="2111863888"/>
      </c:barChart>
      <c:catAx>
        <c:axId val="21118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863888"/>
        <c:crosses val="autoZero"/>
        <c:auto val="1"/>
        <c:lblAlgn val="ctr"/>
        <c:lblOffset val="100"/>
        <c:noMultiLvlLbl val="0"/>
      </c:catAx>
      <c:valAx>
        <c:axId val="211186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8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 Market( internship Project).xlsx]Sheet8!PivotTable2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F254DF"/>
            </a:solidFill>
            <a:ln>
              <a:noFill/>
            </a:ln>
            <a:effectLst/>
          </c:spPr>
          <c:invertIfNegative val="0"/>
          <c:cat>
            <c:strRef>
              <c:f>Sheet8!$A$5:$A$11</c:f>
              <c:strCache>
                <c:ptCount val="6"/>
                <c:pt idx="0">
                  <c:v>Food and beverages</c:v>
                </c:pt>
                <c:pt idx="1">
                  <c:v>Sports and travel</c:v>
                </c:pt>
                <c:pt idx="2">
                  <c:v>Home and lifestyle</c:v>
                </c:pt>
                <c:pt idx="3">
                  <c:v>Fashion accessories</c:v>
                </c:pt>
                <c:pt idx="4">
                  <c:v>Health and beauty</c:v>
                </c:pt>
                <c:pt idx="5">
                  <c:v>Electronic accessories</c:v>
                </c:pt>
              </c:strCache>
            </c:strRef>
          </c:cat>
          <c:val>
            <c:numRef>
              <c:f>Sheet8!$B$5:$B$11</c:f>
              <c:numCache>
                <c:formatCode>General</c:formatCode>
                <c:ptCount val="6"/>
                <c:pt idx="0">
                  <c:v>31357.620000000003</c:v>
                </c:pt>
                <c:pt idx="1">
                  <c:v>28234.30049999999</c:v>
                </c:pt>
                <c:pt idx="2">
                  <c:v>27978.026999999998</c:v>
                </c:pt>
                <c:pt idx="3">
                  <c:v>26323.961999999996</c:v>
                </c:pt>
                <c:pt idx="4">
                  <c:v>25831.039499999995</c:v>
                </c:pt>
                <c:pt idx="5">
                  <c:v>24498.494999999995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63-46E9-9C51-E2AB1A82B48C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089BF6"/>
            </a:solidFill>
            <a:ln>
              <a:noFill/>
            </a:ln>
            <a:effectLst/>
          </c:spPr>
          <c:invertIfNegative val="0"/>
          <c:cat>
            <c:strRef>
              <c:f>Sheet8!$A$5:$A$11</c:f>
              <c:strCache>
                <c:ptCount val="6"/>
                <c:pt idx="0">
                  <c:v>Food and beverages</c:v>
                </c:pt>
                <c:pt idx="1">
                  <c:v>Sports and travel</c:v>
                </c:pt>
                <c:pt idx="2">
                  <c:v>Home and lifestyle</c:v>
                </c:pt>
                <c:pt idx="3">
                  <c:v>Fashion accessories</c:v>
                </c:pt>
                <c:pt idx="4">
                  <c:v>Health and beauty</c:v>
                </c:pt>
                <c:pt idx="5">
                  <c:v>Electronic accessories</c:v>
                </c:pt>
              </c:strCache>
            </c:strRef>
          </c:cat>
          <c:val>
            <c:numRef>
              <c:f>Sheet8!$C$5:$C$11</c:f>
              <c:numCache>
                <c:formatCode>General</c:formatCode>
                <c:ptCount val="6"/>
                <c:pt idx="0">
                  <c:v>24787.223999999995</c:v>
                </c:pt>
                <c:pt idx="1">
                  <c:v>26888.526000000002</c:v>
                </c:pt>
                <c:pt idx="2">
                  <c:v>25883.88600000001</c:v>
                </c:pt>
                <c:pt idx="3">
                  <c:v>27981.933000000012</c:v>
                </c:pt>
                <c:pt idx="4">
                  <c:v>23362.699499999995</c:v>
                </c:pt>
                <c:pt idx="5">
                  <c:v>29839.036500000002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63-46E9-9C51-E2AB1A82B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606432"/>
        <c:axId val="2124625984"/>
      </c:barChart>
      <c:catAx>
        <c:axId val="212460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625984"/>
        <c:crosses val="autoZero"/>
        <c:auto val="1"/>
        <c:lblAlgn val="ctr"/>
        <c:lblOffset val="100"/>
        <c:noMultiLvlLbl val="0"/>
      </c:catAx>
      <c:valAx>
        <c:axId val="212462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60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 Market( internship Project).xlsx]Sheet3!PivotTable1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120734908136482"/>
          <c:y val="4.6296296296296294E-2"/>
          <c:w val="0.79986757301314948"/>
          <c:h val="0.790818022747156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Qtr1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40885.078500000003</c:v>
                </c:pt>
                <c:pt idx="1">
                  <c:v>35029.20749999999</c:v>
                </c:pt>
                <c:pt idx="2">
                  <c:v>38479.497000000018</c:v>
                </c:pt>
                <c:pt idx="3">
                  <c:v>33303.742499999993</c:v>
                </c:pt>
                <c:pt idx="4">
                  <c:v>35453.197499999995</c:v>
                </c:pt>
                <c:pt idx="5">
                  <c:v>39330.837000000007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2B-4C03-9C09-E755A12BE5A4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Qtr2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3619.8119999999999</c:v>
                </c:pt>
                <c:pt idx="1">
                  <c:v>3556.0245</c:v>
                </c:pt>
                <c:pt idx="2">
                  <c:v>5485.8510000000024</c:v>
                </c:pt>
                <c:pt idx="3">
                  <c:v>7659.5399999999991</c:v>
                </c:pt>
                <c:pt idx="4">
                  <c:v>6229.5660000000007</c:v>
                </c:pt>
                <c:pt idx="5">
                  <c:v>3817.7474999999995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2B-4C03-9C09-E755A12BE5A4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Qtr3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Sheet3!$D$5:$D$11</c:f>
              <c:numCache>
                <c:formatCode>General</c:formatCode>
                <c:ptCount val="6"/>
                <c:pt idx="0">
                  <c:v>5747.07</c:v>
                </c:pt>
                <c:pt idx="1">
                  <c:v>10187.310000000001</c:v>
                </c:pt>
                <c:pt idx="2">
                  <c:v>6438.5475000000006</c:v>
                </c:pt>
                <c:pt idx="3">
                  <c:v>4246.2</c:v>
                </c:pt>
                <c:pt idx="4">
                  <c:v>5458.6980000000003</c:v>
                </c:pt>
                <c:pt idx="5">
                  <c:v>6693.9494999999997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2B-4C03-9C09-E755A12BE5A4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Qtr4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Sheet3!$E$5:$E$11</c:f>
              <c:numCache>
                <c:formatCode>General</c:formatCode>
                <c:ptCount val="6"/>
                <c:pt idx="0">
                  <c:v>4085.5710000000004</c:v>
                </c:pt>
                <c:pt idx="1">
                  <c:v>5533.3529999999992</c:v>
                </c:pt>
                <c:pt idx="2">
                  <c:v>5740.9485000000004</c:v>
                </c:pt>
                <c:pt idx="3">
                  <c:v>3984.2564999999995</c:v>
                </c:pt>
                <c:pt idx="4">
                  <c:v>6720.4515000000001</c:v>
                </c:pt>
                <c:pt idx="5">
                  <c:v>5280.2924999999996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2B-4C03-9C09-E755A12BE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873728"/>
        <c:axId val="336874144"/>
      </c:barChart>
      <c:catAx>
        <c:axId val="3368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874144"/>
        <c:crosses val="autoZero"/>
        <c:auto val="1"/>
        <c:lblAlgn val="ctr"/>
        <c:lblOffset val="100"/>
        <c:noMultiLvlLbl val="0"/>
      </c:catAx>
      <c:valAx>
        <c:axId val="33687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87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26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56D6-2B76-4762-AAC8-07B282702B09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6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C952-6455-4F24-B957-2D3B3E47AD2D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46FB-1854-4CF2-B4D1-2E418719EC23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7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FAC5-8461-46ED-BD9A-C2F901E9F61A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55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795B-55CE-4D20-97AA-80487DD3FBBB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7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32A4-4AD0-43AD-BC78-3CEA55CBFD45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6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55E64-204C-40BB-B100-DCB039ADC6A5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1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F386-1963-4498-B1E9-57DC642546C1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4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3556-267E-45F9-922C-A99E25B27942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56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89BF6"/>
          </a:solidFill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343A-A6FE-41F4-A3BD-55A666372FEF}" type="datetime1">
              <a:rPr lang="ko-KR" altLang="en-US" smtClean="0"/>
              <a:t>2022-12-11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508104" y="4221088"/>
            <a:ext cx="3477982" cy="22661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  <p:extLst>
      <p:ext uri="{BB962C8B-B14F-4D97-AF65-F5344CB8AC3E}">
        <p14:creationId xmlns:p14="http://schemas.microsoft.com/office/powerpoint/2010/main" val="631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8DA-976E-4744-A6E5-69CF449F96FA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2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044D-C263-4C49-832C-96417A1295E2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3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FAFC-C2B4-4DEA-83C4-D1FC793617A4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8AE9-F769-4BDB-8D99-E0685055BA98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BB16-8AF7-461C-A805-9B34F62FE98E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0D2D-38C4-4339-B526-5A9781E90509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9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B36B-7059-4F0D-8167-A1EFD829371B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1E51-670D-439B-B8D5-5F2341BD8B43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8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37934" y="0"/>
            <a:ext cx="685800" cy="1099458"/>
          </a:xfrm>
          <a:prstGeom prst="rect">
            <a:avLst/>
          </a:prstGeom>
          <a:solidFill>
            <a:srgbClr val="089B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008682-0837-4744-98BF-945AE3975402}" type="datetime1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28" y="312687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24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7" y="4797152"/>
            <a:ext cx="438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Supermarket data Analysis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258817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By Sayan Pramanik</a:t>
            </a:r>
          </a:p>
        </p:txBody>
      </p:sp>
      <p:sp>
        <p:nvSpPr>
          <p:cNvPr id="3" name="Rectangle 2"/>
          <p:cNvSpPr/>
          <p:nvPr/>
        </p:nvSpPr>
        <p:spPr>
          <a:xfrm>
            <a:off x="7737034" y="0"/>
            <a:ext cx="687600" cy="1098000"/>
          </a:xfrm>
          <a:prstGeom prst="rect">
            <a:avLst/>
          </a:prstGeom>
          <a:solidFill>
            <a:srgbClr val="089BF6"/>
          </a:solidFill>
          <a:ln>
            <a:solidFill>
              <a:srgbClr val="089B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"/>
    </mc:Choice>
    <mc:Fallback xmlns="">
      <p:transition spd="slow" advTm="40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5106A-1582-458F-5FFE-C081961A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0DE24-5185-1A47-812A-2DDC53B5C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r="104" b="589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C8542-A0ED-F973-099E-77B0C9D0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DC2B8-DCD0-9B55-2DCC-889C953354AB}"/>
              </a:ext>
            </a:extLst>
          </p:cNvPr>
          <p:cNvSpPr txBox="1"/>
          <p:nvPr/>
        </p:nvSpPr>
        <p:spPr>
          <a:xfrm>
            <a:off x="285149" y="2132856"/>
            <a:ext cx="8148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 of supermarket wants to Increase sales in next financial year by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Adding quality product that will attract more customers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Understanding customer interest to run more relevant ad campaigns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Bringing new and existing customer to loyalty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6AB3C-D48F-7B91-4EC4-C8C5CEC4F60D}"/>
              </a:ext>
            </a:extLst>
          </p:cNvPr>
          <p:cNvSpPr txBox="1"/>
          <p:nvPr/>
        </p:nvSpPr>
        <p:spPr>
          <a:xfrm>
            <a:off x="285149" y="69653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90461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8CD64-8C65-D0AB-0518-EC5C5B56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2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700957"/>
              </p:ext>
            </p:extLst>
          </p:nvPr>
        </p:nvGraphicFramePr>
        <p:xfrm>
          <a:off x="53702" y="2492896"/>
          <a:ext cx="396044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895CB7-D6CD-6778-14D7-89ABF5698AA2}"/>
              </a:ext>
            </a:extLst>
          </p:cNvPr>
          <p:cNvSpPr txBox="1">
            <a:spLocks/>
          </p:cNvSpPr>
          <p:nvPr/>
        </p:nvSpPr>
        <p:spPr>
          <a:xfrm>
            <a:off x="5350038" y="2377008"/>
            <a:ext cx="3740260" cy="807839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sz="1600" dirty="0"/>
              <a:t>34% of our customer still using cash while paying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56CA47-85EA-90C4-B89D-41B597004AAF}"/>
              </a:ext>
            </a:extLst>
          </p:cNvPr>
          <p:cNvSpPr txBox="1">
            <a:spLocks/>
          </p:cNvSpPr>
          <p:nvPr/>
        </p:nvSpPr>
        <p:spPr>
          <a:xfrm>
            <a:off x="4572000" y="4077072"/>
            <a:ext cx="4320480" cy="1872208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200AA-A4FE-9195-C874-05452144A0EF}"/>
              </a:ext>
            </a:extLst>
          </p:cNvPr>
          <p:cNvSpPr txBox="1"/>
          <p:nvPr/>
        </p:nvSpPr>
        <p:spPr>
          <a:xfrm>
            <a:off x="539552" y="641416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>
                <a:solidFill>
                  <a:schemeClr val="tx1"/>
                </a:solidFill>
              </a:rPr>
              <a:t>Payment Method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256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F8348-4BFD-66E8-5FD6-F4336E56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3FA66-3652-A602-13CC-07DF0FDDC74A}"/>
              </a:ext>
            </a:extLst>
          </p:cNvPr>
          <p:cNvSpPr txBox="1"/>
          <p:nvPr/>
        </p:nvSpPr>
        <p:spPr>
          <a:xfrm>
            <a:off x="5364088" y="2348880"/>
            <a:ext cx="3600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you can see our male </a:t>
            </a:r>
          </a:p>
          <a:p>
            <a:r>
              <a:rPr lang="en-US" dirty="0"/>
              <a:t>     customers are buying more         </a:t>
            </a:r>
          </a:p>
          <a:p>
            <a:r>
              <a:rPr lang="en-US" dirty="0"/>
              <a:t>     Health and beauty product</a:t>
            </a:r>
          </a:p>
          <a:p>
            <a:r>
              <a:rPr lang="en-US" dirty="0"/>
              <a:t>     compare to our female </a:t>
            </a:r>
          </a:p>
          <a:p>
            <a:r>
              <a:rPr lang="en-US" dirty="0"/>
              <a:t>     customer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And female custo</a:t>
            </a:r>
            <a:r>
              <a:rPr lang="en-IN" dirty="0"/>
              <a:t>mers</a:t>
            </a:r>
            <a:r>
              <a:rPr lang="en-IN" sz="1800" dirty="0"/>
              <a:t> are  buying more Food and </a:t>
            </a:r>
          </a:p>
          <a:p>
            <a:r>
              <a:rPr lang="en-IN" dirty="0"/>
              <a:t>     </a:t>
            </a:r>
            <a:r>
              <a:rPr lang="en-IN" sz="1800" dirty="0"/>
              <a:t>Beverages compare to </a:t>
            </a:r>
          </a:p>
          <a:p>
            <a:r>
              <a:rPr lang="en-IN" dirty="0"/>
              <a:t>     </a:t>
            </a:r>
            <a:r>
              <a:rPr lang="en-IN" sz="1800" dirty="0"/>
              <a:t>male customers</a:t>
            </a: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199778-2175-9666-5472-1F1ECAAA0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310840"/>
              </p:ext>
            </p:extLst>
          </p:nvPr>
        </p:nvGraphicFramePr>
        <p:xfrm>
          <a:off x="34280" y="2424937"/>
          <a:ext cx="5256584" cy="2700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040262-D5E2-F039-EF17-8A028C16DFBD}"/>
              </a:ext>
            </a:extLst>
          </p:cNvPr>
          <p:cNvSpPr txBox="1"/>
          <p:nvPr/>
        </p:nvSpPr>
        <p:spPr>
          <a:xfrm>
            <a:off x="536028" y="601363"/>
            <a:ext cx="4253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Gender Wise Product sales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855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9CE5B-37FD-821F-0A38-DAAF484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0DB7DC4-3C5A-F3CC-F05C-5DE113E2E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094520"/>
              </p:ext>
            </p:extLst>
          </p:nvPr>
        </p:nvGraphicFramePr>
        <p:xfrm>
          <a:off x="33114" y="2420888"/>
          <a:ext cx="51845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60D1F2-EAA0-25D8-E3D7-0C2B13DF231F}"/>
              </a:ext>
            </a:extLst>
          </p:cNvPr>
          <p:cNvSpPr txBox="1"/>
          <p:nvPr/>
        </p:nvSpPr>
        <p:spPr>
          <a:xfrm>
            <a:off x="5462478" y="2413337"/>
            <a:ext cx="3648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Our members are buying </a:t>
            </a:r>
          </a:p>
          <a:p>
            <a:r>
              <a:rPr lang="en-US" dirty="0"/>
              <a:t>     more Food and Beverages</a:t>
            </a:r>
          </a:p>
          <a:p>
            <a:r>
              <a:rPr lang="en-US" dirty="0"/>
              <a:t>     compare to our normal </a:t>
            </a:r>
          </a:p>
          <a:p>
            <a:r>
              <a:rPr lang="en-US" dirty="0"/>
              <a:t>     customer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And our normal customer </a:t>
            </a:r>
          </a:p>
          <a:p>
            <a:r>
              <a:rPr lang="en-US" dirty="0"/>
              <a:t>     are Purchasing more </a:t>
            </a:r>
          </a:p>
          <a:p>
            <a:r>
              <a:rPr lang="en-US" dirty="0"/>
              <a:t>     Electronic accessories </a:t>
            </a:r>
          </a:p>
          <a:p>
            <a:r>
              <a:rPr lang="en-US" dirty="0"/>
              <a:t>     compare to our members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2B4AB-B140-5B05-21BA-AE4A05CFA4CD}"/>
              </a:ext>
            </a:extLst>
          </p:cNvPr>
          <p:cNvSpPr txBox="1"/>
          <p:nvPr/>
        </p:nvSpPr>
        <p:spPr>
          <a:xfrm>
            <a:off x="531702" y="605412"/>
            <a:ext cx="6736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Product</a:t>
            </a:r>
            <a:r>
              <a:rPr lang="en-IN" sz="2400" baseline="0" dirty="0"/>
              <a:t> bought by member &amp; non-member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39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61DF65-E451-FD8E-E1EA-AA0A956D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EA95FA-C2D2-4F3B-B18A-68DF2C1AC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966548"/>
              </p:ext>
            </p:extLst>
          </p:nvPr>
        </p:nvGraphicFramePr>
        <p:xfrm>
          <a:off x="33536" y="2420888"/>
          <a:ext cx="532859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DB7C25-976E-AD3B-06C9-8462E6C60D8B}"/>
              </a:ext>
            </a:extLst>
          </p:cNvPr>
          <p:cNvSpPr txBox="1"/>
          <p:nvPr/>
        </p:nvSpPr>
        <p:spPr>
          <a:xfrm>
            <a:off x="5436096" y="2564904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All products Are generating</a:t>
            </a:r>
          </a:p>
          <a:p>
            <a:r>
              <a:rPr lang="en-IN" dirty="0"/>
              <a:t>    Good sales in1</a:t>
            </a:r>
            <a:r>
              <a:rPr lang="en-IN" baseline="30000" dirty="0"/>
              <a:t>st</a:t>
            </a:r>
            <a:r>
              <a:rPr lang="en-IN" dirty="0"/>
              <a:t> quarter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Compare to other </a:t>
            </a:r>
          </a:p>
          <a:p>
            <a:r>
              <a:rPr lang="en-IN" dirty="0"/>
              <a:t>     Products, Fashion </a:t>
            </a:r>
          </a:p>
          <a:p>
            <a:r>
              <a:rPr lang="en-IN" dirty="0"/>
              <a:t>     Accessories are generating      </a:t>
            </a:r>
          </a:p>
          <a:p>
            <a:r>
              <a:rPr lang="en-IN" dirty="0"/>
              <a:t>     good sales in 3</a:t>
            </a:r>
            <a:r>
              <a:rPr lang="en-IN" baseline="30000" dirty="0"/>
              <a:t>rd</a:t>
            </a:r>
            <a:r>
              <a:rPr lang="en-IN" dirty="0"/>
              <a:t> quarter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5BF5B-C0A8-83B0-D735-24A8A5161B12}"/>
              </a:ext>
            </a:extLst>
          </p:cNvPr>
          <p:cNvSpPr txBox="1"/>
          <p:nvPr/>
        </p:nvSpPr>
        <p:spPr>
          <a:xfrm>
            <a:off x="539552" y="63555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Quarterly</a:t>
            </a:r>
            <a:r>
              <a:rPr lang="en-US" sz="2400" baseline="0" dirty="0"/>
              <a:t> Sales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103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19330A-3812-7243-2473-4A62CA38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128C8-2090-FA1D-F778-7551FFB702F9}"/>
              </a:ext>
            </a:extLst>
          </p:cNvPr>
          <p:cNvSpPr txBox="1"/>
          <p:nvPr/>
        </p:nvSpPr>
        <p:spPr>
          <a:xfrm>
            <a:off x="0" y="1412776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/>
              <a:t>34% of our customers are still using cash while paying. According to a survey </a:t>
            </a:r>
          </a:p>
          <a:p>
            <a:r>
              <a:rPr lang="en-IN" sz="1700" dirty="0"/>
              <a:t>     customer spend up to 80% more using a card or any online method other than </a:t>
            </a:r>
          </a:p>
          <a:p>
            <a:r>
              <a:rPr lang="en-IN" sz="1700" dirty="0"/>
              <a:t>     cash. Company can offer cashback and new offers to convince cash users to </a:t>
            </a:r>
          </a:p>
          <a:p>
            <a:r>
              <a:rPr lang="en-IN" sz="1700" dirty="0"/>
              <a:t>     shift into digital payments.</a:t>
            </a:r>
          </a:p>
          <a:p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/>
              <a:t>Most of our members are female customer.</a:t>
            </a:r>
          </a:p>
          <a:p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/>
              <a:t>Most of our members are buying food and beverages And non member are </a:t>
            </a:r>
          </a:p>
          <a:p>
            <a:r>
              <a:rPr lang="en-IN" sz="1700" dirty="0"/>
              <a:t>     Purchasing more electronic products.</a:t>
            </a:r>
          </a:p>
          <a:p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/>
              <a:t>In order to bring new customer to our loyalty program we can give them </a:t>
            </a:r>
          </a:p>
          <a:p>
            <a:r>
              <a:rPr lang="en-US" sz="1700" dirty="0"/>
              <a:t>     cashback or different offers. Example we can show them that we are giving </a:t>
            </a:r>
          </a:p>
          <a:p>
            <a:r>
              <a:rPr lang="en-US" sz="1700" dirty="0"/>
              <a:t>     additional benefit or offer in our Electronic equipment for our members.</a:t>
            </a: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/>
              <a:t>1</a:t>
            </a:r>
            <a:r>
              <a:rPr lang="en-IN" sz="1700" baseline="30000" dirty="0"/>
              <a:t>st</a:t>
            </a:r>
            <a:r>
              <a:rPr lang="en-IN" sz="1700" dirty="0"/>
              <a:t> quarter is our top selling quarter, in 1</a:t>
            </a:r>
            <a:r>
              <a:rPr lang="en-IN" sz="1700" baseline="30000" dirty="0"/>
              <a:t>st</a:t>
            </a:r>
            <a:r>
              <a:rPr lang="en-IN" sz="1700" dirty="0"/>
              <a:t>  quarter Electronic Accessories are our </a:t>
            </a:r>
          </a:p>
          <a:p>
            <a:r>
              <a:rPr lang="en-IN" sz="1700" dirty="0"/>
              <a:t>     Highest  selling Product. But overall in a year Food and beverages are our top </a:t>
            </a:r>
          </a:p>
          <a:p>
            <a:r>
              <a:rPr lang="en-IN" sz="1700" dirty="0"/>
              <a:t>     selling product.</a:t>
            </a:r>
          </a:p>
          <a:p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dirty="0"/>
              <a:t>In different cities there are different peak hours and just before peak hour we can </a:t>
            </a:r>
          </a:p>
          <a:p>
            <a:r>
              <a:rPr lang="en-IN" sz="1700" dirty="0"/>
              <a:t>     display our offers just outside of the mall in order to attract more customer.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2635A-739B-366C-20CE-0FC8472EE903}"/>
              </a:ext>
            </a:extLst>
          </p:cNvPr>
          <p:cNvSpPr txBox="1"/>
          <p:nvPr/>
        </p:nvSpPr>
        <p:spPr>
          <a:xfrm>
            <a:off x="0" y="312687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Insights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22102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15120</TotalTime>
  <Words>366</Words>
  <Application>Microsoft Office PowerPoint</Application>
  <PresentationFormat>On-screen Show 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Century Gothic</vt:lpstr>
      <vt:lpstr>Wingdings</vt:lpstr>
      <vt:lpstr>Wingdings 3</vt:lpstr>
      <vt:lpstr>Arial</vt:lpstr>
      <vt:lpstr>맑은 고딕</vt:lpstr>
      <vt:lpstr>굴림체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Sayan Pramanik</cp:lastModifiedBy>
  <cp:revision>155</cp:revision>
  <dcterms:created xsi:type="dcterms:W3CDTF">2010-02-01T08:03:16Z</dcterms:created>
  <dcterms:modified xsi:type="dcterms:W3CDTF">2022-12-11T15:18:55Z</dcterms:modified>
  <cp:category>www.slidemembers.com</cp:category>
</cp:coreProperties>
</file>