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9f63fee135_2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9f63fee135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Estimato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26075" y="184324"/>
            <a:ext cx="8222100" cy="5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Company Bankruptcy Prediction</a:t>
            </a:r>
            <a:endParaRPr sz="3500"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298" y="1564075"/>
            <a:ext cx="4286626" cy="28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658150" y="2307150"/>
            <a:ext cx="3367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Team Runtime Terror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-"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Sayan Saha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Char char="-"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Mayuresh Agashe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Char char="-"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Hemanth Sai Garladinne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92" name="Google Shape;92;p14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4294967295" type="body"/>
          </p:nvPr>
        </p:nvSpPr>
        <p:spPr>
          <a:xfrm>
            <a:off x="340925" y="2336550"/>
            <a:ext cx="1476000" cy="5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Exploratory Data Analysis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94" name="Google Shape;94;p14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95" name="Google Shape;95;p14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6" name="Google Shape;96;p14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222525" y="571242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(Inferential + Descriptive Statistics)</a:t>
            </a:r>
            <a:endParaRPr sz="1600"/>
          </a:p>
        </p:txBody>
      </p:sp>
      <p:sp>
        <p:nvSpPr>
          <p:cNvPr descr="Background pointer shape in timeline graphic" id="98" name="Google Shape;98;p14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Feature Selection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00" name="Google Shape;100;p14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01" name="Google Shape;101;p14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2" name="Google Shape;102;p14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4"/>
          <p:cNvSpPr txBox="1"/>
          <p:nvPr>
            <p:ph idx="4294967295" type="body"/>
          </p:nvPr>
        </p:nvSpPr>
        <p:spPr>
          <a:xfrm>
            <a:off x="2045277" y="3608500"/>
            <a:ext cx="18723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Extracting the columns with important features</a:t>
            </a:r>
            <a:endParaRPr sz="1600"/>
          </a:p>
        </p:txBody>
      </p:sp>
      <p:sp>
        <p:nvSpPr>
          <p:cNvPr descr="Background pointer shape in timeline graphic" id="104" name="Google Shape;104;p14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3862713" y="2336550"/>
            <a:ext cx="15993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Grid Search CV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06" name="Google Shape;106;p14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07" name="Google Shape;107;p1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8" name="Google Shape;108;p1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4"/>
          <p:cNvSpPr txBox="1"/>
          <p:nvPr>
            <p:ph idx="4294967295" type="body"/>
          </p:nvPr>
        </p:nvSpPr>
        <p:spPr>
          <a:xfrm>
            <a:off x="3165575" y="401000"/>
            <a:ext cx="29160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A slow yet efficient approach to tune the best hyperparameters for our model by exploring all combinations</a:t>
            </a:r>
            <a:endParaRPr sz="1400"/>
          </a:p>
        </p:txBody>
      </p:sp>
      <p:sp>
        <p:nvSpPr>
          <p:cNvPr descr="Background pointer shape in timeline graphic" id="110" name="Google Shape;110;p14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 txBox="1"/>
          <p:nvPr>
            <p:ph idx="4294967295" type="body"/>
          </p:nvPr>
        </p:nvSpPr>
        <p:spPr>
          <a:xfrm>
            <a:off x="5487125" y="2336550"/>
            <a:ext cx="15993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Model Training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12" name="Google Shape;112;p14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13" name="Google Shape;113;p1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4" name="Google Shape;114;p14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4"/>
          <p:cNvSpPr txBox="1"/>
          <p:nvPr>
            <p:ph idx="4294967295" type="body"/>
          </p:nvPr>
        </p:nvSpPr>
        <p:spPr>
          <a:xfrm>
            <a:off x="4775025" y="3608500"/>
            <a:ext cx="25950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212529"/>
                </a:solidFill>
                <a:highlight>
                  <a:srgbClr val="FFFFFF"/>
                </a:highlight>
              </a:rPr>
              <a:t>Fitting an</a:t>
            </a: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estimator</a:t>
            </a:r>
            <a:r>
              <a:rPr lang="en" sz="1500">
                <a:solidFill>
                  <a:srgbClr val="212529"/>
                </a:solidFill>
                <a:highlight>
                  <a:srgbClr val="FFFFFF"/>
                </a:highlight>
              </a:rPr>
              <a:t> to be able to </a:t>
            </a:r>
            <a:r>
              <a:rPr i="1" lang="en" sz="1500">
                <a:solidFill>
                  <a:srgbClr val="212529"/>
                </a:solidFill>
                <a:highlight>
                  <a:srgbClr val="FFFFFF"/>
                </a:highlight>
              </a:rPr>
              <a:t>predict</a:t>
            </a:r>
            <a:r>
              <a:rPr lang="en" sz="1500">
                <a:solidFill>
                  <a:srgbClr val="212529"/>
                </a:solidFill>
                <a:highlight>
                  <a:srgbClr val="FFFFFF"/>
                </a:highlight>
              </a:rPr>
              <a:t> the classes to which unseen samples belong.</a:t>
            </a:r>
            <a:endParaRPr sz="1500">
              <a:solidFill>
                <a:srgbClr val="202124"/>
              </a:solidFill>
              <a:highlight>
                <a:schemeClr val="lt1"/>
              </a:highlight>
            </a:endParaRPr>
          </a:p>
        </p:txBody>
      </p:sp>
      <p:sp>
        <p:nvSpPr>
          <p:cNvPr descr="Background pointer shape in timeline graphic" id="116" name="Google Shape;116;p14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Log Metrics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18" name="Google Shape;118;p14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19" name="Google Shape;119;p1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0" name="Google Shape;120;p1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4"/>
          <p:cNvSpPr txBox="1"/>
          <p:nvPr>
            <p:ph idx="4294967295" type="body"/>
          </p:nvPr>
        </p:nvSpPr>
        <p:spPr>
          <a:xfrm>
            <a:off x="6781829" y="628692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Metrics of all models are stored in a dictionary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deep-dive</a:t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Domain Knowledge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Deciphering the column names and deriving its meaning</a:t>
            </a:r>
            <a:endParaRPr b="1" sz="1600">
              <a:solidFill>
                <a:srgbClr val="000000"/>
              </a:solidFill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 txBox="1"/>
          <p:nvPr>
            <p:ph idx="4294967295" type="body"/>
          </p:nvPr>
        </p:nvSpPr>
        <p:spPr>
          <a:xfrm>
            <a:off x="3485375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" name="Google Shape;132;p1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Feature Importance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Selecting the top 25 columns with highest </a:t>
            </a:r>
            <a:r>
              <a:rPr lang="en" sz="1600">
                <a:solidFill>
                  <a:srgbClr val="000000"/>
                </a:solidFill>
              </a:rPr>
              <a:t>correlation amongst them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15"/>
          <p:cNvSpPr txBox="1"/>
          <p:nvPr>
            <p:ph idx="4294967295" type="body"/>
          </p:nvPr>
        </p:nvSpPr>
        <p:spPr>
          <a:xfrm>
            <a:off x="6030000" y="2070575"/>
            <a:ext cx="26958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Dimensionality Reduction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reducing the number of input variables while developing a predictive model.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title"/>
          </p:nvPr>
        </p:nvSpPr>
        <p:spPr>
          <a:xfrm>
            <a:off x="311700" y="2165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Extracts &amp; Insights</a:t>
            </a:r>
            <a:endParaRPr/>
          </a:p>
        </p:txBody>
      </p:sp>
      <p:pic>
        <p:nvPicPr>
          <p:cNvPr id="141" name="Google Shape;14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25" y="848475"/>
            <a:ext cx="3600890" cy="409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7440" y="1099600"/>
            <a:ext cx="4855383" cy="3334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9521"/>
            <a:ext cx="4572001" cy="230927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7"/>
          <p:cNvSpPr txBox="1"/>
          <p:nvPr/>
        </p:nvSpPr>
        <p:spPr>
          <a:xfrm>
            <a:off x="282600" y="3242100"/>
            <a:ext cx="3888300" cy="16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15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'Logistic Regression with L1': 0.967008797653959,</a:t>
            </a:r>
            <a:endParaRPr sz="115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'Logistic Regression with L2': 0.967008797653959,</a:t>
            </a:r>
            <a:endParaRPr sz="115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'KNN': 0.9640762463343109,</a:t>
            </a:r>
            <a:endParaRPr sz="115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'Supoort_Vector_Machine': 0.9640762463343109,</a:t>
            </a:r>
            <a:endParaRPr sz="115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'XGB': 0.9648093841642229,</a:t>
            </a:r>
            <a:endParaRPr sz="115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'RFC': 0.9655425219941349</a:t>
            </a:r>
            <a:endParaRPr sz="150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5196175" y="1623800"/>
            <a:ext cx="34602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Metrics of Different ML Models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XGBoost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SVM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KNN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Logistic regression L1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Logistics Regression L2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975" y="371538"/>
            <a:ext cx="2288850" cy="212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5454" y="362488"/>
            <a:ext cx="2339171" cy="21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227" y="2768025"/>
            <a:ext cx="2339176" cy="2147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01500" y="2768025"/>
            <a:ext cx="2339176" cy="2147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67900" y="2768000"/>
            <a:ext cx="2339176" cy="2147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mx growth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5705250" y="228225"/>
            <a:ext cx="2036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75075" y="228225"/>
            <a:ext cx="30000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12529"/>
                </a:solidFill>
              </a:rPr>
              <a:t>                      Support Vector Machine</a:t>
            </a:r>
            <a:endParaRPr b="1" sz="90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02124"/>
                </a:solidFill>
              </a:rPr>
              <a:t>              precision    recall  f1-score   support</a:t>
            </a:r>
            <a:endParaRPr b="1" sz="9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02124"/>
                </a:solidFill>
              </a:rPr>
              <a:t>           0       0.97      0.99      0.98      1647</a:t>
            </a:r>
            <a:endParaRPr b="1" sz="9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02124"/>
                </a:solidFill>
              </a:rPr>
              <a:t>           1       0.36      0.14      0.20        58</a:t>
            </a:r>
            <a:endParaRPr b="1" sz="9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02124"/>
                </a:solidFill>
              </a:rPr>
              <a:t>      accuracy                                  0.96      1705</a:t>
            </a:r>
            <a:endParaRPr b="1" sz="9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02124"/>
                </a:solidFill>
              </a:rPr>
              <a:t>    macro avg        0.67      0.56      0.59      1705</a:t>
            </a:r>
            <a:endParaRPr b="1" sz="9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02124"/>
                </a:solidFill>
              </a:rPr>
              <a:t>weighted avg       0.95      0.96      0.95      1705</a:t>
            </a:r>
            <a:endParaRPr b="1" sz="9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02124"/>
                </a:solidFill>
              </a:rPr>
              <a:t>                        Logistic Regression</a:t>
            </a:r>
            <a:endParaRPr b="1" sz="9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02124"/>
                </a:solidFill>
              </a:rPr>
              <a:t>              precision    recall  f1-score   support</a:t>
            </a:r>
            <a:endParaRPr b="1" sz="9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02124"/>
                </a:solidFill>
              </a:rPr>
              <a:t>           0       0.97      1.00      0.98      1647</a:t>
            </a:r>
            <a:endParaRPr b="1" sz="9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02124"/>
                </a:solidFill>
              </a:rPr>
              <a:t>           1       0.00      0.00      0.00        58</a:t>
            </a:r>
            <a:endParaRPr b="1" sz="9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02124"/>
                </a:solidFill>
              </a:rPr>
              <a:t>    accuracy                                    0.97      1705</a:t>
            </a:r>
            <a:endParaRPr b="1" sz="9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02124"/>
                </a:solidFill>
              </a:rPr>
              <a:t>   macro avg         0.48      0.50      0.49      1705</a:t>
            </a:r>
            <a:endParaRPr b="1" sz="9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02124"/>
                </a:solidFill>
              </a:rPr>
              <a:t>weighted avg       0.93      0.97      0.95      1705</a:t>
            </a:r>
            <a:endParaRPr b="1" sz="9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02124"/>
                </a:solidFill>
              </a:rPr>
              <a:t>                               XG Boost</a:t>
            </a:r>
            <a:endParaRPr b="1" sz="9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02124"/>
                </a:solidFill>
              </a:rPr>
              <a:t>              precision    recall  f1-score   support</a:t>
            </a:r>
            <a:endParaRPr b="1" sz="9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02124"/>
                </a:solidFill>
              </a:rPr>
              <a:t>           0       0.97      0.99      0.98      1647</a:t>
            </a:r>
            <a:endParaRPr b="1" sz="9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02124"/>
                </a:solidFill>
              </a:rPr>
              <a:t>           1       0.60      0.26      0.36        58</a:t>
            </a:r>
            <a:endParaRPr b="1" sz="9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02124"/>
                </a:solidFill>
              </a:rPr>
              <a:t>    accuracy                                    0.97      1705</a:t>
            </a:r>
            <a:endParaRPr b="1" sz="9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02124"/>
                </a:solidFill>
              </a:rPr>
              <a:t>   macro avg         0.79      0.63      0.67      1705</a:t>
            </a:r>
            <a:endParaRPr b="1" sz="9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02124"/>
                </a:solidFill>
              </a:rPr>
              <a:t>weighted avg       0.96      0.97      0.96      1705</a:t>
            </a:r>
            <a:endParaRPr b="1" sz="900">
              <a:solidFill>
                <a:srgbClr val="202124"/>
              </a:solidFill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5705250" y="1107175"/>
            <a:ext cx="31467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	       Random Forest Classifier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              precision    recall  f1-score   support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           0       0.97      1.00      0.98      1647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           1       0.67      0.24      0.35        58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    accuracy                                    0.97      1705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   macro avg         0.82      0.62      0.67      1705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weighted avg       0.96      0.97      0.96      1705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                    K-Neighbours Classifier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              precision    recall  f1-score   support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           0       0.97      0.99      0.98      1647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           1       0.40      0.14      0.21        58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    accuracy                                    0.96      1705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   macro avg         0.69      0.57      0.59      1705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weighted avg       0.95      0.96      0.95      1705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                  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8" name="Google Shape;168;p19"/>
          <p:cNvPicPr preferRelativeResize="0"/>
          <p:nvPr/>
        </p:nvPicPr>
        <p:blipFill rotWithShape="1">
          <a:blip r:embed="rId3">
            <a:alphaModFix/>
          </a:blip>
          <a:srcRect b="3166" l="0" r="5820" t="0"/>
          <a:stretch/>
        </p:blipFill>
        <p:spPr>
          <a:xfrm>
            <a:off x="3020175" y="114400"/>
            <a:ext cx="2761426" cy="159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/>
        </p:nvSpPr>
        <p:spPr>
          <a:xfrm>
            <a:off x="690400" y="2156100"/>
            <a:ext cx="3367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 </a:t>
            </a:r>
            <a:endParaRPr sz="4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