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313" r:id="rId12"/>
    <p:sldId id="272" r:id="rId13"/>
    <p:sldId id="315" r:id="rId14"/>
    <p:sldId id="318" r:id="rId15"/>
    <p:sldId id="317" r:id="rId16"/>
    <p:sldId id="321" r:id="rId17"/>
    <p:sldId id="322" r:id="rId18"/>
    <p:sldId id="316" r:id="rId19"/>
    <p:sldId id="319" r:id="rId20"/>
    <p:sldId id="267" r:id="rId21"/>
    <p:sldId id="269" r:id="rId22"/>
    <p:sldId id="323" r:id="rId23"/>
    <p:sldId id="268" r:id="rId24"/>
    <p:sldId id="324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ExtraBold" pitchFamily="2" charset="0"/>
      <p:bold r:id="rId35"/>
      <p:boldItalic r:id="rId36"/>
    </p:embeddedFont>
    <p:embeddedFont>
      <p:font typeface="Raleway SemiBold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1CF428-5B46-4E91-B4D0-C802AE0445D9}">
  <a:tblStyle styleId="{FC1CF428-5B46-4E91-B4D0-C802AE044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E6FE47-5B99-4111-8AB8-A31D1B79F7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4eed8c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4eed8c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600aa93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600aa933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600aa93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600aa93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3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1600aa9339_0_18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1600aa9339_0_18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5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600aa93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600aa93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1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4d2289e0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4d2289e05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6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600aa93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600aa933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92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1600aa933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1600aa933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1600aa933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1600aa933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4d2289e0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4d2289e0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1600aa933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1600aa933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4d2289e0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4d2289e05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4d2289e0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4d2289e05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600aa933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600aa933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600aa93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600aa93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600aa93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600aa93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600aa93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600aa933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1198" y="669266"/>
            <a:ext cx="4798800" cy="30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1198" y="3803341"/>
            <a:ext cx="47988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430000" y="4364325"/>
            <a:ext cx="1281575" cy="238575"/>
            <a:chOff x="1256325" y="2604375"/>
            <a:chExt cx="1281575" cy="238575"/>
          </a:xfrm>
        </p:grpSpPr>
        <p:sp>
          <p:nvSpPr>
            <p:cNvPr id="15" name="Google Shape;15;p2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2708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2427750" y="1493000"/>
            <a:ext cx="4288500" cy="16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427757" y="3172300"/>
            <a:ext cx="4288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flipH="1">
            <a:off x="7582500" y="1700450"/>
            <a:ext cx="1561500" cy="3512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2"/>
          </p:nvPr>
        </p:nvSpPr>
        <p:spPr>
          <a:xfrm>
            <a:off x="358690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3" hasCustomPrompt="1"/>
          </p:nvPr>
        </p:nvSpPr>
        <p:spPr>
          <a:xfrm>
            <a:off x="419200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4"/>
          </p:nvPr>
        </p:nvSpPr>
        <p:spPr>
          <a:xfrm>
            <a:off x="58277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5" hasCustomPrompt="1"/>
          </p:nvPr>
        </p:nvSpPr>
        <p:spPr>
          <a:xfrm>
            <a:off x="6432850" y="1569625"/>
            <a:ext cx="759900" cy="359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6"/>
          </p:nvPr>
        </p:nvSpPr>
        <p:spPr>
          <a:xfrm>
            <a:off x="13460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7" hasCustomPrompt="1"/>
          </p:nvPr>
        </p:nvSpPr>
        <p:spPr>
          <a:xfrm>
            <a:off x="195115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8"/>
          </p:nvPr>
        </p:nvSpPr>
        <p:spPr>
          <a:xfrm>
            <a:off x="358690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9" hasCustomPrompt="1"/>
          </p:nvPr>
        </p:nvSpPr>
        <p:spPr>
          <a:xfrm>
            <a:off x="419200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13"/>
          </p:nvPr>
        </p:nvSpPr>
        <p:spPr>
          <a:xfrm>
            <a:off x="58277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 idx="14" hasCustomPrompt="1"/>
          </p:nvPr>
        </p:nvSpPr>
        <p:spPr>
          <a:xfrm>
            <a:off x="6432850" y="3343200"/>
            <a:ext cx="759900" cy="359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15"/>
          </p:nvPr>
        </p:nvSpPr>
        <p:spPr>
          <a:xfrm>
            <a:off x="13460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 idx="16" hasCustomPrompt="1"/>
          </p:nvPr>
        </p:nvSpPr>
        <p:spPr>
          <a:xfrm>
            <a:off x="195115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8"/>
          <p:cNvSpPr/>
          <p:nvPr/>
        </p:nvSpPr>
        <p:spPr>
          <a:xfrm flipH="1">
            <a:off x="8384100" y="3882200"/>
            <a:ext cx="759900" cy="1330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8108832" y="4062307"/>
            <a:ext cx="950729" cy="1104502"/>
          </a:xfrm>
          <a:custGeom>
            <a:avLst/>
            <a:gdLst/>
            <a:ahLst/>
            <a:cxnLst/>
            <a:rect l="l" t="t" r="r" b="b"/>
            <a:pathLst>
              <a:path w="24063" h="27955" extrusionOk="0">
                <a:moveTo>
                  <a:pt x="13663" y="1"/>
                </a:moveTo>
                <a:lnTo>
                  <a:pt x="0" y="27955"/>
                </a:lnTo>
                <a:lnTo>
                  <a:pt x="10420" y="27955"/>
                </a:lnTo>
                <a:lnTo>
                  <a:pt x="240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60152" y="33844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-176025" y="421359"/>
            <a:ext cx="889977" cy="238576"/>
            <a:chOff x="7243375" y="540647"/>
            <a:chExt cx="889977" cy="238576"/>
          </a:xfrm>
        </p:grpSpPr>
        <p:sp>
          <p:nvSpPr>
            <p:cNvPr id="181" name="Google Shape;181;p18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1456125" y="2435850"/>
            <a:ext cx="2782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4553053" y="2435850"/>
            <a:ext cx="2782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3"/>
          </p:nvPr>
        </p:nvSpPr>
        <p:spPr>
          <a:xfrm>
            <a:off x="1456189" y="1822675"/>
            <a:ext cx="2782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4"/>
          </p:nvPr>
        </p:nvSpPr>
        <p:spPr>
          <a:xfrm>
            <a:off x="4553187" y="1822675"/>
            <a:ext cx="2782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714050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2"/>
          </p:nvPr>
        </p:nvSpPr>
        <p:spPr>
          <a:xfrm>
            <a:off x="3372376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3"/>
          </p:nvPr>
        </p:nvSpPr>
        <p:spPr>
          <a:xfrm>
            <a:off x="714115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 idx="4"/>
          </p:nvPr>
        </p:nvSpPr>
        <p:spPr>
          <a:xfrm>
            <a:off x="3372495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5"/>
          </p:nvPr>
        </p:nvSpPr>
        <p:spPr>
          <a:xfrm>
            <a:off x="6027450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6"/>
          </p:nvPr>
        </p:nvSpPr>
        <p:spPr>
          <a:xfrm>
            <a:off x="6027570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8175900" y="3386000"/>
            <a:ext cx="968100" cy="1827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8046075" y="27311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-30633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-6931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-7280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16250" y="2293100"/>
            <a:ext cx="361800" cy="36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1278675" y="540650"/>
            <a:ext cx="71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"/>
          </p:nvPr>
        </p:nvSpPr>
        <p:spPr>
          <a:xfrm>
            <a:off x="1278600" y="36708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2"/>
          </p:nvPr>
        </p:nvSpPr>
        <p:spPr>
          <a:xfrm>
            <a:off x="4747952" y="36708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3"/>
          </p:nvPr>
        </p:nvSpPr>
        <p:spPr>
          <a:xfrm>
            <a:off x="1278648" y="32481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 idx="4"/>
          </p:nvPr>
        </p:nvSpPr>
        <p:spPr>
          <a:xfrm>
            <a:off x="4748073" y="32481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5"/>
          </p:nvPr>
        </p:nvSpPr>
        <p:spPr>
          <a:xfrm>
            <a:off x="1278600" y="20771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6"/>
          </p:nvPr>
        </p:nvSpPr>
        <p:spPr>
          <a:xfrm>
            <a:off x="4747951" y="20771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 idx="7"/>
          </p:nvPr>
        </p:nvSpPr>
        <p:spPr>
          <a:xfrm>
            <a:off x="1278685" y="16544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8"/>
          </p:nvPr>
        </p:nvSpPr>
        <p:spPr>
          <a:xfrm>
            <a:off x="4748111" y="16544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/>
          <p:nvPr/>
        </p:nvSpPr>
        <p:spPr>
          <a:xfrm flipH="1">
            <a:off x="75519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72770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7665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"/>
          </p:nvPr>
        </p:nvSpPr>
        <p:spPr>
          <a:xfrm>
            <a:off x="71395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/>
          </p:nvPr>
        </p:nvSpPr>
        <p:spPr>
          <a:xfrm>
            <a:off x="713985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3"/>
          </p:nvPr>
        </p:nvSpPr>
        <p:spPr>
          <a:xfrm>
            <a:off x="71395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title" idx="4"/>
          </p:nvPr>
        </p:nvSpPr>
        <p:spPr>
          <a:xfrm>
            <a:off x="714013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5"/>
          </p:nvPr>
        </p:nvSpPr>
        <p:spPr>
          <a:xfrm>
            <a:off x="613025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 idx="6"/>
          </p:nvPr>
        </p:nvSpPr>
        <p:spPr>
          <a:xfrm>
            <a:off x="6130285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7"/>
          </p:nvPr>
        </p:nvSpPr>
        <p:spPr>
          <a:xfrm>
            <a:off x="613025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title" idx="8"/>
          </p:nvPr>
        </p:nvSpPr>
        <p:spPr>
          <a:xfrm>
            <a:off x="6130313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9"/>
          </p:nvPr>
        </p:nvSpPr>
        <p:spPr>
          <a:xfrm>
            <a:off x="342210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 idx="13"/>
          </p:nvPr>
        </p:nvSpPr>
        <p:spPr>
          <a:xfrm>
            <a:off x="3422173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14"/>
          </p:nvPr>
        </p:nvSpPr>
        <p:spPr>
          <a:xfrm>
            <a:off x="342210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15"/>
          </p:nvPr>
        </p:nvSpPr>
        <p:spPr>
          <a:xfrm>
            <a:off x="3422200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3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8175900" y="3386000"/>
            <a:ext cx="968100" cy="1827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8046075" y="27311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-2529900" y="-762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1102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7896125" y="8237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8468735" y="4248012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8014850" y="4248012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/>
          <p:nvPr/>
        </p:nvSpPr>
        <p:spPr>
          <a:xfrm rot="10800000">
            <a:off x="8033113" y="394075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426527" y="-450098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5"/>
          <p:cNvGrpSpPr/>
          <p:nvPr/>
        </p:nvGrpSpPr>
        <p:grpSpPr>
          <a:xfrm>
            <a:off x="341225" y="280388"/>
            <a:ext cx="1167050" cy="520500"/>
            <a:chOff x="5393175" y="292313"/>
            <a:chExt cx="1167050" cy="520500"/>
          </a:xfrm>
        </p:grpSpPr>
        <p:sp>
          <p:nvSpPr>
            <p:cNvPr id="346" name="Google Shape;346;p35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5"/>
          <p:cNvSpPr/>
          <p:nvPr/>
        </p:nvSpPr>
        <p:spPr>
          <a:xfrm flipH="1">
            <a:off x="8039989" y="4212900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5"/>
          <p:cNvSpPr/>
          <p:nvPr/>
        </p:nvSpPr>
        <p:spPr>
          <a:xfrm flipH="1">
            <a:off x="7809425" y="3991375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632600" y="302075"/>
            <a:ext cx="1281575" cy="238575"/>
            <a:chOff x="1256325" y="2604375"/>
            <a:chExt cx="1281575" cy="238575"/>
          </a:xfrm>
        </p:grpSpPr>
        <p:sp>
          <p:nvSpPr>
            <p:cNvPr id="31" name="Google Shape;31;p3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713950" y="1561325"/>
            <a:ext cx="2898000" cy="22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39174" y="1561325"/>
            <a:ext cx="2898000" cy="22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473489">
            <a:off x="8199307" y="2133342"/>
            <a:ext cx="1681839" cy="37053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713950" y="1408925"/>
            <a:ext cx="38580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725150" y="1409550"/>
            <a:ext cx="5693700" cy="23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8"/>
          <p:cNvSpPr/>
          <p:nvPr/>
        </p:nvSpPr>
        <p:spPr>
          <a:xfrm rot="10800000" flipH="1">
            <a:off x="-708425" y="-76200"/>
            <a:ext cx="1313700" cy="2724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8785500" y="2843325"/>
            <a:ext cx="968100" cy="2369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5794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361750" y="1481700"/>
            <a:ext cx="4420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361750" y="3051600"/>
            <a:ext cx="44205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5400000">
            <a:off x="-409950" y="367100"/>
            <a:ext cx="1574700" cy="7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036188" y="2236425"/>
            <a:ext cx="45087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-632600" y="302075"/>
            <a:ext cx="1281575" cy="238575"/>
            <a:chOff x="1256325" y="2604375"/>
            <a:chExt cx="1281575" cy="238575"/>
          </a:xfrm>
        </p:grpSpPr>
        <p:sp>
          <p:nvSpPr>
            <p:cNvPr id="97" name="Google Shape;97;p13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552149" y="2646900"/>
            <a:ext cx="39963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 hasCustomPrompt="1"/>
          </p:nvPr>
        </p:nvSpPr>
        <p:spPr>
          <a:xfrm>
            <a:off x="1552138" y="174417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Raleway"/>
              <a:buNone/>
              <a:defRPr sz="3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950" y="1248100"/>
            <a:ext cx="77160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80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7717075" y="15135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>
            <a:off x="2171198" y="3803341"/>
            <a:ext cx="47988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ctrTitle"/>
          </p:nvPr>
        </p:nvSpPr>
        <p:spPr>
          <a:xfrm>
            <a:off x="2171198" y="80411"/>
            <a:ext cx="4798800" cy="30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b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dirty="0">
                <a:solidFill>
                  <a:schemeClr val="accent2"/>
                </a:solidFill>
                <a:highlight>
                  <a:schemeClr val="lt2"/>
                </a:highlight>
                <a:latin typeface="Raleway ExtraBold"/>
                <a:ea typeface="Raleway ExtraBold"/>
                <a:cs typeface="Raleway ExtraBold"/>
                <a:sym typeface="Raleway ExtraBold"/>
              </a:rPr>
              <a:t>VOX POPULI</a:t>
            </a:r>
            <a: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1400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where unheard stories become catalyst for change</a:t>
            </a:r>
            <a:endParaRPr sz="1400" dirty="0">
              <a:solidFill>
                <a:schemeClr val="l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786175" y="464455"/>
            <a:ext cx="1071088" cy="287127"/>
            <a:chOff x="7243375" y="540647"/>
            <a:chExt cx="889977" cy="238576"/>
          </a:xfrm>
        </p:grpSpPr>
        <p:sp>
          <p:nvSpPr>
            <p:cNvPr id="377" name="Google Shape;377;p39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9"/>
          <p:cNvSpPr/>
          <p:nvPr/>
        </p:nvSpPr>
        <p:spPr>
          <a:xfrm>
            <a:off x="599600" y="3993025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7554291" y="464439"/>
            <a:ext cx="431895" cy="1356369"/>
            <a:chOff x="6385425" y="1587603"/>
            <a:chExt cx="763200" cy="2396836"/>
          </a:xfrm>
        </p:grpSpPr>
        <p:sp>
          <p:nvSpPr>
            <p:cNvPr id="389" name="Google Shape;389;p39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>
            <a:off x="1278675" y="540650"/>
            <a:ext cx="71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Ineffective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Policies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96" name="Google Shape;596;p49"/>
          <p:cNvSpPr txBox="1">
            <a:spLocks noGrp="1"/>
          </p:cNvSpPr>
          <p:nvPr>
            <p:ph type="subTitle" idx="2"/>
          </p:nvPr>
        </p:nvSpPr>
        <p:spPr>
          <a:xfrm>
            <a:off x="1278674" y="1796280"/>
            <a:ext cx="5152605" cy="1945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Without understanding root issues, D&amp;I policies can be ineffective.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Addressing symptoms instead of causes leads to continued dissatisfaction.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Hidden 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Biases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30" name="Google Shape;530;p46"/>
          <p:cNvSpPr txBox="1">
            <a:spLocks noGrp="1"/>
          </p:cNvSpPr>
          <p:nvPr>
            <p:ph type="subTitle" idx="2"/>
          </p:nvPr>
        </p:nvSpPr>
        <p:spPr>
          <a:xfrm>
            <a:off x="1456200" y="1724730"/>
            <a:ext cx="5196060" cy="169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Biases, both conscious and unconscious, can permeate workplace culture.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These biases remain undetected without examining employee experiences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533" name="Google Shape;533;p46"/>
          <p:cNvSpPr/>
          <p:nvPr/>
        </p:nvSpPr>
        <p:spPr>
          <a:xfrm>
            <a:off x="8068188" y="5406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6"/>
          <p:cNvSpPr/>
          <p:nvPr/>
        </p:nvSpPr>
        <p:spPr>
          <a:xfrm rot="10800000">
            <a:off x="7661213" y="6639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8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>
            <a:spLocks noGrp="1"/>
          </p:cNvSpPr>
          <p:nvPr>
            <p:ph type="title"/>
          </p:nvPr>
        </p:nvSpPr>
        <p:spPr>
          <a:xfrm>
            <a:off x="1552149" y="2646900"/>
            <a:ext cx="39963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704" name="Google Shape;704;p55"/>
          <p:cNvSpPr txBox="1">
            <a:spLocks noGrp="1"/>
          </p:cNvSpPr>
          <p:nvPr>
            <p:ph type="title" idx="2"/>
          </p:nvPr>
        </p:nvSpPr>
        <p:spPr>
          <a:xfrm>
            <a:off x="1552138" y="174417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5" name="Google Shape;705;p55"/>
          <p:cNvSpPr/>
          <p:nvPr/>
        </p:nvSpPr>
        <p:spPr>
          <a:xfrm flipH="1">
            <a:off x="4731614" y="492963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55"/>
          <p:cNvSpPr/>
          <p:nvPr/>
        </p:nvSpPr>
        <p:spPr>
          <a:xfrm flipH="1">
            <a:off x="4501050" y="271438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5"/>
          <p:cNvSpPr/>
          <p:nvPr/>
        </p:nvSpPr>
        <p:spPr>
          <a:xfrm>
            <a:off x="51079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5"/>
          <p:cNvSpPr/>
          <p:nvPr/>
        </p:nvSpPr>
        <p:spPr>
          <a:xfrm>
            <a:off x="7191075" y="-21910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5"/>
          <p:cNvSpPr/>
          <p:nvPr/>
        </p:nvSpPr>
        <p:spPr>
          <a:xfrm>
            <a:off x="67041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5"/>
          <p:cNvSpPr/>
          <p:nvPr/>
        </p:nvSpPr>
        <p:spPr>
          <a:xfrm rot="-5400000">
            <a:off x="1534464" y="40783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5"/>
          <p:cNvGrpSpPr/>
          <p:nvPr/>
        </p:nvGrpSpPr>
        <p:grpSpPr>
          <a:xfrm rot="-5400000">
            <a:off x="947590" y="3708767"/>
            <a:ext cx="431895" cy="1356369"/>
            <a:chOff x="6385425" y="1587603"/>
            <a:chExt cx="763200" cy="2396836"/>
          </a:xfrm>
        </p:grpSpPr>
        <p:sp>
          <p:nvSpPr>
            <p:cNvPr id="713" name="Google Shape;713;p5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55"/>
          <p:cNvGrpSpPr/>
          <p:nvPr/>
        </p:nvGrpSpPr>
        <p:grpSpPr>
          <a:xfrm>
            <a:off x="8500050" y="4139938"/>
            <a:ext cx="1281575" cy="238575"/>
            <a:chOff x="1256325" y="2604375"/>
            <a:chExt cx="1281575" cy="238575"/>
          </a:xfrm>
        </p:grpSpPr>
        <p:sp>
          <p:nvSpPr>
            <p:cNvPr id="717" name="Google Shape;717;p5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6745632" y="558109"/>
            <a:ext cx="388493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6853461" y="23966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2A45F17-168E-E6E3-2D32-C132725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From stories to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solutions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9B518DD-69C9-BC68-FC9E-7131F8E7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49" y="1408925"/>
            <a:ext cx="6341056" cy="2709592"/>
          </a:xfrm>
        </p:spPr>
        <p:txBody>
          <a:bodyPr/>
          <a:lstStyle/>
          <a:p>
            <a:r>
              <a:rPr lang="en-US" sz="1800" b="1" dirty="0"/>
              <a:t>Safe and Anonymous Storytelling:  </a:t>
            </a:r>
            <a:r>
              <a:rPr lang="en-US" sz="1400" dirty="0"/>
              <a:t>Vox Populi goes beyond traditional suggestion boxes by offering a safe space for employees to share experiences in various formats (text, voice, video). This anonymity empowers even hesitant voices to contribute, leading to a richer and more honest pool of data.</a:t>
            </a:r>
          </a:p>
          <a:p>
            <a:r>
              <a:rPr lang="en-US" sz="1800" b="1" dirty="0"/>
              <a:t>AI-powered Analysis with </a:t>
            </a:r>
            <a:r>
              <a:rPr lang="en-US" sz="1800" b="1" dirty="0" err="1"/>
              <a:t>Watsonx</a:t>
            </a:r>
            <a:r>
              <a:rPr lang="en-US" sz="1800" b="1" dirty="0"/>
              <a:t>:   </a:t>
            </a:r>
            <a:r>
              <a:rPr lang="en-US" sz="1400" dirty="0"/>
              <a:t>The project leverages the power of </a:t>
            </a:r>
            <a:r>
              <a:rPr lang="en-US" sz="1400" dirty="0" err="1"/>
              <a:t>Watsonx</a:t>
            </a:r>
            <a:r>
              <a:rPr lang="en-US" sz="1400" dirty="0"/>
              <a:t>, a sophisticated AI tool. Unlike simpler  survey tools, </a:t>
            </a:r>
            <a:r>
              <a:rPr lang="en-US" sz="1400" dirty="0" err="1"/>
              <a:t>Watsonx</a:t>
            </a:r>
            <a:r>
              <a:rPr lang="en-US" sz="1400" dirty="0"/>
              <a:t> can analyze the emotional undercurrents, recurring themes, and even detect hidden biases within employee stories.  This goes beyond just "what" employees say and delves into the "why" behind their experiences.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37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5"/>
          <p:cNvSpPr txBox="1">
            <a:spLocks noGrp="1"/>
          </p:cNvSpPr>
          <p:nvPr>
            <p:ph type="subTitle" idx="1"/>
          </p:nvPr>
        </p:nvSpPr>
        <p:spPr>
          <a:xfrm>
            <a:off x="324193" y="368100"/>
            <a:ext cx="6255541" cy="399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b="1" dirty="0"/>
              <a:t>Actionable Insights and Recommendations</a:t>
            </a:r>
            <a:r>
              <a:rPr lang="en-US" sz="1400" dirty="0"/>
              <a:t>: </a:t>
            </a:r>
            <a:r>
              <a:rPr lang="en-US" sz="1400" dirty="0" err="1"/>
              <a:t>Watsonx</a:t>
            </a:r>
            <a:r>
              <a:rPr lang="en-US" sz="1400" dirty="0"/>
              <a:t> and ML models process the messages to generate clear reports highlighting critical issues and actionable recommendations.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600" dirty="0"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In essence, Vox Populi is innovative combines the power of safe, anonymous storytelling with AI analysis to provide companies with a comprehensive picture of their workplace culture. This allows leadership to make informed decisions and create a more inclusive and equitable work environment for everyone.</a:t>
            </a:r>
            <a:endParaRPr lang="en-IN" sz="14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/>
          </a:p>
        </p:txBody>
      </p:sp>
      <p:sp>
        <p:nvSpPr>
          <p:cNvPr id="506" name="Google Shape;506;p45"/>
          <p:cNvSpPr/>
          <p:nvPr/>
        </p:nvSpPr>
        <p:spPr>
          <a:xfrm>
            <a:off x="5464038" y="175849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6920450" y="54065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67803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8409727" y="11891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5"/>
          <p:cNvSpPr/>
          <p:nvPr/>
        </p:nvSpPr>
        <p:spPr>
          <a:xfrm rot="-5400000">
            <a:off x="4835932" y="4206064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5"/>
          <p:cNvGrpSpPr/>
          <p:nvPr/>
        </p:nvGrpSpPr>
        <p:grpSpPr>
          <a:xfrm rot="-5400000">
            <a:off x="4241463" y="3828055"/>
            <a:ext cx="431895" cy="1356369"/>
            <a:chOff x="6385425" y="1587603"/>
            <a:chExt cx="763200" cy="2396836"/>
          </a:xfrm>
        </p:grpSpPr>
        <p:sp>
          <p:nvSpPr>
            <p:cNvPr id="512" name="Google Shape;512;p4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5"/>
          <p:cNvGrpSpPr/>
          <p:nvPr/>
        </p:nvGrpSpPr>
        <p:grpSpPr>
          <a:xfrm>
            <a:off x="6722009" y="540621"/>
            <a:ext cx="1281575" cy="238575"/>
            <a:chOff x="1256325" y="2604375"/>
            <a:chExt cx="1281575" cy="238575"/>
          </a:xfrm>
        </p:grpSpPr>
        <p:sp>
          <p:nvSpPr>
            <p:cNvPr id="516" name="Google Shape;516;p4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12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3032157" y="2195544"/>
            <a:ext cx="35889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</a:t>
            </a:r>
            <a:endParaRPr dirty="0"/>
          </a:p>
        </p:txBody>
      </p:sp>
      <p:sp>
        <p:nvSpPr>
          <p:cNvPr id="540" name="Google Shape;540;p47"/>
          <p:cNvSpPr txBox="1">
            <a:spLocks noGrp="1"/>
          </p:cNvSpPr>
          <p:nvPr>
            <p:ph type="title" idx="2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5181675" y="117502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5318663" y="7453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40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13D5C-2AD6-0DF9-332D-3A4E81658EDF}"/>
              </a:ext>
            </a:extLst>
          </p:cNvPr>
          <p:cNvSpPr txBox="1"/>
          <p:nvPr/>
        </p:nvSpPr>
        <p:spPr>
          <a:xfrm>
            <a:off x="1743395" y="280311"/>
            <a:ext cx="6800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submit stories anonymously via a secure web interface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can share their stories in form of text , voice recordings, or videos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Watson Natural Language Understanding </a:t>
            </a:r>
            <a:r>
              <a:rPr lang="en-IN" dirty="0" err="1"/>
              <a:t>analyzes</a:t>
            </a:r>
            <a:r>
              <a:rPr lang="en-IN" dirty="0"/>
              <a:t> the text.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automatic feature extraction property extract emotions, sentiment and keywords indicating issues.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facts and sentiments analysed, the model will recommend a solution to the employees problem.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page of  the leader in website leader can view the summary of the responses generated to the problems of employees.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the leader can get the overall  idea about the work environment.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leader can sort it based on the severity as well as the frequency of </a:t>
            </a:r>
            <a:r>
              <a:rPr lang="en-IN" dirty="0" err="1"/>
              <a:t>occurenece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provides actionable guidance for leadership to address employee concerns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1E7CF-97D7-6906-24FF-DE4289F33059}"/>
              </a:ext>
            </a:extLst>
          </p:cNvPr>
          <p:cNvSpPr txBox="1"/>
          <p:nvPr/>
        </p:nvSpPr>
        <p:spPr>
          <a:xfrm>
            <a:off x="1793082" y="371147"/>
            <a:ext cx="67079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implementing this solution equality is established among the employees . Through this all employees considered as same.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concerns can be conveyed in an efficient manner and the communication can be improved.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feel safe to speak their minds, leading to increased trust and a more honest work environment.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Knowing that their voices are being heard and </a:t>
            </a:r>
            <a:r>
              <a:rPr lang="en-IN" dirty="0" err="1"/>
              <a:t>analyzed</a:t>
            </a:r>
            <a:r>
              <a:rPr lang="en-IN" dirty="0"/>
              <a:t> for actionable insights can increase employee morale and trust in the company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leader can identify what exactly the employee needs.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AI driven insights provide a deep understanding of employee sentiments, common issues , and underlying biases , allowing leadership to make data driven decisions.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implementing this solution leadership can foster a more transparent, inclusive , and equitable workspace.</a:t>
            </a:r>
          </a:p>
        </p:txBody>
      </p:sp>
    </p:spTree>
    <p:extLst>
      <p:ext uri="{BB962C8B-B14F-4D97-AF65-F5344CB8AC3E}">
        <p14:creationId xmlns:p14="http://schemas.microsoft.com/office/powerpoint/2010/main" val="324363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/>
          <p:nvPr/>
        </p:nvSpPr>
        <p:spPr>
          <a:xfrm>
            <a:off x="6174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470" name="Google Shape;470;p43"/>
          <p:cNvSpPr txBox="1">
            <a:spLocks noGrp="1"/>
          </p:cNvSpPr>
          <p:nvPr>
            <p:ph type="title" idx="2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1" name="Google Shape;471;p43"/>
          <p:cNvSpPr/>
          <p:nvPr/>
        </p:nvSpPr>
        <p:spPr>
          <a:xfrm>
            <a:off x="8046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321275" y="424110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 rot="5543404">
            <a:off x="6579743" y="718782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 rot="5543404">
            <a:off x="6486418" y="772664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3"/>
          <p:cNvGrpSpPr/>
          <p:nvPr/>
        </p:nvGrpSpPr>
        <p:grpSpPr>
          <a:xfrm>
            <a:off x="713950" y="4315780"/>
            <a:ext cx="1071088" cy="287127"/>
            <a:chOff x="7243375" y="540647"/>
            <a:chExt cx="889977" cy="238576"/>
          </a:xfrm>
        </p:grpSpPr>
        <p:sp>
          <p:nvSpPr>
            <p:cNvPr id="476" name="Google Shape;476;p43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88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>
            <a:spLocks noGrp="1"/>
          </p:cNvSpPr>
          <p:nvPr>
            <p:ph type="subTitle" idx="5"/>
          </p:nvPr>
        </p:nvSpPr>
        <p:spPr>
          <a:xfrm>
            <a:off x="863450" y="398882"/>
            <a:ext cx="6067765" cy="3622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Individual Employee Impact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Psychological Safety: </a:t>
            </a:r>
            <a:r>
              <a:rPr lang="en-US" sz="1400" dirty="0"/>
              <a:t>Employees feel safe to express concerns and frustrations anonymously, leading to reduced stress and increased trust in the organization.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Empowerment</a:t>
            </a:r>
            <a:r>
              <a:rPr lang="en-US" sz="1400" dirty="0"/>
              <a:t>: Having a voice and knowing it's being heard can be empowering, leading to greater job satisfaction and a sense of belonging.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Improved Work Experience</a:t>
            </a:r>
            <a:r>
              <a:rPr lang="en-US" sz="1400" dirty="0"/>
              <a:t>: By addressing employee concerns and biases, Vox Populi can help create a fairer and more respectful work environment for everyone.</a:t>
            </a:r>
            <a:endParaRPr lang="en-IN" sz="1400" dirty="0"/>
          </a:p>
        </p:txBody>
      </p:sp>
      <p:sp>
        <p:nvSpPr>
          <p:cNvPr id="569" name="Google Shape;569;p48"/>
          <p:cNvSpPr/>
          <p:nvPr/>
        </p:nvSpPr>
        <p:spPr>
          <a:xfrm rot="-5400000">
            <a:off x="1388264" y="42644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48"/>
          <p:cNvGrpSpPr/>
          <p:nvPr/>
        </p:nvGrpSpPr>
        <p:grpSpPr>
          <a:xfrm rot="-5400000">
            <a:off x="801390" y="3894867"/>
            <a:ext cx="431895" cy="1356369"/>
            <a:chOff x="6385425" y="1587603"/>
            <a:chExt cx="763200" cy="2396836"/>
          </a:xfrm>
        </p:grpSpPr>
        <p:sp>
          <p:nvSpPr>
            <p:cNvPr id="571" name="Google Shape;571;p48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8"/>
          <p:cNvGrpSpPr/>
          <p:nvPr/>
        </p:nvGrpSpPr>
        <p:grpSpPr>
          <a:xfrm>
            <a:off x="8175900" y="1043413"/>
            <a:ext cx="1167050" cy="520500"/>
            <a:chOff x="5393175" y="292313"/>
            <a:chExt cx="1167050" cy="520500"/>
          </a:xfrm>
        </p:grpSpPr>
        <p:sp>
          <p:nvSpPr>
            <p:cNvPr id="575" name="Google Shape;575;p48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698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contents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 idx="2"/>
          </p:nvPr>
        </p:nvSpPr>
        <p:spPr>
          <a:xfrm>
            <a:off x="3519380" y="1994250"/>
            <a:ext cx="210514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25" name="Google Shape;425;p41"/>
          <p:cNvSpPr txBox="1">
            <a:spLocks noGrp="1"/>
          </p:cNvSpPr>
          <p:nvPr>
            <p:ph type="title" idx="3"/>
          </p:nvPr>
        </p:nvSpPr>
        <p:spPr>
          <a:xfrm>
            <a:off x="4192000" y="1569625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6" name="Google Shape;426;p41"/>
          <p:cNvSpPr txBox="1">
            <a:spLocks noGrp="1"/>
          </p:cNvSpPr>
          <p:nvPr>
            <p:ph type="title" idx="4"/>
          </p:nvPr>
        </p:nvSpPr>
        <p:spPr>
          <a:xfrm>
            <a:off x="58277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427" name="Google Shape;427;p41"/>
          <p:cNvSpPr txBox="1">
            <a:spLocks noGrp="1"/>
          </p:cNvSpPr>
          <p:nvPr>
            <p:ph type="title" idx="5"/>
          </p:nvPr>
        </p:nvSpPr>
        <p:spPr>
          <a:xfrm>
            <a:off x="643285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 idx="6"/>
          </p:nvPr>
        </p:nvSpPr>
        <p:spPr>
          <a:xfrm>
            <a:off x="1346050" y="1994250"/>
            <a:ext cx="210514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29" name="Google Shape;429;p41"/>
          <p:cNvSpPr txBox="1">
            <a:spLocks noGrp="1"/>
          </p:cNvSpPr>
          <p:nvPr>
            <p:ph type="title" idx="7"/>
          </p:nvPr>
        </p:nvSpPr>
        <p:spPr>
          <a:xfrm>
            <a:off x="1951150" y="1569625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41"/>
          <p:cNvSpPr txBox="1">
            <a:spLocks noGrp="1"/>
          </p:cNvSpPr>
          <p:nvPr>
            <p:ph type="title" idx="8"/>
          </p:nvPr>
        </p:nvSpPr>
        <p:spPr>
          <a:xfrm>
            <a:off x="358690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431" name="Google Shape;431;p41"/>
          <p:cNvSpPr txBox="1">
            <a:spLocks noGrp="1"/>
          </p:cNvSpPr>
          <p:nvPr>
            <p:ph type="title" idx="9"/>
          </p:nvPr>
        </p:nvSpPr>
        <p:spPr>
          <a:xfrm>
            <a:off x="4192000" y="3343200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 idx="13"/>
          </p:nvPr>
        </p:nvSpPr>
        <p:spPr>
          <a:xfrm>
            <a:off x="58277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14"/>
          </p:nvPr>
        </p:nvSpPr>
        <p:spPr>
          <a:xfrm>
            <a:off x="643285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 idx="15"/>
          </p:nvPr>
        </p:nvSpPr>
        <p:spPr>
          <a:xfrm>
            <a:off x="13460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 idx="16"/>
          </p:nvPr>
        </p:nvSpPr>
        <p:spPr>
          <a:xfrm>
            <a:off x="1951150" y="3343200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 rot="-756625">
            <a:off x="8023496" y="68047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1"/>
          <p:cNvSpPr/>
          <p:nvPr/>
        </p:nvSpPr>
        <p:spPr>
          <a:xfrm rot="-756625">
            <a:off x="8099696" y="75667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533050" y="4433650"/>
            <a:ext cx="361800" cy="36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/>
          <p:nvPr/>
        </p:nvSpPr>
        <p:spPr>
          <a:xfrm rot="-5400000">
            <a:off x="7814089" y="59649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3"/>
          </p:nvPr>
        </p:nvSpPr>
        <p:spPr>
          <a:xfrm>
            <a:off x="713949" y="877229"/>
            <a:ext cx="6549211" cy="354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Organizational Impact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Data-Driven Culture </a:t>
            </a:r>
            <a:r>
              <a:rPr lang="en-US" sz="1400" dirty="0"/>
              <a:t>: Companies move away from guesswork and rely on concrete data to make informed decisions about their culture.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Reduced Bias </a:t>
            </a:r>
            <a:r>
              <a:rPr lang="en-US" sz="1400" dirty="0"/>
              <a:t>: Identifying and addressing unconscious biases can lead to a more equitable workplace and fairer treatment for all employees.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Increased Innovation </a:t>
            </a:r>
            <a:r>
              <a:rPr lang="en-US" sz="1400" dirty="0"/>
              <a:t>: When employees feel safe to share ideas and perspectives freely, it can spark creativity and lead to new ideas and innovations.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Improved Retention </a:t>
            </a:r>
            <a:r>
              <a:rPr lang="en-US" sz="1400" dirty="0"/>
              <a:t>: By addressing employee concerns and fostering a more inclusive culture, companies can retain top talent and reduce costly turnover.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Enhanced Employer Brand </a:t>
            </a:r>
            <a:r>
              <a:rPr lang="en-US" sz="1400" dirty="0"/>
              <a:t>: A reputation for being a fair and inclusive workplace can attract a wider pool of qualified candidates and boost the company's employer brand.</a:t>
            </a:r>
            <a:endParaRPr sz="1400" dirty="0"/>
          </a:p>
        </p:txBody>
      </p:sp>
      <p:grpSp>
        <p:nvGrpSpPr>
          <p:cNvPr id="621" name="Google Shape;621;p50"/>
          <p:cNvGrpSpPr/>
          <p:nvPr/>
        </p:nvGrpSpPr>
        <p:grpSpPr>
          <a:xfrm>
            <a:off x="8019163" y="545088"/>
            <a:ext cx="1281575" cy="238575"/>
            <a:chOff x="1256325" y="2604375"/>
            <a:chExt cx="1281575" cy="238575"/>
          </a:xfrm>
        </p:grpSpPr>
        <p:sp>
          <p:nvSpPr>
            <p:cNvPr id="622" name="Google Shape;622;p50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>
            <a:spLocks noGrp="1"/>
          </p:cNvSpPr>
          <p:nvPr>
            <p:ph type="subTitle" idx="1"/>
          </p:nvPr>
        </p:nvSpPr>
        <p:spPr>
          <a:xfrm>
            <a:off x="1702500" y="421350"/>
            <a:ext cx="5877420" cy="3614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Societal Impact</a:t>
            </a:r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More Inclusive Workplaces </a:t>
            </a:r>
            <a:r>
              <a:rPr lang="en-US" sz="1400" dirty="0"/>
              <a:t>: By promoting inclusivity within organizations, Vox Populi can contribute to a larger societal shift towards fairer and more diverse workplaces.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Employee Wellbeing </a:t>
            </a:r>
            <a:r>
              <a:rPr lang="en-US" sz="1400" dirty="0"/>
              <a:t>: Improved work environments can lead to increased employee well-being and a reduction in workplace stress and burnout.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Innovation for All </a:t>
            </a:r>
            <a:r>
              <a:rPr lang="en-US" sz="1400" dirty="0"/>
              <a:t>: When a wider range of voices are heard and valued, it can lead to more diverse perspectives and a broader range of solutions for societal challenges.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 indent="0" algn="l"/>
            <a:r>
              <a:rPr lang="en-US" sz="1400" dirty="0"/>
              <a:t>Overall, Vox </a:t>
            </a:r>
            <a:r>
              <a:rPr lang="en-US" sz="1400" dirty="0" err="1"/>
              <a:t>Populi's</a:t>
            </a:r>
            <a:r>
              <a:rPr lang="en-US" sz="1400" dirty="0"/>
              <a:t> impact goes beyond just improving individual workplaces. By fostering transparency, inclusivity, and data-driven decision making, it has the potential to create a positive ripple effect throughout society.</a:t>
            </a:r>
            <a:endParaRPr sz="1400" dirty="0"/>
          </a:p>
        </p:txBody>
      </p:sp>
      <p:sp>
        <p:nvSpPr>
          <p:cNvPr id="663" name="Google Shape;663;p52"/>
          <p:cNvSpPr/>
          <p:nvPr/>
        </p:nvSpPr>
        <p:spPr>
          <a:xfrm>
            <a:off x="1521600" y="42428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2"/>
          <p:cNvSpPr/>
          <p:nvPr/>
        </p:nvSpPr>
        <p:spPr>
          <a:xfrm>
            <a:off x="7701100" y="42135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52"/>
          <p:cNvGrpSpPr/>
          <p:nvPr/>
        </p:nvGrpSpPr>
        <p:grpSpPr>
          <a:xfrm>
            <a:off x="1358816" y="3193739"/>
            <a:ext cx="431895" cy="1356369"/>
            <a:chOff x="6385425" y="1587603"/>
            <a:chExt cx="763200" cy="2396836"/>
          </a:xfrm>
        </p:grpSpPr>
        <p:sp>
          <p:nvSpPr>
            <p:cNvPr id="666" name="Google Shape;666;p52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D611-A9D0-6771-BCE8-F911FACF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31" y="-29758"/>
            <a:ext cx="4508700" cy="8418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B911E-169B-92A7-A411-4C6B3037D877}"/>
              </a:ext>
            </a:extLst>
          </p:cNvPr>
          <p:cNvSpPr txBox="1"/>
          <p:nvPr/>
        </p:nvSpPr>
        <p:spPr>
          <a:xfrm>
            <a:off x="1569492" y="655093"/>
            <a:ext cx="67215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 Populi, powered by IBM </a:t>
            </a:r>
            <a:r>
              <a:rPr lang="en-US" dirty="0" err="1"/>
              <a:t>Watsonx</a:t>
            </a:r>
            <a:r>
              <a:rPr lang="en-US" dirty="0"/>
              <a:t>, represents a significant step toward creating transparent, inclusive, and responsive workplaces.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By providing a safe platform for employees to share their experiences and leveraging advanced AI to analyze this data, companies can proactively address issues and foster a positive organizational culture.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future we can add more methods to take the input from user in the form of audio and video format.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more sophisticated AI models to capture nuanced sentiments and predict potential areas of concern before they escalate.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the use of </a:t>
            </a:r>
            <a:r>
              <a:rPr lang="en-US" dirty="0" err="1"/>
              <a:t>Watsonx</a:t>
            </a:r>
            <a:r>
              <a:rPr lang="en-US" dirty="0"/>
              <a:t> to other HR functions such as recruitment, performance reviews, and employee development programs.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 Populi is more than a tool—it's a catalyst for change, aiming to build workplaces where everyone feels heard, valued, and respected.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0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/>
          <p:nvPr/>
        </p:nvSpPr>
        <p:spPr>
          <a:xfrm>
            <a:off x="-19965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643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1"/>
          <p:cNvSpPr/>
          <p:nvPr/>
        </p:nvSpPr>
        <p:spPr>
          <a:xfrm>
            <a:off x="67081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1"/>
          <p:cNvSpPr/>
          <p:nvPr/>
        </p:nvSpPr>
        <p:spPr>
          <a:xfrm>
            <a:off x="83221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51"/>
          <p:cNvGrpSpPr/>
          <p:nvPr/>
        </p:nvGrpSpPr>
        <p:grpSpPr>
          <a:xfrm>
            <a:off x="6158950" y="4315780"/>
            <a:ext cx="1071088" cy="287127"/>
            <a:chOff x="7243375" y="540647"/>
            <a:chExt cx="889977" cy="238576"/>
          </a:xfrm>
        </p:grpSpPr>
        <p:sp>
          <p:nvSpPr>
            <p:cNvPr id="640" name="Google Shape;640;p51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51"/>
          <p:cNvSpPr/>
          <p:nvPr/>
        </p:nvSpPr>
        <p:spPr>
          <a:xfrm>
            <a:off x="1019463" y="387400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51"/>
          <p:cNvGrpSpPr/>
          <p:nvPr/>
        </p:nvGrpSpPr>
        <p:grpSpPr>
          <a:xfrm rot="-5400000">
            <a:off x="202190" y="78404"/>
            <a:ext cx="431895" cy="1356369"/>
            <a:chOff x="6385425" y="1587603"/>
            <a:chExt cx="763200" cy="2396836"/>
          </a:xfrm>
        </p:grpSpPr>
        <p:sp>
          <p:nvSpPr>
            <p:cNvPr id="652" name="Google Shape;652;p51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51"/>
          <p:cNvSpPr/>
          <p:nvPr/>
        </p:nvSpPr>
        <p:spPr>
          <a:xfrm rot="-756625">
            <a:off x="5653846" y="46072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1"/>
          <p:cNvSpPr/>
          <p:nvPr/>
        </p:nvSpPr>
        <p:spPr>
          <a:xfrm rot="-756625">
            <a:off x="5730046" y="53692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5CFE0-C63B-47BF-57E1-B75CA8BB1DD0}"/>
              </a:ext>
            </a:extLst>
          </p:cNvPr>
          <p:cNvSpPr txBox="1"/>
          <p:nvPr/>
        </p:nvSpPr>
        <p:spPr>
          <a:xfrm>
            <a:off x="2035065" y="1838727"/>
            <a:ext cx="510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VOX POPULI IS ALL YOURS!!!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192-FCF5-437B-34D0-9065B031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798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2464156" y="43495"/>
            <a:ext cx="4420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Our Team</a:t>
            </a:r>
            <a:endParaRPr sz="3200" dirty="0"/>
          </a:p>
        </p:txBody>
      </p:sp>
      <p:sp>
        <p:nvSpPr>
          <p:cNvPr id="445" name="Google Shape;445;p42"/>
          <p:cNvSpPr/>
          <p:nvPr/>
        </p:nvSpPr>
        <p:spPr>
          <a:xfrm>
            <a:off x="-1767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8722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7037625" y="88867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42"/>
          <p:cNvGrpSpPr/>
          <p:nvPr/>
        </p:nvGrpSpPr>
        <p:grpSpPr>
          <a:xfrm>
            <a:off x="6724250" y="4364322"/>
            <a:ext cx="889977" cy="238576"/>
            <a:chOff x="7243375" y="540647"/>
            <a:chExt cx="889977" cy="238576"/>
          </a:xfrm>
        </p:grpSpPr>
        <p:sp>
          <p:nvSpPr>
            <p:cNvPr id="449" name="Google Shape;449;p42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42"/>
          <p:cNvSpPr/>
          <p:nvPr/>
        </p:nvSpPr>
        <p:spPr>
          <a:xfrm rot="10800000">
            <a:off x="6615488" y="10611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42"/>
          <p:cNvGrpSpPr/>
          <p:nvPr/>
        </p:nvGrpSpPr>
        <p:grpSpPr>
          <a:xfrm rot="5400000">
            <a:off x="728391" y="-137536"/>
            <a:ext cx="431895" cy="1356369"/>
            <a:chOff x="6385425" y="1587603"/>
            <a:chExt cx="763200" cy="2396836"/>
          </a:xfrm>
        </p:grpSpPr>
        <p:sp>
          <p:nvSpPr>
            <p:cNvPr id="461" name="Google Shape;461;p42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7BB4AB-3FEE-30F3-0DB0-811070C69756}"/>
              </a:ext>
            </a:extLst>
          </p:cNvPr>
          <p:cNvSpPr txBox="1"/>
          <p:nvPr/>
        </p:nvSpPr>
        <p:spPr>
          <a:xfrm>
            <a:off x="2627291" y="1725575"/>
            <a:ext cx="433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Karthik Krishna S</a:t>
            </a:r>
          </a:p>
          <a:p>
            <a:endPara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Ayisha </a:t>
            </a:r>
            <a:r>
              <a:rPr lang="en-IN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Iffah</a:t>
            </a:r>
            <a:endPara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Harith Chand S G</a:t>
            </a:r>
          </a:p>
          <a:p>
            <a:endPara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Sayana M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/>
          <p:nvPr/>
        </p:nvSpPr>
        <p:spPr>
          <a:xfrm>
            <a:off x="6174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0" name="Google Shape;470;p43"/>
          <p:cNvSpPr txBox="1">
            <a:spLocks noGrp="1"/>
          </p:cNvSpPr>
          <p:nvPr>
            <p:ph type="title" idx="2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8046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321275" y="424110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 rot="5543404">
            <a:off x="6579743" y="718782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 rot="5543404">
            <a:off x="6486418" y="772664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3"/>
          <p:cNvGrpSpPr/>
          <p:nvPr/>
        </p:nvGrpSpPr>
        <p:grpSpPr>
          <a:xfrm>
            <a:off x="713950" y="4315780"/>
            <a:ext cx="1071088" cy="287127"/>
            <a:chOff x="7243375" y="540647"/>
            <a:chExt cx="889977" cy="238576"/>
          </a:xfrm>
        </p:grpSpPr>
        <p:sp>
          <p:nvSpPr>
            <p:cNvPr id="476" name="Google Shape;476;p43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Vox Populi: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491" name="Google Shape;491;p44"/>
          <p:cNvSpPr txBox="1">
            <a:spLocks noGrp="1"/>
          </p:cNvSpPr>
          <p:nvPr>
            <p:ph type="subTitle" idx="1"/>
          </p:nvPr>
        </p:nvSpPr>
        <p:spPr>
          <a:xfrm>
            <a:off x="832895" y="1372871"/>
            <a:ext cx="5850401" cy="2691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/>
              <a:t>Vox Populi </a:t>
            </a:r>
            <a:r>
              <a:rPr lang="en-US" sz="1400" dirty="0"/>
              <a:t>is a revolutionary platform that shatters the silence surrounding marginalized voices in organizations.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innovative tool listens to and understands employees’ anonymous stories, uncovering the hidden emotions, recurring themes, and biases woven into their experiences.⁠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⁠Vox Populi bridges the gap between unheard stories and actionable change, providing organizations with the insights needed to dismantle bias, craft effective Diversity and Inclusion (D&amp;I) policies, and foster a workplace culture that celebrates every voice.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not just a digital ear; it’s a revolution in workplace inclusion.</a:t>
            </a:r>
            <a:r>
              <a:rPr lang="en-IN" sz="1400" dirty="0"/>
              <a:t> </a:t>
            </a:r>
            <a:endParaRPr sz="1400" dirty="0"/>
          </a:p>
        </p:txBody>
      </p:sp>
      <p:sp>
        <p:nvSpPr>
          <p:cNvPr id="493" name="Google Shape;493;p44"/>
          <p:cNvSpPr/>
          <p:nvPr/>
        </p:nvSpPr>
        <p:spPr>
          <a:xfrm flipH="1">
            <a:off x="7811389" y="762175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4"/>
          <p:cNvSpPr/>
          <p:nvPr/>
        </p:nvSpPr>
        <p:spPr>
          <a:xfrm flipH="1">
            <a:off x="7580825" y="54065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4"/>
          <p:cNvGrpSpPr/>
          <p:nvPr/>
        </p:nvGrpSpPr>
        <p:grpSpPr>
          <a:xfrm rot="5400000">
            <a:off x="2041966" y="3861164"/>
            <a:ext cx="431895" cy="1356369"/>
            <a:chOff x="6385425" y="1587603"/>
            <a:chExt cx="763200" cy="2396836"/>
          </a:xfrm>
        </p:grpSpPr>
        <p:sp>
          <p:nvSpPr>
            <p:cNvPr id="496" name="Google Shape;496;p44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3032157" y="2195544"/>
            <a:ext cx="35889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Problems</a:t>
            </a:r>
            <a:endParaRPr dirty="0"/>
          </a:p>
        </p:txBody>
      </p:sp>
      <p:sp>
        <p:nvSpPr>
          <p:cNvPr id="540" name="Google Shape;540;p47"/>
          <p:cNvSpPr txBox="1">
            <a:spLocks noGrp="1"/>
          </p:cNvSpPr>
          <p:nvPr>
            <p:ph type="title" idx="2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5181675" y="117502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5318663" y="7453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Unnoticed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issues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05" name="Google Shape;505;p45"/>
          <p:cNvSpPr txBox="1">
            <a:spLocks noGrp="1"/>
          </p:cNvSpPr>
          <p:nvPr>
            <p:ph type="subTitle" idx="1"/>
          </p:nvPr>
        </p:nvSpPr>
        <p:spPr>
          <a:xfrm>
            <a:off x="713949" y="1408925"/>
            <a:ext cx="4817055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Marginalized employees’ experiences often go unnoticed.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Lack of awareness leads to unresolved issues.</a:t>
            </a:r>
            <a:endParaRPr sz="1600" dirty="0"/>
          </a:p>
        </p:txBody>
      </p:sp>
      <p:sp>
        <p:nvSpPr>
          <p:cNvPr id="506" name="Google Shape;506;p45"/>
          <p:cNvSpPr/>
          <p:nvPr/>
        </p:nvSpPr>
        <p:spPr>
          <a:xfrm>
            <a:off x="51079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6920450" y="54065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67803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8409727" y="11891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5"/>
          <p:cNvSpPr/>
          <p:nvPr/>
        </p:nvSpPr>
        <p:spPr>
          <a:xfrm rot="-5400000">
            <a:off x="4210139" y="4078328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5"/>
          <p:cNvGrpSpPr/>
          <p:nvPr/>
        </p:nvGrpSpPr>
        <p:grpSpPr>
          <a:xfrm rot="-5400000">
            <a:off x="3623265" y="3708779"/>
            <a:ext cx="431895" cy="1356369"/>
            <a:chOff x="6385425" y="1587603"/>
            <a:chExt cx="763200" cy="2396836"/>
          </a:xfrm>
        </p:grpSpPr>
        <p:sp>
          <p:nvSpPr>
            <p:cNvPr id="512" name="Google Shape;512;p4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5"/>
          <p:cNvGrpSpPr/>
          <p:nvPr/>
        </p:nvGrpSpPr>
        <p:grpSpPr>
          <a:xfrm>
            <a:off x="6575875" y="583725"/>
            <a:ext cx="1281575" cy="238575"/>
            <a:chOff x="1256325" y="2604375"/>
            <a:chExt cx="1281575" cy="238575"/>
          </a:xfrm>
        </p:grpSpPr>
        <p:sp>
          <p:nvSpPr>
            <p:cNvPr id="516" name="Google Shape;516;p4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Fear of 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retaliation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30" name="Google Shape;530;p46"/>
          <p:cNvSpPr txBox="1">
            <a:spLocks noGrp="1"/>
          </p:cNvSpPr>
          <p:nvPr>
            <p:ph type="subTitle" idx="2"/>
          </p:nvPr>
        </p:nvSpPr>
        <p:spPr>
          <a:xfrm>
            <a:off x="1456200" y="1724730"/>
            <a:ext cx="5196060" cy="169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Employees hesistate to speak up due to fear of retribution.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</a:t>
            </a:r>
            <a:r>
              <a:rPr lang="en" sz="1600" dirty="0"/>
              <a:t>ilence prevents critical feedback from reaching leaders.</a:t>
            </a:r>
            <a:endParaRPr sz="1600" dirty="0"/>
          </a:p>
        </p:txBody>
      </p:sp>
      <p:sp>
        <p:nvSpPr>
          <p:cNvPr id="533" name="Google Shape;533;p46"/>
          <p:cNvSpPr/>
          <p:nvPr/>
        </p:nvSpPr>
        <p:spPr>
          <a:xfrm>
            <a:off x="8068188" y="5406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6"/>
          <p:cNvSpPr/>
          <p:nvPr/>
        </p:nvSpPr>
        <p:spPr>
          <a:xfrm rot="10800000">
            <a:off x="7661213" y="6639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Lack of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Anonymity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67" name="Google Shape;567;p48"/>
          <p:cNvSpPr txBox="1">
            <a:spLocks noGrp="1"/>
          </p:cNvSpPr>
          <p:nvPr>
            <p:ph type="subTitle" idx="5"/>
          </p:nvPr>
        </p:nvSpPr>
        <p:spPr>
          <a:xfrm>
            <a:off x="801385" y="1356262"/>
            <a:ext cx="6067765" cy="1914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Current feedback mechanisms often lack necessary anonymity.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Without anonymity, employees withhold important information.</a:t>
            </a:r>
            <a:endParaRPr sz="1600" dirty="0"/>
          </a:p>
        </p:txBody>
      </p:sp>
      <p:sp>
        <p:nvSpPr>
          <p:cNvPr id="569" name="Google Shape;569;p48"/>
          <p:cNvSpPr/>
          <p:nvPr/>
        </p:nvSpPr>
        <p:spPr>
          <a:xfrm rot="-5400000">
            <a:off x="1388264" y="42644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48"/>
          <p:cNvGrpSpPr/>
          <p:nvPr/>
        </p:nvGrpSpPr>
        <p:grpSpPr>
          <a:xfrm rot="-5400000">
            <a:off x="801390" y="3894867"/>
            <a:ext cx="431895" cy="1356369"/>
            <a:chOff x="6385425" y="1587603"/>
            <a:chExt cx="763200" cy="2396836"/>
          </a:xfrm>
        </p:grpSpPr>
        <p:sp>
          <p:nvSpPr>
            <p:cNvPr id="571" name="Google Shape;571;p48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8"/>
          <p:cNvGrpSpPr/>
          <p:nvPr/>
        </p:nvGrpSpPr>
        <p:grpSpPr>
          <a:xfrm>
            <a:off x="8175900" y="1043413"/>
            <a:ext cx="1167050" cy="520500"/>
            <a:chOff x="5393175" y="292313"/>
            <a:chExt cx="1167050" cy="520500"/>
          </a:xfrm>
        </p:grpSpPr>
        <p:sp>
          <p:nvSpPr>
            <p:cNvPr id="575" name="Google Shape;575;p48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kplace Satisfaction Survey by Slidesgo">
  <a:themeElements>
    <a:clrScheme name="Simple Light">
      <a:dk1>
        <a:srgbClr val="000000"/>
      </a:dk1>
      <a:lt1>
        <a:srgbClr val="FFFFFF"/>
      </a:lt1>
      <a:dk2>
        <a:srgbClr val="1E2942"/>
      </a:dk2>
      <a:lt2>
        <a:srgbClr val="283656"/>
      </a:lt2>
      <a:accent1>
        <a:srgbClr val="3F578F"/>
      </a:accent1>
      <a:accent2>
        <a:srgbClr val="FF9500"/>
      </a:accent2>
      <a:accent3>
        <a:srgbClr val="F6E8D3"/>
      </a:accent3>
      <a:accent4>
        <a:srgbClr val="FFFFFF"/>
      </a:accent4>
      <a:accent5>
        <a:srgbClr val="FFFFFF"/>
      </a:accent5>
      <a:accent6>
        <a:srgbClr val="FFFFFF"/>
      </a:accent6>
      <a:hlink>
        <a:srgbClr val="2836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1196</Words>
  <Application>Microsoft Office PowerPoint</Application>
  <PresentationFormat>On-screen Show (16:9)</PresentationFormat>
  <Paragraphs>125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Raleway</vt:lpstr>
      <vt:lpstr>Raleway ExtraBold</vt:lpstr>
      <vt:lpstr>Raleway SemiBold</vt:lpstr>
      <vt:lpstr>Arial</vt:lpstr>
      <vt:lpstr>Lato</vt:lpstr>
      <vt:lpstr>Workplace Satisfaction Survey by Slidesgo</vt:lpstr>
      <vt:lpstr>  VOX POPULI where unheard stories become catalyst for change</vt:lpstr>
      <vt:lpstr>Table of contents</vt:lpstr>
      <vt:lpstr>Our Team</vt:lpstr>
      <vt:lpstr>Introduction</vt:lpstr>
      <vt:lpstr>Introducing Vox Populi:</vt:lpstr>
      <vt:lpstr>Problems</vt:lpstr>
      <vt:lpstr>1. Unnoticed issues</vt:lpstr>
      <vt:lpstr>2. Fear of  retaliation</vt:lpstr>
      <vt:lpstr>3. Lack of Anonymity</vt:lpstr>
      <vt:lpstr>4. Ineffective Policies</vt:lpstr>
      <vt:lpstr>5. Hidden  Biases</vt:lpstr>
      <vt:lpstr>Idea</vt:lpstr>
      <vt:lpstr>From stories to solutions</vt:lpstr>
      <vt:lpstr>PowerPoint Presentation</vt:lpstr>
      <vt:lpstr>Solution</vt:lpstr>
      <vt:lpstr>PowerPoint Presentation</vt:lpstr>
      <vt:lpstr>PowerPoint Presentation</vt:lpstr>
      <vt:lpstr>Impact</vt:lpstr>
      <vt:lpstr>PowerPoint Presentation</vt:lpstr>
      <vt:lpstr>PowerPoint Presentation</vt:lpstr>
      <vt:lpstr>PowerPoint Presentation</vt:lpstr>
      <vt:lpstr>conclusion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SAYANA MV</dc:creator>
  <cp:lastModifiedBy>Karthik Krishna S</cp:lastModifiedBy>
  <cp:revision>5</cp:revision>
  <dcterms:modified xsi:type="dcterms:W3CDTF">2024-07-01T18:13:21Z</dcterms:modified>
</cp:coreProperties>
</file>