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64" r:id="rId1"/>
  </p:sldMasterIdLst>
  <p:notesMasterIdLst>
    <p:notesMasterId r:id="rId24"/>
  </p:notesMasterIdLst>
  <p:sldIdLst>
    <p:sldId id="256" r:id="rId2"/>
    <p:sldId id="257" r:id="rId3"/>
    <p:sldId id="262" r:id="rId4"/>
    <p:sldId id="258" r:id="rId5"/>
    <p:sldId id="259" r:id="rId6"/>
    <p:sldId id="273" r:id="rId7"/>
    <p:sldId id="274" r:id="rId8"/>
    <p:sldId id="268" r:id="rId9"/>
    <p:sldId id="280" r:id="rId10"/>
    <p:sldId id="270" r:id="rId11"/>
    <p:sldId id="281" r:id="rId12"/>
    <p:sldId id="279" r:id="rId13"/>
    <p:sldId id="263" r:id="rId14"/>
    <p:sldId id="277" r:id="rId15"/>
    <p:sldId id="275" r:id="rId16"/>
    <p:sldId id="260" r:id="rId17"/>
    <p:sldId id="282" r:id="rId18"/>
    <p:sldId id="278" r:id="rId19"/>
    <p:sldId id="283" r:id="rId20"/>
    <p:sldId id="265" r:id="rId21"/>
    <p:sldId id="284" r:id="rId22"/>
    <p:sldId id="26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CC346B-A198-4F5A-AB7E-F4B1EED6F2B1}" type="datetimeFigureOut">
              <a:rPr lang="en-US" smtClean="0"/>
              <a:t>5/18/2023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5D0E70-4139-48EE-803A-6A364ADDF6CD}" type="slidenum">
              <a:rPr lang="en-US" smtClean="0"/>
              <a:t>‹#›</a:t>
            </a:fld>
            <a:endParaRPr lang="en-US"/>
          </a:p>
        </p:txBody>
      </p:sp>
    </p:spTree>
    <p:extLst>
      <p:ext uri="{BB962C8B-B14F-4D97-AF65-F5344CB8AC3E}">
        <p14:creationId xmlns:p14="http://schemas.microsoft.com/office/powerpoint/2010/main" val="306578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1AF05577-B401-4DC0-93B9-CAA75AB6DD90}" type="datetime1">
              <a:rPr lang="en-US" smtClean="0"/>
              <a:t>5/18/2023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r>
              <a:rPr lang="en-US"/>
              <a:t>BRECW Hyderabad</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304D31E-D718-4706-B0E0-D6DB565B4905}"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642213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D46B18-994B-4AB5-8FE2-5D8DED65BFEC}" type="datetime1">
              <a:rPr lang="en-US" smtClean="0"/>
              <a:t>5/18/2023</a:t>
            </a:fld>
            <a:endParaRPr lang="en-US"/>
          </a:p>
        </p:txBody>
      </p:sp>
      <p:sp>
        <p:nvSpPr>
          <p:cNvPr id="5" name="Footer Placeholder 4"/>
          <p:cNvSpPr>
            <a:spLocks noGrp="1"/>
          </p:cNvSpPr>
          <p:nvPr>
            <p:ph type="ftr" sz="quarter" idx="11"/>
          </p:nvPr>
        </p:nvSpPr>
        <p:spPr/>
        <p:txBody>
          <a:bodyPr/>
          <a:lstStyle/>
          <a:p>
            <a:r>
              <a:rPr lang="en-US"/>
              <a:t>BRECW Hyderabad</a:t>
            </a:r>
          </a:p>
        </p:txBody>
      </p:sp>
      <p:sp>
        <p:nvSpPr>
          <p:cNvPr id="6" name="Slide Number Placeholder 5"/>
          <p:cNvSpPr>
            <a:spLocks noGrp="1"/>
          </p:cNvSpPr>
          <p:nvPr>
            <p:ph type="sldNum" sz="quarter" idx="12"/>
          </p:nvPr>
        </p:nvSpPr>
        <p:spPr/>
        <p:txBody>
          <a:bodyPr/>
          <a:lstStyle/>
          <a:p>
            <a:fld id="{E304D31E-D718-4706-B0E0-D6DB565B4905}" type="slidenum">
              <a:rPr lang="en-US" smtClean="0"/>
              <a:t>‹#›</a:t>
            </a:fld>
            <a:endParaRPr lang="en-US"/>
          </a:p>
        </p:txBody>
      </p:sp>
    </p:spTree>
    <p:extLst>
      <p:ext uri="{BB962C8B-B14F-4D97-AF65-F5344CB8AC3E}">
        <p14:creationId xmlns:p14="http://schemas.microsoft.com/office/powerpoint/2010/main" val="3249736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B2070F-04EB-4B1D-9FC3-EBDE0B904A5D}" type="datetime1">
              <a:rPr lang="en-US" smtClean="0"/>
              <a:t>5/18/2023</a:t>
            </a:fld>
            <a:endParaRPr lang="en-US"/>
          </a:p>
        </p:txBody>
      </p:sp>
      <p:sp>
        <p:nvSpPr>
          <p:cNvPr id="5" name="Footer Placeholder 4"/>
          <p:cNvSpPr>
            <a:spLocks noGrp="1"/>
          </p:cNvSpPr>
          <p:nvPr>
            <p:ph type="ftr" sz="quarter" idx="11"/>
          </p:nvPr>
        </p:nvSpPr>
        <p:spPr/>
        <p:txBody>
          <a:bodyPr/>
          <a:lstStyle/>
          <a:p>
            <a:r>
              <a:rPr lang="en-US"/>
              <a:t>BRECW Hyderabad</a:t>
            </a:r>
          </a:p>
        </p:txBody>
      </p:sp>
      <p:sp>
        <p:nvSpPr>
          <p:cNvPr id="6" name="Slide Number Placeholder 5"/>
          <p:cNvSpPr>
            <a:spLocks noGrp="1"/>
          </p:cNvSpPr>
          <p:nvPr>
            <p:ph type="sldNum" sz="quarter" idx="12"/>
          </p:nvPr>
        </p:nvSpPr>
        <p:spPr/>
        <p:txBody>
          <a:bodyPr/>
          <a:lstStyle/>
          <a:p>
            <a:fld id="{E304D31E-D718-4706-B0E0-D6DB565B4905}" type="slidenum">
              <a:rPr lang="en-US" smtClean="0"/>
              <a:t>‹#›</a:t>
            </a:fld>
            <a:endParaRPr lang="en-US"/>
          </a:p>
        </p:txBody>
      </p:sp>
    </p:spTree>
    <p:extLst>
      <p:ext uri="{BB962C8B-B14F-4D97-AF65-F5344CB8AC3E}">
        <p14:creationId xmlns:p14="http://schemas.microsoft.com/office/powerpoint/2010/main" val="742524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7D0A3D-2987-4F2D-A1B9-F9F891383E37}" type="datetime1">
              <a:rPr lang="en-US" smtClean="0"/>
              <a:t>5/18/2023</a:t>
            </a:fld>
            <a:endParaRPr lang="en-US"/>
          </a:p>
        </p:txBody>
      </p:sp>
      <p:sp>
        <p:nvSpPr>
          <p:cNvPr id="5" name="Footer Placeholder 4"/>
          <p:cNvSpPr>
            <a:spLocks noGrp="1"/>
          </p:cNvSpPr>
          <p:nvPr>
            <p:ph type="ftr" sz="quarter" idx="11"/>
          </p:nvPr>
        </p:nvSpPr>
        <p:spPr/>
        <p:txBody>
          <a:bodyPr/>
          <a:lstStyle/>
          <a:p>
            <a:r>
              <a:rPr lang="en-US"/>
              <a:t>BRECW Hyderabad</a:t>
            </a:r>
          </a:p>
        </p:txBody>
      </p:sp>
      <p:sp>
        <p:nvSpPr>
          <p:cNvPr id="6" name="Slide Number Placeholder 5"/>
          <p:cNvSpPr>
            <a:spLocks noGrp="1"/>
          </p:cNvSpPr>
          <p:nvPr>
            <p:ph type="sldNum" sz="quarter" idx="12"/>
          </p:nvPr>
        </p:nvSpPr>
        <p:spPr/>
        <p:txBody>
          <a:bodyPr/>
          <a:lstStyle/>
          <a:p>
            <a:fld id="{E304D31E-D718-4706-B0E0-D6DB565B4905}" type="slidenum">
              <a:rPr lang="en-US" smtClean="0"/>
              <a:t>‹#›</a:t>
            </a:fld>
            <a:endParaRPr lang="en-US"/>
          </a:p>
        </p:txBody>
      </p:sp>
    </p:spTree>
    <p:extLst>
      <p:ext uri="{BB962C8B-B14F-4D97-AF65-F5344CB8AC3E}">
        <p14:creationId xmlns:p14="http://schemas.microsoft.com/office/powerpoint/2010/main" val="527412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21CD48-B586-429A-B1F7-34BFE36C134B}" type="datetime1">
              <a:rPr lang="en-US" smtClean="0"/>
              <a:t>5/18/2023</a:t>
            </a:fld>
            <a:endParaRPr lang="en-US"/>
          </a:p>
        </p:txBody>
      </p:sp>
      <p:sp>
        <p:nvSpPr>
          <p:cNvPr id="5" name="Footer Placeholder 4"/>
          <p:cNvSpPr>
            <a:spLocks noGrp="1"/>
          </p:cNvSpPr>
          <p:nvPr>
            <p:ph type="ftr" sz="quarter" idx="11"/>
          </p:nvPr>
        </p:nvSpPr>
        <p:spPr/>
        <p:txBody>
          <a:bodyPr/>
          <a:lstStyle/>
          <a:p>
            <a:r>
              <a:rPr lang="en-US"/>
              <a:t>BRECW Hyderabad</a:t>
            </a:r>
          </a:p>
        </p:txBody>
      </p:sp>
      <p:sp>
        <p:nvSpPr>
          <p:cNvPr id="6" name="Slide Number Placeholder 5"/>
          <p:cNvSpPr>
            <a:spLocks noGrp="1"/>
          </p:cNvSpPr>
          <p:nvPr>
            <p:ph type="sldNum" sz="quarter" idx="12"/>
          </p:nvPr>
        </p:nvSpPr>
        <p:spPr/>
        <p:txBody>
          <a:bodyPr/>
          <a:lstStyle/>
          <a:p>
            <a:fld id="{E304D31E-D718-4706-B0E0-D6DB565B4905}"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790399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B6E3E0-867A-47D8-9F3E-53EBDBB270C0}" type="datetime1">
              <a:rPr lang="en-US" smtClean="0"/>
              <a:t>5/18/2023</a:t>
            </a:fld>
            <a:endParaRPr lang="en-US"/>
          </a:p>
        </p:txBody>
      </p:sp>
      <p:sp>
        <p:nvSpPr>
          <p:cNvPr id="6" name="Footer Placeholder 5"/>
          <p:cNvSpPr>
            <a:spLocks noGrp="1"/>
          </p:cNvSpPr>
          <p:nvPr>
            <p:ph type="ftr" sz="quarter" idx="11"/>
          </p:nvPr>
        </p:nvSpPr>
        <p:spPr/>
        <p:txBody>
          <a:bodyPr/>
          <a:lstStyle/>
          <a:p>
            <a:r>
              <a:rPr lang="en-US"/>
              <a:t>BRECW Hyderabad</a:t>
            </a:r>
          </a:p>
        </p:txBody>
      </p:sp>
      <p:sp>
        <p:nvSpPr>
          <p:cNvPr id="7" name="Slide Number Placeholder 6"/>
          <p:cNvSpPr>
            <a:spLocks noGrp="1"/>
          </p:cNvSpPr>
          <p:nvPr>
            <p:ph type="sldNum" sz="quarter" idx="12"/>
          </p:nvPr>
        </p:nvSpPr>
        <p:spPr/>
        <p:txBody>
          <a:bodyPr/>
          <a:lstStyle/>
          <a:p>
            <a:fld id="{E304D31E-D718-4706-B0E0-D6DB565B4905}" type="slidenum">
              <a:rPr lang="en-US" smtClean="0"/>
              <a:t>‹#›</a:t>
            </a:fld>
            <a:endParaRPr lang="en-US"/>
          </a:p>
        </p:txBody>
      </p:sp>
    </p:spTree>
    <p:extLst>
      <p:ext uri="{BB962C8B-B14F-4D97-AF65-F5344CB8AC3E}">
        <p14:creationId xmlns:p14="http://schemas.microsoft.com/office/powerpoint/2010/main" val="222172961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8ECBDA-9A5D-49B5-B858-0D5C0CEE5E1E}" type="datetime1">
              <a:rPr lang="en-US" smtClean="0"/>
              <a:t>5/18/2023</a:t>
            </a:fld>
            <a:endParaRPr lang="en-US"/>
          </a:p>
        </p:txBody>
      </p:sp>
      <p:sp>
        <p:nvSpPr>
          <p:cNvPr id="8" name="Footer Placeholder 7"/>
          <p:cNvSpPr>
            <a:spLocks noGrp="1"/>
          </p:cNvSpPr>
          <p:nvPr>
            <p:ph type="ftr" sz="quarter" idx="11"/>
          </p:nvPr>
        </p:nvSpPr>
        <p:spPr/>
        <p:txBody>
          <a:bodyPr/>
          <a:lstStyle/>
          <a:p>
            <a:r>
              <a:rPr lang="en-US"/>
              <a:t>BRECW Hyderabad</a:t>
            </a:r>
          </a:p>
        </p:txBody>
      </p:sp>
      <p:sp>
        <p:nvSpPr>
          <p:cNvPr id="9" name="Slide Number Placeholder 8"/>
          <p:cNvSpPr>
            <a:spLocks noGrp="1"/>
          </p:cNvSpPr>
          <p:nvPr>
            <p:ph type="sldNum" sz="quarter" idx="12"/>
          </p:nvPr>
        </p:nvSpPr>
        <p:spPr/>
        <p:txBody>
          <a:bodyPr/>
          <a:lstStyle/>
          <a:p>
            <a:fld id="{E304D31E-D718-4706-B0E0-D6DB565B4905}" type="slidenum">
              <a:rPr lang="en-US" smtClean="0"/>
              <a:t>‹#›</a:t>
            </a:fld>
            <a:endParaRPr lang="en-US"/>
          </a:p>
        </p:txBody>
      </p:sp>
    </p:spTree>
    <p:extLst>
      <p:ext uri="{BB962C8B-B14F-4D97-AF65-F5344CB8AC3E}">
        <p14:creationId xmlns:p14="http://schemas.microsoft.com/office/powerpoint/2010/main" val="214534941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C33C95-6772-4696-BEB6-9E094BC93A4F}" type="datetime1">
              <a:rPr lang="en-US" smtClean="0"/>
              <a:t>5/18/2023</a:t>
            </a:fld>
            <a:endParaRPr lang="en-US"/>
          </a:p>
        </p:txBody>
      </p:sp>
      <p:sp>
        <p:nvSpPr>
          <p:cNvPr id="4" name="Footer Placeholder 3"/>
          <p:cNvSpPr>
            <a:spLocks noGrp="1"/>
          </p:cNvSpPr>
          <p:nvPr>
            <p:ph type="ftr" sz="quarter" idx="11"/>
          </p:nvPr>
        </p:nvSpPr>
        <p:spPr/>
        <p:txBody>
          <a:bodyPr/>
          <a:lstStyle/>
          <a:p>
            <a:r>
              <a:rPr lang="en-US"/>
              <a:t>BRECW Hyderabad</a:t>
            </a:r>
          </a:p>
        </p:txBody>
      </p:sp>
      <p:sp>
        <p:nvSpPr>
          <p:cNvPr id="5" name="Slide Number Placeholder 4"/>
          <p:cNvSpPr>
            <a:spLocks noGrp="1"/>
          </p:cNvSpPr>
          <p:nvPr>
            <p:ph type="sldNum" sz="quarter" idx="12"/>
          </p:nvPr>
        </p:nvSpPr>
        <p:spPr/>
        <p:txBody>
          <a:bodyPr/>
          <a:lstStyle/>
          <a:p>
            <a:fld id="{E304D31E-D718-4706-B0E0-D6DB565B4905}" type="slidenum">
              <a:rPr lang="en-US" smtClean="0"/>
              <a:t>‹#›</a:t>
            </a:fld>
            <a:endParaRPr lang="en-US"/>
          </a:p>
        </p:txBody>
      </p:sp>
    </p:spTree>
    <p:extLst>
      <p:ext uri="{BB962C8B-B14F-4D97-AF65-F5344CB8AC3E}">
        <p14:creationId xmlns:p14="http://schemas.microsoft.com/office/powerpoint/2010/main" val="258637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5E6622-DCF1-4880-AA48-2A08D992EBC8}" type="datetime1">
              <a:rPr lang="en-US" smtClean="0"/>
              <a:t>5/18/2023</a:t>
            </a:fld>
            <a:endParaRPr lang="en-US"/>
          </a:p>
        </p:txBody>
      </p:sp>
      <p:sp>
        <p:nvSpPr>
          <p:cNvPr id="3" name="Footer Placeholder 2"/>
          <p:cNvSpPr>
            <a:spLocks noGrp="1"/>
          </p:cNvSpPr>
          <p:nvPr>
            <p:ph type="ftr" sz="quarter" idx="11"/>
          </p:nvPr>
        </p:nvSpPr>
        <p:spPr/>
        <p:txBody>
          <a:bodyPr/>
          <a:lstStyle/>
          <a:p>
            <a:r>
              <a:rPr lang="en-US"/>
              <a:t>BRECW Hyderabad</a:t>
            </a:r>
          </a:p>
        </p:txBody>
      </p:sp>
      <p:sp>
        <p:nvSpPr>
          <p:cNvPr id="4" name="Slide Number Placeholder 3"/>
          <p:cNvSpPr>
            <a:spLocks noGrp="1"/>
          </p:cNvSpPr>
          <p:nvPr>
            <p:ph type="sldNum" sz="quarter" idx="12"/>
          </p:nvPr>
        </p:nvSpPr>
        <p:spPr/>
        <p:txBody>
          <a:bodyPr/>
          <a:lstStyle/>
          <a:p>
            <a:fld id="{E304D31E-D718-4706-B0E0-D6DB565B4905}" type="slidenum">
              <a:rPr lang="en-US" smtClean="0"/>
              <a:t>‹#›</a:t>
            </a:fld>
            <a:endParaRPr lang="en-US"/>
          </a:p>
        </p:txBody>
      </p:sp>
    </p:spTree>
    <p:extLst>
      <p:ext uri="{BB962C8B-B14F-4D97-AF65-F5344CB8AC3E}">
        <p14:creationId xmlns:p14="http://schemas.microsoft.com/office/powerpoint/2010/main" val="176929159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F5671D-0F56-4058-8491-C26E0864A057}" type="datetime1">
              <a:rPr lang="en-US" smtClean="0"/>
              <a:t>5/18/2023</a:t>
            </a:fld>
            <a:endParaRPr lang="en-US"/>
          </a:p>
        </p:txBody>
      </p:sp>
      <p:sp>
        <p:nvSpPr>
          <p:cNvPr id="6" name="Footer Placeholder 5"/>
          <p:cNvSpPr>
            <a:spLocks noGrp="1"/>
          </p:cNvSpPr>
          <p:nvPr>
            <p:ph type="ftr" sz="quarter" idx="11"/>
          </p:nvPr>
        </p:nvSpPr>
        <p:spPr/>
        <p:txBody>
          <a:bodyPr/>
          <a:lstStyle/>
          <a:p>
            <a:r>
              <a:rPr lang="en-US"/>
              <a:t>BRECW Hyderabad</a:t>
            </a:r>
          </a:p>
        </p:txBody>
      </p:sp>
      <p:sp>
        <p:nvSpPr>
          <p:cNvPr id="7" name="Slide Number Placeholder 6"/>
          <p:cNvSpPr>
            <a:spLocks noGrp="1"/>
          </p:cNvSpPr>
          <p:nvPr>
            <p:ph type="sldNum" sz="quarter" idx="12"/>
          </p:nvPr>
        </p:nvSpPr>
        <p:spPr/>
        <p:txBody>
          <a:bodyPr/>
          <a:lstStyle/>
          <a:p>
            <a:fld id="{E304D31E-D718-4706-B0E0-D6DB565B4905}" type="slidenum">
              <a:rPr lang="en-US" smtClean="0"/>
              <a:t>‹#›</a:t>
            </a:fld>
            <a:endParaRPr lang="en-US"/>
          </a:p>
        </p:txBody>
      </p:sp>
    </p:spTree>
    <p:extLst>
      <p:ext uri="{BB962C8B-B14F-4D97-AF65-F5344CB8AC3E}">
        <p14:creationId xmlns:p14="http://schemas.microsoft.com/office/powerpoint/2010/main" val="207063753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6192C8-B993-4FC8-A6ED-3A98888E89B4}" type="datetime1">
              <a:rPr lang="en-US" smtClean="0"/>
              <a:t>5/18/2023</a:t>
            </a:fld>
            <a:endParaRPr lang="en-US"/>
          </a:p>
        </p:txBody>
      </p:sp>
      <p:sp>
        <p:nvSpPr>
          <p:cNvPr id="6" name="Footer Placeholder 5"/>
          <p:cNvSpPr>
            <a:spLocks noGrp="1"/>
          </p:cNvSpPr>
          <p:nvPr>
            <p:ph type="ftr" sz="quarter" idx="11"/>
          </p:nvPr>
        </p:nvSpPr>
        <p:spPr/>
        <p:txBody>
          <a:bodyPr/>
          <a:lstStyle/>
          <a:p>
            <a:r>
              <a:rPr lang="en-US"/>
              <a:t>BRECW Hyderabad</a:t>
            </a:r>
          </a:p>
        </p:txBody>
      </p:sp>
      <p:sp>
        <p:nvSpPr>
          <p:cNvPr id="7" name="Slide Number Placeholder 6"/>
          <p:cNvSpPr>
            <a:spLocks noGrp="1"/>
          </p:cNvSpPr>
          <p:nvPr>
            <p:ph type="sldNum" sz="quarter" idx="12"/>
          </p:nvPr>
        </p:nvSpPr>
        <p:spPr/>
        <p:txBody>
          <a:bodyPr/>
          <a:lstStyle/>
          <a:p>
            <a:fld id="{E304D31E-D718-4706-B0E0-D6DB565B4905}" type="slidenum">
              <a:rPr lang="en-US" smtClean="0"/>
              <a:t>‹#›</a:t>
            </a:fld>
            <a:endParaRPr lang="en-US"/>
          </a:p>
        </p:txBody>
      </p:sp>
    </p:spTree>
    <p:extLst>
      <p:ext uri="{BB962C8B-B14F-4D97-AF65-F5344CB8AC3E}">
        <p14:creationId xmlns:p14="http://schemas.microsoft.com/office/powerpoint/2010/main" val="2799634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7B09FF39-B69F-4AF6-A57E-6A666E743AE8}" type="datetime1">
              <a:rPr lang="en-US" smtClean="0"/>
              <a:t>5/18/2023</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r>
              <a:rPr lang="en-US"/>
              <a:t>BRECW Hyderabad</a:t>
            </a:r>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E304D31E-D718-4706-B0E0-D6DB565B4905}" type="slidenum">
              <a:rPr lang="en-US" smtClean="0"/>
              <a:t>‹#›</a:t>
            </a:fld>
            <a:endParaRPr lang="en-US"/>
          </a:p>
        </p:txBody>
      </p:sp>
    </p:spTree>
    <p:extLst>
      <p:ext uri="{BB962C8B-B14F-4D97-AF65-F5344CB8AC3E}">
        <p14:creationId xmlns:p14="http://schemas.microsoft.com/office/powerpoint/2010/main" val="1649551285"/>
      </p:ext>
    </p:extLst>
  </p:cSld>
  <p:clrMap bg1="lt1" tx1="dk1" bg2="lt2" tx2="dk2" accent1="accent1" accent2="accent2" accent3="accent3" accent4="accent4" accent5="accent5" accent6="accent6" hlink="hlink" folHlink="folHlink"/>
  <p:sldLayoutIdLst>
    <p:sldLayoutId id="2147484665" r:id="rId1"/>
    <p:sldLayoutId id="2147484666" r:id="rId2"/>
    <p:sldLayoutId id="2147484667" r:id="rId3"/>
    <p:sldLayoutId id="2147484668" r:id="rId4"/>
    <p:sldLayoutId id="2147484669" r:id="rId5"/>
    <p:sldLayoutId id="2147484670" r:id="rId6"/>
    <p:sldLayoutId id="2147484671" r:id="rId7"/>
    <p:sldLayoutId id="2147484672" r:id="rId8"/>
    <p:sldLayoutId id="2147484673" r:id="rId9"/>
    <p:sldLayoutId id="2147484674" r:id="rId10"/>
    <p:sldLayoutId id="2147484675" r:id="rId11"/>
  </p:sldLayoutIdLst>
  <p:hf hd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8D91D-1C55-4170-9E1C-AFD36E40837A}"/>
              </a:ext>
            </a:extLst>
          </p:cNvPr>
          <p:cNvSpPr>
            <a:spLocks noGrp="1"/>
          </p:cNvSpPr>
          <p:nvPr>
            <p:ph type="ctrTitle"/>
          </p:nvPr>
        </p:nvSpPr>
        <p:spPr/>
        <p:txBody>
          <a:bodyPr>
            <a:normAutofit/>
          </a:bodyPr>
          <a:lstStyle/>
          <a:p>
            <a:r>
              <a:rPr lang="en-US" sz="4800" b="1" dirty="0">
                <a:effectLst/>
                <a:ea typeface="Calibri" panose="020F0502020204030204" pitchFamily="34" charset="0"/>
                <a:cs typeface="Times New Roman" panose="02020603050405020304" pitchFamily="18" charset="0"/>
              </a:rPr>
              <a:t>IOT BASED UNDERGROUND CABLE FAULT DETECTION</a:t>
            </a:r>
            <a:br>
              <a:rPr lang="en-US" sz="4800" dirty="0">
                <a:effectLst/>
                <a:ea typeface="Calibri" panose="020F0502020204030204" pitchFamily="34" charset="0"/>
                <a:cs typeface="Times New Roman" panose="02020603050405020304" pitchFamily="18" charset="0"/>
              </a:rPr>
            </a:br>
            <a:endParaRPr lang="en-US" sz="4800" dirty="0"/>
          </a:p>
        </p:txBody>
      </p:sp>
      <p:sp>
        <p:nvSpPr>
          <p:cNvPr id="3" name="Subtitle 2">
            <a:extLst>
              <a:ext uri="{FF2B5EF4-FFF2-40B4-BE49-F238E27FC236}">
                <a16:creationId xmlns:a16="http://schemas.microsoft.com/office/drawing/2014/main" id="{FEA887A2-AA95-40FA-BF00-FE2FE176F3C6}"/>
              </a:ext>
            </a:extLst>
          </p:cNvPr>
          <p:cNvSpPr>
            <a:spLocks noGrp="1"/>
          </p:cNvSpPr>
          <p:nvPr>
            <p:ph type="subTitle" idx="1"/>
          </p:nvPr>
        </p:nvSpPr>
        <p:spPr>
          <a:xfrm>
            <a:off x="2114025" y="4295163"/>
            <a:ext cx="8523215" cy="1343637"/>
          </a:xfrm>
        </p:spPr>
        <p:txBody>
          <a:bodyPr>
            <a:noAutofit/>
          </a:bodyPr>
          <a:lstStyle/>
          <a:p>
            <a:pPr algn="l"/>
            <a:r>
              <a:rPr lang="en-US" sz="1800" dirty="0">
                <a:latin typeface="Arial" panose="020B0604020202020204" pitchFamily="34" charset="0"/>
                <a:cs typeface="Arial" panose="020B0604020202020204" pitchFamily="34" charset="0"/>
              </a:rPr>
              <a:t>		</a:t>
            </a:r>
          </a:p>
          <a:p>
            <a:pPr algn="l"/>
            <a:r>
              <a:rPr lang="en-US" sz="1800" dirty="0">
                <a:latin typeface="Arial" panose="020B0604020202020204" pitchFamily="34" charset="0"/>
                <a:cs typeface="Arial" panose="020B0604020202020204" pitchFamily="34" charset="0"/>
              </a:rPr>
              <a:t>By:</a:t>
            </a:r>
          </a:p>
          <a:p>
            <a:pPr algn="l"/>
            <a:r>
              <a:rPr lang="en-US" sz="1800" dirty="0" err="1">
                <a:latin typeface="Arial" panose="020B0604020202020204" pitchFamily="34" charset="0"/>
                <a:cs typeface="Arial" panose="020B0604020202020204" pitchFamily="34" charset="0"/>
              </a:rPr>
              <a:t>Sayana</a:t>
            </a:r>
            <a:r>
              <a:rPr lang="en-US" sz="1800" dirty="0">
                <a:latin typeface="Arial" panose="020B0604020202020204" pitchFamily="34" charset="0"/>
                <a:cs typeface="Arial" panose="020B0604020202020204" pitchFamily="34" charset="0"/>
              </a:rPr>
              <a:t> Moni Gayathri		  	</a:t>
            </a:r>
          </a:p>
        </p:txBody>
      </p:sp>
    </p:spTree>
    <p:extLst>
      <p:ext uri="{BB962C8B-B14F-4D97-AF65-F5344CB8AC3E}">
        <p14:creationId xmlns:p14="http://schemas.microsoft.com/office/powerpoint/2010/main" val="2834950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B9E77-EBB6-4057-8D8D-F33DF8C21BF4}"/>
              </a:ext>
            </a:extLst>
          </p:cNvPr>
          <p:cNvSpPr>
            <a:spLocks noGrp="1"/>
          </p:cNvSpPr>
          <p:nvPr>
            <p:ph type="title"/>
          </p:nvPr>
        </p:nvSpPr>
        <p:spPr>
          <a:xfrm>
            <a:off x="1143000" y="609601"/>
            <a:ext cx="9875520" cy="725424"/>
          </a:xfrm>
        </p:spPr>
        <p:txBody>
          <a:bodyPr/>
          <a:lstStyle/>
          <a:p>
            <a:pPr algn="ctr"/>
            <a:r>
              <a:rPr lang="en-US" dirty="0"/>
              <a:t>Relay:</a:t>
            </a:r>
          </a:p>
        </p:txBody>
      </p:sp>
      <p:sp>
        <p:nvSpPr>
          <p:cNvPr id="3" name="Content Placeholder 2">
            <a:extLst>
              <a:ext uri="{FF2B5EF4-FFF2-40B4-BE49-F238E27FC236}">
                <a16:creationId xmlns:a16="http://schemas.microsoft.com/office/drawing/2014/main" id="{FFC9A816-4490-4884-8DCF-32A63B68D112}"/>
              </a:ext>
            </a:extLst>
          </p:cNvPr>
          <p:cNvSpPr>
            <a:spLocks noGrp="1"/>
          </p:cNvSpPr>
          <p:nvPr>
            <p:ph sz="half" idx="1"/>
          </p:nvPr>
        </p:nvSpPr>
        <p:spPr>
          <a:xfrm>
            <a:off x="1143000" y="1408176"/>
            <a:ext cx="9024329" cy="4579680"/>
          </a:xfrm>
        </p:spPr>
        <p:txBody>
          <a:bodyPr/>
          <a:lstStyle/>
          <a:p>
            <a:pPr>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 The switch contacts on a relay can be "normally open" (NO) or "normally closed" (NC)-that is, when the coil is at rest and not energized (no current flowing through it), the switch contacts are given the designation of being NO or NC. </a:t>
            </a:r>
            <a:endParaRPr lang="en-US" sz="1800"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Arial" panose="020B0604020202020204" pitchFamily="34" charset="0"/>
              <a:cs typeface="Arial" panose="020B0604020202020204" pitchFamily="34" charset="0"/>
            </a:endParaRPr>
          </a:p>
          <a:p>
            <a:endParaRPr lang="en-US" dirty="0">
              <a:solidFill>
                <a:schemeClr val="tx1"/>
              </a:solidFill>
              <a:latin typeface="Arial" panose="020B0604020202020204" pitchFamily="34" charset="0"/>
              <a:cs typeface="Arial" panose="020B0604020202020204" pitchFamily="34" charset="0"/>
            </a:endParaRPr>
          </a:p>
          <a:p>
            <a:pPr lvl="8"/>
            <a:endParaRPr lang="en-US" dirty="0">
              <a:solidFill>
                <a:schemeClr val="tx1"/>
              </a:solidFill>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FA0540D0-A249-4DEE-BE1A-A37CEF7E31C7}"/>
              </a:ext>
            </a:extLst>
          </p:cNvPr>
          <p:cNvSpPr>
            <a:spLocks noGrp="1"/>
          </p:cNvSpPr>
          <p:nvPr>
            <p:ph type="ftr" sz="quarter" idx="11"/>
          </p:nvPr>
        </p:nvSpPr>
        <p:spPr>
          <a:xfrm>
            <a:off x="1325461" y="6223828"/>
            <a:ext cx="7341461" cy="365125"/>
          </a:xfrm>
        </p:spPr>
        <p:txBody>
          <a:bodyPr/>
          <a:lstStyle/>
          <a:p>
            <a:pPr algn="l"/>
            <a:r>
              <a:rPr lang="en-US" sz="1400" b="1" dirty="0"/>
              <a:t>BRECW Hyderabad</a:t>
            </a:r>
          </a:p>
        </p:txBody>
      </p:sp>
      <p:sp>
        <p:nvSpPr>
          <p:cNvPr id="5" name="Slide Number Placeholder 4">
            <a:extLst>
              <a:ext uri="{FF2B5EF4-FFF2-40B4-BE49-F238E27FC236}">
                <a16:creationId xmlns:a16="http://schemas.microsoft.com/office/drawing/2014/main" id="{2B4542A3-0913-4701-8C1F-0437C9417059}"/>
              </a:ext>
            </a:extLst>
          </p:cNvPr>
          <p:cNvSpPr>
            <a:spLocks noGrp="1"/>
          </p:cNvSpPr>
          <p:nvPr>
            <p:ph type="sldNum" sz="quarter" idx="12"/>
          </p:nvPr>
        </p:nvSpPr>
        <p:spPr/>
        <p:txBody>
          <a:bodyPr/>
          <a:lstStyle/>
          <a:p>
            <a:fld id="{E304D31E-D718-4706-B0E0-D6DB565B4905}" type="slidenum">
              <a:rPr lang="en-US" sz="1400" b="1" smtClean="0">
                <a:latin typeface="Arial Black" panose="020B0A04020102020204" pitchFamily="34" charset="0"/>
              </a:rPr>
              <a:t>10</a:t>
            </a:fld>
            <a:endParaRPr lang="en-US" sz="1400" b="1" dirty="0">
              <a:latin typeface="Arial Black" panose="020B0A04020102020204" pitchFamily="34" charset="0"/>
            </a:endParaRPr>
          </a:p>
        </p:txBody>
      </p:sp>
      <p:pic>
        <p:nvPicPr>
          <p:cNvPr id="13" name="Content Placeholder 12">
            <a:extLst>
              <a:ext uri="{FF2B5EF4-FFF2-40B4-BE49-F238E27FC236}">
                <a16:creationId xmlns:a16="http://schemas.microsoft.com/office/drawing/2014/main" id="{4ED4303F-DA29-4F34-813E-73A787CC06B5}"/>
              </a:ext>
            </a:extLst>
          </p:cNvPr>
          <p:cNvPicPr>
            <a:picLocks noGrp="1" noChangeAspect="1"/>
          </p:cNvPicPr>
          <p:nvPr>
            <p:ph sz="half" idx="2"/>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3652850" y="2815952"/>
            <a:ext cx="4042004" cy="2633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382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9A19D-E496-44B4-80B5-F8C0F0B50658}"/>
              </a:ext>
            </a:extLst>
          </p:cNvPr>
          <p:cNvSpPr>
            <a:spLocks noGrp="1"/>
          </p:cNvSpPr>
          <p:nvPr>
            <p:ph type="title"/>
          </p:nvPr>
        </p:nvSpPr>
        <p:spPr>
          <a:xfrm>
            <a:off x="1146972" y="306723"/>
            <a:ext cx="9875520" cy="941034"/>
          </a:xfrm>
        </p:spPr>
        <p:txBody>
          <a:bodyPr/>
          <a:lstStyle/>
          <a:p>
            <a:r>
              <a:rPr lang="en-US" dirty="0"/>
              <a:t>                               </a:t>
            </a:r>
            <a:r>
              <a:rPr lang="en-US" sz="3600" dirty="0">
                <a:latin typeface="Times New Roman" panose="02020603050405020304" pitchFamily="18" charset="0"/>
                <a:cs typeface="Times New Roman" panose="02020603050405020304" pitchFamily="18" charset="0"/>
              </a:rPr>
              <a:t>Push Button</a:t>
            </a:r>
            <a:endParaRPr lang="en-IN" sz="36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EC05D771-83E0-45A9-9810-10CA3948869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790688" y="1929384"/>
            <a:ext cx="3831336" cy="2761488"/>
          </a:xfrm>
        </p:spPr>
      </p:pic>
      <p:sp>
        <p:nvSpPr>
          <p:cNvPr id="5" name="Footer Placeholder 4">
            <a:extLst>
              <a:ext uri="{FF2B5EF4-FFF2-40B4-BE49-F238E27FC236}">
                <a16:creationId xmlns:a16="http://schemas.microsoft.com/office/drawing/2014/main" id="{BE1F3D97-1671-4B4E-9492-285B70FB169C}"/>
              </a:ext>
            </a:extLst>
          </p:cNvPr>
          <p:cNvSpPr>
            <a:spLocks noGrp="1"/>
          </p:cNvSpPr>
          <p:nvPr>
            <p:ph type="ftr" sz="quarter" idx="11"/>
          </p:nvPr>
        </p:nvSpPr>
        <p:spPr/>
        <p:txBody>
          <a:bodyPr/>
          <a:lstStyle/>
          <a:p>
            <a:r>
              <a:rPr lang="en-US"/>
              <a:t>BRECW Hyderabad</a:t>
            </a:r>
          </a:p>
        </p:txBody>
      </p:sp>
      <p:sp>
        <p:nvSpPr>
          <p:cNvPr id="6" name="Slide Number Placeholder 5">
            <a:extLst>
              <a:ext uri="{FF2B5EF4-FFF2-40B4-BE49-F238E27FC236}">
                <a16:creationId xmlns:a16="http://schemas.microsoft.com/office/drawing/2014/main" id="{CE3CF344-E0E9-4FE4-90F2-9B25975B4482}"/>
              </a:ext>
            </a:extLst>
          </p:cNvPr>
          <p:cNvSpPr>
            <a:spLocks noGrp="1"/>
          </p:cNvSpPr>
          <p:nvPr>
            <p:ph type="sldNum" sz="quarter" idx="12"/>
          </p:nvPr>
        </p:nvSpPr>
        <p:spPr/>
        <p:txBody>
          <a:bodyPr/>
          <a:lstStyle/>
          <a:p>
            <a:fld id="{E304D31E-D718-4706-B0E0-D6DB565B4905}" type="slidenum">
              <a:rPr lang="en-US" smtClean="0"/>
              <a:t>11</a:t>
            </a:fld>
            <a:endParaRPr lang="en-US"/>
          </a:p>
        </p:txBody>
      </p:sp>
      <p:sp>
        <p:nvSpPr>
          <p:cNvPr id="7" name="TextBox 6">
            <a:extLst>
              <a:ext uri="{FF2B5EF4-FFF2-40B4-BE49-F238E27FC236}">
                <a16:creationId xmlns:a16="http://schemas.microsoft.com/office/drawing/2014/main" id="{82E66647-00DC-46BA-A070-CF91B249CAA6}"/>
              </a:ext>
            </a:extLst>
          </p:cNvPr>
          <p:cNvSpPr txBox="1"/>
          <p:nvPr/>
        </p:nvSpPr>
        <p:spPr>
          <a:xfrm flipH="1">
            <a:off x="2304288" y="2698949"/>
            <a:ext cx="1644860" cy="81764"/>
          </a:xfrm>
          <a:prstGeom prst="rect">
            <a:avLst/>
          </a:prstGeom>
          <a:noFill/>
        </p:spPr>
        <p:txBody>
          <a:bodyPr wrap="square" rtlCol="0">
            <a:spAutoFit/>
          </a:bodyPr>
          <a:lstStyle/>
          <a:p>
            <a:endParaRPr lang="en-IN" dirty="0"/>
          </a:p>
        </p:txBody>
      </p:sp>
      <p:sp>
        <p:nvSpPr>
          <p:cNvPr id="9" name="TextBox 8">
            <a:extLst>
              <a:ext uri="{FF2B5EF4-FFF2-40B4-BE49-F238E27FC236}">
                <a16:creationId xmlns:a16="http://schemas.microsoft.com/office/drawing/2014/main" id="{A94002F0-F9BB-40AB-BC9F-B98374CBD980}"/>
              </a:ext>
            </a:extLst>
          </p:cNvPr>
          <p:cNvSpPr txBox="1"/>
          <p:nvPr/>
        </p:nvSpPr>
        <p:spPr>
          <a:xfrm>
            <a:off x="1166881" y="1857383"/>
            <a:ext cx="6312023"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The push button switch is usually used to turn on and off the control circuit</a:t>
            </a:r>
          </a:p>
          <a:p>
            <a:pPr marL="285750" indent="-285750">
              <a:buFont typeface="Wingdings" panose="05000000000000000000" pitchFamily="2" charset="2"/>
              <a:buChar char="Ø"/>
            </a:pPr>
            <a:r>
              <a:rPr lang="en-US" dirty="0"/>
              <a:t>It is kind of control switch appliance that is widely used.</a:t>
            </a:r>
            <a:endParaRPr lang="en-IN" dirty="0"/>
          </a:p>
        </p:txBody>
      </p:sp>
    </p:spTree>
    <p:extLst>
      <p:ext uri="{BB962C8B-B14F-4D97-AF65-F5344CB8AC3E}">
        <p14:creationId xmlns:p14="http://schemas.microsoft.com/office/powerpoint/2010/main" val="2569628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E537C-38AC-4C67-9C7A-088AB0C64B5A}"/>
              </a:ext>
            </a:extLst>
          </p:cNvPr>
          <p:cNvSpPr>
            <a:spLocks noGrp="1"/>
          </p:cNvSpPr>
          <p:nvPr>
            <p:ph type="title"/>
          </p:nvPr>
        </p:nvSpPr>
        <p:spPr>
          <a:xfrm>
            <a:off x="1143000" y="523784"/>
            <a:ext cx="9875520" cy="727967"/>
          </a:xfrm>
        </p:spPr>
        <p:txBody>
          <a:bodyPr/>
          <a:lstStyle/>
          <a:p>
            <a:r>
              <a:rPr lang="en-US" dirty="0"/>
              <a:t>                         </a:t>
            </a:r>
            <a:r>
              <a:rPr lang="en-US" sz="4000" dirty="0">
                <a:latin typeface="Times New Roman" panose="02020603050405020304" pitchFamily="18" charset="0"/>
                <a:cs typeface="Times New Roman" panose="02020603050405020304" pitchFamily="18" charset="0"/>
              </a:rPr>
              <a:t>Wi-fi Module(ESP 8266):</a:t>
            </a:r>
            <a:endParaRPr lang="en-IN" sz="40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5379490D-9241-49C2-8663-A3FD075E21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10823" y="1379750"/>
            <a:ext cx="4625266" cy="4667250"/>
          </a:xfrm>
        </p:spPr>
      </p:pic>
      <p:sp>
        <p:nvSpPr>
          <p:cNvPr id="4" name="Footer Placeholder 3">
            <a:extLst>
              <a:ext uri="{FF2B5EF4-FFF2-40B4-BE49-F238E27FC236}">
                <a16:creationId xmlns:a16="http://schemas.microsoft.com/office/drawing/2014/main" id="{8CFC44AE-E7A1-4370-A326-EBCE8AAAA004}"/>
              </a:ext>
            </a:extLst>
          </p:cNvPr>
          <p:cNvSpPr>
            <a:spLocks noGrp="1"/>
          </p:cNvSpPr>
          <p:nvPr>
            <p:ph type="ftr" sz="quarter" idx="11"/>
          </p:nvPr>
        </p:nvSpPr>
        <p:spPr>
          <a:xfrm>
            <a:off x="211361" y="6223828"/>
            <a:ext cx="1519785" cy="365125"/>
          </a:xfrm>
        </p:spPr>
        <p:txBody>
          <a:bodyPr/>
          <a:lstStyle/>
          <a:p>
            <a:r>
              <a:rPr lang="en-US" dirty="0"/>
              <a:t>BRECW Hyderabad</a:t>
            </a:r>
          </a:p>
        </p:txBody>
      </p:sp>
      <p:sp>
        <p:nvSpPr>
          <p:cNvPr id="5" name="Slide Number Placeholder 4">
            <a:extLst>
              <a:ext uri="{FF2B5EF4-FFF2-40B4-BE49-F238E27FC236}">
                <a16:creationId xmlns:a16="http://schemas.microsoft.com/office/drawing/2014/main" id="{E43DF6AF-DC24-4EF3-9D6C-B7045456E560}"/>
              </a:ext>
            </a:extLst>
          </p:cNvPr>
          <p:cNvSpPr>
            <a:spLocks noGrp="1"/>
          </p:cNvSpPr>
          <p:nvPr>
            <p:ph type="sldNum" sz="quarter" idx="12"/>
          </p:nvPr>
        </p:nvSpPr>
        <p:spPr/>
        <p:txBody>
          <a:bodyPr/>
          <a:lstStyle/>
          <a:p>
            <a:fld id="{E304D31E-D718-4706-B0E0-D6DB565B4905}" type="slidenum">
              <a:rPr lang="en-US" smtClean="0"/>
              <a:t>12</a:t>
            </a:fld>
            <a:endParaRPr lang="en-US"/>
          </a:p>
        </p:txBody>
      </p:sp>
      <p:sp>
        <p:nvSpPr>
          <p:cNvPr id="3" name="TextBox 2">
            <a:extLst>
              <a:ext uri="{FF2B5EF4-FFF2-40B4-BE49-F238E27FC236}">
                <a16:creationId xmlns:a16="http://schemas.microsoft.com/office/drawing/2014/main" id="{D60E4125-CD45-4866-84AD-5ECE6FDDD5AB}"/>
              </a:ext>
            </a:extLst>
          </p:cNvPr>
          <p:cNvSpPr txBox="1"/>
          <p:nvPr/>
        </p:nvSpPr>
        <p:spPr>
          <a:xfrm>
            <a:off x="1143000" y="1811044"/>
            <a:ext cx="5355454" cy="218521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Features:</a:t>
            </a:r>
          </a:p>
          <a:p>
            <a:endParaRPr lang="en-US" sz="32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Low cost, compact and powerful Wi-Fi Module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Power Supply:+3.3V only</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Supports serial communication</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Can be programmed using Arduino IDE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3991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22771-7C15-46CF-B6EB-567F6A15CE56}"/>
              </a:ext>
            </a:extLst>
          </p:cNvPr>
          <p:cNvSpPr>
            <a:spLocks noGrp="1"/>
          </p:cNvSpPr>
          <p:nvPr>
            <p:ph type="title"/>
          </p:nvPr>
        </p:nvSpPr>
        <p:spPr/>
        <p:txBody>
          <a:bodyPr/>
          <a:lstStyle/>
          <a:p>
            <a:pPr algn="ctr"/>
            <a:r>
              <a:rPr lang="en-US" dirty="0"/>
              <a:t>Software requirements:</a:t>
            </a:r>
          </a:p>
        </p:txBody>
      </p:sp>
      <p:sp>
        <p:nvSpPr>
          <p:cNvPr id="3" name="Content Placeholder 2">
            <a:extLst>
              <a:ext uri="{FF2B5EF4-FFF2-40B4-BE49-F238E27FC236}">
                <a16:creationId xmlns:a16="http://schemas.microsoft.com/office/drawing/2014/main" id="{9A1AAF1E-FF74-4E3F-9B4A-7961F09030A1}"/>
              </a:ext>
            </a:extLst>
          </p:cNvPr>
          <p:cNvSpPr>
            <a:spLocks noGrp="1"/>
          </p:cNvSpPr>
          <p:nvPr>
            <p:ph idx="1"/>
          </p:nvPr>
        </p:nvSpPr>
        <p:spPr/>
        <p:txBody>
          <a:bodyPr/>
          <a:lstStyle/>
          <a:p>
            <a:pPr marL="457200" marR="0" indent="-457200">
              <a:lnSpc>
                <a:spcPct val="107000"/>
              </a:lnSpc>
              <a:spcBef>
                <a:spcPts val="0"/>
              </a:spcBef>
              <a:spcAft>
                <a:spcPts val="0"/>
              </a:spcAft>
              <a:buFont typeface="Wingdings" panose="05000000000000000000" pitchFamily="2" charset="2"/>
              <a:buChar char="Ø"/>
            </a:pPr>
            <a:r>
              <a:rPr lang="en-US" sz="2800" dirty="0">
                <a:solidFill>
                  <a:srgbClr val="4C4C4C"/>
                </a:solidFill>
                <a:effectLst/>
                <a:latin typeface="Arial" panose="020B0604020202020204" pitchFamily="34" charset="0"/>
                <a:ea typeface="Times New Roman" panose="02020603050405020304" pitchFamily="18" charset="0"/>
                <a:cs typeface="Arial" panose="020B0604020202020204" pitchFamily="34" charset="0"/>
              </a:rPr>
              <a:t>Arduino </a:t>
            </a:r>
            <a:r>
              <a:rPr lang="en-US" sz="2800" dirty="0">
                <a:solidFill>
                  <a:srgbClr val="4C4C4C"/>
                </a:solidFill>
                <a:latin typeface="Arial" panose="020B0604020202020204" pitchFamily="34" charset="0"/>
                <a:ea typeface="Times New Roman" panose="02020603050405020304" pitchFamily="18" charset="0"/>
                <a:cs typeface="Arial" panose="020B0604020202020204" pitchFamily="34" charset="0"/>
              </a:rPr>
              <a:t>IDE</a:t>
            </a:r>
            <a:endParaRPr lang="en-US" sz="2800" dirty="0">
              <a:solidFill>
                <a:srgbClr val="4C4C4C"/>
              </a:solidFill>
              <a:effectLst/>
              <a:latin typeface="Arial" panose="020B0604020202020204" pitchFamily="34" charset="0"/>
              <a:ea typeface="Times New Roman" panose="02020603050405020304" pitchFamily="18" charset="0"/>
              <a:cs typeface="Arial" panose="020B0604020202020204" pitchFamily="34" charset="0"/>
            </a:endParaRPr>
          </a:p>
          <a:p>
            <a:pPr marL="457200" marR="0" indent="-457200">
              <a:lnSpc>
                <a:spcPct val="107000"/>
              </a:lnSpc>
              <a:spcBef>
                <a:spcPts val="0"/>
              </a:spcBef>
              <a:spcAft>
                <a:spcPts val="0"/>
              </a:spcAft>
              <a:buFont typeface="Wingdings" panose="05000000000000000000" pitchFamily="2" charset="2"/>
              <a:buChar char="Ø"/>
            </a:pPr>
            <a:r>
              <a:rPr lang="en-US" sz="2800" dirty="0">
                <a:solidFill>
                  <a:srgbClr val="4C4C4C"/>
                </a:solidFill>
                <a:effectLst/>
                <a:latin typeface="Arial" panose="020B0604020202020204" pitchFamily="34" charset="0"/>
                <a:ea typeface="Times New Roman" panose="02020603050405020304" pitchFamily="18" charset="0"/>
                <a:cs typeface="Arial" panose="020B0604020202020204" pitchFamily="34" charset="0"/>
              </a:rPr>
              <a:t>Micro Controller  Programming Language: C </a:t>
            </a:r>
            <a:endParaRPr lang="en-US" sz="2800" dirty="0">
              <a:effectLst/>
              <a:latin typeface="Arial" panose="020B0604020202020204" pitchFamily="34" charset="0"/>
              <a:ea typeface="Calibri" panose="020F0502020204030204" pitchFamily="34" charset="0"/>
              <a:cs typeface="Arial" panose="020B0604020202020204" pitchFamily="34" charset="0"/>
            </a:endParaRPr>
          </a:p>
          <a:p>
            <a:endParaRPr lang="en-US" dirty="0"/>
          </a:p>
        </p:txBody>
      </p:sp>
      <p:sp>
        <p:nvSpPr>
          <p:cNvPr id="5" name="Footer Placeholder 4">
            <a:extLst>
              <a:ext uri="{FF2B5EF4-FFF2-40B4-BE49-F238E27FC236}">
                <a16:creationId xmlns:a16="http://schemas.microsoft.com/office/drawing/2014/main" id="{A0AB6DB5-22CF-49DC-89BF-C34B0D1C73CB}"/>
              </a:ext>
            </a:extLst>
          </p:cNvPr>
          <p:cNvSpPr>
            <a:spLocks noGrp="1"/>
          </p:cNvSpPr>
          <p:nvPr>
            <p:ph type="ftr" sz="quarter" idx="11"/>
          </p:nvPr>
        </p:nvSpPr>
        <p:spPr>
          <a:xfrm>
            <a:off x="1434517" y="6223828"/>
            <a:ext cx="7232405" cy="365125"/>
          </a:xfrm>
        </p:spPr>
        <p:txBody>
          <a:bodyPr/>
          <a:lstStyle/>
          <a:p>
            <a:pPr algn="l"/>
            <a:r>
              <a:rPr lang="en-US" sz="1400" b="1" dirty="0"/>
              <a:t>BRECW Hyderabad</a:t>
            </a:r>
          </a:p>
        </p:txBody>
      </p:sp>
      <p:sp>
        <p:nvSpPr>
          <p:cNvPr id="6" name="Slide Number Placeholder 5">
            <a:extLst>
              <a:ext uri="{FF2B5EF4-FFF2-40B4-BE49-F238E27FC236}">
                <a16:creationId xmlns:a16="http://schemas.microsoft.com/office/drawing/2014/main" id="{6896DC26-111C-44E0-891D-58F85EF458E1}"/>
              </a:ext>
            </a:extLst>
          </p:cNvPr>
          <p:cNvSpPr>
            <a:spLocks noGrp="1"/>
          </p:cNvSpPr>
          <p:nvPr>
            <p:ph type="sldNum" sz="quarter" idx="12"/>
          </p:nvPr>
        </p:nvSpPr>
        <p:spPr/>
        <p:txBody>
          <a:bodyPr/>
          <a:lstStyle/>
          <a:p>
            <a:fld id="{E304D31E-D718-4706-B0E0-D6DB565B4905}" type="slidenum">
              <a:rPr lang="en-US" sz="1400" b="1" smtClean="0">
                <a:latin typeface="Arial Black" panose="020B0A04020102020204" pitchFamily="34" charset="0"/>
              </a:rPr>
              <a:t>13</a:t>
            </a:fld>
            <a:endParaRPr lang="en-US" sz="1400" b="1" dirty="0">
              <a:latin typeface="Arial Black" panose="020B0A04020102020204" pitchFamily="34" charset="0"/>
            </a:endParaRPr>
          </a:p>
        </p:txBody>
      </p:sp>
    </p:spTree>
    <p:extLst>
      <p:ext uri="{BB962C8B-B14F-4D97-AF65-F5344CB8AC3E}">
        <p14:creationId xmlns:p14="http://schemas.microsoft.com/office/powerpoint/2010/main" val="2958091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DE899-2694-45B9-8ACD-E56C0A90224C}"/>
              </a:ext>
            </a:extLst>
          </p:cNvPr>
          <p:cNvSpPr>
            <a:spLocks noGrp="1"/>
          </p:cNvSpPr>
          <p:nvPr>
            <p:ph type="title"/>
          </p:nvPr>
        </p:nvSpPr>
        <p:spPr>
          <a:xfrm>
            <a:off x="1143000" y="269047"/>
            <a:ext cx="9875520" cy="446437"/>
          </a:xfrm>
        </p:spPr>
        <p:txBody>
          <a:bodyPr>
            <a:normAutofit fontScale="90000"/>
          </a:bodyPr>
          <a:lstStyle/>
          <a:p>
            <a:r>
              <a:rPr lang="en-US" dirty="0"/>
              <a:t>                            Flow Chart:</a:t>
            </a:r>
            <a:endParaRPr lang="en-IN" dirty="0"/>
          </a:p>
        </p:txBody>
      </p:sp>
      <p:sp>
        <p:nvSpPr>
          <p:cNvPr id="3" name="Content Placeholder 2">
            <a:extLst>
              <a:ext uri="{FF2B5EF4-FFF2-40B4-BE49-F238E27FC236}">
                <a16:creationId xmlns:a16="http://schemas.microsoft.com/office/drawing/2014/main" id="{A23C8B44-1E9B-482F-9609-59572468D5F2}"/>
              </a:ext>
            </a:extLst>
          </p:cNvPr>
          <p:cNvSpPr>
            <a:spLocks noGrp="1"/>
          </p:cNvSpPr>
          <p:nvPr>
            <p:ph idx="1"/>
          </p:nvPr>
        </p:nvSpPr>
        <p:spPr>
          <a:xfrm>
            <a:off x="2272845" y="715484"/>
            <a:ext cx="5557260" cy="5873469"/>
          </a:xfrm>
        </p:spPr>
        <p:txBody>
          <a:bodyPr>
            <a:normAutofit/>
          </a:bodyPr>
          <a:lstStyle/>
          <a:p>
            <a:pPr marL="45720" indent="0">
              <a:buNone/>
            </a:pPr>
            <a:r>
              <a:rPr lang="en-US" sz="1200" dirty="0">
                <a:solidFill>
                  <a:srgbClr val="FF0000"/>
                </a:solidFill>
                <a:highlight>
                  <a:srgbClr val="FFFF00"/>
                </a:highlight>
                <a:latin typeface="Times New Roman" panose="02020603050405020304" pitchFamily="18" charset="0"/>
                <a:cs typeface="Times New Roman" panose="02020603050405020304" pitchFamily="18" charset="0"/>
              </a:rPr>
              <a:t>                                                                                                                                                                                                                                                                                                                                                                                                                                                              </a:t>
            </a:r>
            <a:endParaRPr lang="en-IN" sz="1200" dirty="0">
              <a:solidFill>
                <a:srgbClr val="FF0000"/>
              </a:solidFill>
              <a:highlight>
                <a:srgbClr val="FFFF00"/>
              </a:highlight>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59CBA3A-9206-4E8F-9126-0200E56B4DD2}"/>
              </a:ext>
            </a:extLst>
          </p:cNvPr>
          <p:cNvSpPr>
            <a:spLocks noGrp="1"/>
          </p:cNvSpPr>
          <p:nvPr>
            <p:ph type="ftr" sz="quarter" idx="11"/>
          </p:nvPr>
        </p:nvSpPr>
        <p:spPr>
          <a:xfrm>
            <a:off x="372862" y="6223828"/>
            <a:ext cx="1706217" cy="365125"/>
          </a:xfrm>
        </p:spPr>
        <p:txBody>
          <a:bodyPr/>
          <a:lstStyle/>
          <a:p>
            <a:r>
              <a:rPr lang="en-US" dirty="0"/>
              <a:t>BRECW Hyderabad</a:t>
            </a:r>
          </a:p>
        </p:txBody>
      </p:sp>
      <p:sp>
        <p:nvSpPr>
          <p:cNvPr id="5" name="Slide Number Placeholder 4">
            <a:extLst>
              <a:ext uri="{FF2B5EF4-FFF2-40B4-BE49-F238E27FC236}">
                <a16:creationId xmlns:a16="http://schemas.microsoft.com/office/drawing/2014/main" id="{B5F93F29-48C6-42BC-8A3B-5A152AF4251A}"/>
              </a:ext>
            </a:extLst>
          </p:cNvPr>
          <p:cNvSpPr>
            <a:spLocks noGrp="1"/>
          </p:cNvSpPr>
          <p:nvPr>
            <p:ph type="sldNum" sz="quarter" idx="12"/>
          </p:nvPr>
        </p:nvSpPr>
        <p:spPr/>
        <p:txBody>
          <a:bodyPr/>
          <a:lstStyle/>
          <a:p>
            <a:fld id="{E304D31E-D718-4706-B0E0-D6DB565B4905}" type="slidenum">
              <a:rPr lang="en-US" b="1" smtClean="0">
                <a:latin typeface="Times New Roman" panose="02020603050405020304" pitchFamily="18" charset="0"/>
                <a:cs typeface="Times New Roman" panose="02020603050405020304" pitchFamily="18" charset="0"/>
              </a:rPr>
              <a:t>14</a:t>
            </a:fld>
            <a:endParaRPr lang="en-US" b="1" dirty="0">
              <a:latin typeface="Times New Roman" panose="02020603050405020304" pitchFamily="18" charset="0"/>
              <a:cs typeface="Times New Roman" panose="02020603050405020304" pitchFamily="18" charset="0"/>
            </a:endParaRPr>
          </a:p>
        </p:txBody>
      </p:sp>
      <p:sp>
        <p:nvSpPr>
          <p:cNvPr id="6" name="Flowchart: Terminator 5">
            <a:extLst>
              <a:ext uri="{FF2B5EF4-FFF2-40B4-BE49-F238E27FC236}">
                <a16:creationId xmlns:a16="http://schemas.microsoft.com/office/drawing/2014/main" id="{612FB02A-35C4-4EC4-B991-2578824501AA}"/>
              </a:ext>
            </a:extLst>
          </p:cNvPr>
          <p:cNvSpPr/>
          <p:nvPr/>
        </p:nvSpPr>
        <p:spPr>
          <a:xfrm>
            <a:off x="4888041" y="1025288"/>
            <a:ext cx="1329882" cy="301752"/>
          </a:xfrm>
          <a:prstGeom prst="flowChartTermina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START</a:t>
            </a:r>
            <a:endParaRPr lang="en-IN" sz="1200" dirty="0">
              <a:latin typeface="Times New Roman" panose="02020603050405020304" pitchFamily="18" charset="0"/>
              <a:cs typeface="Times New Roman" panose="02020603050405020304" pitchFamily="18" charset="0"/>
            </a:endParaRPr>
          </a:p>
        </p:txBody>
      </p:sp>
      <p:sp>
        <p:nvSpPr>
          <p:cNvPr id="8" name="Flowchart: Terminator 7">
            <a:extLst>
              <a:ext uri="{FF2B5EF4-FFF2-40B4-BE49-F238E27FC236}">
                <a16:creationId xmlns:a16="http://schemas.microsoft.com/office/drawing/2014/main" id="{6991CE40-E7AA-4781-B9FB-DBA6FDA0FFD5}"/>
              </a:ext>
            </a:extLst>
          </p:cNvPr>
          <p:cNvSpPr/>
          <p:nvPr/>
        </p:nvSpPr>
        <p:spPr>
          <a:xfrm>
            <a:off x="5165029" y="6186189"/>
            <a:ext cx="914400" cy="301752"/>
          </a:xfrm>
          <a:prstGeom prst="flowChartTerminator">
            <a:avLst/>
          </a:prstGeom>
          <a:solidFill>
            <a:schemeClr val="accent3"/>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STOP</a:t>
            </a:r>
            <a:endParaRPr lang="en-IN" sz="12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59CC38C2-9C1C-43B6-8C08-339336E92585}"/>
              </a:ext>
            </a:extLst>
          </p:cNvPr>
          <p:cNvSpPr/>
          <p:nvPr/>
        </p:nvSpPr>
        <p:spPr>
          <a:xfrm>
            <a:off x="3797588" y="1633624"/>
            <a:ext cx="3604335" cy="254447"/>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INITIALIZE  LCD &amp;WIFI MODULE</a:t>
            </a:r>
            <a:endParaRPr lang="en-IN" sz="12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6A88D6B0-DC75-462C-A051-687D379EB1A3}"/>
              </a:ext>
            </a:extLst>
          </p:cNvPr>
          <p:cNvSpPr/>
          <p:nvPr/>
        </p:nvSpPr>
        <p:spPr>
          <a:xfrm>
            <a:off x="3782998" y="3947939"/>
            <a:ext cx="3604334" cy="30175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CALL  AND READ ADC FUNCTION</a:t>
            </a:r>
            <a:endParaRPr lang="en-IN" sz="12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1D1FBDCC-DD98-4EE6-8C4F-C1AEB0B2A9C9}"/>
              </a:ext>
            </a:extLst>
          </p:cNvPr>
          <p:cNvSpPr/>
          <p:nvPr/>
        </p:nvSpPr>
        <p:spPr>
          <a:xfrm>
            <a:off x="3820062" y="5669342"/>
            <a:ext cx="3604334" cy="30175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DISPLAY OF INFORMATION IN WEBPAGE</a:t>
            </a:r>
            <a:endParaRPr lang="en-IN" sz="12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AB1CF911-B218-46D3-A0FE-668A395A52DE}"/>
              </a:ext>
            </a:extLst>
          </p:cNvPr>
          <p:cNvSpPr/>
          <p:nvPr/>
        </p:nvSpPr>
        <p:spPr>
          <a:xfrm>
            <a:off x="3797588" y="3367782"/>
            <a:ext cx="3589743" cy="32064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VOLTAGE IS CREATED &amp; GIVE TO A0 PIN OF ARDUINO</a:t>
            </a:r>
            <a:endParaRPr lang="en-IN" sz="12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54148EBF-24D2-4574-AE3B-F784FE8DEC10}"/>
              </a:ext>
            </a:extLst>
          </p:cNvPr>
          <p:cNvSpPr/>
          <p:nvPr/>
        </p:nvSpPr>
        <p:spPr>
          <a:xfrm>
            <a:off x="3797589" y="4553405"/>
            <a:ext cx="3604334" cy="328097"/>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BASED ON VOLTAGE VALUE, DISTANCE IN KM IS OBTAINED</a:t>
            </a:r>
            <a:endParaRPr lang="en-IN" sz="1200"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BD1E741B-8BB7-4B0A-872A-7BD402463C67}"/>
              </a:ext>
            </a:extLst>
          </p:cNvPr>
          <p:cNvSpPr/>
          <p:nvPr/>
        </p:nvSpPr>
        <p:spPr>
          <a:xfrm>
            <a:off x="3810488" y="5107894"/>
            <a:ext cx="3604334" cy="30175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DISPLAY LOCATION OF FAULT IN LCD</a:t>
            </a:r>
            <a:endParaRPr lang="en-IN" sz="1200" dirty="0">
              <a:latin typeface="Times New Roman" panose="02020603050405020304" pitchFamily="18" charset="0"/>
              <a:cs typeface="Times New Roman" panose="02020603050405020304" pitchFamily="18" charset="0"/>
            </a:endParaRPr>
          </a:p>
        </p:txBody>
      </p:sp>
      <p:sp>
        <p:nvSpPr>
          <p:cNvPr id="16" name="Diamond 15">
            <a:extLst>
              <a:ext uri="{FF2B5EF4-FFF2-40B4-BE49-F238E27FC236}">
                <a16:creationId xmlns:a16="http://schemas.microsoft.com/office/drawing/2014/main" id="{82A5F7E6-820F-49BC-A9D6-546CDB325B52}"/>
              </a:ext>
            </a:extLst>
          </p:cNvPr>
          <p:cNvSpPr/>
          <p:nvPr/>
        </p:nvSpPr>
        <p:spPr>
          <a:xfrm>
            <a:off x="4596350" y="2179798"/>
            <a:ext cx="2004423" cy="870569"/>
          </a:xfrm>
          <a:prstGeom prst="diamond">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SWITCH ON/OFF </a:t>
            </a:r>
            <a:endParaRPr lang="en-IN" sz="1200" dirty="0">
              <a:latin typeface="Times New Roman" panose="02020603050405020304" pitchFamily="18" charset="0"/>
              <a:cs typeface="Times New Roman" panose="02020603050405020304" pitchFamily="18" charset="0"/>
            </a:endParaRPr>
          </a:p>
        </p:txBody>
      </p:sp>
      <p:sp>
        <p:nvSpPr>
          <p:cNvPr id="20" name="Arrow: Down 19">
            <a:extLst>
              <a:ext uri="{FF2B5EF4-FFF2-40B4-BE49-F238E27FC236}">
                <a16:creationId xmlns:a16="http://schemas.microsoft.com/office/drawing/2014/main" id="{C5D7DA69-9E62-4C1B-A843-04AADD009456}"/>
              </a:ext>
            </a:extLst>
          </p:cNvPr>
          <p:cNvSpPr/>
          <p:nvPr/>
        </p:nvSpPr>
        <p:spPr>
          <a:xfrm>
            <a:off x="5585165" y="5990077"/>
            <a:ext cx="84780" cy="1722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Down 20">
            <a:extLst>
              <a:ext uri="{FF2B5EF4-FFF2-40B4-BE49-F238E27FC236}">
                <a16:creationId xmlns:a16="http://schemas.microsoft.com/office/drawing/2014/main" id="{6E3CADFC-AD27-45F6-A125-F3ACE412C7B9}"/>
              </a:ext>
            </a:extLst>
          </p:cNvPr>
          <p:cNvSpPr/>
          <p:nvPr/>
        </p:nvSpPr>
        <p:spPr>
          <a:xfrm>
            <a:off x="5555646" y="5430735"/>
            <a:ext cx="96544" cy="221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Down 21">
            <a:extLst>
              <a:ext uri="{FF2B5EF4-FFF2-40B4-BE49-F238E27FC236}">
                <a16:creationId xmlns:a16="http://schemas.microsoft.com/office/drawing/2014/main" id="{524BE80A-DB32-4C8A-ADE3-96BEFCD1652D}"/>
              </a:ext>
            </a:extLst>
          </p:cNvPr>
          <p:cNvSpPr/>
          <p:nvPr/>
        </p:nvSpPr>
        <p:spPr>
          <a:xfrm>
            <a:off x="5555646" y="4876259"/>
            <a:ext cx="86111" cy="2244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Down 22">
            <a:extLst>
              <a:ext uri="{FF2B5EF4-FFF2-40B4-BE49-F238E27FC236}">
                <a16:creationId xmlns:a16="http://schemas.microsoft.com/office/drawing/2014/main" id="{97227A7E-3284-41D4-8F72-C093A35967AD}"/>
              </a:ext>
            </a:extLst>
          </p:cNvPr>
          <p:cNvSpPr/>
          <p:nvPr/>
        </p:nvSpPr>
        <p:spPr>
          <a:xfrm>
            <a:off x="5555367" y="4259093"/>
            <a:ext cx="114577" cy="2636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Down 23">
            <a:extLst>
              <a:ext uri="{FF2B5EF4-FFF2-40B4-BE49-F238E27FC236}">
                <a16:creationId xmlns:a16="http://schemas.microsoft.com/office/drawing/2014/main" id="{8F9B6F8A-4D37-4B93-8172-A4379B41D62C}"/>
              </a:ext>
            </a:extLst>
          </p:cNvPr>
          <p:cNvSpPr/>
          <p:nvPr/>
        </p:nvSpPr>
        <p:spPr>
          <a:xfrm>
            <a:off x="5555369" y="3696916"/>
            <a:ext cx="96822" cy="2176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Down 24">
            <a:extLst>
              <a:ext uri="{FF2B5EF4-FFF2-40B4-BE49-F238E27FC236}">
                <a16:creationId xmlns:a16="http://schemas.microsoft.com/office/drawing/2014/main" id="{71D134A1-DA60-4498-887F-74ADBD94ACDF}"/>
              </a:ext>
            </a:extLst>
          </p:cNvPr>
          <p:cNvSpPr/>
          <p:nvPr/>
        </p:nvSpPr>
        <p:spPr>
          <a:xfrm>
            <a:off x="5565799" y="3058858"/>
            <a:ext cx="104146" cy="3004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Down 25">
            <a:extLst>
              <a:ext uri="{FF2B5EF4-FFF2-40B4-BE49-F238E27FC236}">
                <a16:creationId xmlns:a16="http://schemas.microsoft.com/office/drawing/2014/main" id="{70C388CC-52D9-4FE4-90AC-5A513E634635}"/>
              </a:ext>
            </a:extLst>
          </p:cNvPr>
          <p:cNvSpPr/>
          <p:nvPr/>
        </p:nvSpPr>
        <p:spPr>
          <a:xfrm>
            <a:off x="5555368" y="1896562"/>
            <a:ext cx="114577" cy="2772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Down 26">
            <a:extLst>
              <a:ext uri="{FF2B5EF4-FFF2-40B4-BE49-F238E27FC236}">
                <a16:creationId xmlns:a16="http://schemas.microsoft.com/office/drawing/2014/main" id="{269CA33E-3396-46BC-A24F-80A85BD19787}"/>
              </a:ext>
            </a:extLst>
          </p:cNvPr>
          <p:cNvSpPr/>
          <p:nvPr/>
        </p:nvSpPr>
        <p:spPr>
          <a:xfrm>
            <a:off x="5536417" y="1338323"/>
            <a:ext cx="105340" cy="2913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Arrow: Right 51">
            <a:extLst>
              <a:ext uri="{FF2B5EF4-FFF2-40B4-BE49-F238E27FC236}">
                <a16:creationId xmlns:a16="http://schemas.microsoft.com/office/drawing/2014/main" id="{A8D4096A-D2D4-4B3A-A463-B20CF77DFBE4}"/>
              </a:ext>
            </a:extLst>
          </p:cNvPr>
          <p:cNvSpPr/>
          <p:nvPr/>
        </p:nvSpPr>
        <p:spPr>
          <a:xfrm>
            <a:off x="2594187" y="2554534"/>
            <a:ext cx="1993300" cy="140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Minus Sign 52">
            <a:extLst>
              <a:ext uri="{FF2B5EF4-FFF2-40B4-BE49-F238E27FC236}">
                <a16:creationId xmlns:a16="http://schemas.microsoft.com/office/drawing/2014/main" id="{DFDAA77B-8E81-4E9D-BD6C-4BF281791634}"/>
              </a:ext>
            </a:extLst>
          </p:cNvPr>
          <p:cNvSpPr/>
          <p:nvPr/>
        </p:nvSpPr>
        <p:spPr>
          <a:xfrm>
            <a:off x="2272845" y="5574186"/>
            <a:ext cx="1794465" cy="492063"/>
          </a:xfrm>
          <a:prstGeom prst="mathMinus">
            <a:avLst>
              <a:gd name="adj1" fmla="val 117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Minus Sign 53">
            <a:extLst>
              <a:ext uri="{FF2B5EF4-FFF2-40B4-BE49-F238E27FC236}">
                <a16:creationId xmlns:a16="http://schemas.microsoft.com/office/drawing/2014/main" id="{A3DB3B65-8D4E-4A15-AB78-87222EF51255}"/>
              </a:ext>
            </a:extLst>
          </p:cNvPr>
          <p:cNvSpPr/>
          <p:nvPr/>
        </p:nvSpPr>
        <p:spPr>
          <a:xfrm rot="16200000">
            <a:off x="333085" y="4025513"/>
            <a:ext cx="4402304" cy="381739"/>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TextBox 58">
            <a:extLst>
              <a:ext uri="{FF2B5EF4-FFF2-40B4-BE49-F238E27FC236}">
                <a16:creationId xmlns:a16="http://schemas.microsoft.com/office/drawing/2014/main" id="{78196D94-3FF4-4DB8-AECC-72198FF91D21}"/>
              </a:ext>
            </a:extLst>
          </p:cNvPr>
          <p:cNvSpPr txBox="1"/>
          <p:nvPr/>
        </p:nvSpPr>
        <p:spPr>
          <a:xfrm>
            <a:off x="9046346" y="829830"/>
            <a:ext cx="1580225" cy="923330"/>
          </a:xfrm>
          <a:prstGeom prst="rect">
            <a:avLst/>
          </a:prstGeom>
          <a:noFill/>
        </p:spPr>
        <p:txBody>
          <a:bodyPr wrap="square" rtlCol="0">
            <a:spAutoFit/>
          </a:bodyPr>
          <a:lstStyle/>
          <a:p>
            <a:endParaRPr lang="en-US" dirty="0"/>
          </a:p>
          <a:p>
            <a:endParaRPr lang="en-US" dirty="0"/>
          </a:p>
          <a:p>
            <a:endParaRPr lang="en-IN" dirty="0"/>
          </a:p>
        </p:txBody>
      </p:sp>
      <p:sp>
        <p:nvSpPr>
          <p:cNvPr id="13" name="TextBox 12">
            <a:extLst>
              <a:ext uri="{FF2B5EF4-FFF2-40B4-BE49-F238E27FC236}">
                <a16:creationId xmlns:a16="http://schemas.microsoft.com/office/drawing/2014/main" id="{6C25C054-6686-4983-98FD-B97110344FDD}"/>
              </a:ext>
            </a:extLst>
          </p:cNvPr>
          <p:cNvSpPr txBox="1"/>
          <p:nvPr/>
        </p:nvSpPr>
        <p:spPr>
          <a:xfrm>
            <a:off x="8380520" y="1500326"/>
            <a:ext cx="3213717" cy="4801314"/>
          </a:xfrm>
          <a:prstGeom prst="rect">
            <a:avLst/>
          </a:prstGeom>
          <a:noFill/>
        </p:spPr>
        <p:txBody>
          <a:bodyPr wrap="square" rtlCol="0">
            <a:spAutoFit/>
          </a:bodyPr>
          <a:lstStyle/>
          <a:p>
            <a:endParaRPr lang="en-US" dirty="0"/>
          </a:p>
          <a:p>
            <a:endParaRPr lang="en-US" dirty="0"/>
          </a:p>
          <a:p>
            <a:r>
              <a:rPr lang="en-US" dirty="0"/>
              <a:t>Voltage Divider Network</a:t>
            </a:r>
          </a:p>
          <a:p>
            <a:endParaRPr lang="en-US" dirty="0"/>
          </a:p>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28" name="Picture 27">
            <a:extLst>
              <a:ext uri="{FF2B5EF4-FFF2-40B4-BE49-F238E27FC236}">
                <a16:creationId xmlns:a16="http://schemas.microsoft.com/office/drawing/2014/main" id="{149BFA06-6811-435D-A31F-C4CBBB019F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121" y="2354832"/>
            <a:ext cx="2389532" cy="3808521"/>
          </a:xfrm>
          <a:prstGeom prst="rect">
            <a:avLst/>
          </a:prstGeom>
        </p:spPr>
      </p:pic>
    </p:spTree>
    <p:extLst>
      <p:ext uri="{BB962C8B-B14F-4D97-AF65-F5344CB8AC3E}">
        <p14:creationId xmlns:p14="http://schemas.microsoft.com/office/powerpoint/2010/main" val="2219385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C4AEA-8912-4FA0-A9EE-08DDB12D0953}"/>
              </a:ext>
            </a:extLst>
          </p:cNvPr>
          <p:cNvSpPr>
            <a:spLocks noGrp="1"/>
          </p:cNvSpPr>
          <p:nvPr>
            <p:ph type="title"/>
          </p:nvPr>
        </p:nvSpPr>
        <p:spPr>
          <a:xfrm>
            <a:off x="1143000" y="269047"/>
            <a:ext cx="9875520" cy="492953"/>
          </a:xfrm>
        </p:spPr>
        <p:txBody>
          <a:bodyPr>
            <a:normAutofit fontScale="90000"/>
          </a:bodyPr>
          <a:lstStyle/>
          <a:p>
            <a:r>
              <a:rPr lang="en-US" dirty="0"/>
              <a:t>                         Circuit Diagram:</a:t>
            </a:r>
            <a:endParaRPr lang="en-IN" dirty="0"/>
          </a:p>
        </p:txBody>
      </p:sp>
      <p:sp>
        <p:nvSpPr>
          <p:cNvPr id="4" name="Footer Placeholder 3">
            <a:extLst>
              <a:ext uri="{FF2B5EF4-FFF2-40B4-BE49-F238E27FC236}">
                <a16:creationId xmlns:a16="http://schemas.microsoft.com/office/drawing/2014/main" id="{25DC04C3-64FF-4807-9410-B6A73A30520A}"/>
              </a:ext>
            </a:extLst>
          </p:cNvPr>
          <p:cNvSpPr>
            <a:spLocks noGrp="1"/>
          </p:cNvSpPr>
          <p:nvPr>
            <p:ph type="ftr" sz="quarter" idx="11"/>
          </p:nvPr>
        </p:nvSpPr>
        <p:spPr>
          <a:xfrm>
            <a:off x="488272" y="6223828"/>
            <a:ext cx="1589103" cy="365125"/>
          </a:xfrm>
        </p:spPr>
        <p:txBody>
          <a:bodyPr/>
          <a:lstStyle/>
          <a:p>
            <a:r>
              <a:rPr lang="en-US" dirty="0"/>
              <a:t>BRECW Hyderabad</a:t>
            </a:r>
          </a:p>
        </p:txBody>
      </p:sp>
      <p:sp>
        <p:nvSpPr>
          <p:cNvPr id="5" name="Slide Number Placeholder 4">
            <a:extLst>
              <a:ext uri="{FF2B5EF4-FFF2-40B4-BE49-F238E27FC236}">
                <a16:creationId xmlns:a16="http://schemas.microsoft.com/office/drawing/2014/main" id="{08B67043-182C-42D0-8098-E7B66C823FFF}"/>
              </a:ext>
            </a:extLst>
          </p:cNvPr>
          <p:cNvSpPr>
            <a:spLocks noGrp="1"/>
          </p:cNvSpPr>
          <p:nvPr>
            <p:ph type="sldNum" sz="quarter" idx="12"/>
          </p:nvPr>
        </p:nvSpPr>
        <p:spPr/>
        <p:txBody>
          <a:bodyPr/>
          <a:lstStyle/>
          <a:p>
            <a:fld id="{E304D31E-D718-4706-B0E0-D6DB565B4905}" type="slidenum">
              <a:rPr lang="en-US" b="1" smtClean="0">
                <a:latin typeface="Times New Roman" panose="02020603050405020304" pitchFamily="18" charset="0"/>
                <a:cs typeface="Times New Roman" panose="02020603050405020304" pitchFamily="18" charset="0"/>
              </a:rPr>
              <a:t>15</a:t>
            </a:fld>
            <a:endParaRPr lang="en-US"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CF525243-297E-4DCD-824C-C10B12F29851}"/>
              </a:ext>
            </a:extLst>
          </p:cNvPr>
          <p:cNvPicPr>
            <a:picLocks noGrp="1"/>
          </p:cNvPicPr>
          <p:nvPr>
            <p:ph idx="1"/>
          </p:nvPr>
        </p:nvPicPr>
        <p:blipFill>
          <a:blip r:embed="rId2"/>
          <a:stretch>
            <a:fillRect/>
          </a:stretch>
        </p:blipFill>
        <p:spPr>
          <a:xfrm>
            <a:off x="941034" y="1056442"/>
            <a:ext cx="10395750" cy="5039557"/>
          </a:xfrm>
          <a:prstGeom prst="rect">
            <a:avLst/>
          </a:prstGeom>
        </p:spPr>
      </p:pic>
    </p:spTree>
    <p:extLst>
      <p:ext uri="{BB962C8B-B14F-4D97-AF65-F5344CB8AC3E}">
        <p14:creationId xmlns:p14="http://schemas.microsoft.com/office/powerpoint/2010/main" val="280807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32FF3-46F9-451A-93EB-6D68E28FC094}"/>
              </a:ext>
            </a:extLst>
          </p:cNvPr>
          <p:cNvSpPr>
            <a:spLocks noGrp="1"/>
          </p:cNvSpPr>
          <p:nvPr>
            <p:ph type="title"/>
          </p:nvPr>
        </p:nvSpPr>
        <p:spPr>
          <a:xfrm>
            <a:off x="1143000" y="609601"/>
            <a:ext cx="9875520" cy="663534"/>
          </a:xfrm>
        </p:spPr>
        <p:txBody>
          <a:bodyPr>
            <a:normAutofit fontScale="90000"/>
          </a:bodyPr>
          <a:lstStyle/>
          <a:p>
            <a:r>
              <a:rPr lang="en-US" dirty="0"/>
              <a:t>                             Applications:</a:t>
            </a:r>
          </a:p>
        </p:txBody>
      </p:sp>
      <p:sp>
        <p:nvSpPr>
          <p:cNvPr id="3" name="Content Placeholder 2">
            <a:extLst>
              <a:ext uri="{FF2B5EF4-FFF2-40B4-BE49-F238E27FC236}">
                <a16:creationId xmlns:a16="http://schemas.microsoft.com/office/drawing/2014/main" id="{91FBC7DA-79AC-4BA3-8DA3-680A011F6D06}"/>
              </a:ext>
            </a:extLst>
          </p:cNvPr>
          <p:cNvSpPr>
            <a:spLocks noGrp="1"/>
          </p:cNvSpPr>
          <p:nvPr>
            <p:ph idx="1"/>
          </p:nvPr>
        </p:nvSpPr>
        <p:spPr>
          <a:xfrm>
            <a:off x="1143000" y="1400961"/>
            <a:ext cx="9872871" cy="4695040"/>
          </a:xfrm>
        </p:spPr>
        <p:txBody>
          <a:bodyPr>
            <a:normAutofit/>
          </a:bodyPr>
          <a:lstStyle/>
          <a:p>
            <a:pPr>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Industrial Application.</a:t>
            </a:r>
          </a:p>
          <a:p>
            <a:pPr>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Ground Cable fault detection application.</a:t>
            </a:r>
          </a:p>
          <a:p>
            <a:pPr>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Electrical cable fault detection.</a:t>
            </a:r>
          </a:p>
        </p:txBody>
      </p:sp>
      <p:sp>
        <p:nvSpPr>
          <p:cNvPr id="5" name="Footer Placeholder 4">
            <a:extLst>
              <a:ext uri="{FF2B5EF4-FFF2-40B4-BE49-F238E27FC236}">
                <a16:creationId xmlns:a16="http://schemas.microsoft.com/office/drawing/2014/main" id="{9C1A3EC8-324A-438A-9274-14DE3B44AA99}"/>
              </a:ext>
            </a:extLst>
          </p:cNvPr>
          <p:cNvSpPr>
            <a:spLocks noGrp="1"/>
          </p:cNvSpPr>
          <p:nvPr>
            <p:ph type="ftr" sz="quarter" idx="11"/>
          </p:nvPr>
        </p:nvSpPr>
        <p:spPr>
          <a:xfrm>
            <a:off x="1233182" y="6223828"/>
            <a:ext cx="7433740" cy="365125"/>
          </a:xfrm>
        </p:spPr>
        <p:txBody>
          <a:bodyPr/>
          <a:lstStyle/>
          <a:p>
            <a:pPr algn="l"/>
            <a:r>
              <a:rPr lang="en-US" sz="1400" b="1" dirty="0"/>
              <a:t>BRECW Hyderabad</a:t>
            </a:r>
          </a:p>
        </p:txBody>
      </p:sp>
      <p:sp>
        <p:nvSpPr>
          <p:cNvPr id="6" name="Slide Number Placeholder 5">
            <a:extLst>
              <a:ext uri="{FF2B5EF4-FFF2-40B4-BE49-F238E27FC236}">
                <a16:creationId xmlns:a16="http://schemas.microsoft.com/office/drawing/2014/main" id="{12552DB3-7863-4078-8250-AF590997D702}"/>
              </a:ext>
            </a:extLst>
          </p:cNvPr>
          <p:cNvSpPr>
            <a:spLocks noGrp="1"/>
          </p:cNvSpPr>
          <p:nvPr>
            <p:ph type="sldNum" sz="quarter" idx="12"/>
          </p:nvPr>
        </p:nvSpPr>
        <p:spPr/>
        <p:txBody>
          <a:bodyPr/>
          <a:lstStyle/>
          <a:p>
            <a:fld id="{E304D31E-D718-4706-B0E0-D6DB565B4905}" type="slidenum">
              <a:rPr lang="en-US" sz="1400" b="1" smtClean="0">
                <a:latin typeface="Arial Black" panose="020B0A04020102020204" pitchFamily="34" charset="0"/>
              </a:rPr>
              <a:t>16</a:t>
            </a:fld>
            <a:endParaRPr lang="en-US" sz="1400" b="1" dirty="0">
              <a:latin typeface="Arial Black" panose="020B0A04020102020204" pitchFamily="34" charset="0"/>
            </a:endParaRPr>
          </a:p>
        </p:txBody>
      </p:sp>
    </p:spTree>
    <p:extLst>
      <p:ext uri="{BB962C8B-B14F-4D97-AF65-F5344CB8AC3E}">
        <p14:creationId xmlns:p14="http://schemas.microsoft.com/office/powerpoint/2010/main" val="3791431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E2063-1F62-4098-BA69-6D0064B07C70}"/>
              </a:ext>
            </a:extLst>
          </p:cNvPr>
          <p:cNvSpPr>
            <a:spLocks noGrp="1"/>
          </p:cNvSpPr>
          <p:nvPr>
            <p:ph type="title"/>
          </p:nvPr>
        </p:nvSpPr>
        <p:spPr>
          <a:xfrm>
            <a:off x="1143000" y="399496"/>
            <a:ext cx="9875520" cy="914399"/>
          </a:xfrm>
        </p:spPr>
        <p:txBody>
          <a:bodyPr/>
          <a:lstStyle/>
          <a:p>
            <a:r>
              <a:rPr lang="en-US" dirty="0"/>
              <a:t>Advantages and Disadvantages:</a:t>
            </a:r>
            <a:endParaRPr lang="en-IN" dirty="0"/>
          </a:p>
        </p:txBody>
      </p:sp>
      <p:sp>
        <p:nvSpPr>
          <p:cNvPr id="3" name="Content Placeholder 2">
            <a:extLst>
              <a:ext uri="{FF2B5EF4-FFF2-40B4-BE49-F238E27FC236}">
                <a16:creationId xmlns:a16="http://schemas.microsoft.com/office/drawing/2014/main" id="{94A5FCB6-40A7-4B8F-9727-B07EAAA8E4A5}"/>
              </a:ext>
            </a:extLst>
          </p:cNvPr>
          <p:cNvSpPr>
            <a:spLocks noGrp="1"/>
          </p:cNvSpPr>
          <p:nvPr>
            <p:ph idx="1"/>
          </p:nvPr>
        </p:nvSpPr>
        <p:spPr>
          <a:xfrm>
            <a:off x="1143000" y="1642369"/>
            <a:ext cx="9872871" cy="4453631"/>
          </a:xfrm>
        </p:spPr>
        <p:txBody>
          <a:bodyPr/>
          <a:lstStyle/>
          <a:p>
            <a:pPr marL="45720" indent="0">
              <a:buNone/>
            </a:pPr>
            <a:r>
              <a:rPr lang="en-US" sz="2000" dirty="0">
                <a:latin typeface="Times New Roman" panose="02020603050405020304" pitchFamily="18" charset="0"/>
                <a:cs typeface="Times New Roman" panose="02020603050405020304" pitchFamily="18" charset="0"/>
              </a:rPr>
              <a:t>Advantages:</a:t>
            </a:r>
          </a:p>
          <a:p>
            <a:pPr>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The main use of this project is to determine the underground cable fault.</a:t>
            </a:r>
          </a:p>
          <a:p>
            <a:pPr>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Low cost.</a:t>
            </a:r>
          </a:p>
          <a:p>
            <a:pPr>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Less complexity.</a:t>
            </a:r>
          </a:p>
          <a:p>
            <a:pPr>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Long distance application.</a:t>
            </a:r>
          </a:p>
          <a:p>
            <a:pPr marL="45720" indent="0">
              <a:buNone/>
            </a:pPr>
            <a:r>
              <a:rPr lang="en-US" sz="2000" dirty="0">
                <a:latin typeface="Times New Roman" panose="02020603050405020304" pitchFamily="18" charset="0"/>
                <a:cs typeface="Times New Roman" panose="02020603050405020304" pitchFamily="18" charset="0"/>
              </a:rPr>
              <a:t>Disadvantages:</a:t>
            </a:r>
          </a:p>
          <a:p>
            <a:pPr>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This has insulation problem at high voltage.</a:t>
            </a:r>
          </a:p>
          <a:p>
            <a:pPr>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The Arduino and other components require 5v DC supply.</a:t>
            </a:r>
            <a:endParaRPr lang="en-IN"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143929B-DB02-4901-B293-E92FA977C7C5}"/>
              </a:ext>
            </a:extLst>
          </p:cNvPr>
          <p:cNvSpPr>
            <a:spLocks noGrp="1"/>
          </p:cNvSpPr>
          <p:nvPr>
            <p:ph type="ftr" sz="quarter" idx="11"/>
          </p:nvPr>
        </p:nvSpPr>
        <p:spPr>
          <a:xfrm>
            <a:off x="-204187" y="6275941"/>
            <a:ext cx="2343705" cy="365125"/>
          </a:xfrm>
        </p:spPr>
        <p:txBody>
          <a:bodyPr/>
          <a:lstStyle/>
          <a:p>
            <a:r>
              <a:rPr lang="en-US" dirty="0"/>
              <a:t>BRECW Hyderabad</a:t>
            </a:r>
          </a:p>
        </p:txBody>
      </p:sp>
      <p:sp>
        <p:nvSpPr>
          <p:cNvPr id="5" name="Slide Number Placeholder 4">
            <a:extLst>
              <a:ext uri="{FF2B5EF4-FFF2-40B4-BE49-F238E27FC236}">
                <a16:creationId xmlns:a16="http://schemas.microsoft.com/office/drawing/2014/main" id="{B2D6E36E-7A05-460F-B580-819FFEC59C11}"/>
              </a:ext>
            </a:extLst>
          </p:cNvPr>
          <p:cNvSpPr>
            <a:spLocks noGrp="1"/>
          </p:cNvSpPr>
          <p:nvPr>
            <p:ph type="sldNum" sz="quarter" idx="12"/>
          </p:nvPr>
        </p:nvSpPr>
        <p:spPr/>
        <p:txBody>
          <a:bodyPr/>
          <a:lstStyle/>
          <a:p>
            <a:fld id="{E304D31E-D718-4706-B0E0-D6DB565B4905}" type="slidenum">
              <a:rPr lang="en-US" smtClean="0">
                <a:latin typeface="Times New Roman" panose="02020603050405020304" pitchFamily="18" charset="0"/>
                <a:cs typeface="Times New Roman" panose="02020603050405020304" pitchFamily="18" charset="0"/>
              </a:rPr>
              <a:t>17</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1739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16362-F8C7-435B-952F-C866093602BB}"/>
              </a:ext>
            </a:extLst>
          </p:cNvPr>
          <p:cNvSpPr>
            <a:spLocks noGrp="1"/>
          </p:cNvSpPr>
          <p:nvPr>
            <p:ph type="title"/>
          </p:nvPr>
        </p:nvSpPr>
        <p:spPr>
          <a:xfrm>
            <a:off x="1143000" y="609600"/>
            <a:ext cx="9875520" cy="722050"/>
          </a:xfrm>
        </p:spPr>
        <p:txBody>
          <a:bodyPr/>
          <a:lstStyle/>
          <a:p>
            <a:r>
              <a:rPr lang="en-US" dirty="0"/>
              <a:t>                              Output</a:t>
            </a:r>
            <a:endParaRPr lang="en-IN" dirty="0"/>
          </a:p>
        </p:txBody>
      </p:sp>
      <p:sp>
        <p:nvSpPr>
          <p:cNvPr id="4" name="Footer Placeholder 3">
            <a:extLst>
              <a:ext uri="{FF2B5EF4-FFF2-40B4-BE49-F238E27FC236}">
                <a16:creationId xmlns:a16="http://schemas.microsoft.com/office/drawing/2014/main" id="{AF6BBE57-CD68-4B24-9E8E-E4D907C2324A}"/>
              </a:ext>
            </a:extLst>
          </p:cNvPr>
          <p:cNvSpPr>
            <a:spLocks noGrp="1"/>
          </p:cNvSpPr>
          <p:nvPr>
            <p:ph type="ftr" sz="quarter" idx="11"/>
          </p:nvPr>
        </p:nvSpPr>
        <p:spPr>
          <a:xfrm>
            <a:off x="-870012" y="6223828"/>
            <a:ext cx="3888420" cy="365125"/>
          </a:xfrm>
        </p:spPr>
        <p:txBody>
          <a:bodyPr/>
          <a:lstStyle/>
          <a:p>
            <a:r>
              <a:rPr lang="en-US" dirty="0"/>
              <a:t>BRECW Hyderabad</a:t>
            </a:r>
          </a:p>
        </p:txBody>
      </p:sp>
      <p:sp>
        <p:nvSpPr>
          <p:cNvPr id="5" name="Slide Number Placeholder 4">
            <a:extLst>
              <a:ext uri="{FF2B5EF4-FFF2-40B4-BE49-F238E27FC236}">
                <a16:creationId xmlns:a16="http://schemas.microsoft.com/office/drawing/2014/main" id="{EDF9DA2C-7710-4E30-BC49-C798FEA4B775}"/>
              </a:ext>
            </a:extLst>
          </p:cNvPr>
          <p:cNvSpPr>
            <a:spLocks noGrp="1"/>
          </p:cNvSpPr>
          <p:nvPr>
            <p:ph type="sldNum" sz="quarter" idx="12"/>
          </p:nvPr>
        </p:nvSpPr>
        <p:spPr/>
        <p:txBody>
          <a:bodyPr/>
          <a:lstStyle/>
          <a:p>
            <a:fld id="{E304D31E-D718-4706-B0E0-D6DB565B4905}" type="slidenum">
              <a:rPr lang="en-US" b="1" smtClean="0">
                <a:latin typeface="Times New Roman" panose="02020603050405020304" pitchFamily="18" charset="0"/>
                <a:cs typeface="Times New Roman" panose="02020603050405020304" pitchFamily="18" charset="0"/>
              </a:rPr>
              <a:t>18</a:t>
            </a:fld>
            <a:endParaRPr lang="en-US"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AABFAAEA-2256-47A2-B92A-CAFA56711864}"/>
              </a:ext>
            </a:extLst>
          </p:cNvPr>
          <p:cNvPicPr>
            <a:picLocks noGrp="1"/>
          </p:cNvPicPr>
          <p:nvPr>
            <p:ph idx="1"/>
          </p:nvPr>
        </p:nvPicPr>
        <p:blipFill>
          <a:blip r:embed="rId2"/>
          <a:stretch>
            <a:fillRect/>
          </a:stretch>
        </p:blipFill>
        <p:spPr>
          <a:xfrm>
            <a:off x="5569179" y="2317764"/>
            <a:ext cx="2211185" cy="3009967"/>
          </a:xfrm>
          <a:prstGeom prst="rect">
            <a:avLst/>
          </a:prstGeom>
        </p:spPr>
      </p:pic>
      <p:pic>
        <p:nvPicPr>
          <p:cNvPr id="7" name="Picture 6">
            <a:extLst>
              <a:ext uri="{FF2B5EF4-FFF2-40B4-BE49-F238E27FC236}">
                <a16:creationId xmlns:a16="http://schemas.microsoft.com/office/drawing/2014/main" id="{A8B1E09B-80F3-440B-861C-1C889F95972F}"/>
              </a:ext>
            </a:extLst>
          </p:cNvPr>
          <p:cNvPicPr/>
          <p:nvPr/>
        </p:nvPicPr>
        <p:blipFill>
          <a:blip r:embed="rId3"/>
          <a:stretch>
            <a:fillRect/>
          </a:stretch>
        </p:blipFill>
        <p:spPr>
          <a:xfrm>
            <a:off x="905399" y="2317763"/>
            <a:ext cx="4199261" cy="3009968"/>
          </a:xfrm>
          <a:prstGeom prst="rect">
            <a:avLst/>
          </a:prstGeom>
        </p:spPr>
      </p:pic>
      <p:pic>
        <p:nvPicPr>
          <p:cNvPr id="8" name="Picture 7">
            <a:extLst>
              <a:ext uri="{FF2B5EF4-FFF2-40B4-BE49-F238E27FC236}">
                <a16:creationId xmlns:a16="http://schemas.microsoft.com/office/drawing/2014/main" id="{BF327CA7-131C-4AE2-8347-506CE5CDFC81}"/>
              </a:ext>
            </a:extLst>
          </p:cNvPr>
          <p:cNvPicPr/>
          <p:nvPr/>
        </p:nvPicPr>
        <p:blipFill>
          <a:blip r:embed="rId4"/>
          <a:stretch>
            <a:fillRect/>
          </a:stretch>
        </p:blipFill>
        <p:spPr>
          <a:xfrm>
            <a:off x="8440443" y="2317764"/>
            <a:ext cx="2357120" cy="3009968"/>
          </a:xfrm>
          <a:prstGeom prst="rect">
            <a:avLst/>
          </a:prstGeom>
        </p:spPr>
      </p:pic>
    </p:spTree>
    <p:extLst>
      <p:ext uri="{BB962C8B-B14F-4D97-AF65-F5344CB8AC3E}">
        <p14:creationId xmlns:p14="http://schemas.microsoft.com/office/powerpoint/2010/main" val="4159900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64F11-06E3-4B30-8CAC-C34EEF3FA776}"/>
              </a:ext>
            </a:extLst>
          </p:cNvPr>
          <p:cNvSpPr>
            <a:spLocks noGrp="1"/>
          </p:cNvSpPr>
          <p:nvPr>
            <p:ph type="title"/>
          </p:nvPr>
        </p:nvSpPr>
        <p:spPr>
          <a:xfrm>
            <a:off x="1143000" y="609600"/>
            <a:ext cx="9875520" cy="1041647"/>
          </a:xfrm>
        </p:spPr>
        <p:txBody>
          <a:bodyPr/>
          <a:lstStyle/>
          <a:p>
            <a:r>
              <a:rPr lang="en-US" dirty="0"/>
              <a:t>                           Future Scope:</a:t>
            </a:r>
            <a:endParaRPr lang="en-IN" dirty="0"/>
          </a:p>
        </p:txBody>
      </p:sp>
      <p:sp>
        <p:nvSpPr>
          <p:cNvPr id="3" name="Content Placeholder 2">
            <a:extLst>
              <a:ext uri="{FF2B5EF4-FFF2-40B4-BE49-F238E27FC236}">
                <a16:creationId xmlns:a16="http://schemas.microsoft.com/office/drawing/2014/main" id="{F4B5E59D-17E0-4180-8B83-AF3950BE5CD2}"/>
              </a:ext>
            </a:extLst>
          </p:cNvPr>
          <p:cNvSpPr>
            <a:spLocks noGrp="1"/>
          </p:cNvSpPr>
          <p:nvPr>
            <p:ph idx="1"/>
          </p:nvPr>
        </p:nvSpPr>
        <p:spPr>
          <a:xfrm>
            <a:off x="1143000" y="1864312"/>
            <a:ext cx="9872871" cy="3542190"/>
          </a:xfrm>
        </p:spPr>
        <p:txBody>
          <a:bodyPr/>
          <a:lstStyle/>
          <a:p>
            <a:pPr marL="45720" indent="0">
              <a:buNone/>
            </a:pPr>
            <a:r>
              <a:rPr lang="en-US" dirty="0">
                <a:solidFill>
                  <a:schemeClr val="tx1"/>
                </a:solidFill>
              </a:rPr>
              <a:t>We can further develop a better user interface by which detection of open circuit fault is possible in near future. To find the fault in ac circuits, fluctuation in impedance is measured with the help of capacitor. In this way we can find the fault distance.  </a:t>
            </a:r>
            <a:endParaRPr lang="en-IN" dirty="0">
              <a:solidFill>
                <a:schemeClr val="tx1"/>
              </a:solidFill>
            </a:endParaRPr>
          </a:p>
        </p:txBody>
      </p:sp>
      <p:sp>
        <p:nvSpPr>
          <p:cNvPr id="4" name="Footer Placeholder 3">
            <a:extLst>
              <a:ext uri="{FF2B5EF4-FFF2-40B4-BE49-F238E27FC236}">
                <a16:creationId xmlns:a16="http://schemas.microsoft.com/office/drawing/2014/main" id="{645A4E79-CA1E-438C-B74C-940BC0A83837}"/>
              </a:ext>
            </a:extLst>
          </p:cNvPr>
          <p:cNvSpPr>
            <a:spLocks noGrp="1"/>
          </p:cNvSpPr>
          <p:nvPr>
            <p:ph type="ftr" sz="quarter" idx="11"/>
          </p:nvPr>
        </p:nvSpPr>
        <p:spPr>
          <a:xfrm>
            <a:off x="-248575" y="6223828"/>
            <a:ext cx="2663301" cy="365125"/>
          </a:xfrm>
        </p:spPr>
        <p:txBody>
          <a:bodyPr/>
          <a:lstStyle/>
          <a:p>
            <a:r>
              <a:rPr lang="en-US" dirty="0"/>
              <a:t>BRECW Hyderabad</a:t>
            </a:r>
          </a:p>
        </p:txBody>
      </p:sp>
      <p:sp>
        <p:nvSpPr>
          <p:cNvPr id="5" name="Slide Number Placeholder 4">
            <a:extLst>
              <a:ext uri="{FF2B5EF4-FFF2-40B4-BE49-F238E27FC236}">
                <a16:creationId xmlns:a16="http://schemas.microsoft.com/office/drawing/2014/main" id="{82B90EA1-D5AF-4D5C-A974-F07512BD5D73}"/>
              </a:ext>
            </a:extLst>
          </p:cNvPr>
          <p:cNvSpPr>
            <a:spLocks noGrp="1"/>
          </p:cNvSpPr>
          <p:nvPr>
            <p:ph type="sldNum" sz="quarter" idx="12"/>
          </p:nvPr>
        </p:nvSpPr>
        <p:spPr/>
        <p:txBody>
          <a:bodyPr/>
          <a:lstStyle/>
          <a:p>
            <a:fld id="{E304D31E-D718-4706-B0E0-D6DB565B4905}" type="slidenum">
              <a:rPr lang="en-US" b="1" smtClean="0">
                <a:latin typeface="Times New Roman" panose="02020603050405020304" pitchFamily="18" charset="0"/>
                <a:cs typeface="Times New Roman" panose="02020603050405020304" pitchFamily="18" charset="0"/>
              </a:rPr>
              <a:t>19</a:t>
            </a:fld>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3624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C931E-F275-434A-A0CA-FB0F5F451F3D}"/>
              </a:ext>
            </a:extLst>
          </p:cNvPr>
          <p:cNvSpPr>
            <a:spLocks noGrp="1"/>
          </p:cNvSpPr>
          <p:nvPr>
            <p:ph type="title"/>
          </p:nvPr>
        </p:nvSpPr>
        <p:spPr>
          <a:xfrm>
            <a:off x="1143000" y="337350"/>
            <a:ext cx="9875520" cy="604263"/>
          </a:xfrm>
        </p:spPr>
        <p:txBody>
          <a:bodyPr>
            <a:normAutofit fontScale="90000"/>
          </a:bodyPr>
          <a:lstStyle/>
          <a:p>
            <a:pPr algn="ctr"/>
            <a:r>
              <a:rPr lang="en-US" dirty="0"/>
              <a:t>Contents:</a:t>
            </a:r>
          </a:p>
        </p:txBody>
      </p:sp>
      <p:sp>
        <p:nvSpPr>
          <p:cNvPr id="3" name="Content Placeholder 2">
            <a:extLst>
              <a:ext uri="{FF2B5EF4-FFF2-40B4-BE49-F238E27FC236}">
                <a16:creationId xmlns:a16="http://schemas.microsoft.com/office/drawing/2014/main" id="{A4F7D33C-4400-4E6D-86A0-9298CC944816}"/>
              </a:ext>
            </a:extLst>
          </p:cNvPr>
          <p:cNvSpPr>
            <a:spLocks noGrp="1"/>
          </p:cNvSpPr>
          <p:nvPr>
            <p:ph idx="1"/>
          </p:nvPr>
        </p:nvSpPr>
        <p:spPr>
          <a:xfrm>
            <a:off x="1234847" y="1482571"/>
            <a:ext cx="9267435" cy="4759011"/>
          </a:xfrm>
        </p:spPr>
        <p:txBody>
          <a:bodyPr>
            <a:noAutofit/>
          </a:bodyPr>
          <a:lstStyle/>
          <a:p>
            <a:r>
              <a:rPr lang="en-US" sz="1800" dirty="0">
                <a:solidFill>
                  <a:schemeClr val="tx1"/>
                </a:solidFill>
                <a:latin typeface="Times New Roman" panose="02020603050405020304" pitchFamily="18" charset="0"/>
                <a:cs typeface="Times New Roman" panose="02020603050405020304" pitchFamily="18" charset="0"/>
              </a:rPr>
              <a:t>Introduction</a:t>
            </a:r>
          </a:p>
          <a:p>
            <a:r>
              <a:rPr lang="en-US" sz="1800" dirty="0">
                <a:solidFill>
                  <a:schemeClr val="tx1"/>
                </a:solidFill>
                <a:latin typeface="Times New Roman" panose="02020603050405020304" pitchFamily="18" charset="0"/>
                <a:cs typeface="Times New Roman" panose="02020603050405020304" pitchFamily="18" charset="0"/>
              </a:rPr>
              <a:t>Block Diagram</a:t>
            </a:r>
          </a:p>
          <a:p>
            <a:r>
              <a:rPr lang="en-US" sz="1800" dirty="0">
                <a:solidFill>
                  <a:schemeClr val="tx1"/>
                </a:solidFill>
                <a:latin typeface="Times New Roman" panose="02020603050405020304" pitchFamily="18" charset="0"/>
                <a:cs typeface="Times New Roman" panose="02020603050405020304" pitchFamily="18" charset="0"/>
              </a:rPr>
              <a:t>Hardware Requirements</a:t>
            </a:r>
          </a:p>
          <a:p>
            <a:r>
              <a:rPr lang="en-US" sz="1800" dirty="0">
                <a:solidFill>
                  <a:schemeClr val="tx1"/>
                </a:solidFill>
                <a:latin typeface="Times New Roman" panose="02020603050405020304" pitchFamily="18" charset="0"/>
                <a:cs typeface="Times New Roman" panose="02020603050405020304" pitchFamily="18" charset="0"/>
              </a:rPr>
              <a:t>Software Requirements</a:t>
            </a:r>
          </a:p>
          <a:p>
            <a:r>
              <a:rPr lang="en-US" sz="1800" dirty="0">
                <a:solidFill>
                  <a:schemeClr val="tx1"/>
                </a:solidFill>
                <a:latin typeface="Times New Roman" panose="02020603050405020304" pitchFamily="18" charset="0"/>
                <a:cs typeface="Times New Roman" panose="02020603050405020304" pitchFamily="18" charset="0"/>
              </a:rPr>
              <a:t>Flow Chart </a:t>
            </a:r>
          </a:p>
          <a:p>
            <a:r>
              <a:rPr lang="en-US" sz="1800" dirty="0">
                <a:solidFill>
                  <a:schemeClr val="tx1"/>
                </a:solidFill>
                <a:latin typeface="Times New Roman" panose="02020603050405020304" pitchFamily="18" charset="0"/>
                <a:cs typeface="Times New Roman" panose="02020603050405020304" pitchFamily="18" charset="0"/>
              </a:rPr>
              <a:t>Circuit Diagram</a:t>
            </a:r>
          </a:p>
          <a:p>
            <a:r>
              <a:rPr lang="en-US" sz="1800" dirty="0">
                <a:solidFill>
                  <a:schemeClr val="tx1"/>
                </a:solidFill>
                <a:latin typeface="Times New Roman" panose="02020603050405020304" pitchFamily="18" charset="0"/>
                <a:cs typeface="Times New Roman" panose="02020603050405020304" pitchFamily="18" charset="0"/>
              </a:rPr>
              <a:t>Applications </a:t>
            </a:r>
          </a:p>
          <a:p>
            <a:r>
              <a:rPr lang="en-US" sz="1800" dirty="0">
                <a:solidFill>
                  <a:schemeClr val="tx1"/>
                </a:solidFill>
                <a:latin typeface="Times New Roman" panose="02020603050405020304" pitchFamily="18" charset="0"/>
                <a:cs typeface="Times New Roman" panose="02020603050405020304" pitchFamily="18" charset="0"/>
              </a:rPr>
              <a:t>Advantages and Disadvantages</a:t>
            </a:r>
          </a:p>
          <a:p>
            <a:r>
              <a:rPr lang="en-US" sz="1800" dirty="0">
                <a:solidFill>
                  <a:schemeClr val="tx1"/>
                </a:solidFill>
                <a:latin typeface="Times New Roman" panose="02020603050405020304" pitchFamily="18" charset="0"/>
                <a:cs typeface="Times New Roman" panose="02020603050405020304" pitchFamily="18" charset="0"/>
              </a:rPr>
              <a:t>Output</a:t>
            </a:r>
          </a:p>
          <a:p>
            <a:r>
              <a:rPr lang="en-US" sz="1800" dirty="0">
                <a:solidFill>
                  <a:schemeClr val="tx1"/>
                </a:solidFill>
                <a:latin typeface="Times New Roman" panose="02020603050405020304" pitchFamily="18" charset="0"/>
                <a:cs typeface="Times New Roman" panose="02020603050405020304" pitchFamily="18" charset="0"/>
              </a:rPr>
              <a:t>Future Scope</a:t>
            </a:r>
          </a:p>
          <a:p>
            <a:r>
              <a:rPr lang="en-US" sz="1800" dirty="0">
                <a:solidFill>
                  <a:schemeClr val="tx1"/>
                </a:solidFill>
                <a:latin typeface="Times New Roman" panose="02020603050405020304" pitchFamily="18" charset="0"/>
                <a:cs typeface="Times New Roman" panose="02020603050405020304" pitchFamily="18" charset="0"/>
              </a:rPr>
              <a:t>Conclusion</a:t>
            </a:r>
          </a:p>
        </p:txBody>
      </p:sp>
      <p:sp>
        <p:nvSpPr>
          <p:cNvPr id="5" name="Footer Placeholder 4">
            <a:extLst>
              <a:ext uri="{FF2B5EF4-FFF2-40B4-BE49-F238E27FC236}">
                <a16:creationId xmlns:a16="http://schemas.microsoft.com/office/drawing/2014/main" id="{4CEAA9F1-2922-423E-B6F1-1C9D692147C2}"/>
              </a:ext>
            </a:extLst>
          </p:cNvPr>
          <p:cNvSpPr>
            <a:spLocks noGrp="1"/>
          </p:cNvSpPr>
          <p:nvPr>
            <p:ph type="ftr" sz="quarter" idx="11"/>
          </p:nvPr>
        </p:nvSpPr>
        <p:spPr>
          <a:xfrm>
            <a:off x="381740" y="6338656"/>
            <a:ext cx="1706217" cy="250297"/>
          </a:xfrm>
        </p:spPr>
        <p:txBody>
          <a:bodyPr/>
          <a:lstStyle/>
          <a:p>
            <a:pPr algn="l"/>
            <a:r>
              <a:rPr lang="en-US" sz="1400" b="1" dirty="0"/>
              <a:t>BRECW Hyderabad</a:t>
            </a:r>
          </a:p>
        </p:txBody>
      </p:sp>
      <p:sp>
        <p:nvSpPr>
          <p:cNvPr id="6" name="Slide Number Placeholder 5">
            <a:extLst>
              <a:ext uri="{FF2B5EF4-FFF2-40B4-BE49-F238E27FC236}">
                <a16:creationId xmlns:a16="http://schemas.microsoft.com/office/drawing/2014/main" id="{8C5ED967-D182-4614-BFC3-29D7B43E6775}"/>
              </a:ext>
            </a:extLst>
          </p:cNvPr>
          <p:cNvSpPr>
            <a:spLocks noGrp="1"/>
          </p:cNvSpPr>
          <p:nvPr>
            <p:ph type="sldNum" sz="quarter" idx="12"/>
          </p:nvPr>
        </p:nvSpPr>
        <p:spPr>
          <a:xfrm>
            <a:off x="10040645" y="6436311"/>
            <a:ext cx="1385720" cy="152642"/>
          </a:xfrm>
        </p:spPr>
        <p:txBody>
          <a:bodyPr/>
          <a:lstStyle/>
          <a:p>
            <a:fld id="{E304D31E-D718-4706-B0E0-D6DB565B4905}" type="slidenum">
              <a:rPr lang="en-US" sz="1400" b="1" smtClean="0">
                <a:latin typeface="Arial Black" panose="020B0A04020102020204" pitchFamily="34" charset="0"/>
              </a:rPr>
              <a:t>2</a:t>
            </a:fld>
            <a:endParaRPr lang="en-US" sz="1400" b="1" dirty="0">
              <a:latin typeface="Arial Black" panose="020B0A04020102020204" pitchFamily="34" charset="0"/>
            </a:endParaRPr>
          </a:p>
        </p:txBody>
      </p:sp>
    </p:spTree>
    <p:extLst>
      <p:ext uri="{BB962C8B-B14F-4D97-AF65-F5344CB8AC3E}">
        <p14:creationId xmlns:p14="http://schemas.microsoft.com/office/powerpoint/2010/main" val="359159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DA3FF-870E-41B6-8B32-965A34523CDA}"/>
              </a:ext>
            </a:extLst>
          </p:cNvPr>
          <p:cNvSpPr>
            <a:spLocks noGrp="1"/>
          </p:cNvSpPr>
          <p:nvPr>
            <p:ph type="title"/>
          </p:nvPr>
        </p:nvSpPr>
        <p:spPr>
          <a:xfrm>
            <a:off x="1143000" y="609600"/>
            <a:ext cx="9875520" cy="784194"/>
          </a:xfrm>
        </p:spPr>
        <p:txBody>
          <a:bodyPr/>
          <a:lstStyle/>
          <a:p>
            <a:pPr algn="ctr"/>
            <a:r>
              <a:rPr lang="en-US" dirty="0"/>
              <a:t>Conclusion:</a:t>
            </a:r>
          </a:p>
        </p:txBody>
      </p:sp>
      <p:sp>
        <p:nvSpPr>
          <p:cNvPr id="3" name="Content Placeholder 2">
            <a:extLst>
              <a:ext uri="{FF2B5EF4-FFF2-40B4-BE49-F238E27FC236}">
                <a16:creationId xmlns:a16="http://schemas.microsoft.com/office/drawing/2014/main" id="{4BD253C5-2A90-479A-B4E6-70F995B706AC}"/>
              </a:ext>
            </a:extLst>
          </p:cNvPr>
          <p:cNvSpPr>
            <a:spLocks noGrp="1"/>
          </p:cNvSpPr>
          <p:nvPr>
            <p:ph idx="1"/>
          </p:nvPr>
        </p:nvSpPr>
        <p:spPr/>
        <p:txBody>
          <a:bodyPr>
            <a:normAutofit/>
          </a:bodyPr>
          <a:lstStyle/>
          <a:p>
            <a:pPr marL="457200" indent="-34290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The project  “ IOT based Underground Cable fault  detection” has been successfully designed and tested by Integrating features of all the hardware components and by developing the model.</a:t>
            </a:r>
          </a:p>
          <a:p>
            <a:pPr marL="457200" indent="-34290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Presence of every module, reasoning out them and placing carefully can contribute to best work.</a:t>
            </a:r>
          </a:p>
          <a:p>
            <a:pPr marL="457200" indent="-34290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Finally by using highly advanced IC’s and with the help of growing technology the project has been successfully implemented.</a:t>
            </a:r>
          </a:p>
          <a:p>
            <a:pPr marL="0" indent="0">
              <a:buNone/>
            </a:pPr>
            <a:endParaRPr lang="en-US" sz="2000" dirty="0"/>
          </a:p>
        </p:txBody>
      </p:sp>
      <p:sp>
        <p:nvSpPr>
          <p:cNvPr id="5" name="Footer Placeholder 4">
            <a:extLst>
              <a:ext uri="{FF2B5EF4-FFF2-40B4-BE49-F238E27FC236}">
                <a16:creationId xmlns:a16="http://schemas.microsoft.com/office/drawing/2014/main" id="{CAB33535-A6EC-4C96-83BA-8575A3913BEC}"/>
              </a:ext>
            </a:extLst>
          </p:cNvPr>
          <p:cNvSpPr>
            <a:spLocks noGrp="1"/>
          </p:cNvSpPr>
          <p:nvPr>
            <p:ph type="ftr" sz="quarter" idx="11"/>
          </p:nvPr>
        </p:nvSpPr>
        <p:spPr>
          <a:xfrm>
            <a:off x="1635853" y="6223828"/>
            <a:ext cx="7031069" cy="365125"/>
          </a:xfrm>
        </p:spPr>
        <p:txBody>
          <a:bodyPr/>
          <a:lstStyle/>
          <a:p>
            <a:pPr algn="l"/>
            <a:r>
              <a:rPr lang="en-US" sz="1400" b="1" dirty="0">
                <a:latin typeface="Arial" panose="020B0604020202020204" pitchFamily="34" charset="0"/>
                <a:cs typeface="Arial" panose="020B0604020202020204" pitchFamily="34" charset="0"/>
              </a:rPr>
              <a:t>BRECW Hyderabad</a:t>
            </a:r>
          </a:p>
        </p:txBody>
      </p:sp>
      <p:sp>
        <p:nvSpPr>
          <p:cNvPr id="6" name="Slide Number Placeholder 5">
            <a:extLst>
              <a:ext uri="{FF2B5EF4-FFF2-40B4-BE49-F238E27FC236}">
                <a16:creationId xmlns:a16="http://schemas.microsoft.com/office/drawing/2014/main" id="{4032593D-A5B3-4B76-90B0-299532184F20}"/>
              </a:ext>
            </a:extLst>
          </p:cNvPr>
          <p:cNvSpPr>
            <a:spLocks noGrp="1"/>
          </p:cNvSpPr>
          <p:nvPr>
            <p:ph type="sldNum" sz="quarter" idx="12"/>
          </p:nvPr>
        </p:nvSpPr>
        <p:spPr/>
        <p:txBody>
          <a:bodyPr/>
          <a:lstStyle/>
          <a:p>
            <a:fld id="{E304D31E-D718-4706-B0E0-D6DB565B4905}" type="slidenum">
              <a:rPr lang="en-US" sz="1400" b="1" smtClean="0">
                <a:latin typeface="Arial Black" panose="020B0A04020102020204" pitchFamily="34" charset="0"/>
              </a:rPr>
              <a:t>20</a:t>
            </a:fld>
            <a:endParaRPr lang="en-US" sz="1400" b="1" dirty="0">
              <a:latin typeface="Arial Black" panose="020B0A04020102020204" pitchFamily="34" charset="0"/>
            </a:endParaRPr>
          </a:p>
        </p:txBody>
      </p:sp>
    </p:spTree>
    <p:extLst>
      <p:ext uri="{BB962C8B-B14F-4D97-AF65-F5344CB8AC3E}">
        <p14:creationId xmlns:p14="http://schemas.microsoft.com/office/powerpoint/2010/main" val="2930919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6164-BD92-4F1A-8E8E-7AFE915BD75C}"/>
              </a:ext>
            </a:extLst>
          </p:cNvPr>
          <p:cNvSpPr>
            <a:spLocks noGrp="1"/>
          </p:cNvSpPr>
          <p:nvPr>
            <p:ph type="title"/>
          </p:nvPr>
        </p:nvSpPr>
        <p:spPr>
          <a:xfrm>
            <a:off x="1143000" y="609600"/>
            <a:ext cx="9875520" cy="1015014"/>
          </a:xfrm>
        </p:spPr>
        <p:txBody>
          <a:bodyPr/>
          <a:lstStyle/>
          <a:p>
            <a:r>
              <a:rPr lang="en-US" dirty="0"/>
              <a:t>                            References:</a:t>
            </a:r>
            <a:endParaRPr lang="en-IN" dirty="0"/>
          </a:p>
        </p:txBody>
      </p:sp>
      <p:sp>
        <p:nvSpPr>
          <p:cNvPr id="3" name="Content Placeholder 2">
            <a:extLst>
              <a:ext uri="{FF2B5EF4-FFF2-40B4-BE49-F238E27FC236}">
                <a16:creationId xmlns:a16="http://schemas.microsoft.com/office/drawing/2014/main" id="{6298DBDC-FBD0-45FD-81F2-E88124713710}"/>
              </a:ext>
            </a:extLst>
          </p:cNvPr>
          <p:cNvSpPr>
            <a:spLocks noGrp="1"/>
          </p:cNvSpPr>
          <p:nvPr>
            <p:ph idx="1"/>
          </p:nvPr>
        </p:nvSpPr>
        <p:spPr>
          <a:xfrm>
            <a:off x="763480" y="1965960"/>
            <a:ext cx="10252391" cy="4130040"/>
          </a:xfrm>
        </p:spPr>
        <p:txBody>
          <a:bodyPr/>
          <a:lstStyle/>
          <a:p>
            <a:pPr marL="742950" marR="128270" lvl="1" indent="-285750" algn="just" fontAlgn="base">
              <a:lnSpc>
                <a:spcPct val="111000"/>
              </a:lnSpc>
              <a:spcAft>
                <a:spcPts val="55"/>
              </a:spcAft>
              <a:buClr>
                <a:srgbClr val="000000"/>
              </a:buClr>
              <a:buSzPts val="1200"/>
              <a:buFont typeface="Wingdings" panose="05000000000000000000" pitchFamily="2" charset="2"/>
              <a:buChar char="Ø"/>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ARM-</a:t>
            </a:r>
            <a:r>
              <a:rPr lang="en-IN" sz="18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systemonchip</a:t>
            </a: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-architecture by Steve </a:t>
            </a:r>
            <a:r>
              <a:rPr lang="en-IN" sz="18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furber</a:t>
            </a: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t>
            </a:r>
            <a:r>
              <a:rPr lang="en-IN" sz="18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742950" marR="128270" lvl="1" indent="-285750" algn="just" fontAlgn="base">
              <a:lnSpc>
                <a:spcPct val="111000"/>
              </a:lnSpc>
              <a:spcAft>
                <a:spcPts val="55"/>
              </a:spcAft>
              <a:buClr>
                <a:srgbClr val="000000"/>
              </a:buClr>
              <a:buSzPts val="1200"/>
              <a:buFont typeface="Wingdings" panose="05000000000000000000" pitchFamily="2" charset="2"/>
              <a:buChar char="Ø"/>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ARM-user manual UM10114.</a:t>
            </a:r>
            <a:r>
              <a:rPr lang="en-IN" sz="18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742950" marR="128270" lvl="1" indent="-285750" algn="just" fontAlgn="base">
              <a:lnSpc>
                <a:spcPct val="111000"/>
              </a:lnSpc>
              <a:spcAft>
                <a:spcPts val="300"/>
              </a:spcAft>
              <a:buClr>
                <a:srgbClr val="000000"/>
              </a:buClr>
              <a:buSzPts val="1200"/>
              <a:buFont typeface="Wingdings" panose="05000000000000000000" pitchFamily="2" charset="2"/>
              <a:buChar char="Ø"/>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ARM System Developers Guide by Andrew N.SLOSS</a:t>
            </a:r>
            <a:r>
              <a:rPr lang="en-IN" sz="18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742950" marR="128270" lvl="1" indent="-285750" algn="just" fontAlgn="base">
              <a:lnSpc>
                <a:spcPct val="111000"/>
              </a:lnSpc>
              <a:spcAft>
                <a:spcPts val="275"/>
              </a:spcAft>
              <a:buClr>
                <a:srgbClr val="000000"/>
              </a:buClr>
              <a:buSzPts val="1200"/>
              <a:buFont typeface="Wingdings" panose="05000000000000000000" pitchFamily="2" charset="2"/>
              <a:buChar char="Ø"/>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"Power Electronics” by M D Singh and K B </a:t>
            </a:r>
            <a:r>
              <a:rPr lang="en-IN" sz="18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Khanchandan</a:t>
            </a: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pPr marL="742950" marR="128270" lvl="1" indent="-285750" algn="just" fontAlgn="base">
              <a:lnSpc>
                <a:spcPct val="111000"/>
              </a:lnSpc>
              <a:spcAft>
                <a:spcPts val="220"/>
              </a:spcAft>
              <a:buClr>
                <a:srgbClr val="000000"/>
              </a:buClr>
              <a:buSzPts val="1200"/>
              <a:buFont typeface="Wingdings" panose="05000000000000000000" pitchFamily="2" charset="2"/>
              <a:buChar char="Ø"/>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"Linear Integrated Circuits” by D Roy </a:t>
            </a:r>
            <a:r>
              <a:rPr lang="en-IN" sz="18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Choudary</a:t>
            </a: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&amp; </a:t>
            </a:r>
            <a:r>
              <a:rPr lang="en-IN" sz="18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Shail</a:t>
            </a: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Jain 	 </a:t>
            </a:r>
          </a:p>
          <a:p>
            <a:pPr marL="742950" marR="128270" lvl="1" indent="-285750" algn="just" fontAlgn="base">
              <a:lnSpc>
                <a:spcPct val="111000"/>
              </a:lnSpc>
              <a:spcAft>
                <a:spcPts val="190"/>
              </a:spcAft>
              <a:buClr>
                <a:srgbClr val="000000"/>
              </a:buClr>
              <a:buSzPts val="1200"/>
              <a:buFont typeface="Wingdings" panose="05000000000000000000" pitchFamily="2" charset="2"/>
              <a:buChar char="Ø"/>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"Electrical Machines” by S K Bhattacharya </a:t>
            </a:r>
          </a:p>
          <a:p>
            <a:pPr marL="742950" marR="128270" lvl="1" indent="-285750" algn="just" fontAlgn="base">
              <a:lnSpc>
                <a:spcPct val="111000"/>
              </a:lnSpc>
              <a:spcAft>
                <a:spcPts val="55"/>
              </a:spcAft>
              <a:buClr>
                <a:srgbClr val="000000"/>
              </a:buClr>
              <a:buSzPts val="1200"/>
              <a:buFont typeface="Wingdings" panose="05000000000000000000" pitchFamily="2" charset="2"/>
              <a:buChar char="Ø"/>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"Electrical Machines II” by B L </a:t>
            </a:r>
            <a:r>
              <a:rPr lang="en-IN" sz="18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Thereja</a:t>
            </a: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pPr marL="742950" marR="128270" lvl="1" indent="-285750" algn="just" fontAlgn="base">
              <a:lnSpc>
                <a:spcPct val="111000"/>
              </a:lnSpc>
              <a:spcAft>
                <a:spcPts val="55"/>
              </a:spcAft>
              <a:buClr>
                <a:srgbClr val="000000"/>
              </a:buClr>
              <a:buSzPts val="1200"/>
              <a:buFont typeface="Wingdings" panose="05000000000000000000" pitchFamily="2" charset="2"/>
              <a:buChar char="Ø"/>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www.8051freeprojectsinfo.com </a:t>
            </a:r>
            <a:r>
              <a:rPr lang="en-IN" sz="1200" dirty="0">
                <a:solidFill>
                  <a:srgbClr val="000000"/>
                </a:solidFill>
                <a:effectLst/>
                <a:latin typeface="Times New Roman" panose="02020603050405020304" pitchFamily="18" charset="0"/>
                <a:ea typeface="Times New Roman" panose="02020603050405020304" pitchFamily="18" charset="0"/>
              </a:rPr>
              <a:t> </a:t>
            </a:r>
          </a:p>
          <a:p>
            <a:endParaRPr lang="en-IN" dirty="0"/>
          </a:p>
        </p:txBody>
      </p:sp>
      <p:sp>
        <p:nvSpPr>
          <p:cNvPr id="4" name="Footer Placeholder 3">
            <a:extLst>
              <a:ext uri="{FF2B5EF4-FFF2-40B4-BE49-F238E27FC236}">
                <a16:creationId xmlns:a16="http://schemas.microsoft.com/office/drawing/2014/main" id="{A2CC6F6E-685B-4EEB-BA44-728751999919}"/>
              </a:ext>
            </a:extLst>
          </p:cNvPr>
          <p:cNvSpPr>
            <a:spLocks noGrp="1"/>
          </p:cNvSpPr>
          <p:nvPr>
            <p:ph type="ftr" sz="quarter" idx="11"/>
          </p:nvPr>
        </p:nvSpPr>
        <p:spPr/>
        <p:txBody>
          <a:bodyPr/>
          <a:lstStyle/>
          <a:p>
            <a:r>
              <a:rPr lang="en-US"/>
              <a:t>BRECW Hyderabad</a:t>
            </a:r>
          </a:p>
        </p:txBody>
      </p:sp>
      <p:sp>
        <p:nvSpPr>
          <p:cNvPr id="5" name="Slide Number Placeholder 4">
            <a:extLst>
              <a:ext uri="{FF2B5EF4-FFF2-40B4-BE49-F238E27FC236}">
                <a16:creationId xmlns:a16="http://schemas.microsoft.com/office/drawing/2014/main" id="{AF03BAD8-985F-4F7C-9177-87DF1AD66CB1}"/>
              </a:ext>
            </a:extLst>
          </p:cNvPr>
          <p:cNvSpPr>
            <a:spLocks noGrp="1"/>
          </p:cNvSpPr>
          <p:nvPr>
            <p:ph type="sldNum" sz="quarter" idx="12"/>
          </p:nvPr>
        </p:nvSpPr>
        <p:spPr/>
        <p:txBody>
          <a:bodyPr/>
          <a:lstStyle/>
          <a:p>
            <a:fld id="{E304D31E-D718-4706-B0E0-D6DB565B4905}" type="slidenum">
              <a:rPr lang="en-US" smtClean="0"/>
              <a:t>21</a:t>
            </a:fld>
            <a:endParaRPr lang="en-US"/>
          </a:p>
        </p:txBody>
      </p:sp>
    </p:spTree>
    <p:extLst>
      <p:ext uri="{BB962C8B-B14F-4D97-AF65-F5344CB8AC3E}">
        <p14:creationId xmlns:p14="http://schemas.microsoft.com/office/powerpoint/2010/main" val="257228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5FD1B-61B3-437C-BA48-CF236507EEBF}"/>
              </a:ext>
            </a:extLst>
          </p:cNvPr>
          <p:cNvSpPr>
            <a:spLocks noGrp="1"/>
          </p:cNvSpPr>
          <p:nvPr>
            <p:ph type="title"/>
          </p:nvPr>
        </p:nvSpPr>
        <p:spPr/>
        <p:txBody>
          <a:bodyPr/>
          <a:lstStyle/>
          <a:p>
            <a:pPr algn="ctr"/>
            <a:r>
              <a:rPr lang="en-US" dirty="0"/>
              <a:t>THANK YOU</a:t>
            </a:r>
          </a:p>
        </p:txBody>
      </p:sp>
      <p:sp>
        <p:nvSpPr>
          <p:cNvPr id="4" name="Footer Placeholder 3">
            <a:extLst>
              <a:ext uri="{FF2B5EF4-FFF2-40B4-BE49-F238E27FC236}">
                <a16:creationId xmlns:a16="http://schemas.microsoft.com/office/drawing/2014/main" id="{D3C2BCB3-2092-48F4-8865-8A2185CD8F48}"/>
              </a:ext>
            </a:extLst>
          </p:cNvPr>
          <p:cNvSpPr>
            <a:spLocks noGrp="1"/>
          </p:cNvSpPr>
          <p:nvPr>
            <p:ph type="ftr" sz="quarter" idx="11"/>
          </p:nvPr>
        </p:nvSpPr>
        <p:spPr>
          <a:xfrm>
            <a:off x="1143000" y="6223828"/>
            <a:ext cx="7523922" cy="365125"/>
          </a:xfrm>
        </p:spPr>
        <p:txBody>
          <a:bodyPr/>
          <a:lstStyle/>
          <a:p>
            <a:pPr algn="l"/>
            <a:r>
              <a:rPr lang="en-US" sz="1400" b="1" dirty="0"/>
              <a:t>BRECW Hyderabad</a:t>
            </a:r>
          </a:p>
        </p:txBody>
      </p:sp>
      <p:sp>
        <p:nvSpPr>
          <p:cNvPr id="5" name="Slide Number Placeholder 4">
            <a:extLst>
              <a:ext uri="{FF2B5EF4-FFF2-40B4-BE49-F238E27FC236}">
                <a16:creationId xmlns:a16="http://schemas.microsoft.com/office/drawing/2014/main" id="{B53E12F7-3441-4737-B400-FFDDBAEAD9DD}"/>
              </a:ext>
            </a:extLst>
          </p:cNvPr>
          <p:cNvSpPr>
            <a:spLocks noGrp="1"/>
          </p:cNvSpPr>
          <p:nvPr>
            <p:ph type="sldNum" sz="quarter" idx="12"/>
          </p:nvPr>
        </p:nvSpPr>
        <p:spPr/>
        <p:txBody>
          <a:bodyPr/>
          <a:lstStyle/>
          <a:p>
            <a:fld id="{E304D31E-D718-4706-B0E0-D6DB565B4905}" type="slidenum">
              <a:rPr lang="en-US" sz="1400" b="1" smtClean="0">
                <a:latin typeface="Arial Black" panose="020B0A04020102020204" pitchFamily="34" charset="0"/>
              </a:rPr>
              <a:t>22</a:t>
            </a:fld>
            <a:endParaRPr lang="en-US" sz="1400" b="1" dirty="0">
              <a:latin typeface="Arial Black" panose="020B0A04020102020204" pitchFamily="34" charset="0"/>
            </a:endParaRPr>
          </a:p>
        </p:txBody>
      </p:sp>
      <p:pic>
        <p:nvPicPr>
          <p:cNvPr id="1026" name="Picture 2">
            <a:extLst>
              <a:ext uri="{FF2B5EF4-FFF2-40B4-BE49-F238E27FC236}">
                <a16:creationId xmlns:a16="http://schemas.microsoft.com/office/drawing/2014/main" id="{F92DD0B4-8816-4206-BAEB-16199500C3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0488" y="2768367"/>
            <a:ext cx="5419288" cy="3260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434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3780E-2256-413E-8031-64933FFA5326}"/>
              </a:ext>
            </a:extLst>
          </p:cNvPr>
          <p:cNvSpPr>
            <a:spLocks noGrp="1"/>
          </p:cNvSpPr>
          <p:nvPr>
            <p:ph type="title"/>
          </p:nvPr>
        </p:nvSpPr>
        <p:spPr>
          <a:xfrm>
            <a:off x="1143000" y="461640"/>
            <a:ext cx="8862134" cy="639191"/>
          </a:xfrm>
        </p:spPr>
        <p:txBody>
          <a:bodyPr>
            <a:normAutofit fontScale="90000"/>
          </a:bodyPr>
          <a:lstStyle/>
          <a:p>
            <a:pPr algn="ctr"/>
            <a:r>
              <a:rPr lang="en-US" dirty="0"/>
              <a:t>Introduction:</a:t>
            </a:r>
          </a:p>
        </p:txBody>
      </p:sp>
      <p:sp>
        <p:nvSpPr>
          <p:cNvPr id="3" name="Content Placeholder 2">
            <a:extLst>
              <a:ext uri="{FF2B5EF4-FFF2-40B4-BE49-F238E27FC236}">
                <a16:creationId xmlns:a16="http://schemas.microsoft.com/office/drawing/2014/main" id="{FC221E25-37C6-4286-8A2C-3AA0BFD57F5D}"/>
              </a:ext>
            </a:extLst>
          </p:cNvPr>
          <p:cNvSpPr>
            <a:spLocks noGrp="1"/>
          </p:cNvSpPr>
          <p:nvPr>
            <p:ph idx="1"/>
          </p:nvPr>
        </p:nvSpPr>
        <p:spPr>
          <a:xfrm>
            <a:off x="962986" y="1677798"/>
            <a:ext cx="10266028" cy="4418901"/>
          </a:xfrm>
        </p:spPr>
        <p:txBody>
          <a:bodyPr>
            <a:normAutofit/>
          </a:bodyPr>
          <a:lstStyle/>
          <a:p>
            <a:pPr marL="45720" indent="0">
              <a:buNone/>
            </a:pPr>
            <a:r>
              <a:rPr lang="en-US" sz="1400" dirty="0">
                <a:solidFill>
                  <a:schemeClr val="tx1"/>
                </a:solidFill>
              </a:rPr>
              <a:t>								                				</a:t>
            </a:r>
          </a:p>
        </p:txBody>
      </p:sp>
      <p:sp>
        <p:nvSpPr>
          <p:cNvPr id="5" name="Footer Placeholder 4">
            <a:extLst>
              <a:ext uri="{FF2B5EF4-FFF2-40B4-BE49-F238E27FC236}">
                <a16:creationId xmlns:a16="http://schemas.microsoft.com/office/drawing/2014/main" id="{CA361EDF-C5BA-494C-8868-25C836232B00}"/>
              </a:ext>
            </a:extLst>
          </p:cNvPr>
          <p:cNvSpPr>
            <a:spLocks noGrp="1"/>
          </p:cNvSpPr>
          <p:nvPr>
            <p:ph type="ftr" sz="quarter" idx="11"/>
          </p:nvPr>
        </p:nvSpPr>
        <p:spPr>
          <a:xfrm>
            <a:off x="-413127" y="6223025"/>
            <a:ext cx="4717774" cy="365125"/>
          </a:xfrm>
        </p:spPr>
        <p:txBody>
          <a:bodyPr/>
          <a:lstStyle/>
          <a:p>
            <a:r>
              <a:rPr lang="en-US" b="1" dirty="0">
                <a:solidFill>
                  <a:schemeClr val="accent2"/>
                </a:solidFill>
              </a:rPr>
              <a:t>BRECW Hyderabad</a:t>
            </a:r>
          </a:p>
        </p:txBody>
      </p:sp>
      <p:sp>
        <p:nvSpPr>
          <p:cNvPr id="6" name="Slide Number Placeholder 5">
            <a:extLst>
              <a:ext uri="{FF2B5EF4-FFF2-40B4-BE49-F238E27FC236}">
                <a16:creationId xmlns:a16="http://schemas.microsoft.com/office/drawing/2014/main" id="{F0D1B5DF-1209-429B-9A9C-170A77B26E72}"/>
              </a:ext>
            </a:extLst>
          </p:cNvPr>
          <p:cNvSpPr>
            <a:spLocks noGrp="1"/>
          </p:cNvSpPr>
          <p:nvPr>
            <p:ph type="sldNum" sz="quarter" idx="12"/>
          </p:nvPr>
        </p:nvSpPr>
        <p:spPr/>
        <p:txBody>
          <a:bodyPr/>
          <a:lstStyle/>
          <a:p>
            <a:fld id="{E304D31E-D718-4706-B0E0-D6DB565B4905}" type="slidenum">
              <a:rPr lang="en-US" sz="1400" b="1" smtClean="0">
                <a:latin typeface="Arial Black" panose="020B0A04020102020204" pitchFamily="34" charset="0"/>
              </a:rPr>
              <a:t>3</a:t>
            </a:fld>
            <a:endParaRPr lang="en-US" sz="1400" b="1" dirty="0">
              <a:latin typeface="Arial Black" panose="020B0A04020102020204" pitchFamily="34" charset="0"/>
            </a:endParaRPr>
          </a:p>
        </p:txBody>
      </p:sp>
      <p:sp>
        <p:nvSpPr>
          <p:cNvPr id="4" name="TextBox 3">
            <a:extLst>
              <a:ext uri="{FF2B5EF4-FFF2-40B4-BE49-F238E27FC236}">
                <a16:creationId xmlns:a16="http://schemas.microsoft.com/office/drawing/2014/main" id="{86450694-6321-4B11-9C06-E1C8E6632E68}"/>
              </a:ext>
            </a:extLst>
          </p:cNvPr>
          <p:cNvSpPr txBox="1"/>
          <p:nvPr/>
        </p:nvSpPr>
        <p:spPr>
          <a:xfrm>
            <a:off x="1262607" y="1855432"/>
            <a:ext cx="9170633" cy="923330"/>
          </a:xfrm>
          <a:prstGeom prst="rect">
            <a:avLst/>
          </a:prstGeom>
          <a:noFill/>
        </p:spPr>
        <p:txBody>
          <a:bodyPr wrap="square" rtlCol="0">
            <a:spAutoFit/>
          </a:bodyPr>
          <a:lstStyle/>
          <a:p>
            <a:pPr marL="342900" indent="-342900">
              <a:buFont typeface="Wingdings" panose="05000000000000000000" pitchFamily="2" charset="2"/>
              <a:buChar char="Ø"/>
            </a:pPr>
            <a:r>
              <a:rPr lang="en-US" dirty="0"/>
              <a:t>Underground cables are prone to wide variety of faults due to underground conditions.</a:t>
            </a:r>
          </a:p>
          <a:p>
            <a:pPr marL="285750" indent="-285750">
              <a:buFont typeface="Wingdings" panose="05000000000000000000" pitchFamily="2" charset="2"/>
              <a:buChar char="Ø"/>
            </a:pPr>
            <a:r>
              <a:rPr lang="en-US" dirty="0"/>
              <a:t>So here we propose a cable fault detection over IOT that detects the exact fault position over IOT that makes repairing work very easy.</a:t>
            </a:r>
            <a:endParaRPr lang="en-IN" dirty="0"/>
          </a:p>
        </p:txBody>
      </p:sp>
    </p:spTree>
    <p:extLst>
      <p:ext uri="{BB962C8B-B14F-4D97-AF65-F5344CB8AC3E}">
        <p14:creationId xmlns:p14="http://schemas.microsoft.com/office/powerpoint/2010/main" val="821341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986AD-B4A0-4026-B8AB-BD27F4BBFDED}"/>
              </a:ext>
            </a:extLst>
          </p:cNvPr>
          <p:cNvSpPr>
            <a:spLocks noGrp="1"/>
          </p:cNvSpPr>
          <p:nvPr>
            <p:ph type="title"/>
          </p:nvPr>
        </p:nvSpPr>
        <p:spPr>
          <a:xfrm>
            <a:off x="1143000" y="609600"/>
            <a:ext cx="9875520" cy="1139301"/>
          </a:xfrm>
        </p:spPr>
        <p:txBody>
          <a:bodyPr/>
          <a:lstStyle/>
          <a:p>
            <a:pPr algn="ctr"/>
            <a:r>
              <a:rPr lang="en-US" dirty="0"/>
              <a:t>Block Diagram:</a:t>
            </a:r>
          </a:p>
        </p:txBody>
      </p:sp>
      <p:sp>
        <p:nvSpPr>
          <p:cNvPr id="4" name="Footer Placeholder 3">
            <a:extLst>
              <a:ext uri="{FF2B5EF4-FFF2-40B4-BE49-F238E27FC236}">
                <a16:creationId xmlns:a16="http://schemas.microsoft.com/office/drawing/2014/main" id="{911AD6CC-CDF5-4EE2-8D50-7F6BD2B82560}"/>
              </a:ext>
            </a:extLst>
          </p:cNvPr>
          <p:cNvSpPr>
            <a:spLocks noGrp="1"/>
          </p:cNvSpPr>
          <p:nvPr>
            <p:ph type="ftr" sz="quarter" idx="11"/>
          </p:nvPr>
        </p:nvSpPr>
        <p:spPr>
          <a:xfrm>
            <a:off x="1143000" y="6223828"/>
            <a:ext cx="7523922" cy="365125"/>
          </a:xfrm>
        </p:spPr>
        <p:txBody>
          <a:bodyPr/>
          <a:lstStyle/>
          <a:p>
            <a:pPr algn="l"/>
            <a:r>
              <a:rPr lang="en-US" sz="1400" b="1" dirty="0"/>
              <a:t>BRECW Hyderabad</a:t>
            </a:r>
          </a:p>
        </p:txBody>
      </p:sp>
      <p:sp>
        <p:nvSpPr>
          <p:cNvPr id="5" name="Slide Number Placeholder 4">
            <a:extLst>
              <a:ext uri="{FF2B5EF4-FFF2-40B4-BE49-F238E27FC236}">
                <a16:creationId xmlns:a16="http://schemas.microsoft.com/office/drawing/2014/main" id="{58B644DE-88E9-41AC-87DD-AD32B43FAEA6}"/>
              </a:ext>
            </a:extLst>
          </p:cNvPr>
          <p:cNvSpPr>
            <a:spLocks noGrp="1"/>
          </p:cNvSpPr>
          <p:nvPr>
            <p:ph type="sldNum" sz="quarter" idx="12"/>
          </p:nvPr>
        </p:nvSpPr>
        <p:spPr/>
        <p:txBody>
          <a:bodyPr/>
          <a:lstStyle/>
          <a:p>
            <a:fld id="{E304D31E-D718-4706-B0E0-D6DB565B4905}" type="slidenum">
              <a:rPr lang="en-US" sz="1400" b="1" smtClean="0">
                <a:latin typeface="Arial Black" panose="020B0A04020102020204" pitchFamily="34" charset="0"/>
              </a:rPr>
              <a:t>4</a:t>
            </a:fld>
            <a:endParaRPr lang="en-US" sz="1400" b="1" dirty="0">
              <a:latin typeface="Arial Black" panose="020B0A04020102020204" pitchFamily="34" charset="0"/>
            </a:endParaRPr>
          </a:p>
        </p:txBody>
      </p:sp>
      <p:pic>
        <p:nvPicPr>
          <p:cNvPr id="11" name="Content Placeholder 10">
            <a:extLst>
              <a:ext uri="{FF2B5EF4-FFF2-40B4-BE49-F238E27FC236}">
                <a16:creationId xmlns:a16="http://schemas.microsoft.com/office/drawing/2014/main" id="{4B1265DE-6159-40AE-B3C1-4965C642B05E}"/>
              </a:ext>
            </a:extLst>
          </p:cNvPr>
          <p:cNvPicPr>
            <a:picLocks noGrp="1"/>
          </p:cNvPicPr>
          <p:nvPr>
            <p:ph idx="1"/>
          </p:nvPr>
        </p:nvPicPr>
        <p:blipFill>
          <a:blip r:embed="rId2"/>
          <a:stretch>
            <a:fillRect/>
          </a:stretch>
        </p:blipFill>
        <p:spPr>
          <a:xfrm>
            <a:off x="1688237" y="1965960"/>
            <a:ext cx="8229600" cy="3741420"/>
          </a:xfrm>
          <a:prstGeom prst="rect">
            <a:avLst/>
          </a:prstGeom>
        </p:spPr>
      </p:pic>
    </p:spTree>
    <p:extLst>
      <p:ext uri="{BB962C8B-B14F-4D97-AF65-F5344CB8AC3E}">
        <p14:creationId xmlns:p14="http://schemas.microsoft.com/office/powerpoint/2010/main" val="1430751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6D8F-3AE8-4404-A9E7-B4B7E21976BF}"/>
              </a:ext>
            </a:extLst>
          </p:cNvPr>
          <p:cNvSpPr>
            <a:spLocks noGrp="1"/>
          </p:cNvSpPr>
          <p:nvPr>
            <p:ph type="title"/>
          </p:nvPr>
        </p:nvSpPr>
        <p:spPr>
          <a:xfrm>
            <a:off x="1143000" y="609600"/>
            <a:ext cx="9875520" cy="1068280"/>
          </a:xfrm>
        </p:spPr>
        <p:txBody>
          <a:bodyPr/>
          <a:lstStyle/>
          <a:p>
            <a:pPr algn="ctr"/>
            <a:r>
              <a:rPr lang="en-US" dirty="0"/>
              <a:t>Hardware Requirements:</a:t>
            </a:r>
          </a:p>
        </p:txBody>
      </p:sp>
      <p:sp>
        <p:nvSpPr>
          <p:cNvPr id="3" name="Content Placeholder 2">
            <a:extLst>
              <a:ext uri="{FF2B5EF4-FFF2-40B4-BE49-F238E27FC236}">
                <a16:creationId xmlns:a16="http://schemas.microsoft.com/office/drawing/2014/main" id="{BCE2CBB3-A93F-4556-BCE5-0F0F860763D0}"/>
              </a:ext>
            </a:extLst>
          </p:cNvPr>
          <p:cNvSpPr>
            <a:spLocks noGrp="1"/>
          </p:cNvSpPr>
          <p:nvPr>
            <p:ph idx="1"/>
          </p:nvPr>
        </p:nvSpPr>
        <p:spPr>
          <a:xfrm>
            <a:off x="1143000" y="1677880"/>
            <a:ext cx="9872871" cy="4418120"/>
          </a:xfrm>
        </p:spPr>
        <p:txBody>
          <a:bodyPr>
            <a:normAutofit/>
          </a:bodyPr>
          <a:lstStyle/>
          <a:p>
            <a:pPr marR="0" lvl="0">
              <a:lnSpc>
                <a:spcPct val="107000"/>
              </a:lnSpc>
              <a:spcBef>
                <a:spcPts val="0"/>
              </a:spcBef>
              <a:spcAft>
                <a:spcPts val="0"/>
              </a:spcAft>
              <a:buSzPts val="1000"/>
              <a:buFont typeface="Wingdings" panose="05000000000000000000" pitchFamily="2" charset="2"/>
              <a:buChar char="Ø"/>
              <a:tabLst>
                <a:tab pos="457200" algn="l"/>
              </a:tabLst>
            </a:pPr>
            <a:r>
              <a:rPr lang="en-US" sz="1800" dirty="0">
                <a:solidFill>
                  <a:srgbClr val="4C4C4C"/>
                </a:solidFill>
                <a:effectLst/>
                <a:latin typeface="Arial" panose="020B0604020202020204" pitchFamily="34" charset="0"/>
                <a:ea typeface="Times New Roman" panose="02020603050405020304" pitchFamily="18" charset="0"/>
                <a:cs typeface="Times New Roman" panose="02020603050405020304" pitchFamily="18" charset="0"/>
              </a:rPr>
              <a:t>Microcontroller(Atmega-328p)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buSzPts val="1000"/>
              <a:buFont typeface="Wingdings" panose="05000000000000000000" pitchFamily="2" charset="2"/>
              <a:buChar char="Ø"/>
              <a:tabLst>
                <a:tab pos="457200" algn="l"/>
              </a:tabLst>
            </a:pPr>
            <a:r>
              <a:rPr lang="en-US" sz="1800" dirty="0">
                <a:solidFill>
                  <a:srgbClr val="4C4C4C"/>
                </a:solidFill>
                <a:effectLst/>
                <a:latin typeface="Arial" panose="020B0604020202020204" pitchFamily="34" charset="0"/>
                <a:ea typeface="Times New Roman" panose="02020603050405020304" pitchFamily="18" charset="0"/>
                <a:cs typeface="Times New Roman" panose="02020603050405020304" pitchFamily="18" charset="0"/>
              </a:rPr>
              <a:t>Wi-fi Module(ESP8266)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buFont typeface="Wingdings" panose="05000000000000000000" pitchFamily="2" charset="2"/>
              <a:buChar char="Ø"/>
            </a:pPr>
            <a:r>
              <a:rPr lang="en-US" sz="1800" dirty="0">
                <a:solidFill>
                  <a:srgbClr val="4C4C4C"/>
                </a:solidFill>
                <a:latin typeface="Arial" panose="020B0604020202020204" pitchFamily="34" charset="0"/>
                <a:ea typeface="Times New Roman" panose="02020603050405020304" pitchFamily="18" charset="0"/>
                <a:cs typeface="Times New Roman" panose="02020603050405020304" pitchFamily="18" charset="0"/>
              </a:rPr>
              <a:t>Relay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buSzPts val="1000"/>
              <a:buFont typeface="Wingdings" panose="05000000000000000000" pitchFamily="2" charset="2"/>
              <a:buChar char="Ø"/>
              <a:tabLst>
                <a:tab pos="457200" algn="l"/>
              </a:tabLst>
            </a:pPr>
            <a:r>
              <a:rPr lang="en-US" sz="1800" dirty="0">
                <a:solidFill>
                  <a:srgbClr val="4C4C4C"/>
                </a:solidFill>
                <a:effectLst/>
                <a:latin typeface="Arial" panose="020B0604020202020204" pitchFamily="34" charset="0"/>
                <a:ea typeface="Times New Roman" panose="02020603050405020304" pitchFamily="18" charset="0"/>
                <a:cs typeface="Times New Roman" panose="02020603050405020304" pitchFamily="18" charset="0"/>
              </a:rPr>
              <a:t>LCD Display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buSzPts val="1000"/>
              <a:buFont typeface="Wingdings" panose="05000000000000000000" pitchFamily="2" charset="2"/>
              <a:buChar char="Ø"/>
              <a:tabLst>
                <a:tab pos="457200" algn="l"/>
              </a:tabLst>
            </a:pPr>
            <a:r>
              <a:rPr lang="en-US" sz="1800" dirty="0">
                <a:solidFill>
                  <a:srgbClr val="4C4C4C"/>
                </a:solidFill>
                <a:latin typeface="Arial" panose="020B0604020202020204" pitchFamily="34" charset="0"/>
                <a:ea typeface="Times New Roman" panose="02020603050405020304" pitchFamily="18" charset="0"/>
                <a:cs typeface="Times New Roman" panose="02020603050405020304" pitchFamily="18" charset="0"/>
              </a:rPr>
              <a:t>C</a:t>
            </a:r>
            <a:r>
              <a:rPr lang="en-US" sz="1800" dirty="0">
                <a:solidFill>
                  <a:srgbClr val="4C4C4C"/>
                </a:solidFill>
                <a:effectLst/>
                <a:latin typeface="Arial" panose="020B0604020202020204" pitchFamily="34" charset="0"/>
                <a:ea typeface="Times New Roman" panose="02020603050405020304" pitchFamily="18" charset="0"/>
                <a:cs typeface="Times New Roman" panose="02020603050405020304" pitchFamily="18" charset="0"/>
              </a:rPr>
              <a:t>onnectors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buSzPts val="1000"/>
              <a:buFont typeface="Wingdings" panose="05000000000000000000" pitchFamily="2" charset="2"/>
              <a:buChar char="Ø"/>
              <a:tabLst>
                <a:tab pos="457200" algn="l"/>
              </a:tabLst>
            </a:pPr>
            <a:r>
              <a:rPr lang="en-US" sz="1800" dirty="0">
                <a:solidFill>
                  <a:srgbClr val="4C4C4C"/>
                </a:solidFill>
                <a:effectLst/>
                <a:latin typeface="Arial" panose="020B0604020202020204" pitchFamily="34" charset="0"/>
                <a:ea typeface="Times New Roman" panose="02020603050405020304" pitchFamily="18" charset="0"/>
                <a:cs typeface="Times New Roman" panose="02020603050405020304" pitchFamily="18" charset="0"/>
              </a:rPr>
              <a:t>Regulator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buSzPts val="1000"/>
              <a:buFont typeface="Wingdings" panose="05000000000000000000" pitchFamily="2" charset="2"/>
              <a:buChar char="Ø"/>
              <a:tabLst>
                <a:tab pos="457200" algn="l"/>
              </a:tabLst>
            </a:pPr>
            <a:r>
              <a:rPr lang="en-US" sz="1800" dirty="0">
                <a:solidFill>
                  <a:srgbClr val="4C4C4C"/>
                </a:solidFill>
                <a:effectLst/>
                <a:latin typeface="Arial" panose="020B0604020202020204" pitchFamily="34" charset="0"/>
                <a:ea typeface="Times New Roman" panose="02020603050405020304" pitchFamily="18" charset="0"/>
                <a:cs typeface="Times New Roman" panose="02020603050405020304" pitchFamily="18" charset="0"/>
              </a:rPr>
              <a:t>PCB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buSzPts val="1000"/>
              <a:buFont typeface="Wingdings" panose="05000000000000000000" pitchFamily="2" charset="2"/>
              <a:buChar char="Ø"/>
              <a:tabLst>
                <a:tab pos="457200" algn="l"/>
              </a:tabLst>
            </a:pPr>
            <a:r>
              <a:rPr lang="en-US" sz="1800" dirty="0">
                <a:solidFill>
                  <a:srgbClr val="4C4C4C"/>
                </a:solidFill>
                <a:effectLst/>
                <a:latin typeface="Arial" panose="020B0604020202020204" pitchFamily="34" charset="0"/>
                <a:ea typeface="Times New Roman" panose="02020603050405020304" pitchFamily="18" charset="0"/>
                <a:cs typeface="Times New Roman" panose="02020603050405020304" pitchFamily="18" charset="0"/>
              </a:rPr>
              <a:t>LED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buSzPts val="1000"/>
              <a:buFont typeface="Wingdings" panose="05000000000000000000" pitchFamily="2" charset="2"/>
              <a:buChar char="Ø"/>
              <a:tabLst>
                <a:tab pos="457200" algn="l"/>
              </a:tabLst>
            </a:pPr>
            <a:r>
              <a:rPr lang="en-US" sz="1800" dirty="0">
                <a:solidFill>
                  <a:srgbClr val="4C4C4C"/>
                </a:solidFill>
                <a:effectLst/>
                <a:latin typeface="Arial" panose="020B0604020202020204" pitchFamily="34" charset="0"/>
                <a:ea typeface="Times New Roman" panose="02020603050405020304" pitchFamily="18" charset="0"/>
                <a:cs typeface="Times New Roman" panose="02020603050405020304" pitchFamily="18" charset="0"/>
              </a:rPr>
              <a:t>Transformer/Adapter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buSzPts val="1000"/>
              <a:buFont typeface="Wingdings" panose="05000000000000000000" pitchFamily="2" charset="2"/>
              <a:buChar char="Ø"/>
              <a:tabLst>
                <a:tab pos="457200" algn="l"/>
              </a:tabLst>
            </a:pPr>
            <a:r>
              <a:rPr lang="en-US" sz="1800" dirty="0">
                <a:solidFill>
                  <a:srgbClr val="4C4C4C"/>
                </a:solidFill>
                <a:effectLst/>
                <a:latin typeface="Arial" panose="020B0604020202020204" pitchFamily="34" charset="0"/>
                <a:ea typeface="Calibri" panose="020F0502020204030204" pitchFamily="34" charset="0"/>
                <a:cs typeface="Times New Roman" panose="02020603050405020304" pitchFamily="18" charset="0"/>
              </a:rPr>
              <a:t>Push Button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buSzPts val="1000"/>
              <a:buFont typeface="Wingdings" panose="05000000000000000000" pitchFamily="2" charset="2"/>
              <a:buChar char="Ø"/>
              <a:tabLst>
                <a:tab pos="457200" algn="l"/>
              </a:tabLst>
            </a:pPr>
            <a:r>
              <a:rPr lang="en-US" sz="1800" dirty="0">
                <a:solidFill>
                  <a:srgbClr val="4C4C4C"/>
                </a:solidFill>
                <a:effectLst/>
                <a:latin typeface="Arial" panose="020B0604020202020204" pitchFamily="34" charset="0"/>
                <a:ea typeface="Times New Roman" panose="02020603050405020304" pitchFamily="18" charset="0"/>
                <a:cs typeface="Times New Roman" panose="02020603050405020304" pitchFamily="18" charset="0"/>
              </a:rPr>
              <a:t>Rectifier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buSzPts val="1000"/>
              <a:buFont typeface="Wingdings" panose="05000000000000000000" pitchFamily="2" charset="2"/>
              <a:buChar char="Ø"/>
              <a:tabLst>
                <a:tab pos="457200" algn="l"/>
              </a:tabLst>
            </a:pPr>
            <a:r>
              <a:rPr lang="en-US" sz="1800" dirty="0">
                <a:solidFill>
                  <a:srgbClr val="4C4C4C"/>
                </a:solidFill>
                <a:effectLst/>
                <a:latin typeface="Arial" panose="020B0604020202020204" pitchFamily="34" charset="0"/>
                <a:ea typeface="Times New Roman" panose="02020603050405020304" pitchFamily="18" charset="0"/>
                <a:cs typeface="Times New Roman" panose="02020603050405020304" pitchFamily="18" charset="0"/>
              </a:rPr>
              <a:t>Power Supply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dirty="0"/>
          </a:p>
        </p:txBody>
      </p:sp>
      <p:sp>
        <p:nvSpPr>
          <p:cNvPr id="5" name="Footer Placeholder 4">
            <a:extLst>
              <a:ext uri="{FF2B5EF4-FFF2-40B4-BE49-F238E27FC236}">
                <a16:creationId xmlns:a16="http://schemas.microsoft.com/office/drawing/2014/main" id="{6DAFA6BE-E27C-4A7C-90DF-773AE77C31D8}"/>
              </a:ext>
            </a:extLst>
          </p:cNvPr>
          <p:cNvSpPr>
            <a:spLocks noGrp="1"/>
          </p:cNvSpPr>
          <p:nvPr>
            <p:ph type="ftr" sz="quarter" idx="11"/>
          </p:nvPr>
        </p:nvSpPr>
        <p:spPr>
          <a:xfrm>
            <a:off x="1258349" y="6223828"/>
            <a:ext cx="7408573" cy="365125"/>
          </a:xfrm>
        </p:spPr>
        <p:txBody>
          <a:bodyPr/>
          <a:lstStyle/>
          <a:p>
            <a:pPr algn="l"/>
            <a:r>
              <a:rPr lang="en-US" sz="1400" b="1" dirty="0"/>
              <a:t>BRECW Hyderabad</a:t>
            </a:r>
          </a:p>
        </p:txBody>
      </p:sp>
      <p:sp>
        <p:nvSpPr>
          <p:cNvPr id="6" name="Slide Number Placeholder 5">
            <a:extLst>
              <a:ext uri="{FF2B5EF4-FFF2-40B4-BE49-F238E27FC236}">
                <a16:creationId xmlns:a16="http://schemas.microsoft.com/office/drawing/2014/main" id="{2236B259-B112-48EC-942C-EB26C12FB944}"/>
              </a:ext>
            </a:extLst>
          </p:cNvPr>
          <p:cNvSpPr>
            <a:spLocks noGrp="1"/>
          </p:cNvSpPr>
          <p:nvPr>
            <p:ph type="sldNum" sz="quarter" idx="12"/>
          </p:nvPr>
        </p:nvSpPr>
        <p:spPr/>
        <p:txBody>
          <a:bodyPr/>
          <a:lstStyle/>
          <a:p>
            <a:fld id="{E304D31E-D718-4706-B0E0-D6DB565B4905}" type="slidenum">
              <a:rPr lang="en-US" sz="1400" b="1" smtClean="0">
                <a:latin typeface="Arial Black" panose="020B0A04020102020204" pitchFamily="34" charset="0"/>
              </a:rPr>
              <a:t>5</a:t>
            </a:fld>
            <a:endParaRPr lang="en-US" sz="1400" b="1" dirty="0">
              <a:latin typeface="Arial Black" panose="020B0A04020102020204" pitchFamily="34" charset="0"/>
            </a:endParaRPr>
          </a:p>
        </p:txBody>
      </p:sp>
    </p:spTree>
    <p:extLst>
      <p:ext uri="{BB962C8B-B14F-4D97-AF65-F5344CB8AC3E}">
        <p14:creationId xmlns:p14="http://schemas.microsoft.com/office/powerpoint/2010/main" val="1492584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5B38-2A6A-4EF4-B4EF-F8F609C64BB4}"/>
              </a:ext>
            </a:extLst>
          </p:cNvPr>
          <p:cNvSpPr>
            <a:spLocks noGrp="1"/>
          </p:cNvSpPr>
          <p:nvPr>
            <p:ph type="title"/>
          </p:nvPr>
        </p:nvSpPr>
        <p:spPr>
          <a:xfrm>
            <a:off x="1143000" y="609600"/>
            <a:ext cx="9875520" cy="808139"/>
          </a:xfrm>
        </p:spPr>
        <p:txBody>
          <a:bodyPr>
            <a:normAutofit/>
          </a:bodyPr>
          <a:lstStyle/>
          <a:p>
            <a:r>
              <a:rPr lang="en-US" sz="2800" dirty="0">
                <a:latin typeface="Arial" panose="020B0604020202020204" pitchFamily="34" charset="0"/>
                <a:cs typeface="Arial" panose="020B0604020202020204" pitchFamily="34" charset="0"/>
              </a:rPr>
              <a:t>                                  </a:t>
            </a:r>
            <a:r>
              <a:rPr lang="en-US" sz="2800" dirty="0">
                <a:latin typeface="Times New Roman" panose="02020603050405020304" pitchFamily="18" charset="0"/>
                <a:cs typeface="Times New Roman" panose="02020603050405020304" pitchFamily="18" charset="0"/>
              </a:rPr>
              <a:t>ATMega328P</a:t>
            </a:r>
          </a:p>
        </p:txBody>
      </p:sp>
      <p:sp>
        <p:nvSpPr>
          <p:cNvPr id="4" name="Footer Placeholder 3">
            <a:extLst>
              <a:ext uri="{FF2B5EF4-FFF2-40B4-BE49-F238E27FC236}">
                <a16:creationId xmlns:a16="http://schemas.microsoft.com/office/drawing/2014/main" id="{F3DF8621-C473-4FF7-9423-EF909A15E10F}"/>
              </a:ext>
            </a:extLst>
          </p:cNvPr>
          <p:cNvSpPr>
            <a:spLocks noGrp="1"/>
          </p:cNvSpPr>
          <p:nvPr>
            <p:ph type="ftr" sz="quarter" idx="11"/>
          </p:nvPr>
        </p:nvSpPr>
        <p:spPr>
          <a:xfrm>
            <a:off x="1258349" y="6223828"/>
            <a:ext cx="7408573" cy="365125"/>
          </a:xfrm>
        </p:spPr>
        <p:txBody>
          <a:bodyPr/>
          <a:lstStyle/>
          <a:p>
            <a:pPr algn="l"/>
            <a:r>
              <a:rPr lang="en-US" sz="1400" b="1" dirty="0"/>
              <a:t>BRECW Hyderabad</a:t>
            </a:r>
          </a:p>
        </p:txBody>
      </p:sp>
      <p:sp>
        <p:nvSpPr>
          <p:cNvPr id="5" name="Slide Number Placeholder 4">
            <a:extLst>
              <a:ext uri="{FF2B5EF4-FFF2-40B4-BE49-F238E27FC236}">
                <a16:creationId xmlns:a16="http://schemas.microsoft.com/office/drawing/2014/main" id="{A5B4EF5E-D092-43ED-916F-64BCE4EFFD33}"/>
              </a:ext>
            </a:extLst>
          </p:cNvPr>
          <p:cNvSpPr>
            <a:spLocks noGrp="1"/>
          </p:cNvSpPr>
          <p:nvPr>
            <p:ph type="sldNum" sz="quarter" idx="12"/>
          </p:nvPr>
        </p:nvSpPr>
        <p:spPr/>
        <p:txBody>
          <a:bodyPr/>
          <a:lstStyle/>
          <a:p>
            <a:fld id="{E304D31E-D718-4706-B0E0-D6DB565B4905}" type="slidenum">
              <a:rPr lang="en-US" sz="1400" b="1" smtClean="0">
                <a:latin typeface="Arial Black" panose="020B0A04020102020204" pitchFamily="34" charset="0"/>
              </a:rPr>
              <a:t>6</a:t>
            </a:fld>
            <a:endParaRPr lang="en-US" sz="1400" b="1" dirty="0">
              <a:latin typeface="Arial Black" panose="020B0A04020102020204" pitchFamily="34" charset="0"/>
            </a:endParaRPr>
          </a:p>
        </p:txBody>
      </p:sp>
      <p:pic>
        <p:nvPicPr>
          <p:cNvPr id="3076" name="Picture 4" descr="Pin Description of Microcontroller ATMEGA32 - Technews365.info">
            <a:extLst>
              <a:ext uri="{FF2B5EF4-FFF2-40B4-BE49-F238E27FC236}">
                <a16:creationId xmlns:a16="http://schemas.microsoft.com/office/drawing/2014/main" id="{0AAA97CB-508C-41B6-8FC5-F594B61FA7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0076" y="1417739"/>
            <a:ext cx="9034942"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417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DC752-2A34-43D4-9FDE-02F3D77D36D9}"/>
              </a:ext>
            </a:extLst>
          </p:cNvPr>
          <p:cNvSpPr>
            <a:spLocks noGrp="1"/>
          </p:cNvSpPr>
          <p:nvPr>
            <p:ph type="title"/>
          </p:nvPr>
        </p:nvSpPr>
        <p:spPr>
          <a:xfrm>
            <a:off x="1143000" y="609600"/>
            <a:ext cx="9875520" cy="847747"/>
          </a:xfrm>
        </p:spPr>
        <p:txBody>
          <a:bodyPr/>
          <a:lstStyle/>
          <a:p>
            <a:pPr algn="ctr"/>
            <a:r>
              <a:rPr lang="en-US" dirty="0"/>
              <a:t>Power Supply:</a:t>
            </a:r>
          </a:p>
        </p:txBody>
      </p:sp>
      <p:sp>
        <p:nvSpPr>
          <p:cNvPr id="3" name="Content Placeholder 2">
            <a:extLst>
              <a:ext uri="{FF2B5EF4-FFF2-40B4-BE49-F238E27FC236}">
                <a16:creationId xmlns:a16="http://schemas.microsoft.com/office/drawing/2014/main" id="{05BE5D28-176E-4CB2-8B5F-992FAF0BB29F}"/>
              </a:ext>
            </a:extLst>
          </p:cNvPr>
          <p:cNvSpPr>
            <a:spLocks noGrp="1"/>
          </p:cNvSpPr>
          <p:nvPr>
            <p:ph idx="1"/>
          </p:nvPr>
        </p:nvSpPr>
        <p:spPr>
          <a:xfrm>
            <a:off x="1143000" y="1722268"/>
            <a:ext cx="9375494" cy="4601764"/>
          </a:xfrm>
        </p:spPr>
        <p:txBody>
          <a:bodyPr/>
          <a:lstStyle/>
          <a:p>
            <a:pP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All digital circuits requires regulated power supply</a:t>
            </a:r>
          </a:p>
          <a:p>
            <a:pPr marL="45720" indent="0">
              <a:buNone/>
            </a:pPr>
            <a:endParaRPr lang="en-US" dirty="0"/>
          </a:p>
        </p:txBody>
      </p:sp>
      <p:sp>
        <p:nvSpPr>
          <p:cNvPr id="4" name="Footer Placeholder 3">
            <a:extLst>
              <a:ext uri="{FF2B5EF4-FFF2-40B4-BE49-F238E27FC236}">
                <a16:creationId xmlns:a16="http://schemas.microsoft.com/office/drawing/2014/main" id="{C0A322E6-47F3-4AFE-AA60-F6EB7C7FAD98}"/>
              </a:ext>
            </a:extLst>
          </p:cNvPr>
          <p:cNvSpPr>
            <a:spLocks noGrp="1"/>
          </p:cNvSpPr>
          <p:nvPr>
            <p:ph type="ftr" sz="quarter" idx="11"/>
          </p:nvPr>
        </p:nvSpPr>
        <p:spPr>
          <a:xfrm>
            <a:off x="1176129" y="6223828"/>
            <a:ext cx="7490793" cy="365125"/>
          </a:xfrm>
        </p:spPr>
        <p:txBody>
          <a:bodyPr/>
          <a:lstStyle/>
          <a:p>
            <a:pPr algn="l"/>
            <a:r>
              <a:rPr lang="en-US" sz="1400" b="1" dirty="0"/>
              <a:t>BRECW Hyderabad</a:t>
            </a:r>
          </a:p>
        </p:txBody>
      </p:sp>
      <p:sp>
        <p:nvSpPr>
          <p:cNvPr id="5" name="Slide Number Placeholder 4">
            <a:extLst>
              <a:ext uri="{FF2B5EF4-FFF2-40B4-BE49-F238E27FC236}">
                <a16:creationId xmlns:a16="http://schemas.microsoft.com/office/drawing/2014/main" id="{D24819EF-566E-4F42-B989-92139FE6670B}"/>
              </a:ext>
            </a:extLst>
          </p:cNvPr>
          <p:cNvSpPr>
            <a:spLocks noGrp="1"/>
          </p:cNvSpPr>
          <p:nvPr>
            <p:ph type="sldNum" sz="quarter" idx="12"/>
          </p:nvPr>
        </p:nvSpPr>
        <p:spPr/>
        <p:txBody>
          <a:bodyPr/>
          <a:lstStyle/>
          <a:p>
            <a:fld id="{E304D31E-D718-4706-B0E0-D6DB565B4905}" type="slidenum">
              <a:rPr lang="en-US" sz="1400" b="1" smtClean="0">
                <a:latin typeface="Arial Black" panose="020B0A04020102020204" pitchFamily="34" charset="0"/>
              </a:rPr>
              <a:t>7</a:t>
            </a:fld>
            <a:endParaRPr lang="en-US" sz="1400" b="1" dirty="0">
              <a:latin typeface="Arial Black" panose="020B0A04020102020204" pitchFamily="34" charset="0"/>
            </a:endParaRPr>
          </a:p>
        </p:txBody>
      </p:sp>
      <p:pic>
        <p:nvPicPr>
          <p:cNvPr id="6" name="Picture 2">
            <a:extLst>
              <a:ext uri="{FF2B5EF4-FFF2-40B4-BE49-F238E27FC236}">
                <a16:creationId xmlns:a16="http://schemas.microsoft.com/office/drawing/2014/main" id="{1A84003F-B76E-4724-B525-4949165E5A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677" y="2852655"/>
            <a:ext cx="8680817" cy="2234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285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B4C1D-5437-4CF5-86CD-CFC686ED8B4E}"/>
              </a:ext>
            </a:extLst>
          </p:cNvPr>
          <p:cNvSpPr>
            <a:spLocks noGrp="1"/>
          </p:cNvSpPr>
          <p:nvPr>
            <p:ph type="title"/>
          </p:nvPr>
        </p:nvSpPr>
        <p:spPr>
          <a:xfrm>
            <a:off x="1143000" y="609601"/>
            <a:ext cx="9875520" cy="633274"/>
          </a:xfrm>
        </p:spPr>
        <p:txBody>
          <a:bodyPr>
            <a:normAutofit fontScale="90000"/>
          </a:bodyPr>
          <a:lstStyle/>
          <a:p>
            <a:pPr algn="ctr"/>
            <a:r>
              <a:rPr lang="en-US" dirty="0"/>
              <a:t>Liquid Crystal Display(LCD):</a:t>
            </a:r>
          </a:p>
        </p:txBody>
      </p:sp>
      <p:sp>
        <p:nvSpPr>
          <p:cNvPr id="4" name="Footer Placeholder 3">
            <a:extLst>
              <a:ext uri="{FF2B5EF4-FFF2-40B4-BE49-F238E27FC236}">
                <a16:creationId xmlns:a16="http://schemas.microsoft.com/office/drawing/2014/main" id="{245AB7C1-21C6-49C3-997B-6F825F69D7C3}"/>
              </a:ext>
            </a:extLst>
          </p:cNvPr>
          <p:cNvSpPr>
            <a:spLocks noGrp="1"/>
          </p:cNvSpPr>
          <p:nvPr>
            <p:ph type="ftr" sz="quarter" idx="11"/>
          </p:nvPr>
        </p:nvSpPr>
        <p:spPr>
          <a:xfrm>
            <a:off x="384049" y="6223828"/>
            <a:ext cx="8282874" cy="365125"/>
          </a:xfrm>
        </p:spPr>
        <p:txBody>
          <a:bodyPr/>
          <a:lstStyle/>
          <a:p>
            <a:pPr algn="l"/>
            <a:r>
              <a:rPr lang="en-US" sz="1400" b="1" dirty="0"/>
              <a:t>BRECW Hyderabad</a:t>
            </a:r>
          </a:p>
        </p:txBody>
      </p:sp>
      <p:sp>
        <p:nvSpPr>
          <p:cNvPr id="5" name="Slide Number Placeholder 4">
            <a:extLst>
              <a:ext uri="{FF2B5EF4-FFF2-40B4-BE49-F238E27FC236}">
                <a16:creationId xmlns:a16="http://schemas.microsoft.com/office/drawing/2014/main" id="{D0ACADEA-2CCD-41CC-B578-1235BE47C855}"/>
              </a:ext>
            </a:extLst>
          </p:cNvPr>
          <p:cNvSpPr>
            <a:spLocks noGrp="1"/>
          </p:cNvSpPr>
          <p:nvPr>
            <p:ph type="sldNum" sz="quarter" idx="12"/>
          </p:nvPr>
        </p:nvSpPr>
        <p:spPr/>
        <p:txBody>
          <a:bodyPr/>
          <a:lstStyle/>
          <a:p>
            <a:fld id="{E304D31E-D718-4706-B0E0-D6DB565B4905}" type="slidenum">
              <a:rPr lang="en-US" sz="1400" b="1" smtClean="0">
                <a:latin typeface="Arial Black" panose="020B0A04020102020204" pitchFamily="34" charset="0"/>
              </a:rPr>
              <a:t>8</a:t>
            </a:fld>
            <a:endParaRPr lang="en-US" sz="1400" b="1" dirty="0">
              <a:latin typeface="Arial Black" panose="020B0A04020102020204" pitchFamily="34" charset="0"/>
            </a:endParaRPr>
          </a:p>
        </p:txBody>
      </p:sp>
      <p:pic>
        <p:nvPicPr>
          <p:cNvPr id="7" name="Picture 6">
            <a:extLst>
              <a:ext uri="{FF2B5EF4-FFF2-40B4-BE49-F238E27FC236}">
                <a16:creationId xmlns:a16="http://schemas.microsoft.com/office/drawing/2014/main" id="{C4EFEBCA-CC81-496E-ABDD-6F072B2D91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8206" y="4497887"/>
            <a:ext cx="5552137" cy="1457325"/>
          </a:xfrm>
          <a:prstGeom prst="rect">
            <a:avLst/>
          </a:prstGeom>
        </p:spPr>
      </p:pic>
      <p:sp>
        <p:nvSpPr>
          <p:cNvPr id="3" name="TextBox 2">
            <a:extLst>
              <a:ext uri="{FF2B5EF4-FFF2-40B4-BE49-F238E27FC236}">
                <a16:creationId xmlns:a16="http://schemas.microsoft.com/office/drawing/2014/main" id="{8ECF92B4-E1AD-4F58-8C51-DA43F6C5909A}"/>
              </a:ext>
            </a:extLst>
          </p:cNvPr>
          <p:cNvSpPr txBox="1"/>
          <p:nvPr/>
        </p:nvSpPr>
        <p:spPr>
          <a:xfrm>
            <a:off x="488273" y="1704513"/>
            <a:ext cx="9117366" cy="1619739"/>
          </a:xfrm>
          <a:prstGeom prst="rect">
            <a:avLst/>
          </a:prstGeom>
          <a:noFill/>
        </p:spPr>
        <p:txBody>
          <a:bodyPr wrap="square" rtlCol="0">
            <a:spAutoFit/>
          </a:bodyPr>
          <a:lstStyle/>
          <a:p>
            <a:pPr marL="854075" marR="128270" indent="-285750" algn="just">
              <a:lnSpc>
                <a:spcPct val="111000"/>
              </a:lnSpc>
              <a:spcAft>
                <a:spcPts val="55"/>
              </a:spcAft>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LCD is very helpful in providing user interface as well as for debugging purpose. The most common type of LCD controller is HITACHI 44780 which provides a simple interface between the controller &amp; an LCD. </a:t>
            </a:r>
          </a:p>
          <a:p>
            <a:pPr marL="854075" marR="128270" indent="-285750" algn="just">
              <a:lnSpc>
                <a:spcPct val="111000"/>
              </a:lnSpc>
              <a:spcAft>
                <a:spcPts val="55"/>
              </a:spcAft>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These LCD's are very simple to interface with the controller as well as are cost effective. </a:t>
            </a:r>
          </a:p>
        </p:txBody>
      </p:sp>
    </p:spTree>
    <p:extLst>
      <p:ext uri="{BB962C8B-B14F-4D97-AF65-F5344CB8AC3E}">
        <p14:creationId xmlns:p14="http://schemas.microsoft.com/office/powerpoint/2010/main" val="3573508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81141-4E76-41DE-B74B-D9D626C3E929}"/>
              </a:ext>
            </a:extLst>
          </p:cNvPr>
          <p:cNvSpPr>
            <a:spLocks noGrp="1"/>
          </p:cNvSpPr>
          <p:nvPr>
            <p:ph type="title"/>
          </p:nvPr>
        </p:nvSpPr>
        <p:spPr>
          <a:xfrm>
            <a:off x="1143000" y="461639"/>
            <a:ext cx="9875520" cy="941033"/>
          </a:xfrm>
        </p:spPr>
        <p:txBody>
          <a:bodyPr/>
          <a:lstStyle/>
          <a:p>
            <a:r>
              <a:rPr lang="en-US" dirty="0"/>
              <a:t>                            </a:t>
            </a:r>
            <a:r>
              <a:rPr lang="en-US" sz="4000" dirty="0">
                <a:latin typeface="Times New Roman" panose="02020603050405020304" pitchFamily="18" charset="0"/>
                <a:cs typeface="Times New Roman" panose="02020603050405020304" pitchFamily="18" charset="0"/>
              </a:rPr>
              <a:t>LED</a:t>
            </a:r>
            <a:r>
              <a:rPr lang="en-US" dirty="0"/>
              <a:t>:</a:t>
            </a:r>
            <a:endParaRPr lang="en-IN" dirty="0"/>
          </a:p>
        </p:txBody>
      </p:sp>
      <p:pic>
        <p:nvPicPr>
          <p:cNvPr id="23" name="Content Placeholder 22">
            <a:extLst>
              <a:ext uri="{FF2B5EF4-FFF2-40B4-BE49-F238E27FC236}">
                <a16:creationId xmlns:a16="http://schemas.microsoft.com/office/drawing/2014/main" id="{BCB23585-30CB-43FE-B872-2A8AAA6AAD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2152" y="2787745"/>
            <a:ext cx="4148783" cy="3199041"/>
          </a:xfrm>
        </p:spPr>
      </p:pic>
      <p:sp>
        <p:nvSpPr>
          <p:cNvPr id="4" name="Footer Placeholder 3">
            <a:extLst>
              <a:ext uri="{FF2B5EF4-FFF2-40B4-BE49-F238E27FC236}">
                <a16:creationId xmlns:a16="http://schemas.microsoft.com/office/drawing/2014/main" id="{1054CB54-1432-4654-A686-15F260B19696}"/>
              </a:ext>
            </a:extLst>
          </p:cNvPr>
          <p:cNvSpPr>
            <a:spLocks noGrp="1"/>
          </p:cNvSpPr>
          <p:nvPr>
            <p:ph type="ftr" sz="quarter" idx="11"/>
          </p:nvPr>
        </p:nvSpPr>
        <p:spPr>
          <a:xfrm>
            <a:off x="-2104008" y="6223828"/>
            <a:ext cx="6163944" cy="365125"/>
          </a:xfrm>
        </p:spPr>
        <p:txBody>
          <a:bodyPr/>
          <a:lstStyle/>
          <a:p>
            <a:r>
              <a:rPr lang="en-US" dirty="0"/>
              <a:t>BRECW Hyderabad</a:t>
            </a:r>
          </a:p>
        </p:txBody>
      </p:sp>
      <p:sp>
        <p:nvSpPr>
          <p:cNvPr id="5" name="Slide Number Placeholder 4">
            <a:extLst>
              <a:ext uri="{FF2B5EF4-FFF2-40B4-BE49-F238E27FC236}">
                <a16:creationId xmlns:a16="http://schemas.microsoft.com/office/drawing/2014/main" id="{A4A116CC-FF4A-41F3-9740-A2EB2CD622A9}"/>
              </a:ext>
            </a:extLst>
          </p:cNvPr>
          <p:cNvSpPr>
            <a:spLocks noGrp="1"/>
          </p:cNvSpPr>
          <p:nvPr>
            <p:ph type="sldNum" sz="quarter" idx="12"/>
          </p:nvPr>
        </p:nvSpPr>
        <p:spPr/>
        <p:txBody>
          <a:bodyPr/>
          <a:lstStyle/>
          <a:p>
            <a:fld id="{E304D31E-D718-4706-B0E0-D6DB565B4905}" type="slidenum">
              <a:rPr lang="en-US" smtClean="0"/>
              <a:t>9</a:t>
            </a:fld>
            <a:endParaRPr lang="en-US"/>
          </a:p>
        </p:txBody>
      </p:sp>
      <p:sp>
        <p:nvSpPr>
          <p:cNvPr id="6" name="TextBox 5">
            <a:extLst>
              <a:ext uri="{FF2B5EF4-FFF2-40B4-BE49-F238E27FC236}">
                <a16:creationId xmlns:a16="http://schemas.microsoft.com/office/drawing/2014/main" id="{8D1E539F-8B3B-48C1-B41C-86C2924E5C1D}"/>
              </a:ext>
            </a:extLst>
          </p:cNvPr>
          <p:cNvSpPr txBox="1"/>
          <p:nvPr/>
        </p:nvSpPr>
        <p:spPr>
          <a:xfrm>
            <a:off x="1203960" y="1587416"/>
            <a:ext cx="6995160"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t>A Light-emitting Diode is a semiconductor light source that emits light when current flows through it.</a:t>
            </a:r>
          </a:p>
          <a:p>
            <a:pPr marL="285750" indent="-285750">
              <a:buFont typeface="Wingdings" panose="05000000000000000000" pitchFamily="2" charset="2"/>
              <a:buChar char="Ø"/>
            </a:pPr>
            <a:r>
              <a:rPr lang="en-US" dirty="0"/>
              <a:t>This directional lighting capability reduces wasted light and energy.</a:t>
            </a:r>
          </a:p>
          <a:p>
            <a:endParaRPr lang="en-US" dirty="0"/>
          </a:p>
        </p:txBody>
      </p:sp>
    </p:spTree>
    <p:extLst>
      <p:ext uri="{BB962C8B-B14F-4D97-AF65-F5344CB8AC3E}">
        <p14:creationId xmlns:p14="http://schemas.microsoft.com/office/powerpoint/2010/main" val="1161538497"/>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554</TotalTime>
  <Words>744</Words>
  <Application>Microsoft Office PowerPoint</Application>
  <PresentationFormat>Widescreen</PresentationFormat>
  <Paragraphs>159</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 Black</vt:lpstr>
      <vt:lpstr>Calibri</vt:lpstr>
      <vt:lpstr>Corbel</vt:lpstr>
      <vt:lpstr>Times New Roman</vt:lpstr>
      <vt:lpstr>Wingdings</vt:lpstr>
      <vt:lpstr>Basis</vt:lpstr>
      <vt:lpstr>IOT BASED UNDERGROUND CABLE FAULT DETECTION </vt:lpstr>
      <vt:lpstr>Contents:</vt:lpstr>
      <vt:lpstr>Introduction:</vt:lpstr>
      <vt:lpstr>Block Diagram:</vt:lpstr>
      <vt:lpstr>Hardware Requirements:</vt:lpstr>
      <vt:lpstr>                                  ATMega328P</vt:lpstr>
      <vt:lpstr>Power Supply:</vt:lpstr>
      <vt:lpstr>Liquid Crystal Display(LCD):</vt:lpstr>
      <vt:lpstr>                            LED:</vt:lpstr>
      <vt:lpstr>Relay:</vt:lpstr>
      <vt:lpstr>                               Push Button</vt:lpstr>
      <vt:lpstr>                         Wi-fi Module(ESP 8266):</vt:lpstr>
      <vt:lpstr>Software requirements:</vt:lpstr>
      <vt:lpstr>                            Flow Chart:</vt:lpstr>
      <vt:lpstr>                         Circuit Diagram:</vt:lpstr>
      <vt:lpstr>                             Applications:</vt:lpstr>
      <vt:lpstr>Advantages and Disadvantages:</vt:lpstr>
      <vt:lpstr>                              Output</vt:lpstr>
      <vt:lpstr>                           Future Scope:</vt:lpstr>
      <vt:lpstr>Conclusion:</vt:lpstr>
      <vt:lpstr>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UNDERGROUND CABLE FAULT DETECTION</dc:title>
  <dc:creator>S MONI GAYATHRI</dc:creator>
  <cp:lastModifiedBy>S MONI GAYATHRI</cp:lastModifiedBy>
  <cp:revision>73</cp:revision>
  <dcterms:created xsi:type="dcterms:W3CDTF">2020-08-30T10:29:41Z</dcterms:created>
  <dcterms:modified xsi:type="dcterms:W3CDTF">2023-05-18T03:48:40Z</dcterms:modified>
</cp:coreProperties>
</file>