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4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95" r:id="rId17"/>
    <p:sldId id="300" r:id="rId18"/>
    <p:sldId id="297" r:id="rId19"/>
    <p:sldId id="285" r:id="rId20"/>
    <p:sldId id="290" r:id="rId21"/>
    <p:sldId id="286" r:id="rId22"/>
    <p:sldId id="287" r:id="rId23"/>
    <p:sldId id="288" r:id="rId24"/>
  </p:sldIdLst>
  <p:sldSz cx="12192000" cy="6858000"/>
  <p:notesSz cx="6858000" cy="9144000"/>
  <p:embeddedFontLst>
    <p:embeddedFont>
      <p:font typeface="Microsoft Yahei" panose="020B0503020204020204" pitchFamily="34" charset="-122"/>
      <p:regular r:id="rId26"/>
      <p:bold r:id="rId27"/>
    </p:embeddedFont>
    <p:embeddedFont>
      <p:font typeface="Overlock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iYaJpJ+5qR2yxz1hzE4A6/xRlY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46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4" name="Google Shape;574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1" name="Google Shape;59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较">
  <p:cSld name="1_比较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41"/>
          <p:cNvSpPr txBox="1"/>
          <p:nvPr/>
        </p:nvSpPr>
        <p:spPr>
          <a:xfrm>
            <a:off x="1806104" y="6662260"/>
            <a:ext cx="1440159" cy="11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行业PPT模板</a:t>
            </a:r>
            <a:r>
              <a:rPr lang="en-US" sz="1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http://www.1ppt.com/hangye/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4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" TargetMode="External"/><Relationship Id="rId3" Type="http://schemas.openxmlformats.org/officeDocument/2006/relationships/hyperlink" Target="https://www.w3schools.com/" TargetMode="External"/><Relationship Id="rId7" Type="http://schemas.openxmlformats.org/officeDocument/2006/relationships/hyperlink" Target="https://www.edx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ursera.org/" TargetMode="External"/><Relationship Id="rId5" Type="http://schemas.openxmlformats.org/officeDocument/2006/relationships/hyperlink" Target="https://www.freecodecamp.org/" TargetMode="External"/><Relationship Id="rId4" Type="http://schemas.openxmlformats.org/officeDocument/2006/relationships/hyperlink" Target="https://www.codecademy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 txBox="1"/>
          <p:nvPr/>
        </p:nvSpPr>
        <p:spPr>
          <a:xfrm>
            <a:off x="930925" y="3168953"/>
            <a:ext cx="10211301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lt1"/>
              </a:buClr>
              <a:buSzPts val="6600"/>
            </a:pPr>
            <a:r>
              <a:rPr lang="en-IN" sz="6600" dirty="0">
                <a:latin typeface="Times New Roman"/>
                <a:ea typeface="Overlock"/>
                <a:cs typeface="Overlock"/>
                <a:sym typeface="Overlock"/>
              </a:rPr>
              <a:t>           </a:t>
            </a:r>
            <a:r>
              <a:rPr lang="en-IN" sz="6600" b="0" i="0" u="none" strike="noStrike" cap="none" dirty="0">
                <a:latin typeface="Times New Roman"/>
                <a:ea typeface="Overlock"/>
                <a:cs typeface="Overlock"/>
                <a:sym typeface="Overlock"/>
              </a:rPr>
              <a:t>SCMS </a:t>
            </a:r>
            <a:r>
              <a:rPr lang="en-IN" sz="6600" dirty="0">
                <a:latin typeface="Times New Roman"/>
                <a:ea typeface="Overlock"/>
                <a:cs typeface="Overlock"/>
                <a:sym typeface="Overlock"/>
              </a:rPr>
              <a:t>E-PASS</a:t>
            </a:r>
            <a:endParaRPr lang="en-US" sz="6600" b="0" i="0" u="none" strike="noStrike" cap="none" dirty="0">
              <a:latin typeface="Times New Roman"/>
              <a:ea typeface="Overlock"/>
              <a:cs typeface="Overlock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929982" y="5087573"/>
            <a:ext cx="203439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GUIDE</a:t>
            </a:r>
            <a:endParaRPr dirty="0"/>
          </a:p>
        </p:txBody>
      </p:sp>
      <p:sp>
        <p:nvSpPr>
          <p:cNvPr id="115" name="Google Shape;115;p1"/>
          <p:cNvSpPr txBox="1"/>
          <p:nvPr/>
        </p:nvSpPr>
        <p:spPr>
          <a:xfrm>
            <a:off x="929982" y="5444856"/>
            <a:ext cx="17043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/>
                <a:cs typeface="Times New Roman"/>
                <a:sym typeface="Times New Roman"/>
              </a:rPr>
              <a:t>Dr.Dhanya</a:t>
            </a:r>
            <a:r>
              <a:rPr lang="en-US" sz="1800" dirty="0">
                <a:latin typeface="Times New Roman"/>
                <a:cs typeface="Times New Roman"/>
                <a:sym typeface="Times New Roman"/>
              </a:rPr>
              <a:t> K A,</a:t>
            </a:r>
            <a:endParaRPr dirty="0"/>
          </a:p>
        </p:txBody>
      </p:sp>
      <p:cxnSp>
        <p:nvCxnSpPr>
          <p:cNvPr id="116" name="Google Shape;116;p1"/>
          <p:cNvCxnSpPr/>
          <p:nvPr/>
        </p:nvCxnSpPr>
        <p:spPr>
          <a:xfrm>
            <a:off x="8154571" y="5328662"/>
            <a:ext cx="0" cy="89199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"/>
          <p:cNvSpPr txBox="1"/>
          <p:nvPr/>
        </p:nvSpPr>
        <p:spPr>
          <a:xfrm>
            <a:off x="8552768" y="5073196"/>
            <a:ext cx="219506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  <a:endParaRPr dirty="0"/>
          </a:p>
        </p:txBody>
      </p:sp>
      <p:sp>
        <p:nvSpPr>
          <p:cNvPr id="118" name="Google Shape;118;p1"/>
          <p:cNvSpPr txBox="1"/>
          <p:nvPr/>
        </p:nvSpPr>
        <p:spPr>
          <a:xfrm>
            <a:off x="8553530" y="5215035"/>
            <a:ext cx="342966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Gourisankar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nilkumar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(SCM22CS110)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Hadhi Muhammed (SCM22CS113)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Hiba </a:t>
            </a:r>
            <a:r>
              <a:rPr lang="en-US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Thanseem</a:t>
            </a: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(SCM22CS117)</a:t>
            </a: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Malavika Ravi(SCM22CS139)</a:t>
            </a:r>
            <a:endParaRPr dirty="0"/>
          </a:p>
        </p:txBody>
      </p:sp>
      <p:cxnSp>
        <p:nvCxnSpPr>
          <p:cNvPr id="119" name="Google Shape;119;p1"/>
          <p:cNvCxnSpPr/>
          <p:nvPr/>
        </p:nvCxnSpPr>
        <p:spPr>
          <a:xfrm>
            <a:off x="3450598" y="5328662"/>
            <a:ext cx="0" cy="891996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"/>
          <p:cNvSpPr txBox="1"/>
          <p:nvPr/>
        </p:nvSpPr>
        <p:spPr>
          <a:xfrm>
            <a:off x="4570298" y="5087573"/>
            <a:ext cx="3071058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COORDINATOR</a:t>
            </a:r>
            <a:endParaRPr dirty="0"/>
          </a:p>
        </p:txBody>
      </p:sp>
      <p:sp>
        <p:nvSpPr>
          <p:cNvPr id="121" name="Google Shape;121;p1"/>
          <p:cNvSpPr txBox="1"/>
          <p:nvPr/>
        </p:nvSpPr>
        <p:spPr>
          <a:xfrm>
            <a:off x="4570298" y="5444856"/>
            <a:ext cx="2114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Ms. </a:t>
            </a:r>
            <a:r>
              <a:rPr lang="en-US" sz="1800" dirty="0" err="1">
                <a:latin typeface="Times New Roman"/>
                <a:ea typeface="Times New Roman"/>
                <a:cs typeface="Times New Roman"/>
                <a:sym typeface="Times New Roman"/>
              </a:rPr>
              <a:t>Rosebell</a:t>
            </a: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 Paul</a:t>
            </a:r>
            <a:endParaRPr dirty="0"/>
          </a:p>
        </p:txBody>
      </p:sp>
      <p:sp>
        <p:nvSpPr>
          <p:cNvPr id="122" name="Google Shape;122;p1"/>
          <p:cNvSpPr txBox="1"/>
          <p:nvPr/>
        </p:nvSpPr>
        <p:spPr>
          <a:xfrm>
            <a:off x="929982" y="5748377"/>
            <a:ext cx="1598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Asst. Professor,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/>
                <a:ea typeface="Times New Roman"/>
                <a:cs typeface="Times New Roman"/>
                <a:sym typeface="Times New Roman"/>
              </a:rPr>
              <a:t>Dept. of CSE</a:t>
            </a:r>
            <a:endParaRPr dirty="0"/>
          </a:p>
        </p:txBody>
      </p:sp>
      <p:sp>
        <p:nvSpPr>
          <p:cNvPr id="123" name="Google Shape;123;p1"/>
          <p:cNvSpPr txBox="1"/>
          <p:nvPr/>
        </p:nvSpPr>
        <p:spPr>
          <a:xfrm>
            <a:off x="4570298" y="5748377"/>
            <a:ext cx="1598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Asst. Professor,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Dept. of CSE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6FCCF-5BEC-179B-FD72-CF9AC99A0C5E}"/>
              </a:ext>
            </a:extLst>
          </p:cNvPr>
          <p:cNvSpPr txBox="1"/>
          <p:nvPr/>
        </p:nvSpPr>
        <p:spPr>
          <a:xfrm>
            <a:off x="1110754" y="2237526"/>
            <a:ext cx="101019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Times New Roman"/>
              </a:rPr>
              <a:t>SCMS School of Engineering &amp; Technology</a:t>
            </a:r>
            <a:endParaRPr lang="en-US" sz="2400" dirty="0">
              <a:latin typeface="Times New Roman"/>
            </a:endParaRPr>
          </a:p>
          <a:p>
            <a:pPr algn="ctr"/>
            <a:r>
              <a:rPr lang="en-US" sz="2400" b="1" dirty="0">
                <a:latin typeface="Times New Roman"/>
              </a:rPr>
              <a:t>Department of Computer Science and Engineering</a:t>
            </a:r>
            <a:endParaRPr lang="en-US" sz="2400" dirty="0">
              <a:latin typeface="Times New Roman"/>
            </a:endParaRPr>
          </a:p>
          <a:p>
            <a:pPr algn="l"/>
            <a:endParaRPr lang="en-US" sz="2400" dirty="0">
              <a:latin typeface="Times New Roman"/>
            </a:endParaRPr>
          </a:p>
        </p:txBody>
      </p:sp>
      <p:pic>
        <p:nvPicPr>
          <p:cNvPr id="3" name="Picture 2" descr="A logo of a engineering and technology company&#10;&#10;AI-generated content may be incorrect.">
            <a:extLst>
              <a:ext uri="{FF2B5EF4-FFF2-40B4-BE49-F238E27FC236}">
                <a16:creationId xmlns:a16="http://schemas.microsoft.com/office/drawing/2014/main" id="{3F44712E-685D-3B50-7365-240557E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37" y="411282"/>
            <a:ext cx="1861329" cy="1635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8" name="Google Shape;298;p8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1" name="Google Shape;301;p8"/>
          <p:cNvSpPr txBox="1"/>
          <p:nvPr/>
        </p:nvSpPr>
        <p:spPr>
          <a:xfrm>
            <a:off x="1349827" y="371747"/>
            <a:ext cx="73674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 Hardware Requirements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2" name="Google Shape;302;p8"/>
          <p:cNvGrpSpPr/>
          <p:nvPr/>
        </p:nvGrpSpPr>
        <p:grpSpPr>
          <a:xfrm>
            <a:off x="410792" y="2229925"/>
            <a:ext cx="4830512" cy="3310582"/>
            <a:chOff x="5094480" y="1425238"/>
            <a:chExt cx="6506687" cy="4809016"/>
          </a:xfrm>
        </p:grpSpPr>
        <p:sp>
          <p:nvSpPr>
            <p:cNvPr id="303" name="Google Shape;303;p8"/>
            <p:cNvSpPr/>
            <p:nvPr/>
          </p:nvSpPr>
          <p:spPr>
            <a:xfrm>
              <a:off x="6661551" y="1743107"/>
              <a:ext cx="4607312" cy="2732629"/>
            </a:xfrm>
            <a:custGeom>
              <a:avLst/>
              <a:gdLst/>
              <a:ahLst/>
              <a:cxnLst/>
              <a:rect l="l" t="t" r="r" b="b"/>
              <a:pathLst>
                <a:path w="4561695" h="2732629" extrusionOk="0">
                  <a:moveTo>
                    <a:pt x="0" y="0"/>
                  </a:moveTo>
                  <a:lnTo>
                    <a:pt x="4561695" y="0"/>
                  </a:lnTo>
                  <a:lnTo>
                    <a:pt x="4561695" y="2732629"/>
                  </a:lnTo>
                  <a:lnTo>
                    <a:pt x="0" y="2732629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04" name="Google Shape;304;p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56334" y="1425238"/>
              <a:ext cx="5244833" cy="4809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5" name="Google Shape;305;p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83575" y="3708213"/>
              <a:ext cx="2601566" cy="1958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8"/>
            <p:cNvSpPr/>
            <p:nvPr/>
          </p:nvSpPr>
          <p:spPr>
            <a:xfrm>
              <a:off x="5384015" y="3705645"/>
              <a:ext cx="2633031" cy="1963611"/>
            </a:xfrm>
            <a:custGeom>
              <a:avLst/>
              <a:gdLst/>
              <a:ahLst/>
              <a:cxnLst/>
              <a:rect l="l" t="t" r="r" b="b"/>
              <a:pathLst>
                <a:path w="2633031" h="1963611" extrusionOk="0">
                  <a:moveTo>
                    <a:pt x="0" y="0"/>
                  </a:moveTo>
                  <a:lnTo>
                    <a:pt x="2633031" y="0"/>
                  </a:lnTo>
                  <a:lnTo>
                    <a:pt x="2633031" y="1963611"/>
                  </a:lnTo>
                  <a:lnTo>
                    <a:pt x="0" y="196361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07" name="Google Shape;307;p8"/>
            <p:cNvGrpSpPr/>
            <p:nvPr/>
          </p:nvGrpSpPr>
          <p:grpSpPr>
            <a:xfrm rot="5400000">
              <a:off x="5622120" y="3065843"/>
              <a:ext cx="2189405" cy="3244684"/>
              <a:chOff x="0" y="0"/>
              <a:chExt cx="6591304" cy="9765730"/>
            </a:xfrm>
          </p:grpSpPr>
          <p:pic>
            <p:nvPicPr>
              <p:cNvPr id="308" name="Google Shape;308;p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0" y="0"/>
                <a:ext cx="6591304" cy="976573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9" name="Google Shape;309;p8"/>
              <p:cNvSpPr/>
              <p:nvPr/>
            </p:nvSpPr>
            <p:spPr>
              <a:xfrm>
                <a:off x="363078" y="954047"/>
                <a:ext cx="5879096" cy="7918780"/>
              </a:xfrm>
              <a:prstGeom prst="rect">
                <a:avLst/>
              </a:prstGeom>
              <a:blipFill rotWithShape="0">
                <a:blip r:embed="rId7">
                  <a:alphaModFix/>
                </a:blip>
                <a:stretch>
                  <a:fillRect/>
                </a:stretch>
              </a:blip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324" name="Google Shape;324;p8"/>
          <p:cNvSpPr/>
          <p:nvPr/>
        </p:nvSpPr>
        <p:spPr>
          <a:xfrm>
            <a:off x="5448321" y="4765084"/>
            <a:ext cx="7352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5" name="Google Shape;325;p8"/>
          <p:cNvGrpSpPr/>
          <p:nvPr/>
        </p:nvGrpSpPr>
        <p:grpSpPr>
          <a:xfrm>
            <a:off x="6394488" y="2503486"/>
            <a:ext cx="5295775" cy="728705"/>
            <a:chOff x="8421461" y="1657898"/>
            <a:chExt cx="3335081" cy="728705"/>
          </a:xfrm>
        </p:grpSpPr>
        <p:sp>
          <p:nvSpPr>
            <p:cNvPr id="326" name="Google Shape;326;p8"/>
            <p:cNvSpPr txBox="1"/>
            <p:nvPr/>
          </p:nvSpPr>
          <p:spPr>
            <a:xfrm>
              <a:off x="8421462" y="1657898"/>
              <a:ext cx="3335080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>
                  <a:solidFill>
                    <a:schemeClr val="dk1"/>
                  </a:solidFill>
                  <a:latin typeface="Times New Roman"/>
                </a:rPr>
                <a:t>A minimum of 4GB RAM and a dual-core processor to handle user requests efficiently.</a:t>
              </a: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Arial"/>
                <a:buNone/>
              </a:pPr>
              <a:endParaRPr lang="en-US" sz="2400" dirty="0">
                <a:solidFill>
                  <a:schemeClr val="dk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27" name="Google Shape;327;p8"/>
            <p:cNvSpPr txBox="1"/>
            <p:nvPr/>
          </p:nvSpPr>
          <p:spPr>
            <a:xfrm>
              <a:off x="8421461" y="1921701"/>
              <a:ext cx="3088367" cy="464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2400"/>
                <a:buFont typeface="Arial"/>
                <a:buNone/>
              </a:pPr>
              <a:endParaRPr sz="2400" b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8" name="Google Shape;328;p8"/>
          <p:cNvGrpSpPr/>
          <p:nvPr/>
        </p:nvGrpSpPr>
        <p:grpSpPr>
          <a:xfrm>
            <a:off x="6394696" y="3735129"/>
            <a:ext cx="5295856" cy="728705"/>
            <a:chOff x="8421461" y="1657898"/>
            <a:chExt cx="3335081" cy="728705"/>
          </a:xfrm>
        </p:grpSpPr>
        <p:sp>
          <p:nvSpPr>
            <p:cNvPr id="329" name="Google Shape;329;p8"/>
            <p:cNvSpPr txBox="1"/>
            <p:nvPr/>
          </p:nvSpPr>
          <p:spPr>
            <a:xfrm>
              <a:off x="8421462" y="1657898"/>
              <a:ext cx="3335080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>
                  <a:solidFill>
                    <a:schemeClr val="dk1"/>
                  </a:solidFill>
                  <a:latin typeface="Times New Roman"/>
                </a:rPr>
                <a:t>Stable internet connection to support online bookings and real-time GPS tracking.</a:t>
              </a:r>
              <a:endParaRPr lang="en-US">
                <a:solidFill>
                  <a:schemeClr val="dk1"/>
                </a:solidFill>
                <a:latin typeface="Times New Roman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Arial"/>
                <a:buNone/>
              </a:pPr>
              <a:endParaRPr lang="en-US" sz="2400" dirty="0">
                <a:solidFill>
                  <a:schemeClr val="dk1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30" name="Google Shape;330;p8"/>
            <p:cNvSpPr txBox="1"/>
            <p:nvPr/>
          </p:nvSpPr>
          <p:spPr>
            <a:xfrm>
              <a:off x="8421461" y="1921701"/>
              <a:ext cx="3088367" cy="464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2400"/>
                <a:buFont typeface="Arial"/>
                <a:buNone/>
              </a:pPr>
              <a:endParaRPr sz="2400" b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1" name="Google Shape;331;p8"/>
          <p:cNvGrpSpPr/>
          <p:nvPr/>
        </p:nvGrpSpPr>
        <p:grpSpPr>
          <a:xfrm>
            <a:off x="6409937" y="4846648"/>
            <a:ext cx="5280615" cy="700434"/>
            <a:chOff x="8421461" y="1686169"/>
            <a:chExt cx="3335081" cy="700434"/>
          </a:xfrm>
        </p:grpSpPr>
        <p:sp>
          <p:nvSpPr>
            <p:cNvPr id="332" name="Google Shape;332;p8"/>
            <p:cNvSpPr txBox="1"/>
            <p:nvPr/>
          </p:nvSpPr>
          <p:spPr>
            <a:xfrm>
              <a:off x="8421462" y="1686169"/>
              <a:ext cx="3335080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 dirty="0">
                  <a:solidFill>
                    <a:schemeClr val="dk1"/>
                  </a:solidFill>
                  <a:latin typeface="Times New Roman"/>
                </a:rPr>
                <a:t>Accessible on desktops, laptops, tablets, and smartphones via a web or mobile application.</a:t>
              </a:r>
              <a:endParaRPr lang="en-US" dirty="0">
                <a:solidFill>
                  <a:schemeClr val="dk1"/>
                </a:solidFill>
                <a:latin typeface="Times New Roman"/>
              </a:endParaRPr>
            </a:p>
          </p:txBody>
        </p:sp>
        <p:sp>
          <p:nvSpPr>
            <p:cNvPr id="333" name="Google Shape;333;p8"/>
            <p:cNvSpPr txBox="1"/>
            <p:nvPr/>
          </p:nvSpPr>
          <p:spPr>
            <a:xfrm>
              <a:off x="8421461" y="1921701"/>
              <a:ext cx="3088367" cy="4649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2400"/>
                <a:buFont typeface="Arial"/>
                <a:buNone/>
              </a:pPr>
              <a:endParaRPr sz="2400" b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" name="Google Shape;233;p6">
            <a:extLst>
              <a:ext uri="{FF2B5EF4-FFF2-40B4-BE49-F238E27FC236}">
                <a16:creationId xmlns:a16="http://schemas.microsoft.com/office/drawing/2014/main" id="{E27EF97F-4FAD-8D26-BB19-B86B9483872C}"/>
              </a:ext>
            </a:extLst>
          </p:cNvPr>
          <p:cNvSpPr/>
          <p:nvPr/>
        </p:nvSpPr>
        <p:spPr>
          <a:xfrm rot="18900000">
            <a:off x="5834811" y="2159257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233;p6">
            <a:extLst>
              <a:ext uri="{FF2B5EF4-FFF2-40B4-BE49-F238E27FC236}">
                <a16:creationId xmlns:a16="http://schemas.microsoft.com/office/drawing/2014/main" id="{3E2A5E4E-A921-B442-F503-980933CFBAB6}"/>
              </a:ext>
            </a:extLst>
          </p:cNvPr>
          <p:cNvSpPr/>
          <p:nvPr/>
        </p:nvSpPr>
        <p:spPr>
          <a:xfrm rot="18900000">
            <a:off x="5834812" y="3313474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33;p6">
            <a:extLst>
              <a:ext uri="{FF2B5EF4-FFF2-40B4-BE49-F238E27FC236}">
                <a16:creationId xmlns:a16="http://schemas.microsoft.com/office/drawing/2014/main" id="{341C2A56-47E3-D026-4C00-E4D1C5D195E5}"/>
              </a:ext>
            </a:extLst>
          </p:cNvPr>
          <p:cNvSpPr/>
          <p:nvPr/>
        </p:nvSpPr>
        <p:spPr>
          <a:xfrm rot="18900000">
            <a:off x="5841779" y="4592947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9"/>
          <p:cNvCxnSpPr/>
          <p:nvPr/>
        </p:nvCxnSpPr>
        <p:spPr>
          <a:xfrm>
            <a:off x="501446" y="1157552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42" name="Google Shape;342;p9"/>
          <p:cNvSpPr txBox="1"/>
          <p:nvPr/>
        </p:nvSpPr>
        <p:spPr>
          <a:xfrm>
            <a:off x="1349827" y="371747"/>
            <a:ext cx="96323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05. Proposed Methodology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426392" y="6197957"/>
            <a:ext cx="1715791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Fig1. Flow Chart</a:t>
            </a:r>
            <a:endParaRPr/>
          </a:p>
        </p:txBody>
      </p:sp>
      <p:pic>
        <p:nvPicPr>
          <p:cNvPr id="2" name="Picture 1" descr="A diagram of a student dashboard&#10;&#10;AI-generated content may be incorrect.">
            <a:extLst>
              <a:ext uri="{FF2B5EF4-FFF2-40B4-BE49-F238E27FC236}">
                <a16:creationId xmlns:a16="http://schemas.microsoft.com/office/drawing/2014/main" id="{4E6EFB2A-678A-6C4F-15D4-D3072CE55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427" y="1211302"/>
            <a:ext cx="6855910" cy="5667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15E100-1F80-2AD1-8A7B-E74D7D26FD39}"/>
              </a:ext>
            </a:extLst>
          </p:cNvPr>
          <p:cNvSpPr/>
          <p:nvPr/>
        </p:nvSpPr>
        <p:spPr>
          <a:xfrm>
            <a:off x="411" y="146239"/>
            <a:ext cx="12162011" cy="6681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student&#10;&#10;AI-generated content may be incorrect.">
            <a:extLst>
              <a:ext uri="{FF2B5EF4-FFF2-40B4-BE49-F238E27FC236}">
                <a16:creationId xmlns:a16="http://schemas.microsoft.com/office/drawing/2014/main" id="{DB70D29F-97F4-E43E-37AF-0715DF8E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1" r="133" b="51"/>
          <a:stretch/>
        </p:blipFill>
        <p:spPr>
          <a:xfrm>
            <a:off x="2114813" y="302747"/>
            <a:ext cx="7993726" cy="6309065"/>
          </a:xfrm>
          <a:prstGeom prst="rect">
            <a:avLst/>
          </a:prstGeom>
        </p:spPr>
      </p:pic>
      <p:sp>
        <p:nvSpPr>
          <p:cNvPr id="351" name="Google Shape;351;p10"/>
          <p:cNvSpPr txBox="1"/>
          <p:nvPr/>
        </p:nvSpPr>
        <p:spPr>
          <a:xfrm>
            <a:off x="397637" y="5881655"/>
            <a:ext cx="1715791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Fig2. </a:t>
            </a:r>
            <a:r>
              <a:rPr lang="en-US" sz="16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559A54B-E6CA-1BF3-2EEF-531D34F6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125446"/>
            <a:ext cx="11171207" cy="5714161"/>
          </a:xfrm>
          <a:prstGeom prst="rect">
            <a:avLst/>
          </a:prstGeom>
        </p:spPr>
      </p:pic>
      <p:cxnSp>
        <p:nvCxnSpPr>
          <p:cNvPr id="357" name="Google Shape;357;p11"/>
          <p:cNvCxnSpPr/>
          <p:nvPr/>
        </p:nvCxnSpPr>
        <p:spPr>
          <a:xfrm>
            <a:off x="501446" y="1157552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0" name="Google Shape;360;p11"/>
          <p:cNvSpPr txBox="1"/>
          <p:nvPr/>
        </p:nvSpPr>
        <p:spPr>
          <a:xfrm>
            <a:off x="1349827" y="371747"/>
            <a:ext cx="963230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06. Database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1"/>
          <p:cNvSpPr txBox="1"/>
          <p:nvPr/>
        </p:nvSpPr>
        <p:spPr>
          <a:xfrm>
            <a:off x="497224" y="5894033"/>
            <a:ext cx="2363942" cy="69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Fig3. Database Collection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8" name="Google Shape;368;p12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1" name="Google Shape;371;p12"/>
          <p:cNvSpPr txBox="1"/>
          <p:nvPr/>
        </p:nvSpPr>
        <p:spPr>
          <a:xfrm>
            <a:off x="1349827" y="371747"/>
            <a:ext cx="8538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 Screenshots or Results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686D83-D34B-56A0-AFCE-23022CF41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627" y="1558638"/>
            <a:ext cx="8728364" cy="46097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p13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1" name="Google Shape;381;p13"/>
          <p:cNvSpPr txBox="1"/>
          <p:nvPr/>
        </p:nvSpPr>
        <p:spPr>
          <a:xfrm>
            <a:off x="1349827" y="371747"/>
            <a:ext cx="853889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 Screenshots or Results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70B4E1-B17E-22B4-0E7A-61FBC54C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8472"/>
            <a:ext cx="10515600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F1B6-8367-FFEA-C62F-49DC1F79A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 Screenshots or Results</a:t>
            </a:r>
            <a:br>
              <a:rPr lang="en-US" sz="4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57F5-8EE7-D29E-CA1F-C8650BF2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C13006-A962-11C7-E9DC-4B102C1C2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10515599" cy="426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E142-43CE-0F73-4AD4-F2BCEA5C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 Screenshots or Results</a:t>
            </a:r>
            <a:br>
              <a:rPr lang="en-US" sz="4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24365-35FF-127E-9DC5-FEF787AC7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B358C6-B73E-0CCC-F5AC-034655C1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2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5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416B-710E-43A2-A693-6D38C665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07. Screenshots or Results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1766D-C109-7D57-2369-B96B69C2E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E2053-2818-D17A-9DF4-9C17E89F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9902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4" name="Google Shape;554;p30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8" name="Google Shape;558;p30"/>
          <p:cNvSpPr txBox="1"/>
          <p:nvPr/>
        </p:nvSpPr>
        <p:spPr>
          <a:xfrm>
            <a:off x="8947615" y="1566015"/>
            <a:ext cx="14784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10713565" y="2599241"/>
            <a:ext cx="14784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25%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1812851" y="1578083"/>
            <a:ext cx="9877704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The system enables students to apply for a weekend bus pass online, eliminating the need for manual paperwork and office visits.</a:t>
            </a:r>
            <a:endParaRPr lang="en-US" dirty="0">
              <a:latin typeface="Times New Roman"/>
            </a:endParaRPr>
          </a:p>
          <a:p>
            <a:endParaRPr lang="en-US" dirty="0">
              <a:latin typeface="Times New Roman"/>
            </a:endParaRPr>
          </a:p>
        </p:txBody>
      </p:sp>
      <p:sp>
        <p:nvSpPr>
          <p:cNvPr id="562" name="Google Shape;562;p30"/>
          <p:cNvSpPr/>
          <p:nvPr/>
        </p:nvSpPr>
        <p:spPr>
          <a:xfrm>
            <a:off x="1812853" y="1228530"/>
            <a:ext cx="770045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Times New Roman"/>
              </a:rPr>
              <a:t>Seamless Bus Pass Management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151472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4" name="Google Shape;564;p30"/>
          <p:cNvSpPr/>
          <p:nvPr/>
        </p:nvSpPr>
        <p:spPr>
          <a:xfrm>
            <a:off x="1812851" y="2848752"/>
            <a:ext cx="10337779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rgbClr val="262626"/>
                </a:solidFill>
                <a:latin typeface="Times New Roman"/>
              </a:rPr>
              <a:t>Students can check seat availability in real time and book accordingly, ensuring they secure a spot without hassle.</a:t>
            </a:r>
            <a:endParaRPr lang="en-US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5" name="Google Shape;565;p30"/>
          <p:cNvSpPr/>
          <p:nvPr/>
        </p:nvSpPr>
        <p:spPr>
          <a:xfrm>
            <a:off x="1812852" y="2519506"/>
            <a:ext cx="6244158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Times New Roman"/>
              </a:rPr>
              <a:t>Real-time Seat Availability </a:t>
            </a:r>
          </a:p>
        </p:txBody>
      </p:sp>
      <p:sp>
        <p:nvSpPr>
          <p:cNvPr id="567" name="Google Shape;567;p30"/>
          <p:cNvSpPr/>
          <p:nvPr/>
        </p:nvSpPr>
        <p:spPr>
          <a:xfrm>
            <a:off x="1812851" y="4036301"/>
            <a:ext cx="9877703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Integrated UPI payment options allow students to pay for their bus pass instantly and securely.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68" name="Google Shape;568;p30"/>
          <p:cNvSpPr/>
          <p:nvPr/>
        </p:nvSpPr>
        <p:spPr>
          <a:xfrm>
            <a:off x="1824364" y="3682806"/>
            <a:ext cx="62326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Times New Roman"/>
              </a:rPr>
              <a:t>Digital Payments for Convenience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151472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70" name="Google Shape;570;p30"/>
          <p:cNvSpPr/>
          <p:nvPr/>
        </p:nvSpPr>
        <p:spPr>
          <a:xfrm>
            <a:off x="1812850" y="5356082"/>
            <a:ext cx="9877703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A centralized platform maintains records of applications, approvals, and payments, ensuring accountability and eliminating fraudulent claims.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571" name="Google Shape;571;p30"/>
          <p:cNvSpPr/>
          <p:nvPr/>
        </p:nvSpPr>
        <p:spPr>
          <a:xfrm>
            <a:off x="1812851" y="5011980"/>
            <a:ext cx="6232646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600" b="1" dirty="0">
                <a:solidFill>
                  <a:schemeClr val="tx1"/>
                </a:solidFill>
                <a:latin typeface="Times New Roman"/>
              </a:rPr>
              <a:t>Enhanced Transparency and Efficiency</a:t>
            </a:r>
          </a:p>
        </p:txBody>
      </p:sp>
      <p:sp>
        <p:nvSpPr>
          <p:cNvPr id="3" name="Google Shape;233;p6">
            <a:extLst>
              <a:ext uri="{FF2B5EF4-FFF2-40B4-BE49-F238E27FC236}">
                <a16:creationId xmlns:a16="http://schemas.microsoft.com/office/drawing/2014/main" id="{7849B773-4190-C1B4-9C6C-175123DB3BC8}"/>
              </a:ext>
            </a:extLst>
          </p:cNvPr>
          <p:cNvSpPr/>
          <p:nvPr/>
        </p:nvSpPr>
        <p:spPr>
          <a:xfrm rot="18900000">
            <a:off x="1185862" y="1399100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33;p6">
            <a:extLst>
              <a:ext uri="{FF2B5EF4-FFF2-40B4-BE49-F238E27FC236}">
                <a16:creationId xmlns:a16="http://schemas.microsoft.com/office/drawing/2014/main" id="{5D53E7CC-1D49-AA64-D67D-67EFEB4619B2}"/>
              </a:ext>
            </a:extLst>
          </p:cNvPr>
          <p:cNvSpPr/>
          <p:nvPr/>
        </p:nvSpPr>
        <p:spPr>
          <a:xfrm rot="18900000">
            <a:off x="1185860" y="2705366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33;p6">
            <a:extLst>
              <a:ext uri="{FF2B5EF4-FFF2-40B4-BE49-F238E27FC236}">
                <a16:creationId xmlns:a16="http://schemas.microsoft.com/office/drawing/2014/main" id="{FCDD5131-8A32-D6BB-22B5-0F5C0B90DA80}"/>
              </a:ext>
            </a:extLst>
          </p:cNvPr>
          <p:cNvSpPr/>
          <p:nvPr/>
        </p:nvSpPr>
        <p:spPr>
          <a:xfrm rot="18900000">
            <a:off x="1185861" y="3818805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33;p6">
            <a:extLst>
              <a:ext uri="{FF2B5EF4-FFF2-40B4-BE49-F238E27FC236}">
                <a16:creationId xmlns:a16="http://schemas.microsoft.com/office/drawing/2014/main" id="{0657DDEB-780B-48F5-B652-C7C02AD93581}"/>
              </a:ext>
            </a:extLst>
          </p:cNvPr>
          <p:cNvSpPr/>
          <p:nvPr/>
        </p:nvSpPr>
        <p:spPr>
          <a:xfrm rot="18900000">
            <a:off x="1185861" y="509535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2FB5BD-068F-98FF-924B-D9D950367811}"/>
              </a:ext>
            </a:extLst>
          </p:cNvPr>
          <p:cNvSpPr txBox="1"/>
          <p:nvPr/>
        </p:nvSpPr>
        <p:spPr>
          <a:xfrm>
            <a:off x="963561" y="39518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   08. Applications and Merits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0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"/>
          <p:cNvSpPr txBox="1"/>
          <p:nvPr/>
        </p:nvSpPr>
        <p:spPr>
          <a:xfrm rot="5400000">
            <a:off x="-840200" y="2255015"/>
            <a:ext cx="330795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CONTENS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130" name="Google Shape;130;p2"/>
          <p:cNvCxnSpPr/>
          <p:nvPr/>
        </p:nvCxnSpPr>
        <p:spPr>
          <a:xfrm>
            <a:off x="1275444" y="1048651"/>
            <a:ext cx="0" cy="3953231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" name="Google Shape;131;p2"/>
          <p:cNvSpPr txBox="1"/>
          <p:nvPr/>
        </p:nvSpPr>
        <p:spPr>
          <a:xfrm>
            <a:off x="4197805" y="611074"/>
            <a:ext cx="2739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2067353" y="564031"/>
            <a:ext cx="9393124" cy="503072"/>
            <a:chOff x="4611330" y="1493841"/>
            <a:chExt cx="9393128" cy="639760"/>
          </a:xfrm>
        </p:grpSpPr>
        <p:sp>
          <p:nvSpPr>
            <p:cNvPr id="133" name="Google Shape;133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 lang="en-US"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endParaRPr>
            </a:p>
          </p:txBody>
        </p:sp>
      </p:grpSp>
      <p:sp>
        <p:nvSpPr>
          <p:cNvPr id="135" name="Google Shape;135;p2"/>
          <p:cNvSpPr txBox="1"/>
          <p:nvPr/>
        </p:nvSpPr>
        <p:spPr>
          <a:xfrm>
            <a:off x="4197805" y="1187103"/>
            <a:ext cx="2739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6" name="Google Shape;136;p2"/>
          <p:cNvGrpSpPr/>
          <p:nvPr/>
        </p:nvGrpSpPr>
        <p:grpSpPr>
          <a:xfrm>
            <a:off x="2067353" y="1140060"/>
            <a:ext cx="9393126" cy="503072"/>
            <a:chOff x="4611330" y="1493841"/>
            <a:chExt cx="9393128" cy="639760"/>
          </a:xfrm>
        </p:grpSpPr>
        <p:sp>
          <p:nvSpPr>
            <p:cNvPr id="137" name="Google Shape;137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39" name="Google Shape;139;p2"/>
          <p:cNvSpPr txBox="1"/>
          <p:nvPr/>
        </p:nvSpPr>
        <p:spPr>
          <a:xfrm>
            <a:off x="4197805" y="1756173"/>
            <a:ext cx="34473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0" name="Google Shape;140;p2"/>
          <p:cNvGrpSpPr/>
          <p:nvPr/>
        </p:nvGrpSpPr>
        <p:grpSpPr>
          <a:xfrm>
            <a:off x="2067353" y="1709130"/>
            <a:ext cx="9393126" cy="503072"/>
            <a:chOff x="4611330" y="1493841"/>
            <a:chExt cx="9393128" cy="639760"/>
          </a:xfrm>
        </p:grpSpPr>
        <p:sp>
          <p:nvSpPr>
            <p:cNvPr id="141" name="Google Shape;141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endParaRPr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3" name="Google Shape;143;p2"/>
          <p:cNvSpPr txBox="1"/>
          <p:nvPr/>
        </p:nvSpPr>
        <p:spPr>
          <a:xfrm>
            <a:off x="4197805" y="2313971"/>
            <a:ext cx="640923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and Hardware requirements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4" name="Google Shape;144;p2"/>
          <p:cNvGrpSpPr/>
          <p:nvPr/>
        </p:nvGrpSpPr>
        <p:grpSpPr>
          <a:xfrm>
            <a:off x="2067353" y="2272564"/>
            <a:ext cx="9393126" cy="503072"/>
            <a:chOff x="4611330" y="1493841"/>
            <a:chExt cx="9393128" cy="639760"/>
          </a:xfrm>
        </p:grpSpPr>
        <p:sp>
          <p:nvSpPr>
            <p:cNvPr id="145" name="Google Shape;145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04</a:t>
              </a:r>
              <a:endParaRPr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47" name="Google Shape;147;p2"/>
          <p:cNvSpPr txBox="1"/>
          <p:nvPr/>
        </p:nvSpPr>
        <p:spPr>
          <a:xfrm>
            <a:off x="4197805" y="2879073"/>
            <a:ext cx="6718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8" name="Google Shape;148;p2"/>
          <p:cNvGrpSpPr/>
          <p:nvPr/>
        </p:nvGrpSpPr>
        <p:grpSpPr>
          <a:xfrm>
            <a:off x="2067353" y="2832030"/>
            <a:ext cx="9393126" cy="503072"/>
            <a:chOff x="4611330" y="1493841"/>
            <a:chExt cx="9393128" cy="639760"/>
          </a:xfrm>
        </p:grpSpPr>
        <p:sp>
          <p:nvSpPr>
            <p:cNvPr id="149" name="Google Shape;149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05</a:t>
              </a:r>
              <a:endParaRPr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1" name="Google Shape;151;p2"/>
          <p:cNvSpPr txBox="1"/>
          <p:nvPr/>
        </p:nvSpPr>
        <p:spPr>
          <a:xfrm>
            <a:off x="4197805" y="3438539"/>
            <a:ext cx="2739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2" name="Google Shape;152;p2"/>
          <p:cNvGrpSpPr/>
          <p:nvPr/>
        </p:nvGrpSpPr>
        <p:grpSpPr>
          <a:xfrm>
            <a:off x="2067353" y="3391496"/>
            <a:ext cx="9393126" cy="503072"/>
            <a:chOff x="4611330" y="1493841"/>
            <a:chExt cx="9393128" cy="639760"/>
          </a:xfrm>
        </p:grpSpPr>
        <p:sp>
          <p:nvSpPr>
            <p:cNvPr id="153" name="Google Shape;153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06</a:t>
              </a:r>
              <a:endParaRPr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5" name="Google Shape;155;p2"/>
          <p:cNvSpPr txBox="1"/>
          <p:nvPr/>
        </p:nvSpPr>
        <p:spPr>
          <a:xfrm>
            <a:off x="4197805" y="3983975"/>
            <a:ext cx="38055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 or Results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6" name="Google Shape;156;p2"/>
          <p:cNvGrpSpPr/>
          <p:nvPr/>
        </p:nvGrpSpPr>
        <p:grpSpPr>
          <a:xfrm>
            <a:off x="2067353" y="3936932"/>
            <a:ext cx="9393126" cy="503072"/>
            <a:chOff x="4611330" y="1493841"/>
            <a:chExt cx="9393128" cy="639760"/>
          </a:xfrm>
        </p:grpSpPr>
        <p:sp>
          <p:nvSpPr>
            <p:cNvPr id="157" name="Google Shape;157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07</a:t>
              </a:r>
              <a:endParaRPr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59" name="Google Shape;159;p2"/>
          <p:cNvSpPr txBox="1"/>
          <p:nvPr/>
        </p:nvSpPr>
        <p:spPr>
          <a:xfrm>
            <a:off x="4197805" y="4561438"/>
            <a:ext cx="6718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Application, Merits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0" name="Google Shape;160;p2"/>
          <p:cNvGrpSpPr/>
          <p:nvPr/>
        </p:nvGrpSpPr>
        <p:grpSpPr>
          <a:xfrm>
            <a:off x="2067353" y="4514395"/>
            <a:ext cx="9393126" cy="503072"/>
            <a:chOff x="4611330" y="1493841"/>
            <a:chExt cx="9393128" cy="639760"/>
          </a:xfrm>
        </p:grpSpPr>
        <p:sp>
          <p:nvSpPr>
            <p:cNvPr id="161" name="Google Shape;161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08</a:t>
              </a:r>
              <a:endParaRPr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3" name="Google Shape;163;p2"/>
          <p:cNvSpPr txBox="1"/>
          <p:nvPr/>
        </p:nvSpPr>
        <p:spPr>
          <a:xfrm>
            <a:off x="4197805" y="5127629"/>
            <a:ext cx="2739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4" name="Google Shape;164;p2"/>
          <p:cNvGrpSpPr/>
          <p:nvPr/>
        </p:nvGrpSpPr>
        <p:grpSpPr>
          <a:xfrm>
            <a:off x="2067353" y="5086222"/>
            <a:ext cx="9393126" cy="503072"/>
            <a:chOff x="4611330" y="1493841"/>
            <a:chExt cx="9393128" cy="639760"/>
          </a:xfrm>
        </p:grpSpPr>
        <p:sp>
          <p:nvSpPr>
            <p:cNvPr id="165" name="Google Shape;165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09</a:t>
              </a:r>
              <a:endParaRPr sz="2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7" name="Google Shape;167;p2"/>
          <p:cNvSpPr txBox="1"/>
          <p:nvPr/>
        </p:nvSpPr>
        <p:spPr>
          <a:xfrm>
            <a:off x="4197805" y="5699456"/>
            <a:ext cx="671875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4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2"/>
          <p:cNvGrpSpPr/>
          <p:nvPr/>
        </p:nvGrpSpPr>
        <p:grpSpPr>
          <a:xfrm>
            <a:off x="2067353" y="5652413"/>
            <a:ext cx="9393126" cy="503072"/>
            <a:chOff x="4611330" y="1493841"/>
            <a:chExt cx="9393128" cy="639760"/>
          </a:xfrm>
        </p:grpSpPr>
        <p:sp>
          <p:nvSpPr>
            <p:cNvPr id="169" name="Google Shape;169;p2"/>
            <p:cNvSpPr/>
            <p:nvPr/>
          </p:nvSpPr>
          <p:spPr>
            <a:xfrm>
              <a:off x="6096000" y="1493841"/>
              <a:ext cx="7908458" cy="639760"/>
            </a:xfrm>
            <a:prstGeom prst="rect">
              <a:avLst/>
            </a:prstGeom>
            <a:noFill/>
            <a:ln w="12700" cap="flat" cmpd="sng">
              <a:solidFill>
                <a:srgbClr val="D5DBE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611330" y="1493841"/>
              <a:ext cx="1484670" cy="6397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28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75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75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25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75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75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7750"/>
                            </p:stCondLst>
                            <p:childTnLst>
                              <p:par>
                                <p:cTn id="6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5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5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5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75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75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75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750"/>
                            </p:stCondLst>
                            <p:childTnLst>
                              <p:par>
                                <p:cTn id="9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1750"/>
                            </p:stCondLst>
                            <p:childTnLst>
                              <p:par>
                                <p:cTn id="9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25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25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554;p30">
            <a:extLst>
              <a:ext uri="{FF2B5EF4-FFF2-40B4-BE49-F238E27FC236}">
                <a16:creationId xmlns:a16="http://schemas.microsoft.com/office/drawing/2014/main" id="{C3D05830-8199-DCDA-E0C2-E68D4D348A33}"/>
              </a:ext>
            </a:extLst>
          </p:cNvPr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557;p30">
            <a:extLst>
              <a:ext uri="{FF2B5EF4-FFF2-40B4-BE49-F238E27FC236}">
                <a16:creationId xmlns:a16="http://schemas.microsoft.com/office/drawing/2014/main" id="{420D08D7-34BE-43D1-5A2C-00B5266FC6E5}"/>
              </a:ext>
            </a:extLst>
          </p:cNvPr>
          <p:cNvSpPr txBox="1"/>
          <p:nvPr/>
        </p:nvSpPr>
        <p:spPr>
          <a:xfrm>
            <a:off x="1349827" y="371747"/>
            <a:ext cx="77004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08. Applications and Merits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D6443-B4FD-27DD-32E5-6A7E8893DDF4}"/>
              </a:ext>
            </a:extLst>
          </p:cNvPr>
          <p:cNvSpPr txBox="1"/>
          <p:nvPr/>
        </p:nvSpPr>
        <p:spPr>
          <a:xfrm>
            <a:off x="1590136" y="3171646"/>
            <a:ext cx="9788105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Scalability and Future Expansion</a:t>
            </a:r>
            <a:r>
              <a:rPr lang="en-US" sz="2800" dirty="0">
                <a:solidFill>
                  <a:srgbClr val="002060"/>
                </a:solidFill>
                <a:latin typeface="Times New Roman"/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  <a:p>
            <a:r>
              <a:rPr lang="en-US" sz="2400" dirty="0">
                <a:latin typeface="Times New Roman"/>
              </a:rPr>
              <a:t>The system is designed to accommodate an increasing number of students and additional features, such as special passes for events or academic trips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A47D2-DA51-C217-820B-7F16BB1EACD0}"/>
              </a:ext>
            </a:extLst>
          </p:cNvPr>
          <p:cNvSpPr txBox="1"/>
          <p:nvPr/>
        </p:nvSpPr>
        <p:spPr>
          <a:xfrm>
            <a:off x="1604515" y="1618891"/>
            <a:ext cx="9773726" cy="12618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/>
              </a:rPr>
              <a:t>GPS-based Bus Tracking</a:t>
            </a:r>
            <a:r>
              <a:rPr lang="en-US" sz="2800" dirty="0">
                <a:solidFill>
                  <a:srgbClr val="002060"/>
                </a:solidFill>
                <a:latin typeface="Times New Roman"/>
              </a:rPr>
              <a:t>.</a:t>
            </a:r>
          </a:p>
          <a:p>
            <a:r>
              <a:rPr lang="en-US" sz="2400" dirty="0">
                <a:latin typeface="Times New Roman"/>
              </a:rPr>
              <a:t>The system provides real-time bus tracking, enabling students to monitor bus routes, arrival times, and delays for better planning. </a:t>
            </a:r>
          </a:p>
        </p:txBody>
      </p:sp>
      <p:sp>
        <p:nvSpPr>
          <p:cNvPr id="2" name="Google Shape;233;p6">
            <a:extLst>
              <a:ext uri="{FF2B5EF4-FFF2-40B4-BE49-F238E27FC236}">
                <a16:creationId xmlns:a16="http://schemas.microsoft.com/office/drawing/2014/main" id="{FD336A3E-C9A1-E22F-99EE-A9E2BD17AAB2}"/>
              </a:ext>
            </a:extLst>
          </p:cNvPr>
          <p:cNvSpPr/>
          <p:nvPr/>
        </p:nvSpPr>
        <p:spPr>
          <a:xfrm rot="18900000">
            <a:off x="1029026" y="1785200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233;p6">
            <a:extLst>
              <a:ext uri="{FF2B5EF4-FFF2-40B4-BE49-F238E27FC236}">
                <a16:creationId xmlns:a16="http://schemas.microsoft.com/office/drawing/2014/main" id="{E23C14FE-A0BC-1FC0-0907-3C370C9BB8BB}"/>
              </a:ext>
            </a:extLst>
          </p:cNvPr>
          <p:cNvSpPr/>
          <p:nvPr/>
        </p:nvSpPr>
        <p:spPr>
          <a:xfrm rot="18900000">
            <a:off x="1029027" y="3262085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253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7" name="Google Shape;577;p31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0" name="Google Shape;580;p31"/>
          <p:cNvSpPr txBox="1"/>
          <p:nvPr/>
        </p:nvSpPr>
        <p:spPr>
          <a:xfrm>
            <a:off x="1349827" y="371747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09. Conclusion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31"/>
          <p:cNvSpPr/>
          <p:nvPr/>
        </p:nvSpPr>
        <p:spPr>
          <a:xfrm>
            <a:off x="1854369" y="1447332"/>
            <a:ext cx="9257668" cy="1680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By leveraging modern web technologies such as React.js, Next.js, Node.js, and MongoDB, we have developed an efficient and user-friendly E-Pass system for hostel students.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582" name="Google Shape;582;p31"/>
          <p:cNvSpPr/>
          <p:nvPr/>
        </p:nvSpPr>
        <p:spPr>
          <a:xfrm>
            <a:off x="1854369" y="2885464"/>
            <a:ext cx="9547638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This digital solution eliminates the inefficiencies of the traditional manual process, allowing students to apply, pay, and track bus passes seamlessly.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583" name="Google Shape;583;p31"/>
          <p:cNvSpPr/>
          <p:nvPr/>
        </p:nvSpPr>
        <p:spPr>
          <a:xfrm>
            <a:off x="1854369" y="4016539"/>
            <a:ext cx="9257668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262626"/>
                </a:solidFill>
                <a:latin typeface="Times New Roman"/>
              </a:rPr>
              <a:t>With real-time seat availability, online payments, our system ensures transparency, convenience, and improved transportation management for </a:t>
            </a:r>
            <a:r>
              <a:rPr lang="en-US" sz="2400" dirty="0" err="1">
                <a:solidFill>
                  <a:srgbClr val="262626"/>
                </a:solidFill>
                <a:latin typeface="Times New Roman"/>
              </a:rPr>
              <a:t>students.We</a:t>
            </a:r>
            <a:r>
              <a:rPr lang="en-US" sz="2400" dirty="0">
                <a:solidFill>
                  <a:srgbClr val="262626"/>
                </a:solidFill>
                <a:latin typeface="Times New Roman"/>
              </a:rPr>
              <a:t> aim to provide a scalable and reliable platform that enhances student mobility while reducing administrative workload, ensuring a smooth and stress-free weekend travel experience.</a:t>
            </a:r>
            <a:endParaRPr lang="en-US" dirty="0">
              <a:latin typeface="Times New Roman"/>
            </a:endParaRPr>
          </a:p>
        </p:txBody>
      </p:sp>
      <p:sp>
        <p:nvSpPr>
          <p:cNvPr id="584" name="Google Shape;584;p31"/>
          <p:cNvSpPr/>
          <p:nvPr/>
        </p:nvSpPr>
        <p:spPr>
          <a:xfrm>
            <a:off x="1211883" y="1763107"/>
            <a:ext cx="416119" cy="404375"/>
          </a:xfrm>
          <a:custGeom>
            <a:avLst/>
            <a:gdLst/>
            <a:ahLst/>
            <a:cxnLst/>
            <a:rect l="l" t="t" r="r" b="b"/>
            <a:pathLst>
              <a:path w="94" h="79" extrusionOk="0">
                <a:moveTo>
                  <a:pt x="39" y="0"/>
                </a:moveTo>
                <a:cubicBezTo>
                  <a:pt x="50" y="0"/>
                  <a:pt x="59" y="3"/>
                  <a:pt x="66" y="8"/>
                </a:cubicBezTo>
                <a:cubicBezTo>
                  <a:pt x="74" y="13"/>
                  <a:pt x="78" y="20"/>
                  <a:pt x="78" y="28"/>
                </a:cubicBezTo>
                <a:cubicBezTo>
                  <a:pt x="78" y="30"/>
                  <a:pt x="78" y="32"/>
                  <a:pt x="78" y="34"/>
                </a:cubicBezTo>
                <a:cubicBezTo>
                  <a:pt x="80" y="34"/>
                  <a:pt x="83" y="36"/>
                  <a:pt x="85" y="37"/>
                </a:cubicBezTo>
                <a:cubicBezTo>
                  <a:pt x="90" y="41"/>
                  <a:pt x="94" y="46"/>
                  <a:pt x="94" y="52"/>
                </a:cubicBezTo>
                <a:cubicBezTo>
                  <a:pt x="94" y="55"/>
                  <a:pt x="92" y="59"/>
                  <a:pt x="90" y="62"/>
                </a:cubicBezTo>
                <a:cubicBezTo>
                  <a:pt x="88" y="64"/>
                  <a:pt x="86" y="66"/>
                  <a:pt x="83" y="68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6"/>
                  <a:pt x="83" y="77"/>
                  <a:pt x="83" y="77"/>
                </a:cubicBezTo>
                <a:cubicBezTo>
                  <a:pt x="82" y="79"/>
                  <a:pt x="80" y="79"/>
                  <a:pt x="78" y="77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1" y="72"/>
                  <a:pt x="70" y="72"/>
                </a:cubicBezTo>
                <a:cubicBezTo>
                  <a:pt x="70" y="72"/>
                  <a:pt x="70" y="72"/>
                  <a:pt x="70" y="72"/>
                </a:cubicBezTo>
                <a:cubicBezTo>
                  <a:pt x="70" y="72"/>
                  <a:pt x="70" y="72"/>
                  <a:pt x="70" y="72"/>
                </a:cubicBezTo>
                <a:cubicBezTo>
                  <a:pt x="68" y="72"/>
                  <a:pt x="67" y="72"/>
                  <a:pt x="65" y="72"/>
                </a:cubicBezTo>
                <a:cubicBezTo>
                  <a:pt x="58" y="72"/>
                  <a:pt x="51" y="70"/>
                  <a:pt x="46" y="67"/>
                </a:cubicBezTo>
                <a:cubicBezTo>
                  <a:pt x="41" y="64"/>
                  <a:pt x="38" y="60"/>
                  <a:pt x="37" y="55"/>
                </a:cubicBezTo>
                <a:cubicBezTo>
                  <a:pt x="36" y="55"/>
                  <a:pt x="34" y="55"/>
                  <a:pt x="33" y="55"/>
                </a:cubicBezTo>
                <a:cubicBezTo>
                  <a:pt x="31" y="55"/>
                  <a:pt x="30" y="55"/>
                  <a:pt x="28" y="54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15" y="63"/>
                  <a:pt x="14" y="62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5" y="50"/>
                  <a:pt x="15" y="50"/>
                  <a:pt x="15" y="50"/>
                </a:cubicBezTo>
                <a:cubicBezTo>
                  <a:pt x="11" y="47"/>
                  <a:pt x="7" y="44"/>
                  <a:pt x="5" y="41"/>
                </a:cubicBezTo>
                <a:cubicBezTo>
                  <a:pt x="2" y="37"/>
                  <a:pt x="0" y="32"/>
                  <a:pt x="0" y="28"/>
                </a:cubicBezTo>
                <a:cubicBezTo>
                  <a:pt x="0" y="20"/>
                  <a:pt x="5" y="13"/>
                  <a:pt x="12" y="8"/>
                </a:cubicBezTo>
                <a:cubicBezTo>
                  <a:pt x="19" y="3"/>
                  <a:pt x="29" y="0"/>
                  <a:pt x="39" y="0"/>
                </a:cubicBezTo>
                <a:close/>
                <a:moveTo>
                  <a:pt x="76" y="50"/>
                </a:moveTo>
                <a:cubicBezTo>
                  <a:pt x="75" y="50"/>
                  <a:pt x="74" y="51"/>
                  <a:pt x="74" y="52"/>
                </a:cubicBezTo>
                <a:cubicBezTo>
                  <a:pt x="74" y="54"/>
                  <a:pt x="75" y="55"/>
                  <a:pt x="76" y="55"/>
                </a:cubicBezTo>
                <a:cubicBezTo>
                  <a:pt x="78" y="55"/>
                  <a:pt x="79" y="54"/>
                  <a:pt x="79" y="52"/>
                </a:cubicBezTo>
                <a:cubicBezTo>
                  <a:pt x="79" y="51"/>
                  <a:pt x="78" y="50"/>
                  <a:pt x="76" y="50"/>
                </a:cubicBezTo>
                <a:close/>
                <a:moveTo>
                  <a:pt x="66" y="50"/>
                </a:moveTo>
                <a:cubicBezTo>
                  <a:pt x="65" y="50"/>
                  <a:pt x="64" y="51"/>
                  <a:pt x="64" y="52"/>
                </a:cubicBezTo>
                <a:cubicBezTo>
                  <a:pt x="64" y="54"/>
                  <a:pt x="65" y="55"/>
                  <a:pt x="66" y="55"/>
                </a:cubicBezTo>
                <a:cubicBezTo>
                  <a:pt x="68" y="55"/>
                  <a:pt x="69" y="54"/>
                  <a:pt x="69" y="52"/>
                </a:cubicBezTo>
                <a:cubicBezTo>
                  <a:pt x="69" y="51"/>
                  <a:pt x="68" y="50"/>
                  <a:pt x="66" y="50"/>
                </a:cubicBezTo>
                <a:close/>
                <a:moveTo>
                  <a:pt x="26" y="25"/>
                </a:moveTo>
                <a:cubicBezTo>
                  <a:pt x="24" y="25"/>
                  <a:pt x="23" y="26"/>
                  <a:pt x="23" y="28"/>
                </a:cubicBezTo>
                <a:cubicBezTo>
                  <a:pt x="23" y="29"/>
                  <a:pt x="24" y="31"/>
                  <a:pt x="26" y="31"/>
                </a:cubicBezTo>
                <a:cubicBezTo>
                  <a:pt x="28" y="31"/>
                  <a:pt x="29" y="29"/>
                  <a:pt x="29" y="28"/>
                </a:cubicBezTo>
                <a:cubicBezTo>
                  <a:pt x="29" y="26"/>
                  <a:pt x="28" y="25"/>
                  <a:pt x="26" y="25"/>
                </a:cubicBezTo>
                <a:close/>
                <a:moveTo>
                  <a:pt x="51" y="25"/>
                </a:moveTo>
                <a:cubicBezTo>
                  <a:pt x="49" y="25"/>
                  <a:pt x="48" y="26"/>
                  <a:pt x="48" y="28"/>
                </a:cubicBezTo>
                <a:cubicBezTo>
                  <a:pt x="48" y="29"/>
                  <a:pt x="49" y="31"/>
                  <a:pt x="51" y="31"/>
                </a:cubicBezTo>
                <a:cubicBezTo>
                  <a:pt x="53" y="31"/>
                  <a:pt x="54" y="29"/>
                  <a:pt x="54" y="28"/>
                </a:cubicBezTo>
                <a:cubicBezTo>
                  <a:pt x="54" y="26"/>
                  <a:pt x="53" y="25"/>
                  <a:pt x="51" y="25"/>
                </a:cubicBezTo>
                <a:close/>
                <a:moveTo>
                  <a:pt x="38" y="25"/>
                </a:moveTo>
                <a:cubicBezTo>
                  <a:pt x="36" y="25"/>
                  <a:pt x="35" y="26"/>
                  <a:pt x="35" y="28"/>
                </a:cubicBezTo>
                <a:cubicBezTo>
                  <a:pt x="35" y="29"/>
                  <a:pt x="36" y="31"/>
                  <a:pt x="38" y="31"/>
                </a:cubicBezTo>
                <a:cubicBezTo>
                  <a:pt x="40" y="31"/>
                  <a:pt x="41" y="29"/>
                  <a:pt x="41" y="28"/>
                </a:cubicBezTo>
                <a:cubicBezTo>
                  <a:pt x="41" y="26"/>
                  <a:pt x="40" y="25"/>
                  <a:pt x="38" y="25"/>
                </a:cubicBezTo>
                <a:close/>
                <a:moveTo>
                  <a:pt x="75" y="39"/>
                </a:moveTo>
                <a:cubicBezTo>
                  <a:pt x="73" y="42"/>
                  <a:pt x="70" y="45"/>
                  <a:pt x="66" y="48"/>
                </a:cubicBezTo>
                <a:cubicBezTo>
                  <a:pt x="60" y="52"/>
                  <a:pt x="52" y="55"/>
                  <a:pt x="44" y="55"/>
                </a:cubicBezTo>
                <a:cubicBezTo>
                  <a:pt x="45" y="58"/>
                  <a:pt x="47" y="60"/>
                  <a:pt x="49" y="62"/>
                </a:cubicBezTo>
                <a:cubicBezTo>
                  <a:pt x="53" y="64"/>
                  <a:pt x="59" y="66"/>
                  <a:pt x="65" y="66"/>
                </a:cubicBezTo>
                <a:cubicBezTo>
                  <a:pt x="67" y="66"/>
                  <a:pt x="68" y="66"/>
                  <a:pt x="69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2" y="66"/>
                  <a:pt x="73" y="65"/>
                </a:cubicBezTo>
                <a:cubicBezTo>
                  <a:pt x="74" y="65"/>
                  <a:pt x="75" y="65"/>
                  <a:pt x="76" y="66"/>
                </a:cubicBezTo>
                <a:cubicBezTo>
                  <a:pt x="77" y="68"/>
                  <a:pt x="77" y="68"/>
                  <a:pt x="77" y="68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5"/>
                  <a:pt x="78" y="64"/>
                  <a:pt x="79" y="63"/>
                </a:cubicBezTo>
                <a:cubicBezTo>
                  <a:pt x="82" y="62"/>
                  <a:pt x="84" y="60"/>
                  <a:pt x="85" y="58"/>
                </a:cubicBezTo>
                <a:cubicBezTo>
                  <a:pt x="87" y="56"/>
                  <a:pt x="87" y="54"/>
                  <a:pt x="87" y="52"/>
                </a:cubicBezTo>
                <a:cubicBezTo>
                  <a:pt x="87" y="48"/>
                  <a:pt x="85" y="45"/>
                  <a:pt x="81" y="42"/>
                </a:cubicBezTo>
                <a:cubicBezTo>
                  <a:pt x="80" y="41"/>
                  <a:pt x="77" y="40"/>
                  <a:pt x="75" y="39"/>
                </a:cubicBezTo>
                <a:close/>
                <a:moveTo>
                  <a:pt x="63" y="13"/>
                </a:moveTo>
                <a:cubicBezTo>
                  <a:pt x="57" y="9"/>
                  <a:pt x="49" y="6"/>
                  <a:pt x="39" y="6"/>
                </a:cubicBezTo>
                <a:cubicBezTo>
                  <a:pt x="30" y="6"/>
                  <a:pt x="22" y="9"/>
                  <a:pt x="15" y="13"/>
                </a:cubicBezTo>
                <a:cubicBezTo>
                  <a:pt x="10" y="17"/>
                  <a:pt x="6" y="22"/>
                  <a:pt x="6" y="28"/>
                </a:cubicBezTo>
                <a:cubicBezTo>
                  <a:pt x="6" y="31"/>
                  <a:pt x="7" y="34"/>
                  <a:pt x="10" y="37"/>
                </a:cubicBezTo>
                <a:cubicBezTo>
                  <a:pt x="12" y="40"/>
                  <a:pt x="15" y="43"/>
                  <a:pt x="19" y="45"/>
                </a:cubicBezTo>
                <a:cubicBezTo>
                  <a:pt x="20" y="45"/>
                  <a:pt x="21" y="47"/>
                  <a:pt x="21" y="48"/>
                </a:cubicBezTo>
                <a:cubicBezTo>
                  <a:pt x="21" y="53"/>
                  <a:pt x="21" y="53"/>
                  <a:pt x="21" y="53"/>
                </a:cubicBezTo>
                <a:cubicBezTo>
                  <a:pt x="25" y="49"/>
                  <a:pt x="25" y="49"/>
                  <a:pt x="25" y="49"/>
                </a:cubicBezTo>
                <a:cubicBezTo>
                  <a:pt x="26" y="48"/>
                  <a:pt x="27" y="48"/>
                  <a:pt x="28" y="48"/>
                </a:cubicBezTo>
                <a:cubicBezTo>
                  <a:pt x="30" y="49"/>
                  <a:pt x="32" y="49"/>
                  <a:pt x="34" y="49"/>
                </a:cubicBezTo>
                <a:cubicBezTo>
                  <a:pt x="35" y="49"/>
                  <a:pt x="37" y="49"/>
                  <a:pt x="39" y="49"/>
                </a:cubicBezTo>
                <a:cubicBezTo>
                  <a:pt x="49" y="49"/>
                  <a:pt x="57" y="47"/>
                  <a:pt x="63" y="43"/>
                </a:cubicBezTo>
                <a:cubicBezTo>
                  <a:pt x="69" y="39"/>
                  <a:pt x="72" y="34"/>
                  <a:pt x="72" y="28"/>
                </a:cubicBezTo>
                <a:cubicBezTo>
                  <a:pt x="72" y="22"/>
                  <a:pt x="69" y="17"/>
                  <a:pt x="63" y="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5" name="Google Shape;585;p31"/>
          <p:cNvSpPr/>
          <p:nvPr/>
        </p:nvSpPr>
        <p:spPr>
          <a:xfrm>
            <a:off x="1211881" y="5559641"/>
            <a:ext cx="416119" cy="404375"/>
          </a:xfrm>
          <a:custGeom>
            <a:avLst/>
            <a:gdLst/>
            <a:ahLst/>
            <a:cxnLst/>
            <a:rect l="l" t="t" r="r" b="b"/>
            <a:pathLst>
              <a:path w="94" h="79" extrusionOk="0">
                <a:moveTo>
                  <a:pt x="39" y="0"/>
                </a:moveTo>
                <a:cubicBezTo>
                  <a:pt x="50" y="0"/>
                  <a:pt x="59" y="3"/>
                  <a:pt x="66" y="8"/>
                </a:cubicBezTo>
                <a:cubicBezTo>
                  <a:pt x="74" y="13"/>
                  <a:pt x="78" y="20"/>
                  <a:pt x="78" y="28"/>
                </a:cubicBezTo>
                <a:cubicBezTo>
                  <a:pt x="78" y="30"/>
                  <a:pt x="78" y="32"/>
                  <a:pt x="78" y="34"/>
                </a:cubicBezTo>
                <a:cubicBezTo>
                  <a:pt x="80" y="34"/>
                  <a:pt x="83" y="36"/>
                  <a:pt x="85" y="37"/>
                </a:cubicBezTo>
                <a:cubicBezTo>
                  <a:pt x="90" y="41"/>
                  <a:pt x="94" y="46"/>
                  <a:pt x="94" y="52"/>
                </a:cubicBezTo>
                <a:cubicBezTo>
                  <a:pt x="94" y="55"/>
                  <a:pt x="92" y="59"/>
                  <a:pt x="90" y="62"/>
                </a:cubicBezTo>
                <a:cubicBezTo>
                  <a:pt x="88" y="64"/>
                  <a:pt x="86" y="66"/>
                  <a:pt x="83" y="68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5"/>
                  <a:pt x="84" y="75"/>
                  <a:pt x="84" y="75"/>
                </a:cubicBezTo>
                <a:cubicBezTo>
                  <a:pt x="84" y="76"/>
                  <a:pt x="83" y="77"/>
                  <a:pt x="83" y="77"/>
                </a:cubicBezTo>
                <a:cubicBezTo>
                  <a:pt x="82" y="79"/>
                  <a:pt x="80" y="79"/>
                  <a:pt x="78" y="77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1" y="72"/>
                  <a:pt x="70" y="72"/>
                </a:cubicBezTo>
                <a:cubicBezTo>
                  <a:pt x="70" y="72"/>
                  <a:pt x="70" y="72"/>
                  <a:pt x="70" y="72"/>
                </a:cubicBezTo>
                <a:cubicBezTo>
                  <a:pt x="70" y="72"/>
                  <a:pt x="70" y="72"/>
                  <a:pt x="70" y="72"/>
                </a:cubicBezTo>
                <a:cubicBezTo>
                  <a:pt x="68" y="72"/>
                  <a:pt x="67" y="72"/>
                  <a:pt x="65" y="72"/>
                </a:cubicBezTo>
                <a:cubicBezTo>
                  <a:pt x="58" y="72"/>
                  <a:pt x="51" y="70"/>
                  <a:pt x="46" y="67"/>
                </a:cubicBezTo>
                <a:cubicBezTo>
                  <a:pt x="41" y="64"/>
                  <a:pt x="38" y="60"/>
                  <a:pt x="37" y="55"/>
                </a:cubicBezTo>
                <a:cubicBezTo>
                  <a:pt x="36" y="55"/>
                  <a:pt x="34" y="55"/>
                  <a:pt x="33" y="55"/>
                </a:cubicBezTo>
                <a:cubicBezTo>
                  <a:pt x="31" y="55"/>
                  <a:pt x="30" y="55"/>
                  <a:pt x="28" y="54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15" y="63"/>
                  <a:pt x="14" y="62"/>
                  <a:pt x="14" y="61"/>
                </a:cubicBezTo>
                <a:cubicBezTo>
                  <a:pt x="14" y="61"/>
                  <a:pt x="14" y="61"/>
                  <a:pt x="14" y="61"/>
                </a:cubicBezTo>
                <a:cubicBezTo>
                  <a:pt x="15" y="50"/>
                  <a:pt x="15" y="50"/>
                  <a:pt x="15" y="50"/>
                </a:cubicBezTo>
                <a:cubicBezTo>
                  <a:pt x="11" y="47"/>
                  <a:pt x="7" y="44"/>
                  <a:pt x="5" y="41"/>
                </a:cubicBezTo>
                <a:cubicBezTo>
                  <a:pt x="2" y="37"/>
                  <a:pt x="0" y="32"/>
                  <a:pt x="0" y="28"/>
                </a:cubicBezTo>
                <a:cubicBezTo>
                  <a:pt x="0" y="20"/>
                  <a:pt x="5" y="13"/>
                  <a:pt x="12" y="8"/>
                </a:cubicBezTo>
                <a:cubicBezTo>
                  <a:pt x="19" y="3"/>
                  <a:pt x="29" y="0"/>
                  <a:pt x="39" y="0"/>
                </a:cubicBezTo>
                <a:close/>
                <a:moveTo>
                  <a:pt x="76" y="50"/>
                </a:moveTo>
                <a:cubicBezTo>
                  <a:pt x="75" y="50"/>
                  <a:pt x="74" y="51"/>
                  <a:pt x="74" y="52"/>
                </a:cubicBezTo>
                <a:cubicBezTo>
                  <a:pt x="74" y="54"/>
                  <a:pt x="75" y="55"/>
                  <a:pt x="76" y="55"/>
                </a:cubicBezTo>
                <a:cubicBezTo>
                  <a:pt x="78" y="55"/>
                  <a:pt x="79" y="54"/>
                  <a:pt x="79" y="52"/>
                </a:cubicBezTo>
                <a:cubicBezTo>
                  <a:pt x="79" y="51"/>
                  <a:pt x="78" y="50"/>
                  <a:pt x="76" y="50"/>
                </a:cubicBezTo>
                <a:close/>
                <a:moveTo>
                  <a:pt x="66" y="50"/>
                </a:moveTo>
                <a:cubicBezTo>
                  <a:pt x="65" y="50"/>
                  <a:pt x="64" y="51"/>
                  <a:pt x="64" y="52"/>
                </a:cubicBezTo>
                <a:cubicBezTo>
                  <a:pt x="64" y="54"/>
                  <a:pt x="65" y="55"/>
                  <a:pt x="66" y="55"/>
                </a:cubicBezTo>
                <a:cubicBezTo>
                  <a:pt x="68" y="55"/>
                  <a:pt x="69" y="54"/>
                  <a:pt x="69" y="52"/>
                </a:cubicBezTo>
                <a:cubicBezTo>
                  <a:pt x="69" y="51"/>
                  <a:pt x="68" y="50"/>
                  <a:pt x="66" y="50"/>
                </a:cubicBezTo>
                <a:close/>
                <a:moveTo>
                  <a:pt x="26" y="25"/>
                </a:moveTo>
                <a:cubicBezTo>
                  <a:pt x="24" y="25"/>
                  <a:pt x="23" y="26"/>
                  <a:pt x="23" y="28"/>
                </a:cubicBezTo>
                <a:cubicBezTo>
                  <a:pt x="23" y="29"/>
                  <a:pt x="24" y="31"/>
                  <a:pt x="26" y="31"/>
                </a:cubicBezTo>
                <a:cubicBezTo>
                  <a:pt x="28" y="31"/>
                  <a:pt x="29" y="29"/>
                  <a:pt x="29" y="28"/>
                </a:cubicBezTo>
                <a:cubicBezTo>
                  <a:pt x="29" y="26"/>
                  <a:pt x="28" y="25"/>
                  <a:pt x="26" y="25"/>
                </a:cubicBezTo>
                <a:close/>
                <a:moveTo>
                  <a:pt x="51" y="25"/>
                </a:moveTo>
                <a:cubicBezTo>
                  <a:pt x="49" y="25"/>
                  <a:pt x="48" y="26"/>
                  <a:pt x="48" y="28"/>
                </a:cubicBezTo>
                <a:cubicBezTo>
                  <a:pt x="48" y="29"/>
                  <a:pt x="49" y="31"/>
                  <a:pt x="51" y="31"/>
                </a:cubicBezTo>
                <a:cubicBezTo>
                  <a:pt x="53" y="31"/>
                  <a:pt x="54" y="29"/>
                  <a:pt x="54" y="28"/>
                </a:cubicBezTo>
                <a:cubicBezTo>
                  <a:pt x="54" y="26"/>
                  <a:pt x="53" y="25"/>
                  <a:pt x="51" y="25"/>
                </a:cubicBezTo>
                <a:close/>
                <a:moveTo>
                  <a:pt x="38" y="25"/>
                </a:moveTo>
                <a:cubicBezTo>
                  <a:pt x="36" y="25"/>
                  <a:pt x="35" y="26"/>
                  <a:pt x="35" y="28"/>
                </a:cubicBezTo>
                <a:cubicBezTo>
                  <a:pt x="35" y="29"/>
                  <a:pt x="36" y="31"/>
                  <a:pt x="38" y="31"/>
                </a:cubicBezTo>
                <a:cubicBezTo>
                  <a:pt x="40" y="31"/>
                  <a:pt x="41" y="29"/>
                  <a:pt x="41" y="28"/>
                </a:cubicBezTo>
                <a:cubicBezTo>
                  <a:pt x="41" y="26"/>
                  <a:pt x="40" y="25"/>
                  <a:pt x="38" y="25"/>
                </a:cubicBezTo>
                <a:close/>
                <a:moveTo>
                  <a:pt x="75" y="39"/>
                </a:moveTo>
                <a:cubicBezTo>
                  <a:pt x="73" y="42"/>
                  <a:pt x="70" y="45"/>
                  <a:pt x="66" y="48"/>
                </a:cubicBezTo>
                <a:cubicBezTo>
                  <a:pt x="60" y="52"/>
                  <a:pt x="52" y="55"/>
                  <a:pt x="44" y="55"/>
                </a:cubicBezTo>
                <a:cubicBezTo>
                  <a:pt x="45" y="58"/>
                  <a:pt x="47" y="60"/>
                  <a:pt x="49" y="62"/>
                </a:cubicBezTo>
                <a:cubicBezTo>
                  <a:pt x="53" y="64"/>
                  <a:pt x="59" y="66"/>
                  <a:pt x="65" y="66"/>
                </a:cubicBezTo>
                <a:cubicBezTo>
                  <a:pt x="67" y="66"/>
                  <a:pt x="68" y="66"/>
                  <a:pt x="69" y="66"/>
                </a:cubicBezTo>
                <a:cubicBezTo>
                  <a:pt x="69" y="66"/>
                  <a:pt x="69" y="66"/>
                  <a:pt x="69" y="66"/>
                </a:cubicBezTo>
                <a:cubicBezTo>
                  <a:pt x="70" y="66"/>
                  <a:pt x="72" y="66"/>
                  <a:pt x="73" y="65"/>
                </a:cubicBezTo>
                <a:cubicBezTo>
                  <a:pt x="74" y="65"/>
                  <a:pt x="75" y="65"/>
                  <a:pt x="76" y="66"/>
                </a:cubicBezTo>
                <a:cubicBezTo>
                  <a:pt x="77" y="68"/>
                  <a:pt x="77" y="68"/>
                  <a:pt x="77" y="68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65"/>
                  <a:pt x="78" y="64"/>
                  <a:pt x="79" y="63"/>
                </a:cubicBezTo>
                <a:cubicBezTo>
                  <a:pt x="82" y="62"/>
                  <a:pt x="84" y="60"/>
                  <a:pt x="85" y="58"/>
                </a:cubicBezTo>
                <a:cubicBezTo>
                  <a:pt x="87" y="56"/>
                  <a:pt x="87" y="54"/>
                  <a:pt x="87" y="52"/>
                </a:cubicBezTo>
                <a:cubicBezTo>
                  <a:pt x="87" y="48"/>
                  <a:pt x="85" y="45"/>
                  <a:pt x="81" y="42"/>
                </a:cubicBezTo>
                <a:cubicBezTo>
                  <a:pt x="80" y="41"/>
                  <a:pt x="77" y="40"/>
                  <a:pt x="75" y="39"/>
                </a:cubicBezTo>
                <a:close/>
                <a:moveTo>
                  <a:pt x="63" y="13"/>
                </a:moveTo>
                <a:cubicBezTo>
                  <a:pt x="57" y="9"/>
                  <a:pt x="49" y="6"/>
                  <a:pt x="39" y="6"/>
                </a:cubicBezTo>
                <a:cubicBezTo>
                  <a:pt x="30" y="6"/>
                  <a:pt x="22" y="9"/>
                  <a:pt x="15" y="13"/>
                </a:cubicBezTo>
                <a:cubicBezTo>
                  <a:pt x="10" y="17"/>
                  <a:pt x="6" y="22"/>
                  <a:pt x="6" y="28"/>
                </a:cubicBezTo>
                <a:cubicBezTo>
                  <a:pt x="6" y="31"/>
                  <a:pt x="7" y="34"/>
                  <a:pt x="10" y="37"/>
                </a:cubicBezTo>
                <a:cubicBezTo>
                  <a:pt x="12" y="40"/>
                  <a:pt x="15" y="43"/>
                  <a:pt x="19" y="45"/>
                </a:cubicBezTo>
                <a:cubicBezTo>
                  <a:pt x="20" y="45"/>
                  <a:pt x="21" y="47"/>
                  <a:pt x="21" y="48"/>
                </a:cubicBezTo>
                <a:cubicBezTo>
                  <a:pt x="21" y="53"/>
                  <a:pt x="21" y="53"/>
                  <a:pt x="21" y="53"/>
                </a:cubicBezTo>
                <a:cubicBezTo>
                  <a:pt x="25" y="49"/>
                  <a:pt x="25" y="49"/>
                  <a:pt x="25" y="49"/>
                </a:cubicBezTo>
                <a:cubicBezTo>
                  <a:pt x="26" y="48"/>
                  <a:pt x="27" y="48"/>
                  <a:pt x="28" y="48"/>
                </a:cubicBezTo>
                <a:cubicBezTo>
                  <a:pt x="30" y="49"/>
                  <a:pt x="32" y="49"/>
                  <a:pt x="34" y="49"/>
                </a:cubicBezTo>
                <a:cubicBezTo>
                  <a:pt x="35" y="49"/>
                  <a:pt x="37" y="49"/>
                  <a:pt x="39" y="49"/>
                </a:cubicBezTo>
                <a:cubicBezTo>
                  <a:pt x="49" y="49"/>
                  <a:pt x="57" y="47"/>
                  <a:pt x="63" y="43"/>
                </a:cubicBezTo>
                <a:cubicBezTo>
                  <a:pt x="69" y="39"/>
                  <a:pt x="72" y="34"/>
                  <a:pt x="72" y="28"/>
                </a:cubicBezTo>
                <a:cubicBezTo>
                  <a:pt x="72" y="22"/>
                  <a:pt x="69" y="17"/>
                  <a:pt x="63" y="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6" name="Google Shape;586;p31"/>
          <p:cNvSpPr/>
          <p:nvPr/>
        </p:nvSpPr>
        <p:spPr>
          <a:xfrm rot="18900000">
            <a:off x="1362022" y="1587853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31"/>
          <p:cNvSpPr/>
          <p:nvPr/>
        </p:nvSpPr>
        <p:spPr>
          <a:xfrm rot="18900000">
            <a:off x="1368292" y="3043434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8" name="Google Shape;588;p31"/>
          <p:cNvSpPr/>
          <p:nvPr/>
        </p:nvSpPr>
        <p:spPr>
          <a:xfrm rot="18900000">
            <a:off x="1362022" y="4215337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4" name="Google Shape;594;p32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7" name="Google Shape;597;p32"/>
          <p:cNvSpPr txBox="1"/>
          <p:nvPr/>
        </p:nvSpPr>
        <p:spPr>
          <a:xfrm>
            <a:off x="1349827" y="371747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 References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32"/>
          <p:cNvSpPr/>
          <p:nvPr/>
        </p:nvSpPr>
        <p:spPr>
          <a:xfrm>
            <a:off x="570010" y="1781666"/>
            <a:ext cx="7197677" cy="60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https://www.codewithrandom.com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https://www.academia.edu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</a:t>
            </a: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https://www.codecademy.com/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https://www.freecodecamp.org/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https://www.edx.org/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https://developer.mozilla.org/</a:t>
            </a:r>
            <a:endParaRPr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3"/>
          <p:cNvSpPr txBox="1"/>
          <p:nvPr/>
        </p:nvSpPr>
        <p:spPr>
          <a:xfrm>
            <a:off x="3934860" y="2921168"/>
            <a:ext cx="4322279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Overlock"/>
              <a:buNone/>
            </a:pPr>
            <a:r>
              <a:rPr lang="en-US" sz="4800" dirty="0">
                <a:solidFill>
                  <a:schemeClr val="tx1"/>
                </a:solidFill>
                <a:latin typeface="Times New Roman"/>
                <a:ea typeface="Overlock"/>
                <a:cs typeface="Overlock"/>
                <a:sym typeface="Overlock"/>
              </a:rPr>
              <a:t>THANK YOU</a:t>
            </a:r>
            <a:endParaRPr lang="en-US" sz="4800" dirty="0">
              <a:solidFill>
                <a:schemeClr val="tx1"/>
              </a:solidFill>
              <a:latin typeface="Times New Roman"/>
              <a:ea typeface="Overlock"/>
              <a:cs typeface="Overlo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" name="Google Shape;176;p3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3"/>
          <p:cNvSpPr txBox="1"/>
          <p:nvPr/>
        </p:nvSpPr>
        <p:spPr>
          <a:xfrm>
            <a:off x="1349827" y="371747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 Introduction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1118369" y="1485205"/>
            <a:ext cx="10572185" cy="57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IN" sz="24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online platform for hostel students to obtain weekend bus passes.</a:t>
            </a:r>
            <a:endParaRPr sz="2400" dirty="0">
              <a:solidFill>
                <a:srgbClr val="26262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1118370" y="2218883"/>
            <a:ext cx="10572184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IN" sz="24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Eliminates the need for physical visits to the office by enabling digital booking and payment.</a:t>
            </a:r>
            <a:endParaRPr dirty="0"/>
          </a:p>
        </p:txBody>
      </p:sp>
      <p:sp>
        <p:nvSpPr>
          <p:cNvPr id="182" name="Google Shape;182;p3"/>
          <p:cNvSpPr/>
          <p:nvPr/>
        </p:nvSpPr>
        <p:spPr>
          <a:xfrm>
            <a:off x="1073969" y="4547627"/>
            <a:ext cx="10572183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IN" sz="24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seamless and secure e-pass generation, which can be accessed on mobile devices.</a:t>
            </a:r>
            <a:r>
              <a:rPr lang="en-US" sz="24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>
              <a:latin typeface="Times New Roman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1118369" y="3337162"/>
            <a:ext cx="10572183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IN" sz="24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include UPI payment integration, GPS tracking, and real-time seat availability for efficient management</a:t>
            </a:r>
            <a:r>
              <a:rPr lang="en-US" sz="2400" dirty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  <p:sp>
        <p:nvSpPr>
          <p:cNvPr id="184" name="Google Shape;184;p3"/>
          <p:cNvSpPr/>
          <p:nvPr/>
        </p:nvSpPr>
        <p:spPr>
          <a:xfrm rot="-2700000">
            <a:off x="574298" y="161718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"/>
          <p:cNvSpPr/>
          <p:nvPr/>
        </p:nvSpPr>
        <p:spPr>
          <a:xfrm rot="-2700000">
            <a:off x="583723" y="238543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3"/>
          <p:cNvSpPr/>
          <p:nvPr/>
        </p:nvSpPr>
        <p:spPr>
          <a:xfrm rot="-2700000">
            <a:off x="574296" y="349780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"/>
          <p:cNvSpPr/>
          <p:nvPr/>
        </p:nvSpPr>
        <p:spPr>
          <a:xfrm rot="-2700000">
            <a:off x="574296" y="4670937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CD222-1FDB-FAE3-C7FC-B00934745473}"/>
              </a:ext>
            </a:extLst>
          </p:cNvPr>
          <p:cNvSpPr txBox="1"/>
          <p:nvPr/>
        </p:nvSpPr>
        <p:spPr>
          <a:xfrm>
            <a:off x="1118369" y="5659964"/>
            <a:ext cx="1021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web and mobile development, incorporating technologies like React.js, Node.js, MongoDB, and payment gateway integration.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D31522-8FD3-0309-3692-5054A851A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77" y="5568671"/>
            <a:ext cx="603556" cy="6035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4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" name="Google Shape;196;p4"/>
          <p:cNvSpPr txBox="1"/>
          <p:nvPr/>
        </p:nvSpPr>
        <p:spPr>
          <a:xfrm>
            <a:off x="1341977" y="421131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 Objectives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871103" y="1591000"/>
            <a:ext cx="778588" cy="8058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1812851" y="2074650"/>
            <a:ext cx="9877704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Develop an intuitive system that allows students to book and pay for their weekend bus passes online, eliminating manual procedures.</a:t>
            </a:r>
            <a:endParaRPr lang="en-US" sz="240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1812853" y="1539614"/>
            <a:ext cx="770045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</a:rPr>
              <a:t>Simplify Bus Pass Booking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51472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871103" y="3105175"/>
            <a:ext cx="778588" cy="8058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4"/>
          <p:cNvSpPr/>
          <p:nvPr/>
        </p:nvSpPr>
        <p:spPr>
          <a:xfrm>
            <a:off x="1812851" y="3541388"/>
            <a:ext cx="987770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  <a:sym typeface="Times New Roman"/>
              </a:rPr>
              <a:t>Provide students with real-time seat availability, bus schedules, and tracking options to ensure clarity and efficiency</a:t>
            </a:r>
            <a:r>
              <a:rPr lang="en-US" sz="2400" dirty="0">
                <a:solidFill>
                  <a:srgbClr val="262626"/>
                </a:solidFill>
                <a:latin typeface="Times New Roman"/>
                <a:cs typeface="Times New Roman"/>
                <a:sym typeface="Times New Roman"/>
              </a:rPr>
              <a:t>.</a:t>
            </a:r>
            <a:endParaRPr lang="en-US" sz="2400" dirty="0">
              <a:solidFill>
                <a:srgbClr val="262626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1812852" y="3064365"/>
            <a:ext cx="5050838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</a:rPr>
              <a:t>Enhance Transparency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51472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871103" y="4579374"/>
            <a:ext cx="778588" cy="80584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4"/>
          <p:cNvSpPr/>
          <p:nvPr/>
        </p:nvSpPr>
        <p:spPr>
          <a:xfrm>
            <a:off x="1812851" y="5072781"/>
            <a:ext cx="9877703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Implement a first-come, first-served model for allocating extra seats to hostel students, ensuring fair distribution.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1812852" y="4576905"/>
            <a:ext cx="623264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</a:rPr>
              <a:t>Optimize Seat Allocation</a:t>
            </a:r>
            <a:endParaRPr lang="en-US" dirty="0">
              <a:solidFill>
                <a:schemeClr val="tx1"/>
              </a:solidFill>
              <a:latin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1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6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7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2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200"/>
                            </p:stCondLst>
                            <p:childTnLst>
                              <p:par>
                                <p:cTn id="4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8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3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5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5"/>
          <p:cNvSpPr txBox="1"/>
          <p:nvPr/>
        </p:nvSpPr>
        <p:spPr>
          <a:xfrm>
            <a:off x="1341977" y="421131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 Objectives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952589" y="1636531"/>
            <a:ext cx="810223" cy="8247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894338" y="1523409"/>
            <a:ext cx="637865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/>
                <a:sym typeface="Times New Roman"/>
              </a:rPr>
              <a:t>Improve User Experience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51472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952589" y="3049621"/>
            <a:ext cx="810223" cy="8247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05</a:t>
            </a:r>
            <a:endParaRPr sz="2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793697" y="3036191"/>
            <a:ext cx="7830364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 dirty="0">
                <a:solidFill>
                  <a:srgbClr val="151472"/>
                </a:solidFill>
                <a:latin typeface="Times New Roman"/>
              </a:rPr>
              <a:t> </a:t>
            </a:r>
            <a:r>
              <a:rPr lang="en-US" sz="3200" dirty="0">
                <a:solidFill>
                  <a:schemeClr val="tx1"/>
                </a:solidFill>
                <a:latin typeface="Times New Roman"/>
              </a:rPr>
              <a:t>Ensure Scalability &amp; Performance</a:t>
            </a:r>
            <a:endParaRPr lang="en-US" dirty="0">
              <a:solidFill>
                <a:schemeClr val="tx1"/>
              </a:solidFill>
              <a:latin typeface="Times New Roman"/>
            </a:endParaRPr>
          </a:p>
          <a:p>
            <a:endParaRPr lang="en-US" dirty="0">
              <a:latin typeface="Times New Roman"/>
            </a:endParaRP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151472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851206" y="1971154"/>
            <a:ext cx="9877704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Create an easy-to-use interface with secure authentication, digital pass storage, and GPS tracking for enhanced convenience.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1894338" y="3447883"/>
            <a:ext cx="9877704" cy="1052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400" dirty="0">
                <a:solidFill>
                  <a:srgbClr val="262626"/>
                </a:solidFill>
                <a:latin typeface="Times New Roman"/>
              </a:rPr>
              <a:t>Design a robust system capable of handling multiple bookings, real-time seat updates, and secure payment transactions without performance issues.</a:t>
            </a:r>
            <a:endParaRPr lang="en-US" dirty="0">
              <a:latin typeface="Times New Roman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6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6" name="Google Shape;226;p6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6"/>
          <p:cNvSpPr txBox="1"/>
          <p:nvPr/>
        </p:nvSpPr>
        <p:spPr>
          <a:xfrm>
            <a:off x="1349827" y="371747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 Problem Statement</a:t>
            </a:r>
            <a:endParaRPr sz="36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6"/>
          <p:cNvSpPr/>
          <p:nvPr/>
        </p:nvSpPr>
        <p:spPr>
          <a:xfrm>
            <a:off x="1118369" y="1494491"/>
            <a:ext cx="10572185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The current process of obtaining a weekend bus pass requires hostel students to physically visit the office, leading to inconvenience and time wastage.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1118369" y="4665066"/>
            <a:ext cx="10572183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</a:rPr>
              <a:t>The absence of a real-time tracking system makes it difficult for students to know seat availability and bus schedules.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1118369" y="3063785"/>
            <a:ext cx="10572183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Times New Roman"/>
                <a:ea typeface="Times New Roman"/>
                <a:sym typeface="Times New Roman"/>
              </a:rPr>
              <a:t>Manual processes often result in delays, inefficiencies, and errors in managing bus pass requests and payments.</a:t>
            </a:r>
            <a:endParaRPr lang="en-US" dirty="0">
              <a:latin typeface="Times New Roman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233" name="Google Shape;233;p6"/>
          <p:cNvSpPr/>
          <p:nvPr/>
        </p:nvSpPr>
        <p:spPr>
          <a:xfrm rot="-2700000">
            <a:off x="696848" y="161718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6"/>
          <p:cNvSpPr/>
          <p:nvPr/>
        </p:nvSpPr>
        <p:spPr>
          <a:xfrm rot="18900000">
            <a:off x="696846" y="3224424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6"/>
          <p:cNvSpPr/>
          <p:nvPr/>
        </p:nvSpPr>
        <p:spPr>
          <a:xfrm rot="18900000">
            <a:off x="696847" y="4828630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oogle Shape;226;p6">
            <a:extLst>
              <a:ext uri="{FF2B5EF4-FFF2-40B4-BE49-F238E27FC236}">
                <a16:creationId xmlns:a16="http://schemas.microsoft.com/office/drawing/2014/main" id="{E377ABD3-39D5-E58A-1B4C-FEDD1606BB83}"/>
              </a:ext>
            </a:extLst>
          </p:cNvPr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" name="Google Shape;229;p6">
            <a:extLst>
              <a:ext uri="{FF2B5EF4-FFF2-40B4-BE49-F238E27FC236}">
                <a16:creationId xmlns:a16="http://schemas.microsoft.com/office/drawing/2014/main" id="{1CE31CBC-B1E6-3E70-AA36-701ED579ABB0}"/>
              </a:ext>
            </a:extLst>
          </p:cNvPr>
          <p:cNvSpPr txBox="1"/>
          <p:nvPr/>
        </p:nvSpPr>
        <p:spPr>
          <a:xfrm>
            <a:off x="1349827" y="371747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 Problem Statement</a:t>
            </a:r>
            <a:endParaRPr sz="36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233;p6">
            <a:extLst>
              <a:ext uri="{FF2B5EF4-FFF2-40B4-BE49-F238E27FC236}">
                <a16:creationId xmlns:a16="http://schemas.microsoft.com/office/drawing/2014/main" id="{05F4553F-9FD3-C40D-F79E-4C497D8B6C3C}"/>
              </a:ext>
            </a:extLst>
          </p:cNvPr>
          <p:cNvSpPr/>
          <p:nvPr/>
        </p:nvSpPr>
        <p:spPr>
          <a:xfrm rot="18900000">
            <a:off x="696848" y="161718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234;p6">
            <a:extLst>
              <a:ext uri="{FF2B5EF4-FFF2-40B4-BE49-F238E27FC236}">
                <a16:creationId xmlns:a16="http://schemas.microsoft.com/office/drawing/2014/main" id="{124BAA67-92DD-2BAA-8530-DF71ABBD637F}"/>
              </a:ext>
            </a:extLst>
          </p:cNvPr>
          <p:cNvSpPr/>
          <p:nvPr/>
        </p:nvSpPr>
        <p:spPr>
          <a:xfrm rot="18900000">
            <a:off x="696846" y="274997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7E4143-63E7-3E35-C310-70197BE5105E}"/>
              </a:ext>
            </a:extLst>
          </p:cNvPr>
          <p:cNvSpPr txBox="1"/>
          <p:nvPr/>
        </p:nvSpPr>
        <p:spPr>
          <a:xfrm>
            <a:off x="1374476" y="1374476"/>
            <a:ext cx="103344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</a:rPr>
              <a:t>There is no centralized digital system to manage bookings, payments, and bus tracking, making it challenging to ensure transparency and efficiency.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38ECD-9E48-FA44-19A8-0BCDE8CD21B1}"/>
              </a:ext>
            </a:extLst>
          </p:cNvPr>
          <p:cNvSpPr txBox="1"/>
          <p:nvPr/>
        </p:nvSpPr>
        <p:spPr>
          <a:xfrm>
            <a:off x="1345721" y="2553420"/>
            <a:ext cx="99462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</a:rPr>
              <a:t>A digital E-Pass system will streamline this process by providing online booking, digital payments, seat allocation, and GPS tracking.</a:t>
            </a:r>
          </a:p>
        </p:txBody>
      </p:sp>
    </p:spTree>
    <p:extLst>
      <p:ext uri="{BB962C8B-B14F-4D97-AF65-F5344CB8AC3E}">
        <p14:creationId xmlns:p14="http://schemas.microsoft.com/office/powerpoint/2010/main" val="1867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226;p6">
            <a:extLst>
              <a:ext uri="{FF2B5EF4-FFF2-40B4-BE49-F238E27FC236}">
                <a16:creationId xmlns:a16="http://schemas.microsoft.com/office/drawing/2014/main" id="{FE5B2BB7-3E72-E609-6156-2A29235C5037}"/>
              </a:ext>
            </a:extLst>
          </p:cNvPr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Google Shape;229;p6">
            <a:extLst>
              <a:ext uri="{FF2B5EF4-FFF2-40B4-BE49-F238E27FC236}">
                <a16:creationId xmlns:a16="http://schemas.microsoft.com/office/drawing/2014/main" id="{0C9A4372-9D3A-C594-BD61-F1E75E163324}"/>
              </a:ext>
            </a:extLst>
          </p:cNvPr>
          <p:cNvSpPr txBox="1"/>
          <p:nvPr/>
        </p:nvSpPr>
        <p:spPr>
          <a:xfrm>
            <a:off x="1349827" y="371747"/>
            <a:ext cx="56760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03. Literature Survey</a:t>
            </a:r>
            <a:endParaRPr sz="3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3C5A1-A38D-7844-CD8D-F5554985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268730"/>
            <a:ext cx="7708491" cy="537787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D402F7-2EC1-B74D-A915-A2A988AD7931}"/>
              </a:ext>
            </a:extLst>
          </p:cNvPr>
          <p:cNvCxnSpPr/>
          <p:nvPr/>
        </p:nvCxnSpPr>
        <p:spPr>
          <a:xfrm>
            <a:off x="10009239" y="1296630"/>
            <a:ext cx="0" cy="556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27A99D-BC4D-6A15-001D-9C71E0E1CF7B}"/>
              </a:ext>
            </a:extLst>
          </p:cNvPr>
          <p:cNvCxnSpPr/>
          <p:nvPr/>
        </p:nvCxnSpPr>
        <p:spPr>
          <a:xfrm>
            <a:off x="2300748" y="1296630"/>
            <a:ext cx="0" cy="553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Google Shape;241;p7"/>
          <p:cNvCxnSpPr/>
          <p:nvPr/>
        </p:nvCxnSpPr>
        <p:spPr>
          <a:xfrm>
            <a:off x="501446" y="1204687"/>
            <a:ext cx="11189109" cy="0"/>
          </a:xfrm>
          <a:prstGeom prst="straightConnector1">
            <a:avLst/>
          </a:prstGeom>
          <a:noFill/>
          <a:ln w="28575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4" name="Google Shape;244;p7"/>
          <p:cNvSpPr txBox="1"/>
          <p:nvPr/>
        </p:nvSpPr>
        <p:spPr>
          <a:xfrm>
            <a:off x="1349827" y="371747"/>
            <a:ext cx="73674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04. Software Requirements</a:t>
            </a:r>
            <a:endParaRPr sz="360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7"/>
          <p:cNvGrpSpPr/>
          <p:nvPr/>
        </p:nvGrpSpPr>
        <p:grpSpPr>
          <a:xfrm>
            <a:off x="1450187" y="3482524"/>
            <a:ext cx="4522933" cy="931869"/>
            <a:chOff x="8421459" y="1628952"/>
            <a:chExt cx="4522933" cy="931869"/>
          </a:xfrm>
        </p:grpSpPr>
        <p:sp>
          <p:nvSpPr>
            <p:cNvPr id="261" name="Google Shape;261;p7"/>
            <p:cNvSpPr txBox="1"/>
            <p:nvPr/>
          </p:nvSpPr>
          <p:spPr>
            <a:xfrm>
              <a:off x="8462778" y="1628952"/>
              <a:ext cx="4481614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Web Browser</a:t>
              </a:r>
              <a:endParaRPr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7"/>
            <p:cNvSpPr txBox="1"/>
            <p:nvPr/>
          </p:nvSpPr>
          <p:spPr>
            <a:xfrm>
              <a:off x="8421459" y="2183995"/>
              <a:ext cx="4236465" cy="376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Modern Web Browsers such as Firefox, Chrome etc.</a:t>
              </a:r>
              <a:endParaRPr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3" name="Google Shape;263;p7"/>
          <p:cNvGrpSpPr/>
          <p:nvPr/>
        </p:nvGrpSpPr>
        <p:grpSpPr>
          <a:xfrm>
            <a:off x="1462848" y="4769409"/>
            <a:ext cx="4050492" cy="1169478"/>
            <a:chOff x="8442119" y="1355574"/>
            <a:chExt cx="4050492" cy="1169478"/>
          </a:xfrm>
        </p:grpSpPr>
        <p:sp>
          <p:nvSpPr>
            <p:cNvPr id="264" name="Google Shape;264;p7"/>
            <p:cNvSpPr txBox="1"/>
            <p:nvPr/>
          </p:nvSpPr>
          <p:spPr>
            <a:xfrm>
              <a:off x="8462778" y="1355574"/>
              <a:ext cx="4009174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Database Management System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8442119" y="2122937"/>
              <a:ext cx="4050492" cy="402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>
                  <a:latin typeface="Times New Roman"/>
                </a:rPr>
                <a:t>MongoDB for storing user data, bookings, and transactions.</a:t>
              </a:r>
              <a:endParaRPr lang="en-US">
                <a:latin typeface="Times New Roman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Arial"/>
                <a:buNone/>
              </a:pPr>
              <a:endPara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266" name="Google Shape;266;p7"/>
          <p:cNvGrpSpPr/>
          <p:nvPr/>
        </p:nvGrpSpPr>
        <p:grpSpPr>
          <a:xfrm>
            <a:off x="1442189" y="1770034"/>
            <a:ext cx="4211302" cy="1283325"/>
            <a:chOff x="8421460" y="1185890"/>
            <a:chExt cx="4211302" cy="1283325"/>
          </a:xfrm>
        </p:grpSpPr>
        <p:sp>
          <p:nvSpPr>
            <p:cNvPr id="267" name="Google Shape;267;p7"/>
            <p:cNvSpPr txBox="1"/>
            <p:nvPr/>
          </p:nvSpPr>
          <p:spPr>
            <a:xfrm>
              <a:off x="8462778" y="1185890"/>
              <a:ext cx="3335080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Operating System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68" name="Google Shape;268;p7"/>
            <p:cNvSpPr txBox="1"/>
            <p:nvPr/>
          </p:nvSpPr>
          <p:spPr>
            <a:xfrm>
              <a:off x="8421460" y="1773565"/>
              <a:ext cx="4211302" cy="695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Any modern operating system such as Windows, MacOS, or Linux</a:t>
              </a:r>
              <a:endParaRPr/>
            </a:p>
          </p:txBody>
        </p:sp>
      </p:grpSp>
      <p:grpSp>
        <p:nvGrpSpPr>
          <p:cNvPr id="284" name="Google Shape;284;p7"/>
          <p:cNvGrpSpPr/>
          <p:nvPr/>
        </p:nvGrpSpPr>
        <p:grpSpPr>
          <a:xfrm>
            <a:off x="6853110" y="2663171"/>
            <a:ext cx="4524945" cy="1307725"/>
            <a:chOff x="8435837" y="1374428"/>
            <a:chExt cx="4524945" cy="1307725"/>
          </a:xfrm>
        </p:grpSpPr>
        <p:sp>
          <p:nvSpPr>
            <p:cNvPr id="285" name="Google Shape;285;p7"/>
            <p:cNvSpPr txBox="1"/>
            <p:nvPr/>
          </p:nvSpPr>
          <p:spPr>
            <a:xfrm>
              <a:off x="8462778" y="1374428"/>
              <a:ext cx="4481614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Back-end Framework 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86" name="Google Shape;286;p7"/>
            <p:cNvSpPr txBox="1"/>
            <p:nvPr/>
          </p:nvSpPr>
          <p:spPr>
            <a:xfrm>
              <a:off x="8435837" y="2294416"/>
              <a:ext cx="4524945" cy="387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 dirty="0">
                  <a:latin typeface="Times New Roman"/>
                </a:rPr>
                <a:t>Django.js for handling requests, payments, and seat allocations.</a:t>
              </a: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Arial"/>
                <a:buNone/>
              </a:pPr>
              <a:endPara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287" name="Google Shape;287;p7"/>
          <p:cNvGrpSpPr/>
          <p:nvPr/>
        </p:nvGrpSpPr>
        <p:grpSpPr>
          <a:xfrm>
            <a:off x="6859392" y="4211274"/>
            <a:ext cx="4050492" cy="781763"/>
            <a:chOff x="8442119" y="1374428"/>
            <a:chExt cx="4050492" cy="781763"/>
          </a:xfrm>
        </p:grpSpPr>
        <p:sp>
          <p:nvSpPr>
            <p:cNvPr id="288" name="Google Shape;288;p7"/>
            <p:cNvSpPr txBox="1"/>
            <p:nvPr/>
          </p:nvSpPr>
          <p:spPr>
            <a:xfrm>
              <a:off x="8462778" y="1374428"/>
              <a:ext cx="4009174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Code editor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289" name="Google Shape;289;p7"/>
            <p:cNvSpPr txBox="1"/>
            <p:nvPr/>
          </p:nvSpPr>
          <p:spPr>
            <a:xfrm>
              <a:off x="8442119" y="1754076"/>
              <a:ext cx="4050492" cy="402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Visual Studio Code </a:t>
              </a:r>
              <a:endParaRPr/>
            </a:p>
          </p:txBody>
        </p:sp>
      </p:grpSp>
      <p:grpSp>
        <p:nvGrpSpPr>
          <p:cNvPr id="290" name="Google Shape;290;p7"/>
          <p:cNvGrpSpPr/>
          <p:nvPr/>
        </p:nvGrpSpPr>
        <p:grpSpPr>
          <a:xfrm>
            <a:off x="6838733" y="1387950"/>
            <a:ext cx="5585794" cy="1162918"/>
            <a:chOff x="8421460" y="1321391"/>
            <a:chExt cx="5585794" cy="1162918"/>
          </a:xfrm>
        </p:grpSpPr>
        <p:sp>
          <p:nvSpPr>
            <p:cNvPr id="291" name="Google Shape;291;p7"/>
            <p:cNvSpPr txBox="1"/>
            <p:nvPr/>
          </p:nvSpPr>
          <p:spPr>
            <a:xfrm>
              <a:off x="8462777" y="1321391"/>
              <a:ext cx="5544477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r>
                <a:rPr lang="en-US" sz="2400" b="1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Front-end Libraries and Frameworks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8421460" y="2082194"/>
              <a:ext cx="4050492" cy="402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 dirty="0">
                  <a:latin typeface="Times New Roman"/>
                </a:rPr>
                <a:t>React.js, HTML, CSS, JavaScript for the user interface.</a:t>
              </a: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Arial"/>
                <a:buNone/>
              </a:pPr>
              <a:endParaRPr lang="en-US" sz="2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endParaRPr>
            </a:p>
          </p:txBody>
        </p:sp>
      </p:grpSp>
      <p:grpSp>
        <p:nvGrpSpPr>
          <p:cNvPr id="11" name="Google Shape;287;p7">
            <a:extLst>
              <a:ext uri="{FF2B5EF4-FFF2-40B4-BE49-F238E27FC236}">
                <a16:creationId xmlns:a16="http://schemas.microsoft.com/office/drawing/2014/main" id="{99956EE7-9493-0E91-AF66-263AA000667F}"/>
              </a:ext>
            </a:extLst>
          </p:cNvPr>
          <p:cNvGrpSpPr/>
          <p:nvPr/>
        </p:nvGrpSpPr>
        <p:grpSpPr>
          <a:xfrm>
            <a:off x="6868018" y="5326957"/>
            <a:ext cx="4050492" cy="781763"/>
            <a:chOff x="8442119" y="1374428"/>
            <a:chExt cx="4050492" cy="781763"/>
          </a:xfrm>
        </p:grpSpPr>
        <p:sp>
          <p:nvSpPr>
            <p:cNvPr id="9" name="Google Shape;288;p7">
              <a:extLst>
                <a:ext uri="{FF2B5EF4-FFF2-40B4-BE49-F238E27FC236}">
                  <a16:creationId xmlns:a16="http://schemas.microsoft.com/office/drawing/2014/main" id="{B86253F9-681F-D40C-5080-3A16B0F530AA}"/>
                </a:ext>
              </a:extLst>
            </p:cNvPr>
            <p:cNvSpPr txBox="1"/>
            <p:nvPr/>
          </p:nvSpPr>
          <p:spPr>
            <a:xfrm>
              <a:off x="8462778" y="1374428"/>
              <a:ext cx="4009174" cy="5465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51472"/>
                </a:buClr>
                <a:buSzPts val="2400"/>
                <a:buFont typeface="Arial"/>
                <a:buNone/>
              </a:pPr>
              <a:endParaRPr lang="en-US" sz="2400" dirty="0">
                <a:solidFill>
                  <a:srgbClr val="151472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Google Shape;289;p7">
              <a:extLst>
                <a:ext uri="{FF2B5EF4-FFF2-40B4-BE49-F238E27FC236}">
                  <a16:creationId xmlns:a16="http://schemas.microsoft.com/office/drawing/2014/main" id="{33241397-6BC9-1597-2584-76C2A04195FF}"/>
                </a:ext>
              </a:extLst>
            </p:cNvPr>
            <p:cNvSpPr txBox="1"/>
            <p:nvPr/>
          </p:nvSpPr>
          <p:spPr>
            <a:xfrm>
              <a:off x="8442119" y="1754076"/>
              <a:ext cx="4050492" cy="4021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ctr" anchorCtr="0">
              <a:noAutofit/>
            </a:bodyPr>
            <a:lstStyle/>
            <a:p>
              <a:r>
                <a:rPr lang="en-US" sz="2400" b="1" dirty="0">
                  <a:solidFill>
                    <a:schemeClr val="tx1"/>
                  </a:solidFill>
                  <a:latin typeface="Times New Roman"/>
                </a:rPr>
                <a:t>Payment Gateway</a:t>
              </a:r>
              <a:endParaRPr lang="en-US" b="1" dirty="0">
                <a:solidFill>
                  <a:schemeClr val="tx1"/>
                </a:solidFill>
                <a:latin typeface="Times New Roman"/>
              </a:endParaRPr>
            </a:p>
            <a:p>
              <a:r>
                <a:rPr lang="en-US" sz="2400" dirty="0">
                  <a:latin typeface="Times New Roman"/>
                </a:rPr>
                <a:t>UPI Integration for seamless online transactions.</a:t>
              </a:r>
              <a:endParaRPr lang="en-US" dirty="0">
                <a:latin typeface="Times New Roman"/>
              </a:endParaRPr>
            </a:p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2400"/>
                <a:buFont typeface="Arial"/>
                <a:buNone/>
              </a:pPr>
              <a:endParaRPr lang="en-US" sz="24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" name="Google Shape;233;p6">
            <a:extLst>
              <a:ext uri="{FF2B5EF4-FFF2-40B4-BE49-F238E27FC236}">
                <a16:creationId xmlns:a16="http://schemas.microsoft.com/office/drawing/2014/main" id="{C42E3DAB-A685-C61B-00A2-B344F9F465F5}"/>
              </a:ext>
            </a:extLst>
          </p:cNvPr>
          <p:cNvSpPr/>
          <p:nvPr/>
        </p:nvSpPr>
        <p:spPr>
          <a:xfrm rot="18900000">
            <a:off x="696517" y="192505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33;p6">
            <a:extLst>
              <a:ext uri="{FF2B5EF4-FFF2-40B4-BE49-F238E27FC236}">
                <a16:creationId xmlns:a16="http://schemas.microsoft.com/office/drawing/2014/main" id="{04F18731-B83F-1E11-5A36-E1F1FA505D64}"/>
              </a:ext>
            </a:extLst>
          </p:cNvPr>
          <p:cNvSpPr/>
          <p:nvPr/>
        </p:nvSpPr>
        <p:spPr>
          <a:xfrm rot="18900000">
            <a:off x="696518" y="3594924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233;p6">
            <a:extLst>
              <a:ext uri="{FF2B5EF4-FFF2-40B4-BE49-F238E27FC236}">
                <a16:creationId xmlns:a16="http://schemas.microsoft.com/office/drawing/2014/main" id="{CEC1A87C-BF60-0791-57DA-9D63A234CDBA}"/>
              </a:ext>
            </a:extLst>
          </p:cNvPr>
          <p:cNvSpPr/>
          <p:nvPr/>
        </p:nvSpPr>
        <p:spPr>
          <a:xfrm rot="18900000">
            <a:off x="726913" y="4909902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233;p6">
            <a:extLst>
              <a:ext uri="{FF2B5EF4-FFF2-40B4-BE49-F238E27FC236}">
                <a16:creationId xmlns:a16="http://schemas.microsoft.com/office/drawing/2014/main" id="{E9212A9E-65F1-6DC7-500B-A4F359E6246C}"/>
              </a:ext>
            </a:extLst>
          </p:cNvPr>
          <p:cNvSpPr/>
          <p:nvPr/>
        </p:nvSpPr>
        <p:spPr>
          <a:xfrm rot="18900000">
            <a:off x="6207854" y="1539606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233;p6">
            <a:extLst>
              <a:ext uri="{FF2B5EF4-FFF2-40B4-BE49-F238E27FC236}">
                <a16:creationId xmlns:a16="http://schemas.microsoft.com/office/drawing/2014/main" id="{CE1C76D3-1403-68B9-EC2C-8A00DA2C00AA}"/>
              </a:ext>
            </a:extLst>
          </p:cNvPr>
          <p:cNvSpPr/>
          <p:nvPr/>
        </p:nvSpPr>
        <p:spPr>
          <a:xfrm rot="18900000">
            <a:off x="6207857" y="2769528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233;p6">
            <a:extLst>
              <a:ext uri="{FF2B5EF4-FFF2-40B4-BE49-F238E27FC236}">
                <a16:creationId xmlns:a16="http://schemas.microsoft.com/office/drawing/2014/main" id="{048D9007-A076-A5B0-B5F1-BE076D78A4F8}"/>
              </a:ext>
            </a:extLst>
          </p:cNvPr>
          <p:cNvSpPr/>
          <p:nvPr/>
        </p:nvSpPr>
        <p:spPr>
          <a:xfrm rot="18900000">
            <a:off x="6210043" y="4317631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233;p6">
            <a:extLst>
              <a:ext uri="{FF2B5EF4-FFF2-40B4-BE49-F238E27FC236}">
                <a16:creationId xmlns:a16="http://schemas.microsoft.com/office/drawing/2014/main" id="{639FF934-0542-53A8-DAE4-72C4E2F8DA47}"/>
              </a:ext>
            </a:extLst>
          </p:cNvPr>
          <p:cNvSpPr/>
          <p:nvPr/>
        </p:nvSpPr>
        <p:spPr>
          <a:xfrm rot="18900000">
            <a:off x="6207856" y="5220619"/>
            <a:ext cx="333829" cy="3338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ww.freeppt7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994</Words>
  <Application>Microsoft Office PowerPoint</Application>
  <PresentationFormat>Widescreen</PresentationFormat>
  <Paragraphs>151</Paragraphs>
  <Slides>23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Noto Sans Symbols</vt:lpstr>
      <vt:lpstr>Times New Roman</vt:lpstr>
      <vt:lpstr>Arial</vt:lpstr>
      <vt:lpstr>Overlock</vt:lpstr>
      <vt:lpstr>Calibri</vt:lpstr>
      <vt:lpstr>Microsoft Yahei</vt:lpstr>
      <vt:lpstr>www.freeppt7.com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07. Screenshots or Results </vt:lpstr>
      <vt:lpstr>07. Screenshots or Results </vt:lpstr>
      <vt:lpstr>07. Screenshots or Results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第一PPT</dc:creator>
  <cp:lastModifiedBy>Hiba a</cp:lastModifiedBy>
  <cp:revision>474</cp:revision>
  <dcterms:created xsi:type="dcterms:W3CDTF">2017-09-12T12:16:44Z</dcterms:created>
  <dcterms:modified xsi:type="dcterms:W3CDTF">2025-03-13T07:53:19Z</dcterms:modified>
</cp:coreProperties>
</file>