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262" r:id="rId7"/>
    <p:sldId id="263" r:id="rId8"/>
    <p:sldId id="271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7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E70163-2838-46EA-BAED-1695357781C4}">
          <p14:sldIdLst>
            <p14:sldId id="257"/>
            <p14:sldId id="258"/>
            <p14:sldId id="262"/>
            <p14:sldId id="263"/>
            <p14:sldId id="271"/>
            <p14:sldId id="278"/>
            <p14:sldId id="264"/>
            <p14:sldId id="265"/>
            <p14:sldId id="266"/>
            <p14:sldId id="267"/>
            <p14:sldId id="268"/>
            <p14:sldId id="269"/>
            <p14:sldId id="270"/>
            <p14:sldId id="275"/>
            <p14:sldId id="277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artificial-intelligence/machine-learning/what-is-deep-learning/" TargetMode="External"/><Relationship Id="rId2" Type="http://schemas.openxmlformats.org/officeDocument/2006/relationships/hyperlink" Target="https://www.ibm.com/cloud/learn/machine-learning" TargetMode="External"/><Relationship Id="rId1" Type="http://schemas.openxmlformats.org/officeDocument/2006/relationships/hyperlink" Target="https://www.kaggle.com/datasets/paultimothymooney/chest-xray-pneumonia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artificial-intelligence/machine-learning/what-is-deep-learning/" TargetMode="External"/><Relationship Id="rId2" Type="http://schemas.openxmlformats.org/officeDocument/2006/relationships/hyperlink" Target="https://www.ibm.com/cloud/learn/machine-learning" TargetMode="External"/><Relationship Id="rId1" Type="http://schemas.openxmlformats.org/officeDocument/2006/relationships/hyperlink" Target="https://www.kaggle.com/datasets/paultimothymooney/chest-xray-pneumoni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8E573-8EB8-4C64-B3C9-28A47C9C6F4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FFA51D-C2D2-464E-9A7A-CF4665A7E77B}">
      <dgm:prSet/>
      <dgm:spPr/>
      <dgm:t>
        <a:bodyPr/>
        <a:lstStyle/>
        <a:p>
          <a:r>
            <a:rPr lang="en-IN"/>
            <a:t>Mooney, P. (2017). </a:t>
          </a:r>
          <a:r>
            <a:rPr lang="en-IN" i="1"/>
            <a:t>Chest X-Ray Images (Pneumonia). </a:t>
          </a:r>
          <a:r>
            <a:rPr lang="en-IN"/>
            <a:t>Kaggle. </a:t>
          </a:r>
          <a:endParaRPr lang="en-US"/>
        </a:p>
      </dgm:t>
    </dgm:pt>
    <dgm:pt modelId="{2546F725-A88D-4D28-B13C-6AD0CF774676}" type="parTrans" cxnId="{655F031A-60D3-4E1B-8AFA-191E7B394F27}">
      <dgm:prSet/>
      <dgm:spPr/>
      <dgm:t>
        <a:bodyPr/>
        <a:lstStyle/>
        <a:p>
          <a:endParaRPr lang="en-US"/>
        </a:p>
      </dgm:t>
    </dgm:pt>
    <dgm:pt modelId="{B58DD8D6-8281-4EA0-9B71-CB7AF3A6DA00}" type="sibTrans" cxnId="{655F031A-60D3-4E1B-8AFA-191E7B394F27}">
      <dgm:prSet/>
      <dgm:spPr/>
      <dgm:t>
        <a:bodyPr/>
        <a:lstStyle/>
        <a:p>
          <a:endParaRPr lang="en-US"/>
        </a:p>
      </dgm:t>
    </dgm:pt>
    <dgm:pt modelId="{D4CBBD40-1D78-482E-BB02-DDB8E7BD0376}">
      <dgm:prSet/>
      <dgm:spPr/>
      <dgm:t>
        <a:bodyPr/>
        <a:lstStyle/>
        <a:p>
          <a:r>
            <a:rPr lang="en-IN" u="sng">
              <a:hlinkClick xmlns:r="http://schemas.openxmlformats.org/officeDocument/2006/relationships" r:id="rId1"/>
            </a:rPr>
            <a:t>https://www.kaggle.com/datasets/paultimothymooney/chest-xray-pneumonia</a:t>
          </a:r>
          <a:endParaRPr lang="en-US"/>
        </a:p>
      </dgm:t>
    </dgm:pt>
    <dgm:pt modelId="{554B864D-6536-40C2-A480-8EC0BD829943}" type="parTrans" cxnId="{AE2DF1C5-0715-43FD-B751-AA0BD5A35772}">
      <dgm:prSet/>
      <dgm:spPr/>
      <dgm:t>
        <a:bodyPr/>
        <a:lstStyle/>
        <a:p>
          <a:endParaRPr lang="en-US"/>
        </a:p>
      </dgm:t>
    </dgm:pt>
    <dgm:pt modelId="{554B8B74-B673-4FFA-8A09-4E6F4DB2D0F8}" type="sibTrans" cxnId="{AE2DF1C5-0715-43FD-B751-AA0BD5A35772}">
      <dgm:prSet/>
      <dgm:spPr/>
      <dgm:t>
        <a:bodyPr/>
        <a:lstStyle/>
        <a:p>
          <a:endParaRPr lang="en-US"/>
        </a:p>
      </dgm:t>
    </dgm:pt>
    <dgm:pt modelId="{6151A730-62BA-4023-B641-F2FCC40492B6}">
      <dgm:prSet/>
      <dgm:spPr/>
      <dgm:t>
        <a:bodyPr/>
        <a:lstStyle/>
        <a:p>
          <a:r>
            <a:rPr lang="en-IN"/>
            <a:t>IBM Cloud Education. (2020, July 15). </a:t>
          </a:r>
          <a:r>
            <a:rPr lang="en-IN" i="1"/>
            <a:t>Machine Learning. </a:t>
          </a:r>
          <a:endParaRPr lang="en-US"/>
        </a:p>
      </dgm:t>
    </dgm:pt>
    <dgm:pt modelId="{09681822-8656-4A98-BD2C-4892A04CEBFE}" type="parTrans" cxnId="{7ACF01C9-D0E7-4949-AF0A-87A57751A607}">
      <dgm:prSet/>
      <dgm:spPr/>
      <dgm:t>
        <a:bodyPr/>
        <a:lstStyle/>
        <a:p>
          <a:endParaRPr lang="en-US"/>
        </a:p>
      </dgm:t>
    </dgm:pt>
    <dgm:pt modelId="{6BB3012D-F3F7-4FFE-B3AD-5D9D81CE17AA}" type="sibTrans" cxnId="{7ACF01C9-D0E7-4949-AF0A-87A57751A607}">
      <dgm:prSet/>
      <dgm:spPr/>
      <dgm:t>
        <a:bodyPr/>
        <a:lstStyle/>
        <a:p>
          <a:endParaRPr lang="en-US"/>
        </a:p>
      </dgm:t>
    </dgm:pt>
    <dgm:pt modelId="{3452807F-663C-4B34-987D-F6E5E6126DEB}">
      <dgm:prSet/>
      <dgm:spPr/>
      <dgm:t>
        <a:bodyPr/>
        <a:lstStyle/>
        <a:p>
          <a:r>
            <a:rPr lang="en-IN">
              <a:hlinkClick xmlns:r="http://schemas.openxmlformats.org/officeDocument/2006/relationships" r:id="rId2"/>
            </a:rPr>
            <a:t>https://www.ibm.com/cloud/learn/machine-learning</a:t>
          </a:r>
          <a:endParaRPr lang="en-US"/>
        </a:p>
      </dgm:t>
    </dgm:pt>
    <dgm:pt modelId="{86517D0A-6355-4518-BA4C-5888DB34978D}" type="parTrans" cxnId="{93EE34DB-13DD-460D-BB3B-99C6E0BF54AD}">
      <dgm:prSet/>
      <dgm:spPr/>
      <dgm:t>
        <a:bodyPr/>
        <a:lstStyle/>
        <a:p>
          <a:endParaRPr lang="en-US"/>
        </a:p>
      </dgm:t>
    </dgm:pt>
    <dgm:pt modelId="{27A17DCA-9768-4E8A-8809-1598BCB2938D}" type="sibTrans" cxnId="{93EE34DB-13DD-460D-BB3B-99C6E0BF54AD}">
      <dgm:prSet/>
      <dgm:spPr/>
      <dgm:t>
        <a:bodyPr/>
        <a:lstStyle/>
        <a:p>
          <a:endParaRPr lang="en-US"/>
        </a:p>
      </dgm:t>
    </dgm:pt>
    <dgm:pt modelId="{C18B9D74-EF3C-45D0-84B2-A4321A4F0B7C}">
      <dgm:prSet/>
      <dgm:spPr/>
      <dgm:t>
        <a:bodyPr/>
        <a:lstStyle/>
        <a:p>
          <a:r>
            <a:rPr lang="en-IN"/>
            <a:t>Oracle. (n.d.). </a:t>
          </a:r>
          <a:r>
            <a:rPr lang="en-IN" i="1"/>
            <a:t>What is deep learning? </a:t>
          </a:r>
          <a:endParaRPr lang="en-US"/>
        </a:p>
      </dgm:t>
    </dgm:pt>
    <dgm:pt modelId="{FDF79C34-3C5F-4BD7-8729-CD556D7AF37A}" type="parTrans" cxnId="{DA7F3878-805D-49A9-8807-50CFC3426354}">
      <dgm:prSet/>
      <dgm:spPr/>
      <dgm:t>
        <a:bodyPr/>
        <a:lstStyle/>
        <a:p>
          <a:endParaRPr lang="en-US"/>
        </a:p>
      </dgm:t>
    </dgm:pt>
    <dgm:pt modelId="{4E2EF9CC-5F5B-4CB5-9FE5-1C16BC41F881}" type="sibTrans" cxnId="{DA7F3878-805D-49A9-8807-50CFC3426354}">
      <dgm:prSet/>
      <dgm:spPr/>
      <dgm:t>
        <a:bodyPr/>
        <a:lstStyle/>
        <a:p>
          <a:endParaRPr lang="en-US"/>
        </a:p>
      </dgm:t>
    </dgm:pt>
    <dgm:pt modelId="{7FDA1A43-A5EE-43D9-9296-81ADAA8E05B9}">
      <dgm:prSet/>
      <dgm:spPr/>
      <dgm:t>
        <a:bodyPr/>
        <a:lstStyle/>
        <a:p>
          <a:r>
            <a:rPr lang="en-IN" u="sng">
              <a:hlinkClick xmlns:r="http://schemas.openxmlformats.org/officeDocument/2006/relationships" r:id="rId3"/>
            </a:rPr>
            <a:t>https://www.oracle.com/artificial-intelligence/machine-learning/what-is-deep-learning/</a:t>
          </a:r>
          <a:endParaRPr lang="en-US"/>
        </a:p>
      </dgm:t>
    </dgm:pt>
    <dgm:pt modelId="{8ED669FF-7E1E-4022-8E92-1567523C4FBC}" type="parTrans" cxnId="{9FCA8693-3397-40CE-A48D-8BAC2F693C13}">
      <dgm:prSet/>
      <dgm:spPr/>
      <dgm:t>
        <a:bodyPr/>
        <a:lstStyle/>
        <a:p>
          <a:endParaRPr lang="en-US"/>
        </a:p>
      </dgm:t>
    </dgm:pt>
    <dgm:pt modelId="{DADD26DB-5750-46CD-910A-39A70E2CE326}" type="sibTrans" cxnId="{9FCA8693-3397-40CE-A48D-8BAC2F693C13}">
      <dgm:prSet/>
      <dgm:spPr/>
      <dgm:t>
        <a:bodyPr/>
        <a:lstStyle/>
        <a:p>
          <a:endParaRPr lang="en-US"/>
        </a:p>
      </dgm:t>
    </dgm:pt>
    <dgm:pt modelId="{57154BCA-294F-40F8-AAEC-E0FB7BEFACB5}" type="pres">
      <dgm:prSet presAssocID="{D388E573-8EB8-4C64-B3C9-28A47C9C6F44}" presName="vert0" presStyleCnt="0">
        <dgm:presLayoutVars>
          <dgm:dir/>
          <dgm:animOne val="branch"/>
          <dgm:animLvl val="lvl"/>
        </dgm:presLayoutVars>
      </dgm:prSet>
      <dgm:spPr/>
    </dgm:pt>
    <dgm:pt modelId="{D6F96C38-4A4C-4B80-8E28-18E7D538139E}" type="pres">
      <dgm:prSet presAssocID="{DBFFA51D-C2D2-464E-9A7A-CF4665A7E77B}" presName="thickLine" presStyleLbl="alignNode1" presStyleIdx="0" presStyleCnt="3"/>
      <dgm:spPr/>
    </dgm:pt>
    <dgm:pt modelId="{2DA9CD29-EB9F-4967-9C3B-041E03FFC2F5}" type="pres">
      <dgm:prSet presAssocID="{DBFFA51D-C2D2-464E-9A7A-CF4665A7E77B}" presName="horz1" presStyleCnt="0"/>
      <dgm:spPr/>
    </dgm:pt>
    <dgm:pt modelId="{8A589A9B-3CDC-40D2-9434-C5CD4A75C412}" type="pres">
      <dgm:prSet presAssocID="{DBFFA51D-C2D2-464E-9A7A-CF4665A7E77B}" presName="tx1" presStyleLbl="revTx" presStyleIdx="0" presStyleCnt="6"/>
      <dgm:spPr/>
    </dgm:pt>
    <dgm:pt modelId="{97551FF5-664E-4089-8EBD-637227038CB4}" type="pres">
      <dgm:prSet presAssocID="{DBFFA51D-C2D2-464E-9A7A-CF4665A7E77B}" presName="vert1" presStyleCnt="0"/>
      <dgm:spPr/>
    </dgm:pt>
    <dgm:pt modelId="{25B0AE84-D861-472B-8114-81119047ED0A}" type="pres">
      <dgm:prSet presAssocID="{D4CBBD40-1D78-482E-BB02-DDB8E7BD0376}" presName="vertSpace2a" presStyleCnt="0"/>
      <dgm:spPr/>
    </dgm:pt>
    <dgm:pt modelId="{1FA1D076-9915-48FB-A49F-61D0B5979C68}" type="pres">
      <dgm:prSet presAssocID="{D4CBBD40-1D78-482E-BB02-DDB8E7BD0376}" presName="horz2" presStyleCnt="0"/>
      <dgm:spPr/>
    </dgm:pt>
    <dgm:pt modelId="{45F81F64-F9EE-4BBB-A38A-BA977DBE688A}" type="pres">
      <dgm:prSet presAssocID="{D4CBBD40-1D78-482E-BB02-DDB8E7BD0376}" presName="horzSpace2" presStyleCnt="0"/>
      <dgm:spPr/>
    </dgm:pt>
    <dgm:pt modelId="{B0944283-411F-4A6B-93ED-2C872EE0FD05}" type="pres">
      <dgm:prSet presAssocID="{D4CBBD40-1D78-482E-BB02-DDB8E7BD0376}" presName="tx2" presStyleLbl="revTx" presStyleIdx="1" presStyleCnt="6"/>
      <dgm:spPr/>
    </dgm:pt>
    <dgm:pt modelId="{0CAAB6DC-F096-4998-9C40-82A885D1E442}" type="pres">
      <dgm:prSet presAssocID="{D4CBBD40-1D78-482E-BB02-DDB8E7BD0376}" presName="vert2" presStyleCnt="0"/>
      <dgm:spPr/>
    </dgm:pt>
    <dgm:pt modelId="{EEB0A609-A085-4DD9-93FA-3D66FAA52F54}" type="pres">
      <dgm:prSet presAssocID="{D4CBBD40-1D78-482E-BB02-DDB8E7BD0376}" presName="thinLine2b" presStyleLbl="callout" presStyleIdx="0" presStyleCnt="3"/>
      <dgm:spPr/>
    </dgm:pt>
    <dgm:pt modelId="{65E61BD8-27DE-4E0D-9080-25902B20F2D4}" type="pres">
      <dgm:prSet presAssocID="{D4CBBD40-1D78-482E-BB02-DDB8E7BD0376}" presName="vertSpace2b" presStyleCnt="0"/>
      <dgm:spPr/>
    </dgm:pt>
    <dgm:pt modelId="{719A979A-41DE-42C1-93C7-D991BE47AD57}" type="pres">
      <dgm:prSet presAssocID="{6151A730-62BA-4023-B641-F2FCC40492B6}" presName="thickLine" presStyleLbl="alignNode1" presStyleIdx="1" presStyleCnt="3"/>
      <dgm:spPr/>
    </dgm:pt>
    <dgm:pt modelId="{3F7DABA1-5BE8-47BA-9FB1-8450F591B7AC}" type="pres">
      <dgm:prSet presAssocID="{6151A730-62BA-4023-B641-F2FCC40492B6}" presName="horz1" presStyleCnt="0"/>
      <dgm:spPr/>
    </dgm:pt>
    <dgm:pt modelId="{C8173E14-CD94-4C29-9B64-949E35EEC0B6}" type="pres">
      <dgm:prSet presAssocID="{6151A730-62BA-4023-B641-F2FCC40492B6}" presName="tx1" presStyleLbl="revTx" presStyleIdx="2" presStyleCnt="6"/>
      <dgm:spPr/>
    </dgm:pt>
    <dgm:pt modelId="{C315E0D7-0497-4CC0-A619-ACE54659FFDB}" type="pres">
      <dgm:prSet presAssocID="{6151A730-62BA-4023-B641-F2FCC40492B6}" presName="vert1" presStyleCnt="0"/>
      <dgm:spPr/>
    </dgm:pt>
    <dgm:pt modelId="{8BD3B8CD-C593-441A-8BD6-7D4158A2CA91}" type="pres">
      <dgm:prSet presAssocID="{3452807F-663C-4B34-987D-F6E5E6126DEB}" presName="vertSpace2a" presStyleCnt="0"/>
      <dgm:spPr/>
    </dgm:pt>
    <dgm:pt modelId="{D7E35A62-6977-4BC5-88E9-7AFFD52B3E26}" type="pres">
      <dgm:prSet presAssocID="{3452807F-663C-4B34-987D-F6E5E6126DEB}" presName="horz2" presStyleCnt="0"/>
      <dgm:spPr/>
    </dgm:pt>
    <dgm:pt modelId="{F1F5F057-6D34-45E7-8E5C-0EFA0FA990E8}" type="pres">
      <dgm:prSet presAssocID="{3452807F-663C-4B34-987D-F6E5E6126DEB}" presName="horzSpace2" presStyleCnt="0"/>
      <dgm:spPr/>
    </dgm:pt>
    <dgm:pt modelId="{3CF2459A-98C4-4858-8DC5-5219D7EA49D6}" type="pres">
      <dgm:prSet presAssocID="{3452807F-663C-4B34-987D-F6E5E6126DEB}" presName="tx2" presStyleLbl="revTx" presStyleIdx="3" presStyleCnt="6"/>
      <dgm:spPr/>
    </dgm:pt>
    <dgm:pt modelId="{BCD1EA0B-C912-4E7F-A036-D2B08B44E6DD}" type="pres">
      <dgm:prSet presAssocID="{3452807F-663C-4B34-987D-F6E5E6126DEB}" presName="vert2" presStyleCnt="0"/>
      <dgm:spPr/>
    </dgm:pt>
    <dgm:pt modelId="{0A6243E6-3D96-4FC7-B6B7-3CC4FA96DD35}" type="pres">
      <dgm:prSet presAssocID="{3452807F-663C-4B34-987D-F6E5E6126DEB}" presName="thinLine2b" presStyleLbl="callout" presStyleIdx="1" presStyleCnt="3"/>
      <dgm:spPr/>
    </dgm:pt>
    <dgm:pt modelId="{6C400ADF-578D-4952-8BD4-D3EA71BBDDF6}" type="pres">
      <dgm:prSet presAssocID="{3452807F-663C-4B34-987D-F6E5E6126DEB}" presName="vertSpace2b" presStyleCnt="0"/>
      <dgm:spPr/>
    </dgm:pt>
    <dgm:pt modelId="{A2FFBE33-543E-4868-A7CF-A5F6F59AFEE5}" type="pres">
      <dgm:prSet presAssocID="{C18B9D74-EF3C-45D0-84B2-A4321A4F0B7C}" presName="thickLine" presStyleLbl="alignNode1" presStyleIdx="2" presStyleCnt="3"/>
      <dgm:spPr/>
    </dgm:pt>
    <dgm:pt modelId="{0F85200C-8751-4663-9F1D-76BDBF11A629}" type="pres">
      <dgm:prSet presAssocID="{C18B9D74-EF3C-45D0-84B2-A4321A4F0B7C}" presName="horz1" presStyleCnt="0"/>
      <dgm:spPr/>
    </dgm:pt>
    <dgm:pt modelId="{40E3D281-FC0E-4739-96C3-764A5DAB2657}" type="pres">
      <dgm:prSet presAssocID="{C18B9D74-EF3C-45D0-84B2-A4321A4F0B7C}" presName="tx1" presStyleLbl="revTx" presStyleIdx="4" presStyleCnt="6"/>
      <dgm:spPr/>
    </dgm:pt>
    <dgm:pt modelId="{F76917AE-39DA-4381-93F9-9552A03D8279}" type="pres">
      <dgm:prSet presAssocID="{C18B9D74-EF3C-45D0-84B2-A4321A4F0B7C}" presName="vert1" presStyleCnt="0"/>
      <dgm:spPr/>
    </dgm:pt>
    <dgm:pt modelId="{3D381DFC-00EE-4D67-8576-F581E02D4156}" type="pres">
      <dgm:prSet presAssocID="{7FDA1A43-A5EE-43D9-9296-81ADAA8E05B9}" presName="vertSpace2a" presStyleCnt="0"/>
      <dgm:spPr/>
    </dgm:pt>
    <dgm:pt modelId="{13346181-9058-435D-975D-CCEA62269F83}" type="pres">
      <dgm:prSet presAssocID="{7FDA1A43-A5EE-43D9-9296-81ADAA8E05B9}" presName="horz2" presStyleCnt="0"/>
      <dgm:spPr/>
    </dgm:pt>
    <dgm:pt modelId="{B0F2045E-5AE8-480E-B1CE-5C0D656E1869}" type="pres">
      <dgm:prSet presAssocID="{7FDA1A43-A5EE-43D9-9296-81ADAA8E05B9}" presName="horzSpace2" presStyleCnt="0"/>
      <dgm:spPr/>
    </dgm:pt>
    <dgm:pt modelId="{12E14F2A-4BE6-4E0A-9533-58985A1CBC99}" type="pres">
      <dgm:prSet presAssocID="{7FDA1A43-A5EE-43D9-9296-81ADAA8E05B9}" presName="tx2" presStyleLbl="revTx" presStyleIdx="5" presStyleCnt="6"/>
      <dgm:spPr/>
    </dgm:pt>
    <dgm:pt modelId="{449FA7BB-32BA-42D3-9AEE-D8F4CA6BEB53}" type="pres">
      <dgm:prSet presAssocID="{7FDA1A43-A5EE-43D9-9296-81ADAA8E05B9}" presName="vert2" presStyleCnt="0"/>
      <dgm:spPr/>
    </dgm:pt>
    <dgm:pt modelId="{65EFD778-2E74-4ABC-870C-A4B14ABF6A2D}" type="pres">
      <dgm:prSet presAssocID="{7FDA1A43-A5EE-43D9-9296-81ADAA8E05B9}" presName="thinLine2b" presStyleLbl="callout" presStyleIdx="2" presStyleCnt="3"/>
      <dgm:spPr/>
    </dgm:pt>
    <dgm:pt modelId="{D5B661EF-B62D-4601-A141-927CF7C59E9B}" type="pres">
      <dgm:prSet presAssocID="{7FDA1A43-A5EE-43D9-9296-81ADAA8E05B9}" presName="vertSpace2b" presStyleCnt="0"/>
      <dgm:spPr/>
    </dgm:pt>
  </dgm:ptLst>
  <dgm:cxnLst>
    <dgm:cxn modelId="{BDFCEC16-93B7-4B14-BCE9-1DFEAE570F8F}" type="presOf" srcId="{7FDA1A43-A5EE-43D9-9296-81ADAA8E05B9}" destId="{12E14F2A-4BE6-4E0A-9533-58985A1CBC99}" srcOrd="0" destOrd="0" presId="urn:microsoft.com/office/officeart/2008/layout/LinedList"/>
    <dgm:cxn modelId="{655F031A-60D3-4E1B-8AFA-191E7B394F27}" srcId="{D388E573-8EB8-4C64-B3C9-28A47C9C6F44}" destId="{DBFFA51D-C2D2-464E-9A7A-CF4665A7E77B}" srcOrd="0" destOrd="0" parTransId="{2546F725-A88D-4D28-B13C-6AD0CF774676}" sibTransId="{B58DD8D6-8281-4EA0-9B71-CB7AF3A6DA00}"/>
    <dgm:cxn modelId="{2D1D7D1F-C4FC-43F2-B62A-3F476B5184E2}" type="presOf" srcId="{DBFFA51D-C2D2-464E-9A7A-CF4665A7E77B}" destId="{8A589A9B-3CDC-40D2-9434-C5CD4A75C412}" srcOrd="0" destOrd="0" presId="urn:microsoft.com/office/officeart/2008/layout/LinedList"/>
    <dgm:cxn modelId="{6C39C06B-8764-40C3-9AEA-365FA1590096}" type="presOf" srcId="{3452807F-663C-4B34-987D-F6E5E6126DEB}" destId="{3CF2459A-98C4-4858-8DC5-5219D7EA49D6}" srcOrd="0" destOrd="0" presId="urn:microsoft.com/office/officeart/2008/layout/LinedList"/>
    <dgm:cxn modelId="{D2D84D4C-91DC-49B1-BCEA-1A9F55608A29}" type="presOf" srcId="{C18B9D74-EF3C-45D0-84B2-A4321A4F0B7C}" destId="{40E3D281-FC0E-4739-96C3-764A5DAB2657}" srcOrd="0" destOrd="0" presId="urn:microsoft.com/office/officeart/2008/layout/LinedList"/>
    <dgm:cxn modelId="{DA7F3878-805D-49A9-8807-50CFC3426354}" srcId="{D388E573-8EB8-4C64-B3C9-28A47C9C6F44}" destId="{C18B9D74-EF3C-45D0-84B2-A4321A4F0B7C}" srcOrd="2" destOrd="0" parTransId="{FDF79C34-3C5F-4BD7-8729-CD556D7AF37A}" sibTransId="{4E2EF9CC-5F5B-4CB5-9FE5-1C16BC41F881}"/>
    <dgm:cxn modelId="{9FCA8693-3397-40CE-A48D-8BAC2F693C13}" srcId="{C18B9D74-EF3C-45D0-84B2-A4321A4F0B7C}" destId="{7FDA1A43-A5EE-43D9-9296-81ADAA8E05B9}" srcOrd="0" destOrd="0" parTransId="{8ED669FF-7E1E-4022-8E92-1567523C4FBC}" sibTransId="{DADD26DB-5750-46CD-910A-39A70E2CE326}"/>
    <dgm:cxn modelId="{D425C29C-F36F-4978-BB25-0458B7A1935F}" type="presOf" srcId="{D388E573-8EB8-4C64-B3C9-28A47C9C6F44}" destId="{57154BCA-294F-40F8-AAEC-E0FB7BEFACB5}" srcOrd="0" destOrd="0" presId="urn:microsoft.com/office/officeart/2008/layout/LinedList"/>
    <dgm:cxn modelId="{742631B8-2D33-40A9-9D42-4692B86D46AA}" type="presOf" srcId="{6151A730-62BA-4023-B641-F2FCC40492B6}" destId="{C8173E14-CD94-4C29-9B64-949E35EEC0B6}" srcOrd="0" destOrd="0" presId="urn:microsoft.com/office/officeart/2008/layout/LinedList"/>
    <dgm:cxn modelId="{AE2DF1C5-0715-43FD-B751-AA0BD5A35772}" srcId="{DBFFA51D-C2D2-464E-9A7A-CF4665A7E77B}" destId="{D4CBBD40-1D78-482E-BB02-DDB8E7BD0376}" srcOrd="0" destOrd="0" parTransId="{554B864D-6536-40C2-A480-8EC0BD829943}" sibTransId="{554B8B74-B673-4FFA-8A09-4E6F4DB2D0F8}"/>
    <dgm:cxn modelId="{7ACF01C9-D0E7-4949-AF0A-87A57751A607}" srcId="{D388E573-8EB8-4C64-B3C9-28A47C9C6F44}" destId="{6151A730-62BA-4023-B641-F2FCC40492B6}" srcOrd="1" destOrd="0" parTransId="{09681822-8656-4A98-BD2C-4892A04CEBFE}" sibTransId="{6BB3012D-F3F7-4FFE-B3AD-5D9D81CE17AA}"/>
    <dgm:cxn modelId="{93EE34DB-13DD-460D-BB3B-99C6E0BF54AD}" srcId="{6151A730-62BA-4023-B641-F2FCC40492B6}" destId="{3452807F-663C-4B34-987D-F6E5E6126DEB}" srcOrd="0" destOrd="0" parTransId="{86517D0A-6355-4518-BA4C-5888DB34978D}" sibTransId="{27A17DCA-9768-4E8A-8809-1598BCB2938D}"/>
    <dgm:cxn modelId="{37B4D6DF-6DBA-44CD-A836-50A9EA677968}" type="presOf" srcId="{D4CBBD40-1D78-482E-BB02-DDB8E7BD0376}" destId="{B0944283-411F-4A6B-93ED-2C872EE0FD05}" srcOrd="0" destOrd="0" presId="urn:microsoft.com/office/officeart/2008/layout/LinedList"/>
    <dgm:cxn modelId="{2EB16BC2-B2D4-4FBF-BD9E-A361D85973E3}" type="presParOf" srcId="{57154BCA-294F-40F8-AAEC-E0FB7BEFACB5}" destId="{D6F96C38-4A4C-4B80-8E28-18E7D538139E}" srcOrd="0" destOrd="0" presId="urn:microsoft.com/office/officeart/2008/layout/LinedList"/>
    <dgm:cxn modelId="{6FC5C8DB-80B4-4120-8808-4B1CD61A3C03}" type="presParOf" srcId="{57154BCA-294F-40F8-AAEC-E0FB7BEFACB5}" destId="{2DA9CD29-EB9F-4967-9C3B-041E03FFC2F5}" srcOrd="1" destOrd="0" presId="urn:microsoft.com/office/officeart/2008/layout/LinedList"/>
    <dgm:cxn modelId="{399E8D39-74A1-4B74-A00A-BEACFFE8D916}" type="presParOf" srcId="{2DA9CD29-EB9F-4967-9C3B-041E03FFC2F5}" destId="{8A589A9B-3CDC-40D2-9434-C5CD4A75C412}" srcOrd="0" destOrd="0" presId="urn:microsoft.com/office/officeart/2008/layout/LinedList"/>
    <dgm:cxn modelId="{E064602A-0393-49FD-B3C0-708D0F0FF17C}" type="presParOf" srcId="{2DA9CD29-EB9F-4967-9C3B-041E03FFC2F5}" destId="{97551FF5-664E-4089-8EBD-637227038CB4}" srcOrd="1" destOrd="0" presId="urn:microsoft.com/office/officeart/2008/layout/LinedList"/>
    <dgm:cxn modelId="{D5F8A88F-D29C-47BE-8A39-4A2135B4E7C6}" type="presParOf" srcId="{97551FF5-664E-4089-8EBD-637227038CB4}" destId="{25B0AE84-D861-472B-8114-81119047ED0A}" srcOrd="0" destOrd="0" presId="urn:microsoft.com/office/officeart/2008/layout/LinedList"/>
    <dgm:cxn modelId="{B75A2CD5-C087-4E73-904D-3543676873C9}" type="presParOf" srcId="{97551FF5-664E-4089-8EBD-637227038CB4}" destId="{1FA1D076-9915-48FB-A49F-61D0B5979C68}" srcOrd="1" destOrd="0" presId="urn:microsoft.com/office/officeart/2008/layout/LinedList"/>
    <dgm:cxn modelId="{8B517E3B-7CCB-49FE-9729-8FC0949879C3}" type="presParOf" srcId="{1FA1D076-9915-48FB-A49F-61D0B5979C68}" destId="{45F81F64-F9EE-4BBB-A38A-BA977DBE688A}" srcOrd="0" destOrd="0" presId="urn:microsoft.com/office/officeart/2008/layout/LinedList"/>
    <dgm:cxn modelId="{4491AF4D-94FF-4336-9551-2C2C204C4268}" type="presParOf" srcId="{1FA1D076-9915-48FB-A49F-61D0B5979C68}" destId="{B0944283-411F-4A6B-93ED-2C872EE0FD05}" srcOrd="1" destOrd="0" presId="urn:microsoft.com/office/officeart/2008/layout/LinedList"/>
    <dgm:cxn modelId="{8FF50DC1-0B70-44AF-B1EF-CB7F41DC17D2}" type="presParOf" srcId="{1FA1D076-9915-48FB-A49F-61D0B5979C68}" destId="{0CAAB6DC-F096-4998-9C40-82A885D1E442}" srcOrd="2" destOrd="0" presId="urn:microsoft.com/office/officeart/2008/layout/LinedList"/>
    <dgm:cxn modelId="{B071878D-8659-41B4-8016-9A2838236994}" type="presParOf" srcId="{97551FF5-664E-4089-8EBD-637227038CB4}" destId="{EEB0A609-A085-4DD9-93FA-3D66FAA52F54}" srcOrd="2" destOrd="0" presId="urn:microsoft.com/office/officeart/2008/layout/LinedList"/>
    <dgm:cxn modelId="{028BE953-E05A-4329-9B61-CB3DBF0AF255}" type="presParOf" srcId="{97551FF5-664E-4089-8EBD-637227038CB4}" destId="{65E61BD8-27DE-4E0D-9080-25902B20F2D4}" srcOrd="3" destOrd="0" presId="urn:microsoft.com/office/officeart/2008/layout/LinedList"/>
    <dgm:cxn modelId="{982350F5-84BC-4F57-AB34-6605A5924068}" type="presParOf" srcId="{57154BCA-294F-40F8-AAEC-E0FB7BEFACB5}" destId="{719A979A-41DE-42C1-93C7-D991BE47AD57}" srcOrd="2" destOrd="0" presId="urn:microsoft.com/office/officeart/2008/layout/LinedList"/>
    <dgm:cxn modelId="{6840E6D2-FAE2-4B2C-85AD-88EBB33146A7}" type="presParOf" srcId="{57154BCA-294F-40F8-AAEC-E0FB7BEFACB5}" destId="{3F7DABA1-5BE8-47BA-9FB1-8450F591B7AC}" srcOrd="3" destOrd="0" presId="urn:microsoft.com/office/officeart/2008/layout/LinedList"/>
    <dgm:cxn modelId="{FE3F56E4-1CDF-49F3-BFC0-C515AEFA973B}" type="presParOf" srcId="{3F7DABA1-5BE8-47BA-9FB1-8450F591B7AC}" destId="{C8173E14-CD94-4C29-9B64-949E35EEC0B6}" srcOrd="0" destOrd="0" presId="urn:microsoft.com/office/officeart/2008/layout/LinedList"/>
    <dgm:cxn modelId="{D534D39B-2A2A-4044-9545-71FF6655E734}" type="presParOf" srcId="{3F7DABA1-5BE8-47BA-9FB1-8450F591B7AC}" destId="{C315E0D7-0497-4CC0-A619-ACE54659FFDB}" srcOrd="1" destOrd="0" presId="urn:microsoft.com/office/officeart/2008/layout/LinedList"/>
    <dgm:cxn modelId="{69572270-D04B-475A-BE99-96E7D6567BD1}" type="presParOf" srcId="{C315E0D7-0497-4CC0-A619-ACE54659FFDB}" destId="{8BD3B8CD-C593-441A-8BD6-7D4158A2CA91}" srcOrd="0" destOrd="0" presId="urn:microsoft.com/office/officeart/2008/layout/LinedList"/>
    <dgm:cxn modelId="{10F73E93-931F-4D70-A6DD-95BBDE706403}" type="presParOf" srcId="{C315E0D7-0497-4CC0-A619-ACE54659FFDB}" destId="{D7E35A62-6977-4BC5-88E9-7AFFD52B3E26}" srcOrd="1" destOrd="0" presId="urn:microsoft.com/office/officeart/2008/layout/LinedList"/>
    <dgm:cxn modelId="{DBF1134F-E165-4AEC-ADF0-B7CA0DE31E80}" type="presParOf" srcId="{D7E35A62-6977-4BC5-88E9-7AFFD52B3E26}" destId="{F1F5F057-6D34-45E7-8E5C-0EFA0FA990E8}" srcOrd="0" destOrd="0" presId="urn:microsoft.com/office/officeart/2008/layout/LinedList"/>
    <dgm:cxn modelId="{3CF8D27D-224C-43DF-9DBC-4FAFF4C365C0}" type="presParOf" srcId="{D7E35A62-6977-4BC5-88E9-7AFFD52B3E26}" destId="{3CF2459A-98C4-4858-8DC5-5219D7EA49D6}" srcOrd="1" destOrd="0" presId="urn:microsoft.com/office/officeart/2008/layout/LinedList"/>
    <dgm:cxn modelId="{AE5FC25F-A420-4054-B9CA-B0160967BEE8}" type="presParOf" srcId="{D7E35A62-6977-4BC5-88E9-7AFFD52B3E26}" destId="{BCD1EA0B-C912-4E7F-A036-D2B08B44E6DD}" srcOrd="2" destOrd="0" presId="urn:microsoft.com/office/officeart/2008/layout/LinedList"/>
    <dgm:cxn modelId="{D8973E16-1A17-48FF-BA11-766457CBA5C6}" type="presParOf" srcId="{C315E0D7-0497-4CC0-A619-ACE54659FFDB}" destId="{0A6243E6-3D96-4FC7-B6B7-3CC4FA96DD35}" srcOrd="2" destOrd="0" presId="urn:microsoft.com/office/officeart/2008/layout/LinedList"/>
    <dgm:cxn modelId="{DCE6D968-2479-4AB3-9395-2707C9A5E4FB}" type="presParOf" srcId="{C315E0D7-0497-4CC0-A619-ACE54659FFDB}" destId="{6C400ADF-578D-4952-8BD4-D3EA71BBDDF6}" srcOrd="3" destOrd="0" presId="urn:microsoft.com/office/officeart/2008/layout/LinedList"/>
    <dgm:cxn modelId="{2B98DC5D-8D62-4D5D-9BEF-5F0D63801053}" type="presParOf" srcId="{57154BCA-294F-40F8-AAEC-E0FB7BEFACB5}" destId="{A2FFBE33-543E-4868-A7CF-A5F6F59AFEE5}" srcOrd="4" destOrd="0" presId="urn:microsoft.com/office/officeart/2008/layout/LinedList"/>
    <dgm:cxn modelId="{E248FD71-965D-41AC-916E-B7ABF077B146}" type="presParOf" srcId="{57154BCA-294F-40F8-AAEC-E0FB7BEFACB5}" destId="{0F85200C-8751-4663-9F1D-76BDBF11A629}" srcOrd="5" destOrd="0" presId="urn:microsoft.com/office/officeart/2008/layout/LinedList"/>
    <dgm:cxn modelId="{2729B5C5-4946-4C4F-9030-B9C410493B66}" type="presParOf" srcId="{0F85200C-8751-4663-9F1D-76BDBF11A629}" destId="{40E3D281-FC0E-4739-96C3-764A5DAB2657}" srcOrd="0" destOrd="0" presId="urn:microsoft.com/office/officeart/2008/layout/LinedList"/>
    <dgm:cxn modelId="{F8C37683-4B92-4F29-82D9-344BDBC586A7}" type="presParOf" srcId="{0F85200C-8751-4663-9F1D-76BDBF11A629}" destId="{F76917AE-39DA-4381-93F9-9552A03D8279}" srcOrd="1" destOrd="0" presId="urn:microsoft.com/office/officeart/2008/layout/LinedList"/>
    <dgm:cxn modelId="{744CDFA4-414E-47E8-AF6C-50BB54DFB19D}" type="presParOf" srcId="{F76917AE-39DA-4381-93F9-9552A03D8279}" destId="{3D381DFC-00EE-4D67-8576-F581E02D4156}" srcOrd="0" destOrd="0" presId="urn:microsoft.com/office/officeart/2008/layout/LinedList"/>
    <dgm:cxn modelId="{1516071E-0BEB-40A3-B7CB-E4AC66CE9CD8}" type="presParOf" srcId="{F76917AE-39DA-4381-93F9-9552A03D8279}" destId="{13346181-9058-435D-975D-CCEA62269F83}" srcOrd="1" destOrd="0" presId="urn:microsoft.com/office/officeart/2008/layout/LinedList"/>
    <dgm:cxn modelId="{21188A12-6B69-419C-9525-4F4AF05F832C}" type="presParOf" srcId="{13346181-9058-435D-975D-CCEA62269F83}" destId="{B0F2045E-5AE8-480E-B1CE-5C0D656E1869}" srcOrd="0" destOrd="0" presId="urn:microsoft.com/office/officeart/2008/layout/LinedList"/>
    <dgm:cxn modelId="{B262D125-AA29-4854-8431-53BC087B04D2}" type="presParOf" srcId="{13346181-9058-435D-975D-CCEA62269F83}" destId="{12E14F2A-4BE6-4E0A-9533-58985A1CBC99}" srcOrd="1" destOrd="0" presId="urn:microsoft.com/office/officeart/2008/layout/LinedList"/>
    <dgm:cxn modelId="{4A051549-3219-46DD-8D61-2D687ACF3236}" type="presParOf" srcId="{13346181-9058-435D-975D-CCEA62269F83}" destId="{449FA7BB-32BA-42D3-9AEE-D8F4CA6BEB53}" srcOrd="2" destOrd="0" presId="urn:microsoft.com/office/officeart/2008/layout/LinedList"/>
    <dgm:cxn modelId="{F475BC38-4C80-4296-94CF-2485B4F82A76}" type="presParOf" srcId="{F76917AE-39DA-4381-93F9-9552A03D8279}" destId="{65EFD778-2E74-4ABC-870C-A4B14ABF6A2D}" srcOrd="2" destOrd="0" presId="urn:microsoft.com/office/officeart/2008/layout/LinedList"/>
    <dgm:cxn modelId="{A8720A65-65D5-47DA-B017-37877C9DDA7B}" type="presParOf" srcId="{F76917AE-39DA-4381-93F9-9552A03D8279}" destId="{D5B661EF-B62D-4601-A141-927CF7C59E9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96C38-4A4C-4B80-8E28-18E7D538139E}">
      <dsp:nvSpPr>
        <dsp:cNvPr id="0" name=""/>
        <dsp:cNvSpPr/>
      </dsp:nvSpPr>
      <dsp:spPr>
        <a:xfrm>
          <a:off x="0" y="1981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89A9B-3CDC-40D2-9434-C5CD4A75C412}">
      <dsp:nvSpPr>
        <dsp:cNvPr id="0" name=""/>
        <dsp:cNvSpPr/>
      </dsp:nvSpPr>
      <dsp:spPr>
        <a:xfrm>
          <a:off x="0" y="1981"/>
          <a:ext cx="2070752" cy="135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Mooney, P. (2017). </a:t>
          </a:r>
          <a:r>
            <a:rPr lang="en-IN" sz="1800" i="1" kern="1200"/>
            <a:t>Chest X-Ray Images (Pneumonia). </a:t>
          </a:r>
          <a:r>
            <a:rPr lang="en-IN" sz="1800" kern="1200"/>
            <a:t>Kaggle. </a:t>
          </a:r>
          <a:endParaRPr lang="en-US" sz="1800" kern="1200"/>
        </a:p>
      </dsp:txBody>
      <dsp:txXfrm>
        <a:off x="0" y="1981"/>
        <a:ext cx="2070752" cy="1351595"/>
      </dsp:txXfrm>
    </dsp:sp>
    <dsp:sp modelId="{B0944283-411F-4A6B-93ED-2C872EE0FD05}">
      <dsp:nvSpPr>
        <dsp:cNvPr id="0" name=""/>
        <dsp:cNvSpPr/>
      </dsp:nvSpPr>
      <dsp:spPr>
        <a:xfrm>
          <a:off x="2226058" y="63357"/>
          <a:ext cx="8127703" cy="12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u="sng" kern="1200">
              <a:hlinkClick xmlns:r="http://schemas.openxmlformats.org/officeDocument/2006/relationships" r:id="rId1"/>
            </a:rPr>
            <a:t>https://www.kaggle.com/datasets/paultimothymooney/chest-xray-pneumonia</a:t>
          </a:r>
          <a:endParaRPr lang="en-US" sz="2300" kern="1200"/>
        </a:p>
      </dsp:txBody>
      <dsp:txXfrm>
        <a:off x="2226058" y="63357"/>
        <a:ext cx="8127703" cy="1227523"/>
      </dsp:txXfrm>
    </dsp:sp>
    <dsp:sp modelId="{EEB0A609-A085-4DD9-93FA-3D66FAA52F54}">
      <dsp:nvSpPr>
        <dsp:cNvPr id="0" name=""/>
        <dsp:cNvSpPr/>
      </dsp:nvSpPr>
      <dsp:spPr>
        <a:xfrm>
          <a:off x="2070752" y="1290881"/>
          <a:ext cx="82830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A979A-41DE-42C1-93C7-D991BE47AD57}">
      <dsp:nvSpPr>
        <dsp:cNvPr id="0" name=""/>
        <dsp:cNvSpPr/>
      </dsp:nvSpPr>
      <dsp:spPr>
        <a:xfrm>
          <a:off x="0" y="1353577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73E14-CD94-4C29-9B64-949E35EEC0B6}">
      <dsp:nvSpPr>
        <dsp:cNvPr id="0" name=""/>
        <dsp:cNvSpPr/>
      </dsp:nvSpPr>
      <dsp:spPr>
        <a:xfrm>
          <a:off x="0" y="1353577"/>
          <a:ext cx="2070752" cy="135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IBM Cloud Education. (2020, July 15). </a:t>
          </a:r>
          <a:r>
            <a:rPr lang="en-IN" sz="1800" i="1" kern="1200"/>
            <a:t>Machine Learning. </a:t>
          </a:r>
          <a:endParaRPr lang="en-US" sz="1800" kern="1200"/>
        </a:p>
      </dsp:txBody>
      <dsp:txXfrm>
        <a:off x="0" y="1353577"/>
        <a:ext cx="2070752" cy="1351595"/>
      </dsp:txXfrm>
    </dsp:sp>
    <dsp:sp modelId="{3CF2459A-98C4-4858-8DC5-5219D7EA49D6}">
      <dsp:nvSpPr>
        <dsp:cNvPr id="0" name=""/>
        <dsp:cNvSpPr/>
      </dsp:nvSpPr>
      <dsp:spPr>
        <a:xfrm>
          <a:off x="2226058" y="1414953"/>
          <a:ext cx="8127703" cy="12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>
              <a:hlinkClick xmlns:r="http://schemas.openxmlformats.org/officeDocument/2006/relationships" r:id="rId2"/>
            </a:rPr>
            <a:t>https://www.ibm.com/cloud/learn/machine-learning</a:t>
          </a:r>
          <a:endParaRPr lang="en-US" sz="2300" kern="1200"/>
        </a:p>
      </dsp:txBody>
      <dsp:txXfrm>
        <a:off x="2226058" y="1414953"/>
        <a:ext cx="8127703" cy="1227523"/>
      </dsp:txXfrm>
    </dsp:sp>
    <dsp:sp modelId="{0A6243E6-3D96-4FC7-B6B7-3CC4FA96DD35}">
      <dsp:nvSpPr>
        <dsp:cNvPr id="0" name=""/>
        <dsp:cNvSpPr/>
      </dsp:nvSpPr>
      <dsp:spPr>
        <a:xfrm>
          <a:off x="2070752" y="2642477"/>
          <a:ext cx="82830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FBE33-543E-4868-A7CF-A5F6F59AFEE5}">
      <dsp:nvSpPr>
        <dsp:cNvPr id="0" name=""/>
        <dsp:cNvSpPr/>
      </dsp:nvSpPr>
      <dsp:spPr>
        <a:xfrm>
          <a:off x="0" y="2705173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3D281-FC0E-4739-96C3-764A5DAB2657}">
      <dsp:nvSpPr>
        <dsp:cNvPr id="0" name=""/>
        <dsp:cNvSpPr/>
      </dsp:nvSpPr>
      <dsp:spPr>
        <a:xfrm>
          <a:off x="0" y="2705173"/>
          <a:ext cx="2070752" cy="135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Oracle. (n.d.). </a:t>
          </a:r>
          <a:r>
            <a:rPr lang="en-IN" sz="1800" i="1" kern="1200"/>
            <a:t>What is deep learning? </a:t>
          </a:r>
          <a:endParaRPr lang="en-US" sz="1800" kern="1200"/>
        </a:p>
      </dsp:txBody>
      <dsp:txXfrm>
        <a:off x="0" y="2705173"/>
        <a:ext cx="2070752" cy="1351595"/>
      </dsp:txXfrm>
    </dsp:sp>
    <dsp:sp modelId="{12E14F2A-4BE6-4E0A-9533-58985A1CBC99}">
      <dsp:nvSpPr>
        <dsp:cNvPr id="0" name=""/>
        <dsp:cNvSpPr/>
      </dsp:nvSpPr>
      <dsp:spPr>
        <a:xfrm>
          <a:off x="2226058" y="2766549"/>
          <a:ext cx="8127703" cy="12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u="sng" kern="1200">
              <a:hlinkClick xmlns:r="http://schemas.openxmlformats.org/officeDocument/2006/relationships" r:id="rId3"/>
            </a:rPr>
            <a:t>https://www.oracle.com/artificial-intelligence/machine-learning/what-is-deep-learning/</a:t>
          </a:r>
          <a:endParaRPr lang="en-US" sz="2300" kern="1200"/>
        </a:p>
      </dsp:txBody>
      <dsp:txXfrm>
        <a:off x="2226058" y="2766549"/>
        <a:ext cx="8127703" cy="1227523"/>
      </dsp:txXfrm>
    </dsp:sp>
    <dsp:sp modelId="{65EFD778-2E74-4ABC-870C-A4B14ABF6A2D}">
      <dsp:nvSpPr>
        <dsp:cNvPr id="0" name=""/>
        <dsp:cNvSpPr/>
      </dsp:nvSpPr>
      <dsp:spPr>
        <a:xfrm>
          <a:off x="2070752" y="3994073"/>
          <a:ext cx="82830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657-4C45-4E23-9851-B283A1FFBE82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3C21-ED04-49CB-A6F8-A1732D8EC7CB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DD12-2D60-4E60-9806-A145E32F2C72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D7D-8F2B-4EAB-AB01-921DA1467833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18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4AA6-1AB8-4275-98D7-0090A394A5E1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0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07DC-6434-4CA7-A0F8-CBD45FF180C8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7932-7103-4A2C-99CE-7CF836434BDA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CB4-0ADF-4FA3-91AB-1387DD99B1B7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5C43-78C5-4101-8601-41D95C3E8018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4DCE-7C31-4B78-9FDD-0B534D8680F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BCE2-CD14-4E3D-B350-BF60D51AF58B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A3B-C3E8-4877-A1DF-2C85A57CED6F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AFBA-5620-4323-863E-7CFE71AB7557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1792-A2D9-4D2D-9E8A-605B26A86166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3C3D-B98F-4A86-82B4-0FA3073FF08D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7F9A-FD5F-44AA-B148-5272C91F6CF8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2E7C8-0674-4AED-B910-8A64A57F87D5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011115-81B6-44FE-9AF0-8D1DBFFD06F8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9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590-BF12-A5DD-0B1E-756DFC1C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389" y="1867281"/>
            <a:ext cx="7056012" cy="9704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00B0F0"/>
                </a:solidFill>
              </a:rPr>
              <a:t>PNEUMONIA DETECTION FROM CHEST X-RAY: A DEEP LEARNING APPROACH </a:t>
            </a:r>
            <a:endParaRPr lang="en-US" sz="2400" dirty="0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8FEA8B6D-E214-368B-78B5-B50BB04771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28" r="275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F237713-5CF2-74F5-D297-433399D4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000" y="2991951"/>
            <a:ext cx="7631000" cy="3866048"/>
          </a:xfrm>
        </p:spPr>
        <p:txBody>
          <a:bodyPr anchor="ctr">
            <a:normAutofit/>
          </a:bodyPr>
          <a:lstStyle/>
          <a:p>
            <a:pPr marL="137160" indent="0">
              <a:lnSpc>
                <a:spcPct val="90000"/>
              </a:lnSpc>
              <a:buNone/>
            </a:pPr>
            <a:r>
              <a:rPr lang="en-US" sz="1700" dirty="0"/>
              <a:t> 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800" dirty="0"/>
              <a:t> Group No. :-  40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800" dirty="0"/>
              <a:t> Project Mentor : Prof. </a:t>
            </a:r>
            <a:r>
              <a:rPr lang="en-US" sz="1800" dirty="0" err="1"/>
              <a:t>Patrali</a:t>
            </a:r>
            <a:r>
              <a:rPr lang="en-US" sz="1800" dirty="0"/>
              <a:t> Pradhan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800" dirty="0"/>
              <a:t> HOD : Dr.(Prof.) </a:t>
            </a:r>
            <a:r>
              <a:rPr lang="en-US" sz="1800" dirty="0" err="1"/>
              <a:t>Subhankar</a:t>
            </a:r>
            <a:r>
              <a:rPr lang="en-US" sz="1800" dirty="0"/>
              <a:t> </a:t>
            </a:r>
            <a:r>
              <a:rPr lang="en-US" sz="1800" dirty="0" err="1"/>
              <a:t>Joardar</a:t>
            </a:r>
            <a:endParaRPr lang="en-US" sz="1800" dirty="0"/>
          </a:p>
          <a:p>
            <a:pPr marL="137160" indent="0">
              <a:lnSpc>
                <a:spcPct val="90000"/>
              </a:lnSpc>
              <a:buNone/>
            </a:pPr>
            <a:endParaRPr lang="en-US" sz="1800" dirty="0"/>
          </a:p>
          <a:p>
            <a:pPr marL="137160" indent="0">
              <a:lnSpc>
                <a:spcPct val="90000"/>
              </a:lnSpc>
              <a:buNone/>
            </a:pPr>
            <a:r>
              <a:rPr lang="en-US" sz="1800" dirty="0"/>
              <a:t> Team Members: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800" dirty="0"/>
              <a:t>                         Shubham Prakash  (10300120158)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800" dirty="0"/>
              <a:t>                         </a:t>
            </a:r>
            <a:r>
              <a:rPr lang="en-US" sz="1800" dirty="0" err="1"/>
              <a:t>Ruhi</a:t>
            </a:r>
            <a:r>
              <a:rPr lang="en-US" sz="1800" dirty="0"/>
              <a:t> Raj                 (10300120134)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800" dirty="0"/>
              <a:t>                         </a:t>
            </a:r>
            <a:r>
              <a:rPr lang="en-US" sz="1800" dirty="0" err="1"/>
              <a:t>Sayan</a:t>
            </a:r>
            <a:r>
              <a:rPr lang="en-US" sz="1800" dirty="0"/>
              <a:t> </a:t>
            </a:r>
            <a:r>
              <a:rPr lang="en-US" sz="1800" dirty="0" err="1"/>
              <a:t>Digar</a:t>
            </a:r>
            <a:r>
              <a:rPr lang="en-US" sz="1800" dirty="0"/>
              <a:t>            (10300120147)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800" dirty="0"/>
              <a:t>                         </a:t>
            </a:r>
            <a:r>
              <a:rPr lang="en-US" sz="1800" dirty="0" err="1"/>
              <a:t>Sankhajoti</a:t>
            </a:r>
            <a:r>
              <a:rPr lang="en-US" sz="1800" dirty="0"/>
              <a:t> Saha     (10300120142)</a:t>
            </a:r>
          </a:p>
          <a:p>
            <a:pPr marL="137160" indent="0">
              <a:lnSpc>
                <a:spcPct val="90000"/>
              </a:lnSpc>
              <a:buNone/>
            </a:pPr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39A46-D2C8-FD89-1757-DB1F3513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green and white logo&#10;&#10;Description automatically generated">
            <a:extLst>
              <a:ext uri="{FF2B5EF4-FFF2-40B4-BE49-F238E27FC236}">
                <a16:creationId xmlns:a16="http://schemas.microsoft.com/office/drawing/2014/main" id="{9F62606D-2771-04C9-617F-2B5552D7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16" y="281304"/>
            <a:ext cx="1431757" cy="14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FC505-779C-E66A-8C44-DB5402AB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2701"/>
            <a:ext cx="5978072" cy="970450"/>
          </a:xfrm>
        </p:spPr>
        <p:txBody>
          <a:bodyPr>
            <a:normAutofit/>
          </a:bodyPr>
          <a:lstStyle/>
          <a:p>
            <a:r>
              <a:rPr lang="en-IN"/>
              <a:t>Algorithm used in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602061-8F5F-01E4-915C-54284856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163151"/>
            <a:ext cx="6812279" cy="5219361"/>
          </a:xfrm>
        </p:spPr>
        <p:txBody>
          <a:bodyPr anchor="ctr">
            <a:noAutofit/>
          </a:bodyPr>
          <a:lstStyle/>
          <a:p>
            <a:pPr marL="137160" indent="0" algn="just">
              <a:lnSpc>
                <a:spcPct val="90000"/>
              </a:lnSpc>
              <a:buClr>
                <a:srgbClr val="36D8EE"/>
              </a:buClr>
              <a:buNone/>
            </a:pPr>
            <a:r>
              <a:rPr lang="en-IN" sz="1400" b="1" dirty="0">
                <a:effectLst/>
                <a:latin typeface="Söhne"/>
              </a:rPr>
              <a:t>1.</a:t>
            </a:r>
            <a:r>
              <a:rPr lang="en-IN" sz="1600" b="1" i="0" dirty="0">
                <a:effectLst/>
                <a:latin typeface="Söhne"/>
              </a:rPr>
              <a:t>Convolutional Neural Network (CNN):</a:t>
            </a:r>
          </a:p>
          <a:p>
            <a:pPr algn="just">
              <a:lnSpc>
                <a:spcPct val="90000"/>
              </a:lnSpc>
              <a:buClr>
                <a:srgbClr val="36D8EE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Specialized in image recognition and pattern detection.</a:t>
            </a:r>
          </a:p>
          <a:p>
            <a:pPr algn="just">
              <a:lnSpc>
                <a:spcPct val="90000"/>
              </a:lnSpc>
              <a:buClr>
                <a:srgbClr val="36D8EE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A type of neural network designed for processing grid-like data, </a:t>
            </a:r>
          </a:p>
          <a:p>
            <a:pPr marL="36900" indent="0" algn="just">
              <a:lnSpc>
                <a:spcPct val="90000"/>
              </a:lnSpc>
              <a:buClr>
                <a:srgbClr val="36D8EE"/>
              </a:buClr>
              <a:buNone/>
            </a:pPr>
            <a:r>
              <a:rPr lang="en-US" sz="1600" dirty="0"/>
              <a:t>       such as images.</a:t>
            </a:r>
          </a:p>
          <a:p>
            <a:pPr algn="just">
              <a:lnSpc>
                <a:spcPct val="90000"/>
              </a:lnSpc>
              <a:buClr>
                <a:srgbClr val="36D8EE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 Convolutional Layers: Detect features like edges, textures. </a:t>
            </a:r>
          </a:p>
          <a:p>
            <a:pPr algn="just">
              <a:lnSpc>
                <a:spcPct val="90000"/>
              </a:lnSpc>
              <a:buClr>
                <a:srgbClr val="36D8EE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Fully Connected Layers: Classify features for final output</a:t>
            </a:r>
            <a:r>
              <a:rPr lang="en-US" sz="1400" dirty="0"/>
              <a:t>.</a:t>
            </a:r>
          </a:p>
          <a:p>
            <a:pPr marL="36900" indent="0" algn="just">
              <a:lnSpc>
                <a:spcPct val="90000"/>
              </a:lnSpc>
              <a:buClr>
                <a:srgbClr val="36D8EE"/>
              </a:buClr>
              <a:buNone/>
            </a:pPr>
            <a:endParaRPr lang="en-IN" sz="1400" b="1" i="0" dirty="0">
              <a:effectLst/>
              <a:latin typeface="Söhne"/>
            </a:endParaRPr>
          </a:p>
          <a:p>
            <a:pPr marL="594360" indent="-457200" algn="just">
              <a:lnSpc>
                <a:spcPct val="90000"/>
              </a:lnSpc>
              <a:buClr>
                <a:srgbClr val="36D8EE"/>
              </a:buClr>
              <a:buAutoNum type="arabicPeriod"/>
            </a:pPr>
            <a:endParaRPr lang="en-US" sz="1400" b="0" i="0" dirty="0">
              <a:effectLst/>
              <a:latin typeface="Söhne"/>
            </a:endParaRPr>
          </a:p>
          <a:p>
            <a:pPr marL="137160" indent="0" algn="just">
              <a:lnSpc>
                <a:spcPct val="90000"/>
              </a:lnSpc>
              <a:buClr>
                <a:srgbClr val="36D8EE"/>
              </a:buClr>
              <a:buNone/>
            </a:pPr>
            <a:endParaRPr lang="en-US" sz="1400" b="0" i="0" dirty="0">
              <a:effectLst/>
              <a:latin typeface="Söhne"/>
            </a:endParaRPr>
          </a:p>
          <a:p>
            <a:pPr marL="137160" indent="0" algn="just">
              <a:lnSpc>
                <a:spcPct val="90000"/>
              </a:lnSpc>
              <a:buClr>
                <a:srgbClr val="36D8EE"/>
              </a:buClr>
              <a:buNone/>
            </a:pPr>
            <a:endParaRPr lang="en-US" sz="1400" b="0" i="0" dirty="0">
              <a:effectLst/>
              <a:latin typeface="Söhne"/>
            </a:endParaRPr>
          </a:p>
          <a:p>
            <a:pPr marL="137160" indent="0" algn="just">
              <a:lnSpc>
                <a:spcPct val="90000"/>
              </a:lnSpc>
              <a:buClr>
                <a:srgbClr val="36D8EE"/>
              </a:buClr>
              <a:buNone/>
            </a:pPr>
            <a:endParaRPr lang="en-IN" sz="1400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7BE7AD57-12A5-8BD3-C5D0-8FF8FB9D5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08" r="9296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3C3DC-C949-682C-1928-028C5DFC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CE385-4182-9F26-784F-FFB4C282F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49" y="1029038"/>
            <a:ext cx="5810451" cy="52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99596-44EF-4FD5-5BC0-09C47EBE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73152"/>
            <a:ext cx="5978072" cy="777240"/>
          </a:xfrm>
        </p:spPr>
        <p:txBody>
          <a:bodyPr>
            <a:normAutofit/>
          </a:bodyPr>
          <a:lstStyle/>
          <a:p>
            <a:r>
              <a:rPr lang="en-IN" dirty="0"/>
              <a:t>2. </a:t>
            </a:r>
            <a:r>
              <a:rPr lang="en-IN" dirty="0" err="1"/>
              <a:t>DenseNet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B1CFE-A8D9-DEAE-2B6F-CABAAB485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34" r="14772" b="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63675508-12A7-CEA0-1C5B-BF606E5D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728216"/>
            <a:ext cx="6905632" cy="4846320"/>
          </a:xfrm>
        </p:spPr>
        <p:txBody>
          <a:bodyPr anchor="ctr">
            <a:noAutofit/>
          </a:bodyPr>
          <a:lstStyle/>
          <a:p>
            <a:pPr marL="36900" indent="0">
              <a:lnSpc>
                <a:spcPct val="90000"/>
              </a:lnSpc>
              <a:buClr>
                <a:srgbClr val="C7FF62"/>
              </a:buClr>
              <a:buNone/>
            </a:pPr>
            <a:endParaRPr lang="en-US" sz="1800" dirty="0">
              <a:effectLst/>
              <a:latin typeface="Söhne"/>
            </a:endParaRPr>
          </a:p>
          <a:p>
            <a:pPr>
              <a:lnSpc>
                <a:spcPct val="90000"/>
              </a:lnSpc>
              <a:buClr>
                <a:srgbClr val="C7FF62"/>
              </a:buClr>
              <a:buFont typeface="Wingdings" panose="05000000000000000000" pitchFamily="2" charset="2"/>
              <a:buChar char="v"/>
            </a:pPr>
            <a:r>
              <a:rPr lang="en-US" sz="1800" b="0" i="0" dirty="0">
                <a:effectLst/>
                <a:latin typeface="Söhne"/>
              </a:rPr>
              <a:t>Dense connectivity improves feature propagation.</a:t>
            </a:r>
          </a:p>
          <a:p>
            <a:pPr>
              <a:lnSpc>
                <a:spcPct val="90000"/>
              </a:lnSpc>
              <a:buClr>
                <a:srgbClr val="C7FF62"/>
              </a:buClr>
              <a:buFont typeface="Wingdings" panose="05000000000000000000" pitchFamily="2" charset="2"/>
              <a:buChar char="v"/>
            </a:pPr>
            <a:r>
              <a:rPr lang="en-US" sz="1800" b="0" i="0" dirty="0">
                <a:effectLst/>
                <a:latin typeface="Söhne"/>
              </a:rPr>
              <a:t>Addresses vanishing gradient problem.</a:t>
            </a:r>
          </a:p>
          <a:p>
            <a:pPr>
              <a:lnSpc>
                <a:spcPct val="90000"/>
              </a:lnSpc>
              <a:buClr>
                <a:srgbClr val="C7FF62"/>
              </a:buClr>
              <a:buFont typeface="Wingdings" panose="05000000000000000000" pitchFamily="2" charset="2"/>
              <a:buChar char="v"/>
            </a:pPr>
            <a:r>
              <a:rPr lang="en-US" sz="1800" b="0" i="0" dirty="0">
                <a:effectLst/>
                <a:latin typeface="Söhne"/>
              </a:rPr>
              <a:t>Reduces parameters compared to traditional architectures.</a:t>
            </a:r>
          </a:p>
          <a:p>
            <a:pPr>
              <a:lnSpc>
                <a:spcPct val="90000"/>
              </a:lnSpc>
              <a:buClr>
                <a:srgbClr val="C7FF62"/>
              </a:buClr>
              <a:buFont typeface="Wingdings" panose="05000000000000000000" pitchFamily="2" charset="2"/>
              <a:buChar char="v"/>
            </a:pPr>
            <a:r>
              <a:rPr lang="en-US" sz="1800" b="0" i="0" dirty="0">
                <a:effectLst/>
                <a:latin typeface="Söhne"/>
              </a:rPr>
              <a:t>Efficient use of parameters leads to better parameter utilization.</a:t>
            </a:r>
          </a:p>
          <a:p>
            <a:pPr>
              <a:lnSpc>
                <a:spcPct val="90000"/>
              </a:lnSpc>
              <a:buClr>
                <a:srgbClr val="C7FF6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Söhne"/>
              </a:rPr>
              <a:t>Advantages</a:t>
            </a:r>
          </a:p>
          <a:p>
            <a:pPr>
              <a:lnSpc>
                <a:spcPct val="90000"/>
              </a:lnSpc>
              <a:buClr>
                <a:srgbClr val="C7FF62"/>
              </a:buClr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Dense Connectivity:</a:t>
            </a:r>
            <a:r>
              <a:rPr lang="en-US" sz="1800" dirty="0"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Direct connections between layers promote efficient feature reuse.</a:t>
            </a:r>
          </a:p>
          <a:p>
            <a:pPr>
              <a:lnSpc>
                <a:spcPct val="90000"/>
              </a:lnSpc>
              <a:buClr>
                <a:srgbClr val="C7FF62"/>
              </a:buClr>
              <a:buFont typeface="+mj-lt"/>
              <a:buAutoNum type="arabicPeriod"/>
            </a:pPr>
            <a:r>
              <a:rPr lang="en-US" sz="1800" b="1" i="0" dirty="0">
                <a:effectLst/>
                <a:latin typeface="Söhne"/>
              </a:rPr>
              <a:t>Reduced Redundancy: </a:t>
            </a:r>
            <a:r>
              <a:rPr lang="en-US" sz="1800" b="0" i="0" dirty="0">
                <a:effectLst/>
                <a:latin typeface="Söhne"/>
              </a:rPr>
              <a:t>Dense connectivity reduces redundancy, optimizing parameter usage.</a:t>
            </a:r>
          </a:p>
          <a:p>
            <a:pPr>
              <a:lnSpc>
                <a:spcPct val="90000"/>
              </a:lnSpc>
              <a:buClr>
                <a:srgbClr val="C7FF6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Söhne"/>
              </a:rPr>
              <a:t>Disadvantages</a:t>
            </a:r>
          </a:p>
          <a:p>
            <a:pPr marL="594360" indent="-457200">
              <a:lnSpc>
                <a:spcPct val="90000"/>
              </a:lnSpc>
              <a:buClr>
                <a:srgbClr val="C7FF62"/>
              </a:buClr>
              <a:buAutoNum type="arabicPeriod"/>
            </a:pPr>
            <a:r>
              <a:rPr lang="en-US" sz="1800" b="1" i="0" dirty="0">
                <a:effectLst/>
                <a:latin typeface="Söhne"/>
              </a:rPr>
              <a:t>Memory Consumption: </a:t>
            </a:r>
            <a:r>
              <a:rPr lang="en-US" sz="1800" b="0" i="0" dirty="0">
                <a:effectLst/>
                <a:latin typeface="Söhne"/>
              </a:rPr>
              <a:t>Due to dense connections, </a:t>
            </a:r>
            <a:r>
              <a:rPr lang="en-US" sz="1800" b="0" i="0" dirty="0" err="1">
                <a:effectLst/>
                <a:latin typeface="Söhne"/>
              </a:rPr>
              <a:t>DenseNet</a:t>
            </a:r>
            <a:r>
              <a:rPr lang="en-US" sz="1800" b="0" i="0" dirty="0">
                <a:effectLst/>
                <a:latin typeface="Söhne"/>
              </a:rPr>
              <a:t> may require higher memory usage, limiting its applicability in memory-constrained environments.</a:t>
            </a:r>
          </a:p>
          <a:p>
            <a:pPr marL="594360" indent="-457200">
              <a:lnSpc>
                <a:spcPct val="90000"/>
              </a:lnSpc>
              <a:buClr>
                <a:srgbClr val="C7FF62"/>
              </a:buClr>
              <a:buFont typeface="Wingdings 2" charset="2"/>
              <a:buAutoNum type="arabicPeriod"/>
            </a:pPr>
            <a:r>
              <a:rPr lang="en-US" sz="1800" b="1" i="0" dirty="0">
                <a:effectLst/>
                <a:latin typeface="Söhne"/>
              </a:rPr>
              <a:t>Training Time: </a:t>
            </a:r>
            <a:r>
              <a:rPr lang="en-US" sz="1800" b="0" i="0" dirty="0">
                <a:effectLst/>
                <a:latin typeface="Söhne"/>
              </a:rPr>
              <a:t>Training a </a:t>
            </a:r>
            <a:r>
              <a:rPr lang="en-US" sz="1800" b="0" i="0" dirty="0" err="1">
                <a:effectLst/>
                <a:latin typeface="Söhne"/>
              </a:rPr>
              <a:t>DenseNet</a:t>
            </a:r>
            <a:r>
              <a:rPr lang="en-US" sz="1800" b="0" i="0" dirty="0">
                <a:effectLst/>
                <a:latin typeface="Söhne"/>
              </a:rPr>
              <a:t> can take longer compared to         shallower architectures, especially when working with large datasets.</a:t>
            </a:r>
          </a:p>
          <a:p>
            <a:pPr marL="594360" indent="-457200">
              <a:lnSpc>
                <a:spcPct val="90000"/>
              </a:lnSpc>
              <a:buClr>
                <a:srgbClr val="C7FF62"/>
              </a:buClr>
              <a:buAutoNum type="arabicPeriod"/>
            </a:pPr>
            <a:endParaRPr lang="en-US" sz="1800" b="0" i="0" dirty="0">
              <a:effectLst/>
              <a:latin typeface="Söhne"/>
            </a:endParaRPr>
          </a:p>
          <a:p>
            <a:pPr marL="36900" indent="0" algn="just">
              <a:lnSpc>
                <a:spcPct val="90000"/>
              </a:lnSpc>
              <a:buClr>
                <a:srgbClr val="C7FF62"/>
              </a:buClr>
              <a:buNone/>
            </a:pPr>
            <a:endParaRPr lang="en-US" sz="18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buClr>
                <a:srgbClr val="C7FF62"/>
              </a:buClr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buClr>
                <a:srgbClr val="C7FF62"/>
              </a:buClr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686CD-3CF3-128E-4AA9-EFB1A296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3F51F-C06C-F6A0-F465-B0CFF1812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393"/>
            <a:ext cx="5027277" cy="50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CBA05C-7F31-16BE-7E4B-9AFC8E04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243840"/>
            <a:ext cx="5978072" cy="120904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3100" b="1" dirty="0"/>
              <a:t>3</a:t>
            </a:r>
            <a:r>
              <a:rPr lang="en-IN" sz="3100" dirty="0"/>
              <a:t>.</a:t>
            </a:r>
            <a:r>
              <a:rPr lang="en-IN" sz="3100" b="1" i="0" dirty="0">
                <a:effectLst/>
                <a:latin typeface="Söhne"/>
              </a:rPr>
              <a:t> Inception Net</a:t>
            </a:r>
            <a:br>
              <a:rPr lang="en-IN" sz="3100" b="1" i="0" dirty="0">
                <a:effectLst/>
                <a:latin typeface="Söhne"/>
              </a:rPr>
            </a:br>
            <a:br>
              <a:rPr lang="en-IN" sz="3100" b="1" i="0" dirty="0">
                <a:effectLst/>
                <a:latin typeface="Söhne"/>
              </a:rPr>
            </a:br>
            <a:endParaRPr lang="en-IN" sz="3100" dirty="0"/>
          </a:p>
        </p:txBody>
      </p:sp>
      <p:pic>
        <p:nvPicPr>
          <p:cNvPr id="5" name="Picture 4" descr="Metal pendulum">
            <a:extLst>
              <a:ext uri="{FF2B5EF4-FFF2-40B4-BE49-F238E27FC236}">
                <a16:creationId xmlns:a16="http://schemas.microsoft.com/office/drawing/2014/main" id="{E6A9D87C-6FF3-0A18-FA81-23F44AF0B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84" r="23753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AC964-2813-78EA-6AD6-B950D147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883" y="619759"/>
            <a:ext cx="7512117" cy="623823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IN" sz="1800" b="0" i="0" dirty="0">
                <a:effectLst/>
                <a:latin typeface="Söhne"/>
              </a:rPr>
              <a:t>Utilizes inception modules for multi-scale feature extraction.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IN" sz="1800" b="0" i="0" dirty="0">
                <a:effectLst/>
                <a:latin typeface="Söhne"/>
              </a:rPr>
              <a:t>Balances computational efficiency and expressive power.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US" sz="1800" b="0" i="0" dirty="0">
                <a:effectLst/>
                <a:latin typeface="Söhne"/>
              </a:rPr>
              <a:t>Suitable for pneumonia detection with its ability to capture diverse features.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US" sz="1800" b="0" i="0" dirty="0">
                <a:effectLst/>
                <a:latin typeface="Söhne"/>
              </a:rPr>
              <a:t>Efficient in terms of computational resources.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US" sz="1800" b="0" i="0" dirty="0">
                <a:effectLst/>
                <a:latin typeface="Söhne"/>
              </a:rPr>
              <a:t>Incorporates techniques like global average pooling to reduce overfitting.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US" sz="1800" b="0" i="0" dirty="0">
                <a:effectLst/>
                <a:latin typeface="Söhne"/>
              </a:rPr>
              <a:t>Captures features at different scales simultaneously.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endParaRPr lang="en-US" sz="1300" b="0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Clr>
                <a:srgbClr val="647F9E"/>
              </a:buClr>
              <a:buNone/>
            </a:pPr>
            <a:r>
              <a:rPr lang="en-IN" sz="1300" dirty="0"/>
              <a:t>					</a:t>
            </a:r>
            <a:r>
              <a:rPr lang="en-IN" sz="2400" b="1" dirty="0"/>
              <a:t>4. VGG16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Simplicity with uniform architecture.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Small convolutional filters for feature extraction.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Easy to understand and interpret.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Performance comparable to more complex models.</a:t>
            </a:r>
          </a:p>
          <a:p>
            <a:pPr>
              <a:lnSpc>
                <a:spcPct val="90000"/>
              </a:lnSpc>
              <a:buClr>
                <a:srgbClr val="647F9E"/>
              </a:buClr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öhne"/>
              </a:rPr>
              <a:t>VGG16 achieved high accuracy and was among the top performers in the ImageNet Large Scale Visual Recognition Challenge</a:t>
            </a:r>
          </a:p>
          <a:p>
            <a:pPr marL="137160" indent="0">
              <a:lnSpc>
                <a:spcPct val="90000"/>
              </a:lnSpc>
              <a:buClr>
                <a:srgbClr val="647F9E"/>
              </a:buClr>
              <a:buNone/>
            </a:pPr>
            <a:endParaRPr lang="en-IN" sz="13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34C93-4954-BD6D-561D-19447E9F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6347" y="6249035"/>
            <a:ext cx="753545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DAFAE-8426-68B0-9302-4D98C1044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40"/>
            <a:ext cx="4690532" cy="3163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DD0C3-E37B-B07D-3BCF-F25785374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561000" cy="33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EADA8-D3B2-F9EF-ECEE-BF4AFF9F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000" y="91440"/>
            <a:ext cx="7631000" cy="11785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 b="1" i="0">
                <a:effectLst/>
                <a:latin typeface="Söhne"/>
              </a:rPr>
              <a:t>Pneumonia Detection System Architecture:</a:t>
            </a:r>
            <a:br>
              <a:rPr lang="en-IN" sz="2500" b="1" i="0">
                <a:effectLst/>
                <a:latin typeface="Söhne"/>
              </a:rPr>
            </a:br>
            <a:endParaRPr lang="en-IN" sz="250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E2A4FB7-00DB-E4CB-1960-46FD068233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87" r="415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920B48-0108-73D9-6935-44FCAE0F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883" y="690880"/>
            <a:ext cx="7440997" cy="6075680"/>
          </a:xfrm>
        </p:spPr>
        <p:txBody>
          <a:bodyPr anchor="ctr">
            <a:noAutofit/>
          </a:bodyPr>
          <a:lstStyle/>
          <a:p>
            <a:pPr marL="137160" indent="0">
              <a:lnSpc>
                <a:spcPct val="90000"/>
              </a:lnSpc>
              <a:buNone/>
            </a:pPr>
            <a:r>
              <a:rPr lang="en-US" sz="1600" b="1" i="0" dirty="0">
                <a:effectLst/>
                <a:latin typeface="Söhne"/>
              </a:rPr>
              <a:t>1.  Input:</a:t>
            </a:r>
            <a:endParaRPr lang="en-US" sz="1600" b="0" i="0" dirty="0">
              <a:effectLst/>
              <a:latin typeface="Söhne"/>
            </a:endParaRP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Söhne"/>
              </a:rPr>
              <a:t>The system takes chest X-ray images as input.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600" b="1" i="0" dirty="0">
                <a:effectLst/>
                <a:latin typeface="Söhne"/>
              </a:rPr>
              <a:t>2.  Preprocessing:</a:t>
            </a:r>
            <a:endParaRPr lang="en-US" sz="1600" b="0" i="0" dirty="0">
              <a:effectLst/>
              <a:latin typeface="Söhne"/>
            </a:endParaRP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Söhne"/>
              </a:rPr>
              <a:t>Perform preprocessing on the input images, including resizing, normalization, and enhancement to prepare them for analysis.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600" b="1" i="0" dirty="0">
                <a:effectLst/>
                <a:latin typeface="Söhne"/>
              </a:rPr>
              <a:t>3.   Convolutional Neural Network (CNN) Models:</a:t>
            </a:r>
            <a:endParaRPr lang="en-US" sz="1600" b="0" i="0" dirty="0">
              <a:effectLst/>
              <a:latin typeface="Söhne"/>
            </a:endParaRP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Söhne"/>
              </a:rPr>
              <a:t>Utilize multiple CNN models such as CNN, </a:t>
            </a:r>
            <a:r>
              <a:rPr lang="en-US" sz="1600" b="0" i="0" dirty="0" err="1">
                <a:effectLst/>
                <a:latin typeface="Söhne"/>
              </a:rPr>
              <a:t>DenseNet</a:t>
            </a:r>
            <a:r>
              <a:rPr lang="en-US" sz="1600" b="0" i="0" dirty="0">
                <a:effectLst/>
                <a:latin typeface="Söhne"/>
              </a:rPr>
              <a:t>, Inception Net, and VGG16 for feature extraction and classification.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Söhne"/>
              </a:rPr>
              <a:t>Each model is trained on a dataset, e.g., Kaggle X-ray dataset, to learn patterns indicative of pneumonia.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600" b="1" i="0" dirty="0">
                <a:effectLst/>
                <a:latin typeface="Söhne"/>
              </a:rPr>
              <a:t>4.  Thresholding and Decision Making:</a:t>
            </a:r>
            <a:endParaRPr lang="en-US" sz="1600" b="0" i="0" dirty="0">
              <a:effectLst/>
              <a:latin typeface="Söhne"/>
            </a:endParaRP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Söhne"/>
              </a:rPr>
              <a:t>Apply a thresholding mechanism to the model predictions to determine whether an input X-ray image is indicative of pneumonia.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Söhne"/>
              </a:rPr>
              <a:t>Decision-making logic may involve considering the consensus of multiple models for more reliable results.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sz="1600" b="1" i="0" dirty="0">
                <a:effectLst/>
                <a:latin typeface="Söhne"/>
              </a:rPr>
              <a:t>5.   Output:</a:t>
            </a:r>
            <a:endParaRPr lang="en-US" sz="1600" b="0" i="0" dirty="0">
              <a:effectLst/>
              <a:latin typeface="Söhne"/>
            </a:endParaRP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Söhne"/>
              </a:rPr>
              <a:t>Provide a binary output indicating the presence or absence of pneumonia in the chest X-ray.</a:t>
            </a:r>
          </a:p>
          <a:p>
            <a:pPr>
              <a:lnSpc>
                <a:spcPct val="90000"/>
              </a:lnSpc>
            </a:pPr>
            <a:endParaRPr lang="en-IN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7F7CD-22AC-2C21-71A0-396A5D8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5C69-386F-3BC9-CD88-48121C1C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816"/>
            <a:ext cx="10353762" cy="92710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Performance of models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7FBCC-9B75-88CB-4B31-EAEC50CB2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5" y="3073991"/>
            <a:ext cx="10091360" cy="575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4B77A-3265-A1F7-C299-12491C8DE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5" y="2603394"/>
            <a:ext cx="1009136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F9F8C-FB4B-1B0D-5321-C443E5598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6" y="1371123"/>
            <a:ext cx="10091360" cy="927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049750-DB52-389F-8270-5FF8FBB7516D}"/>
              </a:ext>
            </a:extLst>
          </p:cNvPr>
          <p:cNvSpPr txBox="1"/>
          <p:nvPr/>
        </p:nvSpPr>
        <p:spPr>
          <a:xfrm>
            <a:off x="661985" y="962917"/>
            <a:ext cx="109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VGG16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5B0CF-A10A-D85E-6F9E-ED50064E9B0E}"/>
              </a:ext>
            </a:extLst>
          </p:cNvPr>
          <p:cNvSpPr txBox="1"/>
          <p:nvPr/>
        </p:nvSpPr>
        <p:spPr>
          <a:xfrm>
            <a:off x="661984" y="3596663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CNN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E61E5-6F94-374E-A4E2-4E17503CB570}"/>
              </a:ext>
            </a:extLst>
          </p:cNvPr>
          <p:cNvSpPr txBox="1"/>
          <p:nvPr/>
        </p:nvSpPr>
        <p:spPr>
          <a:xfrm>
            <a:off x="661984" y="2259352"/>
            <a:ext cx="3004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INCEPTION MODEL</a:t>
            </a:r>
            <a:endParaRPr lang="en-IN" dirty="0"/>
          </a:p>
        </p:txBody>
      </p:sp>
      <p:pic>
        <p:nvPicPr>
          <p:cNvPr id="15" name="Picture 14" descr="A close up of a number&#10;&#10;Description automatically generated">
            <a:extLst>
              <a:ext uri="{FF2B5EF4-FFF2-40B4-BE49-F238E27FC236}">
                <a16:creationId xmlns:a16="http://schemas.microsoft.com/office/drawing/2014/main" id="{5DBFAD4D-73BB-4AF6-26DA-8A8C8D367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4" y="3925802"/>
            <a:ext cx="10091361" cy="10382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241F28-8AD5-B647-FD34-38D9C4B13FD2}"/>
              </a:ext>
            </a:extLst>
          </p:cNvPr>
          <p:cNvSpPr txBox="1"/>
          <p:nvPr/>
        </p:nvSpPr>
        <p:spPr>
          <a:xfrm>
            <a:off x="661984" y="4923833"/>
            <a:ext cx="1230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DenseNet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4E80A5-FEBA-701C-3E99-D2CD63C07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3" y="5272080"/>
            <a:ext cx="10091361" cy="571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DAF744-456A-791D-D70E-539CF4013B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8"/>
          <a:stretch/>
        </p:blipFill>
        <p:spPr>
          <a:xfrm>
            <a:off x="661982" y="5841282"/>
            <a:ext cx="10091360" cy="5580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10FD7-8703-1268-8131-04BF6C31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373A-43FE-EA5A-0EAE-0F65858D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ACCURACY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173CC-559A-EECA-AF90-F313C9D8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9D0B3-03C9-A322-271C-C17DF038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63" y="1907005"/>
            <a:ext cx="4804593" cy="3858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0EDD0-2620-1408-86B7-66838AD8C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907005"/>
            <a:ext cx="4804593" cy="39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2A8262-B52F-0ABB-1319-59968F61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IN" dirty="0"/>
              <a:t>Future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BDDA1-AAAC-51B8-9DE7-79DE5DF9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spcAft>
                <a:spcPts val="400"/>
              </a:spcAft>
              <a:buClr>
                <a:srgbClr val="56708D"/>
              </a:buClr>
            </a:pPr>
            <a:r>
              <a:rPr lang="en-US" b="0" i="0" dirty="0">
                <a:effectLst/>
                <a:latin typeface="Söhne"/>
              </a:rPr>
              <a:t>Enhancing the project to support real-time monitoring of patients</a:t>
            </a:r>
          </a:p>
          <a:p>
            <a:pPr>
              <a:spcAft>
                <a:spcPts val="400"/>
              </a:spcAft>
              <a:buClr>
                <a:srgbClr val="56708D"/>
              </a:buClr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Exploration of ensemble methods combining multiple architectures.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Aft>
                <a:spcPts val="400"/>
              </a:spcAft>
              <a:buClr>
                <a:srgbClr val="56708D"/>
              </a:buClr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Investigation of different preprocessing techniques and hyperparameter adjustments.</a:t>
            </a:r>
          </a:p>
          <a:p>
            <a:pPr>
              <a:spcAft>
                <a:spcPts val="400"/>
              </a:spcAft>
              <a:buClr>
                <a:srgbClr val="56708D"/>
              </a:buClr>
            </a:pPr>
            <a:r>
              <a:rPr lang="en-US" b="0" i="0" dirty="0">
                <a:effectLst/>
                <a:latin typeface="Söhne"/>
              </a:rPr>
              <a:t>Integrating explainable AI features into the model can provide insights into the decision-making process.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buClr>
                <a:srgbClr val="56708D"/>
              </a:buClr>
            </a:pPr>
            <a:endParaRPr lang="en-IN" sz="1900" dirty="0"/>
          </a:p>
        </p:txBody>
      </p:sp>
      <p:pic>
        <p:nvPicPr>
          <p:cNvPr id="15" name="Picture 14" descr="Graphs on a display with reflection of office">
            <a:extLst>
              <a:ext uri="{FF2B5EF4-FFF2-40B4-BE49-F238E27FC236}">
                <a16:creationId xmlns:a16="http://schemas.microsoft.com/office/drawing/2014/main" id="{D1F50B33-FBF4-6F30-02B0-2AF695F4E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88" r="35415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93582-F911-0B97-F271-BBE27FA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42B344-4BF0-0E32-40E5-54A12290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92E67DB-30EA-E49A-A241-E2B513CB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900">
                <a:effectLst/>
                <a:latin typeface="+mj-lt"/>
                <a:ea typeface="Times New Roman" panose="02020603050405020304" pitchFamily="18" charset="0"/>
              </a:rPr>
              <a:t>This study provides a comprehensive assessment of deep learning algorithms—CNN, VGG16, </a:t>
            </a:r>
            <a:r>
              <a:rPr lang="en-IN" sz="1900" err="1">
                <a:effectLst/>
                <a:latin typeface="+mj-lt"/>
                <a:ea typeface="Times New Roman" panose="02020603050405020304" pitchFamily="18" charset="0"/>
              </a:rPr>
              <a:t>DenseNet,ResNet</a:t>
            </a:r>
            <a:r>
              <a:rPr lang="en-IN" sz="1900">
                <a:effectLst/>
                <a:latin typeface="+mj-lt"/>
                <a:ea typeface="Times New Roman" panose="02020603050405020304" pitchFamily="18" charset="0"/>
              </a:rPr>
              <a:t> and </a:t>
            </a:r>
            <a:r>
              <a:rPr lang="en-IN" sz="1900" err="1">
                <a:effectLst/>
                <a:latin typeface="+mj-lt"/>
                <a:ea typeface="Times New Roman" panose="02020603050405020304" pitchFamily="18" charset="0"/>
              </a:rPr>
              <a:t>InceptionNet</a:t>
            </a:r>
            <a:r>
              <a:rPr lang="en-IN" sz="1900">
                <a:effectLst/>
                <a:latin typeface="+mj-lt"/>
                <a:ea typeface="Times New Roman" panose="02020603050405020304" pitchFamily="18" charset="0"/>
              </a:rPr>
              <a:t>—in the context of pneumonia detection. </a:t>
            </a:r>
          </a:p>
          <a:p>
            <a:pPr>
              <a:lnSpc>
                <a:spcPct val="90000"/>
              </a:lnSpc>
            </a:pPr>
            <a:r>
              <a:rPr lang="en-IN" sz="1900">
                <a:effectLst/>
                <a:latin typeface="+mj-lt"/>
                <a:ea typeface="Times New Roman" panose="02020603050405020304" pitchFamily="18" charset="0"/>
              </a:rPr>
              <a:t>To overcome pneumonia, the infection must be detected in the early stages.</a:t>
            </a:r>
          </a:p>
          <a:p>
            <a:pPr>
              <a:lnSpc>
                <a:spcPct val="90000"/>
              </a:lnSpc>
            </a:pPr>
            <a:r>
              <a:rPr lang="en-IN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 is most easily accomplished with chest X-rays due to the cost effectiveness in comparison with other methods of diagnosis</a:t>
            </a:r>
          </a:p>
          <a:p>
            <a:pPr>
              <a:lnSpc>
                <a:spcPct val="90000"/>
              </a:lnSpc>
            </a:pPr>
            <a:r>
              <a:rPr lang="en-IN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We have critically reviewed relevant contributions of authors, who proposed to use neural networks to detect pneumonia and compared their results and methodology. </a:t>
            </a:r>
            <a:endParaRPr lang="en-IN" sz="190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lnSpc>
                <a:spcPct val="90000"/>
              </a:lnSpc>
            </a:pPr>
            <a:endParaRPr lang="en-IN" sz="1900">
              <a:latin typeface="+mj-lt"/>
            </a:endParaRPr>
          </a:p>
        </p:txBody>
      </p:sp>
      <p:pic>
        <p:nvPicPr>
          <p:cNvPr id="7" name="Graphic 6" descr="Newspaper">
            <a:extLst>
              <a:ext uri="{FF2B5EF4-FFF2-40B4-BE49-F238E27FC236}">
                <a16:creationId xmlns:a16="http://schemas.microsoft.com/office/drawing/2014/main" id="{DDC8423D-6E8C-60E4-C8D6-554CAF955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DEFCF-4C3F-7653-1718-FAB5BDC4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2998B2-1225-9E19-EBDE-6063FE41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References</a:t>
            </a:r>
            <a:br>
              <a:rPr lang="en-IN" sz="4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endParaRPr lang="en-IN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A35A433-DD8E-B2C3-1D85-81DB757535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17DAE-9915-18A1-145D-C0ABF573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4CC8AE-B2BC-16A3-D1E8-70466D69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effectLst/>
                <a:latin typeface="Söhne"/>
              </a:rPr>
              <a:t>P</a:t>
            </a:r>
            <a:r>
              <a:rPr lang="en-US" sz="3200" i="0" dirty="0">
                <a:effectLst/>
                <a:latin typeface="Söhne"/>
              </a:rPr>
              <a:t>urpose and Goals of Our project</a:t>
            </a:r>
            <a:r>
              <a:rPr lang="en-US" sz="3200" b="0" i="0" dirty="0">
                <a:effectLst/>
                <a:latin typeface="Söhne"/>
              </a:rPr>
              <a:t>.</a:t>
            </a:r>
            <a:r>
              <a:rPr lang="en-US" sz="3200" dirty="0"/>
              <a:t>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64F5797-F0BF-24CB-6B23-730BCC05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55" y="1828801"/>
            <a:ext cx="5978072" cy="386604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Söhne"/>
              </a:rPr>
              <a:t>The primary objective of this project is to develop an advanced system for pneumonia detection in chest X-rays, leveraging the power of Convolutional Neural Networks (CNN), </a:t>
            </a:r>
            <a:r>
              <a:rPr lang="en-US" sz="2400" b="0" i="0" dirty="0" err="1">
                <a:effectLst/>
                <a:latin typeface="Söhne"/>
              </a:rPr>
              <a:t>DenseNet</a:t>
            </a:r>
            <a:r>
              <a:rPr lang="en-US" sz="2400" b="0" i="0" dirty="0">
                <a:effectLst/>
                <a:latin typeface="Söhne"/>
              </a:rPr>
              <a:t>, Inception Net, and VGG16 models.</a:t>
            </a: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Söhne"/>
              </a:rPr>
              <a:t>The overarching goal is to enhance the accuracy and efficiency of pneumonia diagnosis, contributing to early detection and timely medical intervention.</a:t>
            </a:r>
          </a:p>
          <a:p>
            <a:pPr>
              <a:lnSpc>
                <a:spcPct val="90000"/>
              </a:lnSpc>
            </a:pPr>
            <a:r>
              <a:rPr lang="en-US" sz="2400" b="0" i="0" dirty="0">
                <a:effectLst/>
                <a:latin typeface="Söhne"/>
              </a:rPr>
              <a:t>Improve the accuracy of pneumonia diagnosis in chest X-rays.</a:t>
            </a:r>
          </a:p>
          <a:p>
            <a:pPr marL="137160" indent="0">
              <a:lnSpc>
                <a:spcPct val="90000"/>
              </a:lnSpc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6" name="Picture 15" descr="Stethoscope">
            <a:extLst>
              <a:ext uri="{FF2B5EF4-FFF2-40B4-BE49-F238E27FC236}">
                <a16:creationId xmlns:a16="http://schemas.microsoft.com/office/drawing/2014/main" id="{156D9BC1-ADF2-62C8-055B-E02859D2F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15" r="24987" b="-1"/>
          <a:stretch/>
        </p:blipFill>
        <p:spPr>
          <a:xfrm>
            <a:off x="7620351" y="0"/>
            <a:ext cx="4571649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BA0A0-BA44-D5B1-DD42-734A3195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6568" y="5102352"/>
            <a:ext cx="2496313" cy="1755637"/>
          </a:xfr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2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1D6493-0BD0-E36B-BE90-2A1B1A8F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b="1" i="0" dirty="0">
                <a:effectLst/>
                <a:latin typeface="Söhne"/>
              </a:rPr>
              <a:t>Introduction and Relevance</a:t>
            </a:r>
            <a:br>
              <a:rPr lang="en-IN" sz="3100" b="1" i="0" dirty="0">
                <a:effectLst/>
                <a:latin typeface="Söhne"/>
              </a:rPr>
            </a:br>
            <a:endParaRPr lang="en-IN" sz="3100" dirty="0"/>
          </a:p>
        </p:txBody>
      </p:sp>
      <p:pic>
        <p:nvPicPr>
          <p:cNvPr id="5" name="Picture 4" descr="The radiologic figure of a skeleton">
            <a:extLst>
              <a:ext uri="{FF2B5EF4-FFF2-40B4-BE49-F238E27FC236}">
                <a16:creationId xmlns:a16="http://schemas.microsoft.com/office/drawing/2014/main" id="{0F117D1E-D245-CFE4-E271-96D31614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37" r="-1" b="-1"/>
          <a:stretch/>
        </p:blipFill>
        <p:spPr>
          <a:xfrm>
            <a:off x="-10649" y="0"/>
            <a:ext cx="4571649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F9892DD-2201-CC43-9919-9BD682617B9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14900" y="1911096"/>
            <a:ext cx="7165340" cy="477354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Clr>
                <a:srgbClr val="3290B2"/>
              </a:buClr>
            </a:pPr>
            <a:endParaRPr lang="en-IN" sz="1800" b="1" dirty="0"/>
          </a:p>
          <a:p>
            <a:pPr marL="36900" indent="0">
              <a:lnSpc>
                <a:spcPct val="90000"/>
              </a:lnSpc>
              <a:buClr>
                <a:srgbClr val="3290B2"/>
              </a:buClr>
              <a:buNone/>
            </a:pPr>
            <a:endParaRPr lang="en-IN" sz="1800" b="1" dirty="0"/>
          </a:p>
          <a:p>
            <a:pPr marL="36900" indent="0">
              <a:lnSpc>
                <a:spcPct val="90000"/>
              </a:lnSpc>
              <a:buClr>
                <a:srgbClr val="3290B2"/>
              </a:buClr>
              <a:buNone/>
            </a:pPr>
            <a:endParaRPr lang="en-IN" sz="1800" b="1" dirty="0"/>
          </a:p>
          <a:p>
            <a:pPr>
              <a:lnSpc>
                <a:spcPct val="90000"/>
              </a:lnSpc>
              <a:buClr>
                <a:srgbClr val="3290B2"/>
              </a:buClr>
            </a:pPr>
            <a:r>
              <a:rPr lang="en-IN" sz="1800" b="1" dirty="0"/>
              <a:t>Introduction</a:t>
            </a:r>
            <a:r>
              <a:rPr lang="en-IN" sz="1800" dirty="0"/>
              <a:t> :</a:t>
            </a:r>
          </a:p>
          <a:p>
            <a:pPr>
              <a:lnSpc>
                <a:spcPct val="90000"/>
              </a:lnSpc>
              <a:buClr>
                <a:srgbClr val="3290B2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Söhne"/>
              </a:rPr>
              <a:t>C</a:t>
            </a:r>
            <a:r>
              <a:rPr lang="en-US" sz="1800" b="0" i="0" dirty="0" err="1">
                <a:effectLst/>
                <a:latin typeface="Söhne"/>
              </a:rPr>
              <a:t>hest</a:t>
            </a:r>
            <a:r>
              <a:rPr lang="en-US" sz="1800" b="0" i="0" dirty="0">
                <a:effectLst/>
                <a:latin typeface="Söhne"/>
              </a:rPr>
              <a:t> X-ray pneumonia detection is a critical area in medical imaging, with the potential to significantly impact patient outcomes.</a:t>
            </a:r>
          </a:p>
          <a:p>
            <a:pPr>
              <a:lnSpc>
                <a:spcPct val="90000"/>
              </a:lnSpc>
              <a:buClr>
                <a:srgbClr val="3290B2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project focuses on leveraging cutting-edge deep learning models—CNN, </a:t>
            </a:r>
            <a:r>
              <a:rPr lang="en-US" sz="1800" b="0" i="0" dirty="0" err="1">
                <a:effectLst/>
                <a:latin typeface="Söhne"/>
              </a:rPr>
              <a:t>DenseNet</a:t>
            </a:r>
            <a:r>
              <a:rPr lang="en-US" sz="1800" b="0" i="0" dirty="0">
                <a:effectLst/>
                <a:latin typeface="Söhne"/>
              </a:rPr>
              <a:t>, Inception Net, and VGG16—for accurate and efficient pneumonia detection.</a:t>
            </a:r>
            <a:endParaRPr lang="en-IN" sz="1800" dirty="0"/>
          </a:p>
          <a:p>
            <a:pPr>
              <a:lnSpc>
                <a:spcPct val="90000"/>
              </a:lnSpc>
              <a:buClr>
                <a:srgbClr val="3290B2"/>
              </a:buClr>
            </a:pPr>
            <a:r>
              <a:rPr lang="en-IN" sz="1800" b="1" dirty="0"/>
              <a:t>Relevance :</a:t>
            </a:r>
          </a:p>
          <a:p>
            <a:pPr>
              <a:lnSpc>
                <a:spcPct val="90000"/>
              </a:lnSpc>
              <a:buClr>
                <a:srgbClr val="3290B2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Pneumonia remains a prevalent and life-threatening respiratory condition.</a:t>
            </a:r>
          </a:p>
          <a:p>
            <a:pPr>
              <a:lnSpc>
                <a:spcPct val="90000"/>
              </a:lnSpc>
              <a:buClr>
                <a:srgbClr val="3290B2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Timely detection is crucial for prompt medical intervention, yet current methods can be time-consuming and prone to errors.</a:t>
            </a:r>
          </a:p>
          <a:p>
            <a:pPr>
              <a:lnSpc>
                <a:spcPct val="90000"/>
              </a:lnSpc>
              <a:buClr>
                <a:srgbClr val="3290B2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Our project aims to address these challenges by introducing a robust and rapid diagnostic tool for pneumonia through advanced deep learning techniques.</a:t>
            </a:r>
          </a:p>
          <a:p>
            <a:pPr marL="137160" indent="0">
              <a:lnSpc>
                <a:spcPct val="90000"/>
              </a:lnSpc>
              <a:buClr>
                <a:srgbClr val="3290B2"/>
              </a:buClr>
              <a:buNone/>
            </a:pPr>
            <a:endParaRPr lang="en-IN" sz="1800" b="1" dirty="0"/>
          </a:p>
          <a:p>
            <a:pPr marL="137160" indent="0">
              <a:lnSpc>
                <a:spcPct val="90000"/>
              </a:lnSpc>
              <a:buClr>
                <a:srgbClr val="3290B2"/>
              </a:buClr>
              <a:buNone/>
            </a:pPr>
            <a:r>
              <a:rPr lang="en-IN" sz="1800" b="1" dirty="0"/>
              <a:t>     </a:t>
            </a:r>
          </a:p>
          <a:p>
            <a:pPr marL="137160" indent="0">
              <a:lnSpc>
                <a:spcPct val="90000"/>
              </a:lnSpc>
              <a:buClr>
                <a:srgbClr val="3290B2"/>
              </a:buClr>
              <a:buNone/>
            </a:pPr>
            <a:r>
              <a:rPr lang="en-IN" sz="1800" b="1" dirty="0"/>
              <a:t>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83CC2-83DB-E2AC-6A5C-EB9EE755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578EB4-36E3-4B11-6C9E-1368875E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000" b="1" i="0" dirty="0">
                <a:effectLst/>
                <a:latin typeface="Söhne"/>
              </a:rPr>
            </a:br>
            <a:br>
              <a:rPr lang="en-US" sz="1000" b="1" i="0" dirty="0">
                <a:effectLst/>
                <a:latin typeface="Söhne"/>
              </a:rPr>
            </a:br>
            <a:br>
              <a:rPr lang="en-US" sz="1000" b="1" i="0" dirty="0">
                <a:effectLst/>
                <a:latin typeface="Söhne"/>
              </a:rPr>
            </a:br>
            <a:br>
              <a:rPr lang="en-US" sz="1000" b="1" i="0" dirty="0">
                <a:effectLst/>
                <a:latin typeface="Söhne"/>
              </a:rPr>
            </a:br>
            <a:endParaRPr lang="en-IN" sz="1000" dirty="0"/>
          </a:p>
        </p:txBody>
      </p:sp>
      <p:pic>
        <p:nvPicPr>
          <p:cNvPr id="12" name="Picture 11" descr="Abstract blurred public library with bookshelves">
            <a:extLst>
              <a:ext uri="{FF2B5EF4-FFF2-40B4-BE49-F238E27FC236}">
                <a16:creationId xmlns:a16="http://schemas.microsoft.com/office/drawing/2014/main" id="{D978010C-3A43-B6CA-2223-C9EC4A7B9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82" r="38920" b="-2"/>
          <a:stretch/>
        </p:blipFill>
        <p:spPr>
          <a:xfrm>
            <a:off x="-489" y="1"/>
            <a:ext cx="4571649" cy="68580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047AA2-1BA1-5B0E-DFDB-0D65EAA9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37160"/>
            <a:ext cx="6730880" cy="6649720"/>
          </a:xfrm>
        </p:spPr>
        <p:txBody>
          <a:bodyPr anchor="ctr">
            <a:noAutofit/>
          </a:bodyPr>
          <a:lstStyle/>
          <a:p>
            <a:pPr marL="137160" indent="0">
              <a:lnSpc>
                <a:spcPct val="90000"/>
              </a:lnSpc>
              <a:buClr>
                <a:srgbClr val="D8AC6B"/>
              </a:buClr>
              <a:buNone/>
            </a:pPr>
            <a:r>
              <a:rPr lang="en-IN" sz="2800" b="1" dirty="0">
                <a:effectLst/>
                <a:latin typeface="Sohne"/>
                <a:ea typeface="Times New Roman" panose="02020603050405020304" pitchFamily="18" charset="0"/>
              </a:rPr>
              <a:t>Literature Review</a:t>
            </a:r>
          </a:p>
          <a:p>
            <a:pPr marL="137160" indent="0">
              <a:lnSpc>
                <a:spcPct val="90000"/>
              </a:lnSpc>
              <a:buClr>
                <a:srgbClr val="D8AC6B"/>
              </a:buClr>
              <a:buNone/>
            </a:pPr>
            <a:endParaRPr lang="en-US" sz="2800" b="1" i="0" dirty="0">
              <a:effectLst/>
              <a:latin typeface="Sohne"/>
            </a:endParaRPr>
          </a:p>
          <a:p>
            <a:pPr marL="137160" indent="0">
              <a:lnSpc>
                <a:spcPct val="90000"/>
              </a:lnSpc>
              <a:buClr>
                <a:srgbClr val="D8AC6B"/>
              </a:buClr>
              <a:buNone/>
            </a:pPr>
            <a:r>
              <a:rPr lang="en-US" b="1" dirty="0">
                <a:latin typeface="Sohne"/>
              </a:rPr>
              <a:t>1. </a:t>
            </a:r>
            <a:r>
              <a:rPr lang="en-US" dirty="0">
                <a:latin typeface="Sohne"/>
              </a:rPr>
              <a:t>Author : J</a:t>
            </a:r>
            <a:r>
              <a:rPr lang="en-IN" i="0" dirty="0" err="1">
                <a:effectLst/>
                <a:latin typeface="Sohne"/>
              </a:rPr>
              <a:t>ohnson</a:t>
            </a:r>
            <a:r>
              <a:rPr lang="en-IN" i="0" dirty="0">
                <a:effectLst/>
                <a:latin typeface="Sohne"/>
              </a:rPr>
              <a:t>, A. et al,  2018</a:t>
            </a:r>
          </a:p>
          <a:p>
            <a:pPr marL="137160" indent="0">
              <a:lnSpc>
                <a:spcPct val="90000"/>
              </a:lnSpc>
              <a:buClr>
                <a:srgbClr val="D8AC6B"/>
              </a:buClr>
              <a:buNone/>
            </a:pPr>
            <a:r>
              <a:rPr lang="en-US" i="0" dirty="0">
                <a:effectLst/>
                <a:latin typeface="Sohne"/>
              </a:rPr>
              <a:t>Methodologies </a:t>
            </a:r>
            <a:r>
              <a:rPr lang="en-US" i="0" dirty="0">
                <a:effectLst/>
                <a:latin typeface="Söhne"/>
              </a:rPr>
              <a:t>Overview: </a:t>
            </a:r>
            <a:r>
              <a:rPr lang="en-US" b="0" i="0" dirty="0">
                <a:effectLst/>
                <a:latin typeface="Söhne"/>
              </a:rPr>
              <a:t>Johnson et al. conducted an extensive survey to analyze the methodologies applied in chest X-ray pneumonia detection. Classical methods include image segmentation and feature extraction, while modern approaches involve the application of deep learning architectures like Convolutional Neural Networks (CNNs).</a:t>
            </a:r>
          </a:p>
          <a:p>
            <a:pPr marL="137160" indent="0">
              <a:lnSpc>
                <a:spcPct val="90000"/>
              </a:lnSpc>
              <a:buClr>
                <a:srgbClr val="D8AC6B"/>
              </a:buClr>
              <a:buNone/>
            </a:pPr>
            <a:endParaRPr lang="en-US" b="0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Clr>
                <a:srgbClr val="D8AC6B"/>
              </a:buClr>
              <a:buNone/>
            </a:pPr>
            <a:r>
              <a:rPr lang="en-IN" b="1" dirty="0"/>
              <a:t>2.  </a:t>
            </a:r>
            <a:r>
              <a:rPr lang="en-IN" dirty="0"/>
              <a:t>Author : </a:t>
            </a:r>
            <a:r>
              <a:rPr lang="en-IN" b="0" i="0" dirty="0">
                <a:effectLst/>
                <a:latin typeface="Söhne"/>
              </a:rPr>
              <a:t>Smith, J. et al., 2020</a:t>
            </a:r>
          </a:p>
          <a:p>
            <a:pPr marL="137160" indent="0">
              <a:lnSpc>
                <a:spcPct val="90000"/>
              </a:lnSpc>
              <a:buClr>
                <a:srgbClr val="D8AC6B"/>
              </a:buClr>
              <a:buNone/>
            </a:pPr>
            <a:r>
              <a:rPr lang="en-US" i="0" dirty="0">
                <a:effectLst/>
                <a:latin typeface="Söhne"/>
              </a:rPr>
              <a:t>Methodologies Overview: </a:t>
            </a:r>
            <a:r>
              <a:rPr lang="en-US" b="0" i="0" dirty="0">
                <a:effectLst/>
                <a:latin typeface="Söhne"/>
              </a:rPr>
              <a:t>Smith et al. conducted a comprehensive review of various methodologies employed in chest X-ray pneumonia detection. The study encompasses both traditional and deep learning-based approaches.</a:t>
            </a:r>
            <a:endParaRPr lang="en-I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D2AC0-7CC5-B591-3BE7-179284BA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D73658-9872-EAE5-B282-F82C22A1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831" y="761032"/>
            <a:ext cx="5557411" cy="106571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Distribution of Dataset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4" name="Picture 3" descr="A close-up of an x-ray&#10;&#10;Description automatically generated">
            <a:extLst>
              <a:ext uri="{FF2B5EF4-FFF2-40B4-BE49-F238E27FC236}">
                <a16:creationId xmlns:a16="http://schemas.microsoft.com/office/drawing/2014/main" id="{A7D41860-F33E-2953-CE20-38B1FA0D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1" y="3115127"/>
            <a:ext cx="6265928" cy="3603581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C01648C-4A52-5F60-3A7B-3C06A84AD8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r="54503" b="1"/>
          <a:stretch/>
        </p:blipFill>
        <p:spPr>
          <a:xfrm>
            <a:off x="6464409" y="3115127"/>
            <a:ext cx="3839595" cy="3603581"/>
          </a:xfrm>
          <a:prstGeom prst="rect">
            <a:avLst/>
          </a:prstGeom>
        </p:spPr>
      </p:pic>
      <p:pic>
        <p:nvPicPr>
          <p:cNvPr id="6" name="Picture 5" descr="A graph of a distribution of a number of pixels&#10;&#10;Description automatically generated with medium confidence">
            <a:extLst>
              <a:ext uri="{FF2B5EF4-FFF2-40B4-BE49-F238E27FC236}">
                <a16:creationId xmlns:a16="http://schemas.microsoft.com/office/drawing/2014/main" id="{AAA83998-BA1B-C710-362D-60B6AFA2D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1" y="163012"/>
            <a:ext cx="4503422" cy="29521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A880A-2B11-44D5-A38D-562AF4C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4BE4-A557-A136-627A-99D3D1D9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Radiographic Characteristics of Pneumonia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21BB3-E601-670A-3847-71A7B67C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D27F3-90DA-9D42-2106-39E1AC0A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2" y="1996523"/>
            <a:ext cx="6896200" cy="3886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B4DC6-0658-0443-E47B-13F990B933C0}"/>
              </a:ext>
            </a:extLst>
          </p:cNvPr>
          <p:cNvSpPr txBox="1"/>
          <p:nvPr/>
        </p:nvSpPr>
        <p:spPr>
          <a:xfrm>
            <a:off x="7190072" y="1996523"/>
            <a:ext cx="53600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Normal chest X-ray: Clear lungs without any areas of abnormal opacification.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Bacterial pneumonia: Exhibits a focal lobar consolidation, typically in the right upper lobe.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Viral pneumonia: Manifests with a more diffuse interstitial pattern in both lungs.</a:t>
            </a:r>
          </a:p>
        </p:txBody>
      </p:sp>
    </p:spTree>
    <p:extLst>
      <p:ext uri="{BB962C8B-B14F-4D97-AF65-F5344CB8AC3E}">
        <p14:creationId xmlns:p14="http://schemas.microsoft.com/office/powerpoint/2010/main" val="86543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CBC07CEE-F636-989B-CF0E-C3DC6AFE7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0950DE-03F1-2244-8479-52BD82A3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 b="1" i="0">
                <a:effectLst/>
                <a:latin typeface="Söhne"/>
              </a:rPr>
              <a:t>Technologies and Methods</a:t>
            </a:r>
            <a:br>
              <a:rPr lang="en-IN" sz="3100" b="1" i="0">
                <a:effectLst/>
                <a:latin typeface="Söhne"/>
              </a:rPr>
            </a:br>
            <a:endParaRPr lang="en-IN" sz="31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A9BB1-C25A-03F4-C89F-F86CD4DA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97281"/>
            <a:ext cx="10353762" cy="4693920"/>
          </a:xfrm>
        </p:spPr>
        <p:txBody>
          <a:bodyPr anchor="ctr">
            <a:normAutofit/>
          </a:bodyPr>
          <a:lstStyle/>
          <a:p>
            <a:pPr marL="137160" indent="0">
              <a:lnSpc>
                <a:spcPct val="90000"/>
              </a:lnSpc>
              <a:buNone/>
            </a:pPr>
            <a:endParaRPr lang="en-IN" sz="1700" b="1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None/>
            </a:pPr>
            <a:endParaRPr lang="en-IN" sz="1700" b="1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None/>
            </a:pPr>
            <a:endParaRPr lang="en-IN" sz="1700" b="1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None/>
            </a:pPr>
            <a:endParaRPr lang="en-IN" sz="1700" b="1" dirty="0">
              <a:effectLst/>
              <a:latin typeface="Söhne"/>
            </a:endParaRPr>
          </a:p>
          <a:p>
            <a:pPr>
              <a:lnSpc>
                <a:spcPct val="90000"/>
              </a:lnSpc>
            </a:pPr>
            <a:r>
              <a:rPr lang="en-US" b="1" i="0" dirty="0">
                <a:effectLst/>
                <a:latin typeface="Söhne"/>
              </a:rPr>
              <a:t>Deep Learning Models :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b="1" dirty="0">
                <a:latin typeface="Söhne"/>
              </a:rPr>
              <a:t>1. </a:t>
            </a:r>
            <a:r>
              <a:rPr lang="en-IN" i="0" dirty="0">
                <a:effectLst/>
                <a:latin typeface="Söhne"/>
              </a:rPr>
              <a:t>CNN (Convolutional Neural Network): 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US" b="0" i="0" dirty="0">
                <a:effectLst/>
                <a:latin typeface="Söhne"/>
              </a:rPr>
              <a:t>Convolutional Neural Networks (CNNs) have demonstrated remarkable success in medical image analysis, including chest X-ray pneumonia detection.</a:t>
            </a:r>
          </a:p>
          <a:p>
            <a:pPr marL="137160" indent="0">
              <a:lnSpc>
                <a:spcPct val="90000"/>
              </a:lnSpc>
              <a:buNone/>
            </a:pPr>
            <a:endParaRPr lang="en-US" b="0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None/>
            </a:pPr>
            <a:r>
              <a:rPr lang="en-US" b="1" dirty="0">
                <a:latin typeface="Söhne"/>
              </a:rPr>
              <a:t>2. </a:t>
            </a:r>
            <a:r>
              <a:rPr lang="en-IN" b="1" i="0" dirty="0" err="1">
                <a:effectLst/>
                <a:latin typeface="Söhne"/>
              </a:rPr>
              <a:t>DenseNet</a:t>
            </a:r>
            <a:r>
              <a:rPr lang="en-IN" b="1" i="0" dirty="0">
                <a:effectLst/>
                <a:latin typeface="Söhne"/>
              </a:rPr>
              <a:t>, Inception Net, VGG16</a:t>
            </a:r>
            <a:r>
              <a:rPr lang="en-IN" b="0" i="0" dirty="0">
                <a:effectLst/>
                <a:latin typeface="Söhne"/>
              </a:rPr>
              <a:t>:</a:t>
            </a:r>
          </a:p>
          <a:p>
            <a:pPr marL="137160" indent="0">
              <a:lnSpc>
                <a:spcPct val="90000"/>
              </a:lnSpc>
              <a:buNone/>
            </a:pPr>
            <a:r>
              <a:rPr lang="en-IN" dirty="0">
                <a:latin typeface="Söhne"/>
              </a:rPr>
              <a:t>They are </a:t>
            </a:r>
            <a:r>
              <a:rPr lang="en-US" b="0" i="0" dirty="0">
                <a:effectLst/>
                <a:latin typeface="Söhne"/>
              </a:rPr>
              <a:t>well-suited for pneumonia detection, particularly in scenarios with limited computational resources.</a:t>
            </a:r>
            <a:endParaRPr lang="en-IN" b="0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None/>
            </a:pPr>
            <a:endParaRPr lang="en-IN" sz="1700" b="1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None/>
            </a:pPr>
            <a:endParaRPr lang="en-US" sz="1700" b="0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None/>
            </a:pPr>
            <a:endParaRPr lang="en-IN" sz="1700" b="0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None/>
            </a:pPr>
            <a:endParaRPr lang="en-IN" sz="1700" b="1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None/>
            </a:pPr>
            <a:endParaRPr lang="en-US" sz="1700" b="0" i="0" dirty="0">
              <a:effectLst/>
              <a:latin typeface="Söhne"/>
            </a:endParaRPr>
          </a:p>
          <a:p>
            <a:pPr marL="137160" indent="0">
              <a:lnSpc>
                <a:spcPct val="90000"/>
              </a:lnSpc>
              <a:buNone/>
            </a:pPr>
            <a:endParaRPr lang="en-IN" sz="1700" b="1" i="0" dirty="0">
              <a:effectLst/>
              <a:latin typeface="Söhne"/>
            </a:endParaRPr>
          </a:p>
          <a:p>
            <a:pPr>
              <a:lnSpc>
                <a:spcPct val="90000"/>
              </a:lnSpc>
            </a:pPr>
            <a:endParaRPr lang="en-IN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A7FBA-0955-2467-D670-9112A17E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1CF334-2D5C-4859-84A6-CA7E6E43FAE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A12DA5-F550-2166-7797-76281465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 b="1" i="0" dirty="0">
                <a:effectLst/>
                <a:latin typeface="Söhne"/>
              </a:rPr>
              <a:t>System Hardware/Software Requirements</a:t>
            </a:r>
            <a:br>
              <a:rPr lang="en-IN" sz="2500" b="1" i="0" dirty="0">
                <a:effectLst/>
                <a:latin typeface="Söhne"/>
              </a:rPr>
            </a:br>
            <a:endParaRPr lang="en-IN" sz="2500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CA71681C-EB76-1571-AA79-B0199B861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21" r="2878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7AFB1B-B7D9-BB8E-529D-AC84C25D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0"/>
            <a:ext cx="5978072" cy="4636007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90000"/>
              </a:lnSpc>
              <a:buClr>
                <a:srgbClr val="78E9FF"/>
              </a:buClr>
            </a:pPr>
            <a:r>
              <a:rPr lang="en-IN" sz="2800" b="1" i="0" dirty="0">
                <a:effectLst/>
                <a:latin typeface="Söhne"/>
              </a:rPr>
              <a:t>Hardware:</a:t>
            </a:r>
          </a:p>
          <a:p>
            <a:pPr>
              <a:lnSpc>
                <a:spcPct val="90000"/>
              </a:lnSpc>
              <a:buClr>
                <a:srgbClr val="78E9FF"/>
              </a:buClr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GPU: NVIDIA GeForce RTX or equivalent</a:t>
            </a:r>
          </a:p>
          <a:p>
            <a:pPr>
              <a:lnSpc>
                <a:spcPct val="90000"/>
              </a:lnSpc>
              <a:buClr>
                <a:srgbClr val="78E9FF"/>
              </a:buClr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CPU: Intel Core i5 or higher</a:t>
            </a:r>
          </a:p>
          <a:p>
            <a:pPr>
              <a:lnSpc>
                <a:spcPct val="90000"/>
              </a:lnSpc>
              <a:buClr>
                <a:srgbClr val="78E9FF"/>
              </a:buClr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RAM: 8 GB or higher</a:t>
            </a:r>
          </a:p>
          <a:p>
            <a:pPr marL="36900" indent="0">
              <a:lnSpc>
                <a:spcPct val="90000"/>
              </a:lnSpc>
              <a:buClr>
                <a:srgbClr val="78E9FF"/>
              </a:buClr>
              <a:buNone/>
            </a:pPr>
            <a:endParaRPr lang="en-IN" sz="28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buClr>
                <a:srgbClr val="78E9FF"/>
              </a:buClr>
            </a:pPr>
            <a:r>
              <a:rPr lang="en-IN" sz="2800" b="1" i="0" dirty="0">
                <a:effectLst/>
                <a:latin typeface="Söhne"/>
              </a:rPr>
              <a:t>Software:</a:t>
            </a:r>
          </a:p>
          <a:p>
            <a:pPr>
              <a:lnSpc>
                <a:spcPct val="90000"/>
              </a:lnSpc>
              <a:buClr>
                <a:srgbClr val="78E9FF"/>
              </a:buClr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OS: Windows 10 or </a:t>
            </a:r>
            <a:r>
              <a:rPr lang="en-GB" sz="2800" b="0" i="0" dirty="0">
                <a:effectLst/>
                <a:latin typeface="Söhne"/>
              </a:rPr>
              <a:t>higher </a:t>
            </a:r>
            <a:endParaRPr lang="en-IN" sz="28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buClr>
                <a:srgbClr val="78E9FF"/>
              </a:buClr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Python: Anaconda with Python 3.7+</a:t>
            </a:r>
          </a:p>
          <a:p>
            <a:pPr>
              <a:lnSpc>
                <a:spcPct val="90000"/>
              </a:lnSpc>
              <a:buClr>
                <a:srgbClr val="78E9FF"/>
              </a:buClr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Frameworks: TensorFlow</a:t>
            </a:r>
          </a:p>
          <a:p>
            <a:pPr>
              <a:lnSpc>
                <a:spcPct val="90000"/>
              </a:lnSpc>
              <a:buClr>
                <a:srgbClr val="78E9FF"/>
              </a:buClr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IDE: Kaggle, Google collab</a:t>
            </a:r>
          </a:p>
          <a:p>
            <a:pPr>
              <a:lnSpc>
                <a:spcPct val="90000"/>
              </a:lnSpc>
              <a:buClr>
                <a:srgbClr val="78E9FF"/>
              </a:buClr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Version Control: Git</a:t>
            </a:r>
          </a:p>
          <a:p>
            <a:pPr marL="137160" indent="0">
              <a:lnSpc>
                <a:spcPct val="90000"/>
              </a:lnSpc>
              <a:buClr>
                <a:srgbClr val="78E9FF"/>
              </a:buClr>
              <a:buNone/>
            </a:pPr>
            <a:endParaRPr lang="en-IN" sz="17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buClr>
                <a:srgbClr val="78E9FF"/>
              </a:buClr>
              <a:buFont typeface="Arial" panose="020B0604020202020204" pitchFamily="34" charset="0"/>
              <a:buChar char="•"/>
            </a:pPr>
            <a:endParaRPr lang="en-IN" sz="1700" b="0" i="0" dirty="0">
              <a:effectLst/>
              <a:latin typeface="Söhne"/>
            </a:endParaRPr>
          </a:p>
          <a:p>
            <a:pPr>
              <a:lnSpc>
                <a:spcPct val="90000"/>
              </a:lnSpc>
              <a:buClr>
                <a:srgbClr val="78E9FF"/>
              </a:buClr>
            </a:pPr>
            <a:endParaRPr lang="en-IN" sz="17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2FB31-4B48-F7B1-5A89-7C259E5D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73A833-31EB-F3A9-76B9-8F5C2165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23859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i="0">
                <a:effectLst/>
                <a:latin typeface="Söhne"/>
              </a:rPr>
              <a:t>Project Requirements:</a:t>
            </a:r>
            <a:br>
              <a:rPr lang="en-US" sz="3100" b="1" i="0">
                <a:effectLst/>
                <a:latin typeface="Söhne"/>
              </a:rPr>
            </a:br>
            <a:endParaRPr lang="en-IN" sz="31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A75B3CA-8899-893F-E17F-2AB1FAFA55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05" r="3452" b="-2"/>
          <a:stretch/>
        </p:blipFill>
        <p:spPr>
          <a:xfrm>
            <a:off x="632815" y="643465"/>
            <a:ext cx="4003193" cy="510337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AD7016-C1A2-9543-8142-29700ED5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209040"/>
            <a:ext cx="5844760" cy="5191760"/>
          </a:xfrm>
        </p:spPr>
        <p:txBody>
          <a:bodyPr anchor="ctr">
            <a:noAutofit/>
          </a:bodyPr>
          <a:lstStyle/>
          <a:p>
            <a:pPr marL="137160" indent="0">
              <a:lnSpc>
                <a:spcPct val="90000"/>
              </a:lnSpc>
              <a:buClr>
                <a:srgbClr val="F5E735"/>
              </a:buClr>
              <a:buNone/>
            </a:pPr>
            <a:r>
              <a:rPr lang="en-US" sz="1800" b="1" i="0" dirty="0">
                <a:effectLst/>
                <a:latin typeface="Söhne"/>
              </a:rPr>
              <a:t>1.Objective:</a:t>
            </a:r>
            <a:r>
              <a:rPr lang="en-US" sz="1800" b="0" i="0" dirty="0">
                <a:effectLst/>
                <a:latin typeface="Söhne"/>
              </a:rPr>
              <a:t> Develop a robust pneumonia detection system using deep learning models.</a:t>
            </a:r>
          </a:p>
          <a:p>
            <a:pPr marL="137160" indent="0">
              <a:lnSpc>
                <a:spcPct val="90000"/>
              </a:lnSpc>
              <a:buClr>
                <a:srgbClr val="F5E735"/>
              </a:buClr>
              <a:buNone/>
            </a:pPr>
            <a:r>
              <a:rPr lang="en-US" sz="1800" b="1" i="0" dirty="0">
                <a:effectLst/>
                <a:latin typeface="Söhne"/>
              </a:rPr>
              <a:t>2. Accuracy Target:</a:t>
            </a:r>
            <a:r>
              <a:rPr lang="en-US" sz="1800" b="0" i="0" dirty="0">
                <a:effectLst/>
                <a:latin typeface="Söhne"/>
              </a:rPr>
              <a:t> Achieve a minimum accuracy of 85% in pneumonia detection.</a:t>
            </a:r>
          </a:p>
          <a:p>
            <a:pPr marL="137160" indent="0">
              <a:lnSpc>
                <a:spcPct val="90000"/>
              </a:lnSpc>
              <a:buClr>
                <a:srgbClr val="F5E735"/>
              </a:buClr>
              <a:buNone/>
            </a:pPr>
            <a:r>
              <a:rPr lang="en-US" sz="1800" b="1" i="0" dirty="0">
                <a:effectLst/>
                <a:latin typeface="Söhne"/>
              </a:rPr>
              <a:t>3. Scalability:</a:t>
            </a:r>
            <a:r>
              <a:rPr lang="en-US" sz="1800" b="0" i="0" dirty="0">
                <a:effectLst/>
                <a:latin typeface="Söhne"/>
              </a:rPr>
              <a:t> Design the system to handle a diverse range of chest X-ray images.</a:t>
            </a:r>
          </a:p>
          <a:p>
            <a:pPr marL="137160" indent="0">
              <a:lnSpc>
                <a:spcPct val="90000"/>
              </a:lnSpc>
              <a:buClr>
                <a:srgbClr val="F5E735"/>
              </a:buClr>
              <a:buNone/>
            </a:pPr>
            <a:r>
              <a:rPr lang="en-US" sz="1800" b="1" i="0" dirty="0">
                <a:effectLst/>
                <a:latin typeface="Söhne"/>
              </a:rPr>
              <a:t>4. Real-time Processing :</a:t>
            </a:r>
            <a:r>
              <a:rPr lang="en-US" sz="1800" b="0" i="0" dirty="0">
                <a:effectLst/>
                <a:latin typeface="Söhne"/>
              </a:rPr>
              <a:t> Explore the feasibility of real-time processing for immediate diagnostics.</a:t>
            </a:r>
          </a:p>
          <a:p>
            <a:pPr marL="137160" indent="0">
              <a:lnSpc>
                <a:spcPct val="90000"/>
              </a:lnSpc>
              <a:buClr>
                <a:srgbClr val="F5E735"/>
              </a:buClr>
              <a:buNone/>
            </a:pPr>
            <a:r>
              <a:rPr lang="en-US" sz="1800" b="1" i="0" dirty="0">
                <a:effectLst/>
                <a:latin typeface="Söhne"/>
              </a:rPr>
              <a:t>System Requirements:</a:t>
            </a:r>
          </a:p>
          <a:p>
            <a:pPr marL="137160" indent="0">
              <a:lnSpc>
                <a:spcPct val="90000"/>
              </a:lnSpc>
              <a:buClr>
                <a:srgbClr val="F5E735"/>
              </a:buClr>
              <a:buNone/>
            </a:pPr>
            <a:r>
              <a:rPr lang="en-US" sz="1800" b="1" i="0" dirty="0">
                <a:effectLst/>
                <a:latin typeface="Söhne"/>
              </a:rPr>
              <a:t>1. Platform:</a:t>
            </a:r>
            <a:r>
              <a:rPr lang="en-US" sz="1800" b="0" i="0" dirty="0">
                <a:effectLst/>
                <a:latin typeface="Söhne"/>
              </a:rPr>
              <a:t> Cross-platform compatibility (Linux, Windows, macOS).</a:t>
            </a:r>
          </a:p>
          <a:p>
            <a:pPr marL="137160" indent="0">
              <a:lnSpc>
                <a:spcPct val="90000"/>
              </a:lnSpc>
              <a:buClr>
                <a:srgbClr val="F5E735"/>
              </a:buClr>
              <a:buNone/>
            </a:pPr>
            <a:r>
              <a:rPr lang="en-US" sz="1800" b="1" i="0" dirty="0">
                <a:effectLst/>
                <a:latin typeface="Söhne"/>
              </a:rPr>
              <a:t>2. Scalability:</a:t>
            </a:r>
            <a:r>
              <a:rPr lang="en-US" sz="1800" b="0" i="0" dirty="0">
                <a:effectLst/>
                <a:latin typeface="Söhne"/>
              </a:rPr>
              <a:t> Ability to scale with increased data and user load.</a:t>
            </a:r>
          </a:p>
          <a:p>
            <a:pPr marL="137160" indent="0">
              <a:lnSpc>
                <a:spcPct val="90000"/>
              </a:lnSpc>
              <a:buClr>
                <a:srgbClr val="F5E735"/>
              </a:buClr>
              <a:buNone/>
            </a:pPr>
            <a:r>
              <a:rPr lang="en-US" sz="1800" b="1" i="0" dirty="0">
                <a:effectLst/>
                <a:latin typeface="Söhne"/>
              </a:rPr>
              <a:t>3. Response Time:</a:t>
            </a:r>
            <a:r>
              <a:rPr lang="en-US" sz="1800" b="0" i="0" dirty="0">
                <a:effectLst/>
                <a:latin typeface="Söhne"/>
              </a:rPr>
              <a:t> Ensure low-latency response times for efficient diagnosis.</a:t>
            </a:r>
          </a:p>
          <a:p>
            <a:pPr marL="137160" indent="0">
              <a:lnSpc>
                <a:spcPct val="90000"/>
              </a:lnSpc>
              <a:buClr>
                <a:srgbClr val="F5E735"/>
              </a:buClr>
              <a:buNone/>
            </a:pPr>
            <a:br>
              <a:rPr lang="en-US" sz="1800" dirty="0"/>
            </a:b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D7168-4C60-81FB-8A71-41A1BBE6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574</TotalTime>
  <Words>1307</Words>
  <Application>Microsoft Office PowerPoint</Application>
  <PresentationFormat>Widescreen</PresentationFormat>
  <Paragraphs>175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Calisto MT</vt:lpstr>
      <vt:lpstr>Sohne</vt:lpstr>
      <vt:lpstr>Söhne</vt:lpstr>
      <vt:lpstr>Times New Roman</vt:lpstr>
      <vt:lpstr>Wingdings</vt:lpstr>
      <vt:lpstr>Wingdings 2</vt:lpstr>
      <vt:lpstr>Slate</vt:lpstr>
      <vt:lpstr>PNEUMONIA DETECTION FROM CHEST X-RAY: A DEEP LEARNING APPROACH </vt:lpstr>
      <vt:lpstr>Purpose and Goals of Our project. </vt:lpstr>
      <vt:lpstr>Introduction and Relevance </vt:lpstr>
      <vt:lpstr>    </vt:lpstr>
      <vt:lpstr>Distribution of Dataset</vt:lpstr>
      <vt:lpstr>Radiographic Characteristics of Pneumonia</vt:lpstr>
      <vt:lpstr>Technologies and Methods </vt:lpstr>
      <vt:lpstr>System Hardware/Software Requirements </vt:lpstr>
      <vt:lpstr>Project Requirements: </vt:lpstr>
      <vt:lpstr>Algorithm used in Project</vt:lpstr>
      <vt:lpstr>2. DenseNet</vt:lpstr>
      <vt:lpstr>3. Inception Net  </vt:lpstr>
      <vt:lpstr>Pneumonia Detection System Architecture: </vt:lpstr>
      <vt:lpstr>Performance of models</vt:lpstr>
      <vt:lpstr>ACCURACY COMPARISON</vt:lpstr>
      <vt:lpstr>Future Scope</vt:lpstr>
      <vt:lpstr>Conclusion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using ml</dc:title>
  <dc:creator>Ruhi Raj</dc:creator>
  <cp:lastModifiedBy>Ruhi Raj</cp:lastModifiedBy>
  <cp:revision>9</cp:revision>
  <dcterms:created xsi:type="dcterms:W3CDTF">2023-12-04T08:35:07Z</dcterms:created>
  <dcterms:modified xsi:type="dcterms:W3CDTF">2024-06-06T17:38:00Z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