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1"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5/10/2023</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5/10/2023</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5/10/2023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herunman.blogspot.com/2013/03/janets-easter-thank-you.html"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BA82-E36D-8BE3-C8D4-D1C0B1BF0A19}"/>
              </a:ext>
            </a:extLst>
          </p:cNvPr>
          <p:cNvSpPr>
            <a:spLocks noGrp="1"/>
          </p:cNvSpPr>
          <p:nvPr>
            <p:ph type="ctrTitle"/>
          </p:nvPr>
        </p:nvSpPr>
        <p:spPr/>
        <p:txBody>
          <a:bodyPr/>
          <a:lstStyle/>
          <a:p>
            <a:r>
              <a:rPr lang="en-IN" sz="2500" b="1" i="0" u="none" strike="noStrike" baseline="0" dirty="0">
                <a:solidFill>
                  <a:schemeClr val="bg1"/>
                </a:solidFill>
                <a:latin typeface="Times New Roman" panose="02020603050405020304" pitchFamily="18" charset="0"/>
              </a:rPr>
              <a:t>Topic: Mixing of Liquid in a Tank Controlled using PLC </a:t>
            </a:r>
            <a:endParaRPr lang="en-IN" sz="2500" dirty="0">
              <a:solidFill>
                <a:schemeClr val="bg1"/>
              </a:solidFill>
            </a:endParaRPr>
          </a:p>
        </p:txBody>
      </p:sp>
      <p:sp>
        <p:nvSpPr>
          <p:cNvPr id="3" name="Subtitle 2">
            <a:extLst>
              <a:ext uri="{FF2B5EF4-FFF2-40B4-BE49-F238E27FC236}">
                <a16:creationId xmlns:a16="http://schemas.microsoft.com/office/drawing/2014/main" id="{58E994FC-026D-1BBC-44C0-03D6AE3B236D}"/>
              </a:ext>
            </a:extLst>
          </p:cNvPr>
          <p:cNvSpPr>
            <a:spLocks noGrp="1"/>
          </p:cNvSpPr>
          <p:nvPr>
            <p:ph type="subTitle" idx="1"/>
          </p:nvPr>
        </p:nvSpPr>
        <p:spPr>
          <a:xfrm>
            <a:off x="2695194" y="4352543"/>
            <a:ext cx="6801612" cy="1727745"/>
          </a:xfrm>
        </p:spPr>
        <p:txBody>
          <a:bodyPr>
            <a:normAutofit/>
          </a:bodyPr>
          <a:lstStyle/>
          <a:p>
            <a:r>
              <a:rPr lang="en-IN" dirty="0">
                <a:latin typeface="Times New Roman" panose="02020603050405020304" pitchFamily="18" charset="0"/>
                <a:cs typeface="Times New Roman" panose="02020603050405020304" pitchFamily="18" charset="0"/>
              </a:rPr>
              <a:t>Presented By: Madhusudhan K – 22070148004</a:t>
            </a:r>
          </a:p>
          <a:p>
            <a:r>
              <a:rPr lang="en-IN" dirty="0">
                <a:latin typeface="Times New Roman" panose="02020603050405020304" pitchFamily="18" charset="0"/>
                <a:cs typeface="Times New Roman" panose="02020603050405020304" pitchFamily="18" charset="0"/>
              </a:rPr>
              <a:t>               Sagar Patel – 22070148006</a:t>
            </a:r>
          </a:p>
          <a:p>
            <a:r>
              <a:rPr lang="en-IN" dirty="0">
                <a:latin typeface="Times New Roman" panose="02020603050405020304" pitchFamily="18" charset="0"/>
                <a:cs typeface="Times New Roman" panose="02020603050405020304" pitchFamily="18" charset="0"/>
              </a:rPr>
              <a:t>                    Sayandip Paul – 22070148010</a:t>
            </a:r>
          </a:p>
          <a:p>
            <a:r>
              <a:rPr lang="en-IN" dirty="0">
                <a:latin typeface="Times New Roman" panose="02020603050405020304" pitchFamily="18" charset="0"/>
                <a:cs typeface="Times New Roman" panose="02020603050405020304" pitchFamily="18" charset="0"/>
              </a:rPr>
              <a:t>             Neel Shah - 22070148011</a:t>
            </a:r>
          </a:p>
        </p:txBody>
      </p:sp>
    </p:spTree>
    <p:extLst>
      <p:ext uri="{BB962C8B-B14F-4D97-AF65-F5344CB8AC3E}">
        <p14:creationId xmlns:p14="http://schemas.microsoft.com/office/powerpoint/2010/main" val="33137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3630D1-3F09-40AC-A3CE-808366450404}"/>
              </a:ext>
            </a:extLst>
          </p:cNvPr>
          <p:cNvSpPr>
            <a:spLocks noGrp="1"/>
          </p:cNvSpPr>
          <p:nvPr>
            <p:ph idx="1"/>
          </p:nvPr>
        </p:nvSpPr>
        <p:spPr>
          <a:xfrm>
            <a:off x="1065229" y="989814"/>
            <a:ext cx="9671901" cy="4750213"/>
          </a:xfrm>
        </p:spPr>
        <p:txBody>
          <a:bodyPr/>
          <a:lstStyle/>
          <a:p>
            <a:pPr marL="0" indent="0">
              <a:buNone/>
            </a:pPr>
            <a:r>
              <a:rPr lang="en-IN" sz="1800" b="1" i="0" u="sng" strike="noStrike" baseline="0" dirty="0">
                <a:solidFill>
                  <a:schemeClr val="accent2"/>
                </a:solidFill>
                <a:latin typeface="Times New Roman" panose="02020603050405020304" pitchFamily="18" charset="0"/>
              </a:rPr>
              <a:t>Level Sensors:</a:t>
            </a:r>
            <a:endParaRPr lang="en-IN" sz="1800" b="0" i="0" u="sng" strike="noStrike" baseline="0" dirty="0">
              <a:solidFill>
                <a:schemeClr val="accent2"/>
              </a:solidFill>
              <a:latin typeface="Times New Roman" panose="02020603050405020304" pitchFamily="18" charset="0"/>
            </a:endParaRPr>
          </a:p>
          <a:p>
            <a:endParaRPr lang="en-IN" u="sng" dirty="0">
              <a:solidFill>
                <a:schemeClr val="accent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5E59C7-0847-AB0B-B4E2-7FB8FA78252D}"/>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384854" y="1730994"/>
            <a:ext cx="2546123" cy="3396012"/>
          </a:xfrm>
          <a:prstGeom prst="rect">
            <a:avLst/>
          </a:prstGeom>
          <a:ln w="9525">
            <a:solidFill>
              <a:schemeClr val="tx1"/>
            </a:solidFill>
          </a:ln>
        </p:spPr>
      </p:pic>
      <p:sp>
        <p:nvSpPr>
          <p:cNvPr id="7" name="TextBox 6">
            <a:extLst>
              <a:ext uri="{FF2B5EF4-FFF2-40B4-BE49-F238E27FC236}">
                <a16:creationId xmlns:a16="http://schemas.microsoft.com/office/drawing/2014/main" id="{AE052703-E8CF-3DA4-1F72-5184BD41E995}"/>
              </a:ext>
            </a:extLst>
          </p:cNvPr>
          <p:cNvSpPr txBox="1"/>
          <p:nvPr/>
        </p:nvSpPr>
        <p:spPr>
          <a:xfrm>
            <a:off x="4642702" y="2353327"/>
            <a:ext cx="6094428" cy="1477328"/>
          </a:xfrm>
          <a:prstGeom prst="rect">
            <a:avLst/>
          </a:prstGeom>
          <a:noFill/>
        </p:spPr>
        <p:txBody>
          <a:bodyPr wrap="square">
            <a:spAutoFit/>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Level Sensors are used to detect the level of substances that can flow. Such substances include liquids, slurries, granular material and powders. Level measurements can be done inside containers or it can be the level of a river or lake. </a:t>
            </a:r>
          </a:p>
        </p:txBody>
      </p:sp>
    </p:spTree>
    <p:extLst>
      <p:ext uri="{BB962C8B-B14F-4D97-AF65-F5344CB8AC3E}">
        <p14:creationId xmlns:p14="http://schemas.microsoft.com/office/powerpoint/2010/main" val="3045468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89DD-5644-CF23-83F5-9F8A8FF36F4C}"/>
              </a:ext>
            </a:extLst>
          </p:cNvPr>
          <p:cNvSpPr>
            <a:spLocks noGrp="1"/>
          </p:cNvSpPr>
          <p:nvPr>
            <p:ph type="title"/>
          </p:nvPr>
        </p:nvSpPr>
        <p:spPr/>
        <p:txBody>
          <a:bodyPr>
            <a:normAutofit/>
          </a:bodyPr>
          <a:lstStyle/>
          <a:p>
            <a:pPr algn="l"/>
            <a:r>
              <a:rPr lang="en-IN" u="sng" dirty="0">
                <a:solidFill>
                  <a:schemeClr val="accent2"/>
                </a:solidFill>
                <a:latin typeface="Times New Roman" panose="02020603050405020304" pitchFamily="18" charset="0"/>
                <a:cs typeface="Times New Roman" panose="02020603050405020304" pitchFamily="18" charset="0"/>
              </a:rPr>
              <a:t>Programming the Mixing Process</a:t>
            </a:r>
          </a:p>
        </p:txBody>
      </p:sp>
      <p:pic>
        <p:nvPicPr>
          <p:cNvPr id="5" name="Content Placeholder 4">
            <a:extLst>
              <a:ext uri="{FF2B5EF4-FFF2-40B4-BE49-F238E27FC236}">
                <a16:creationId xmlns:a16="http://schemas.microsoft.com/office/drawing/2014/main" id="{B0C0E0CB-AEF7-52DF-BB26-E4D7DA51CA2B}"/>
              </a:ext>
            </a:extLst>
          </p:cNvPr>
          <p:cNvPicPr>
            <a:picLocks noGrp="1" noChangeAspect="1"/>
          </p:cNvPicPr>
          <p:nvPr>
            <p:ph idx="1"/>
          </p:nvPr>
        </p:nvPicPr>
        <p:blipFill>
          <a:blip r:embed="rId2"/>
          <a:stretch>
            <a:fillRect/>
          </a:stretch>
        </p:blipFill>
        <p:spPr>
          <a:xfrm>
            <a:off x="1729171" y="2600717"/>
            <a:ext cx="3587548" cy="3101975"/>
          </a:xfrm>
          <a:ln w="9525">
            <a:solidFill>
              <a:schemeClr val="tx1"/>
            </a:solidFill>
          </a:ln>
        </p:spPr>
      </p:pic>
      <p:pic>
        <p:nvPicPr>
          <p:cNvPr id="7" name="Picture 6">
            <a:extLst>
              <a:ext uri="{FF2B5EF4-FFF2-40B4-BE49-F238E27FC236}">
                <a16:creationId xmlns:a16="http://schemas.microsoft.com/office/drawing/2014/main" id="{80ED0767-68E1-DB8C-6CE6-861BA13F6163}"/>
              </a:ext>
            </a:extLst>
          </p:cNvPr>
          <p:cNvPicPr>
            <a:picLocks noChangeAspect="1"/>
          </p:cNvPicPr>
          <p:nvPr/>
        </p:nvPicPr>
        <p:blipFill rotWithShape="1">
          <a:blip r:embed="rId3"/>
          <a:srcRect b="71272"/>
          <a:stretch/>
        </p:blipFill>
        <p:spPr>
          <a:xfrm>
            <a:off x="5831226" y="3063711"/>
            <a:ext cx="5261804" cy="1970202"/>
          </a:xfrm>
          <a:prstGeom prst="rect">
            <a:avLst/>
          </a:prstGeom>
          <a:ln w="9525">
            <a:solidFill>
              <a:schemeClr val="tx1"/>
            </a:solidFill>
          </a:ln>
        </p:spPr>
      </p:pic>
    </p:spTree>
    <p:extLst>
      <p:ext uri="{BB962C8B-B14F-4D97-AF65-F5344CB8AC3E}">
        <p14:creationId xmlns:p14="http://schemas.microsoft.com/office/powerpoint/2010/main" val="126841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417C-682B-7CBD-8C01-589DF5527715}"/>
              </a:ext>
            </a:extLst>
          </p:cNvPr>
          <p:cNvSpPr>
            <a:spLocks noGrp="1"/>
          </p:cNvSpPr>
          <p:nvPr>
            <p:ph type="title"/>
          </p:nvPr>
        </p:nvSpPr>
        <p:spPr>
          <a:xfrm>
            <a:off x="2231136" y="361377"/>
            <a:ext cx="7729728" cy="1188720"/>
          </a:xfrm>
        </p:spPr>
        <p:txBody>
          <a:bodyPr/>
          <a:lstStyle/>
          <a:p>
            <a:pPr algn="l"/>
            <a:r>
              <a:rPr lang="en-IN" u="sng" dirty="0">
                <a:solidFill>
                  <a:schemeClr val="accent2"/>
                </a:solidFill>
                <a:latin typeface="Times New Roman" panose="02020603050405020304" pitchFamily="18" charset="0"/>
                <a:cs typeface="Times New Roman" panose="02020603050405020304" pitchFamily="18" charset="0"/>
              </a:rPr>
              <a:t>HMI(Human machine interface)</a:t>
            </a:r>
          </a:p>
        </p:txBody>
      </p:sp>
      <p:pic>
        <p:nvPicPr>
          <p:cNvPr id="5" name="Content Placeholder 4">
            <a:extLst>
              <a:ext uri="{FF2B5EF4-FFF2-40B4-BE49-F238E27FC236}">
                <a16:creationId xmlns:a16="http://schemas.microsoft.com/office/drawing/2014/main" id="{737A8C54-CF7D-A00E-45F3-33513DAC786E}"/>
              </a:ext>
            </a:extLst>
          </p:cNvPr>
          <p:cNvPicPr>
            <a:picLocks noGrp="1" noChangeAspect="1"/>
          </p:cNvPicPr>
          <p:nvPr>
            <p:ph idx="1"/>
          </p:nvPr>
        </p:nvPicPr>
        <p:blipFill>
          <a:blip r:embed="rId2"/>
          <a:stretch>
            <a:fillRect/>
          </a:stretch>
        </p:blipFill>
        <p:spPr>
          <a:xfrm>
            <a:off x="1736103" y="1941923"/>
            <a:ext cx="8719794" cy="4326380"/>
          </a:xfrm>
        </p:spPr>
      </p:pic>
    </p:spTree>
    <p:extLst>
      <p:ext uri="{BB962C8B-B14F-4D97-AF65-F5344CB8AC3E}">
        <p14:creationId xmlns:p14="http://schemas.microsoft.com/office/powerpoint/2010/main" val="218880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DE84-83D6-DC91-4DE5-21B34F0BA720}"/>
              </a:ext>
            </a:extLst>
          </p:cNvPr>
          <p:cNvSpPr>
            <a:spLocks noGrp="1"/>
          </p:cNvSpPr>
          <p:nvPr>
            <p:ph type="title"/>
          </p:nvPr>
        </p:nvSpPr>
        <p:spPr/>
        <p:txBody>
          <a:bodyPr/>
          <a:lstStyle/>
          <a:p>
            <a:pPr algn="l"/>
            <a:r>
              <a:rPr lang="en-IN" u="sng" dirty="0">
                <a:solidFill>
                  <a:schemeClr val="accent2"/>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0001BAEC-D3FA-9F3F-A51B-5CC015FCCFCE}"/>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future potential of employing a PLC to manage liquid mixing in a tank is large and intriguing. The use of PLCs for mixing control is projected to become increasingly common and complex as technology advances and the demand for efficient and dependable industrial processes grows.</a:t>
            </a:r>
          </a:p>
          <a:p>
            <a:r>
              <a:rPr lang="en-IN" b="1" dirty="0">
                <a:latin typeface="Times New Roman" panose="02020603050405020304" pitchFamily="18" charset="0"/>
                <a:cs typeface="Times New Roman" panose="02020603050405020304" pitchFamily="18" charset="0"/>
              </a:rPr>
              <a:t>Future breakthroughs in this sector might include:</a:t>
            </a:r>
          </a:p>
          <a:p>
            <a:pPr lvl="1"/>
            <a:r>
              <a:rPr lang="en-IN" b="1" dirty="0">
                <a:latin typeface="Times New Roman" panose="02020603050405020304" pitchFamily="18" charset="0"/>
                <a:cs typeface="Times New Roman" panose="02020603050405020304" pitchFamily="18" charset="0"/>
              </a:rPr>
              <a:t>Integration of artificial intelligence (AI) and machine learning algorithms: </a:t>
            </a:r>
            <a:r>
              <a:rPr lang="en-IN" dirty="0">
                <a:latin typeface="Times New Roman" panose="02020603050405020304" pitchFamily="18" charset="0"/>
                <a:cs typeface="Times New Roman" panose="02020603050405020304" pitchFamily="18" charset="0"/>
              </a:rPr>
              <a:t>with PLCs for mixing control can result in more accurate and optimised control algorithms that can learn and adapt to changing conditions, resulting in even more efficient and consistent mixing.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194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C73A8-F52B-38F3-727B-DF49F9F6D1DC}"/>
              </a:ext>
            </a:extLst>
          </p:cNvPr>
          <p:cNvSpPr>
            <a:spLocks noGrp="1"/>
          </p:cNvSpPr>
          <p:nvPr>
            <p:ph idx="1"/>
          </p:nvPr>
        </p:nvSpPr>
        <p:spPr>
          <a:xfrm>
            <a:off x="1293043" y="2068005"/>
            <a:ext cx="9605913" cy="2721990"/>
          </a:xfrm>
        </p:spPr>
        <p:txBody>
          <a:bodyPr/>
          <a:lstStyle/>
          <a:p>
            <a:r>
              <a:rPr lang="en-IN" b="1" dirty="0">
                <a:latin typeface="Times New Roman" panose="02020603050405020304" pitchFamily="18" charset="0"/>
                <a:cs typeface="Times New Roman" panose="02020603050405020304" pitchFamily="18" charset="0"/>
              </a:rPr>
              <a:t>Wireless sensor networks: </a:t>
            </a:r>
            <a:r>
              <a:rPr lang="en-IN" dirty="0">
                <a:latin typeface="Times New Roman" panose="02020603050405020304" pitchFamily="18" charset="0"/>
                <a:cs typeface="Times New Roman" panose="02020603050405020304" pitchFamily="18" charset="0"/>
              </a:rPr>
              <a:t>can minimise the cost and complexity of installing and maintaining sensors, allowing for real-time monitoring of the mixing process from a remote location.</a:t>
            </a:r>
          </a:p>
          <a:p>
            <a:r>
              <a:rPr lang="en-IN" b="1" dirty="0">
                <a:latin typeface="Times New Roman" panose="02020603050405020304" pitchFamily="18" charset="0"/>
                <a:cs typeface="Times New Roman" panose="02020603050405020304" pitchFamily="18" charset="0"/>
              </a:rPr>
              <a:t>Cloud-based control systems: </a:t>
            </a:r>
            <a:r>
              <a:rPr lang="en-IN" dirty="0">
                <a:latin typeface="Times New Roman" panose="02020603050405020304" pitchFamily="18" charset="0"/>
                <a:cs typeface="Times New Roman" panose="02020603050405020304" pitchFamily="18" charset="0"/>
              </a:rPr>
              <a:t>Using cloud-based control systems allows for greater flexibility and scalability when controlling numerous mixing operations across several sites.</a:t>
            </a:r>
          </a:p>
          <a:p>
            <a:r>
              <a:rPr lang="en-IN" dirty="0">
                <a:latin typeface="Times New Roman" panose="02020603050405020304" pitchFamily="18" charset="0"/>
                <a:cs typeface="Times New Roman" panose="02020603050405020304" pitchFamily="18" charset="0"/>
              </a:rPr>
              <a:t>Predictive maintenance approaches, such as machine learning algorithms, can assist forecast when maintenance is needed for the mixing system, decreasing downtime and lowering the risk of equipment failure.</a:t>
            </a:r>
          </a:p>
        </p:txBody>
      </p:sp>
    </p:spTree>
    <p:extLst>
      <p:ext uri="{BB962C8B-B14F-4D97-AF65-F5344CB8AC3E}">
        <p14:creationId xmlns:p14="http://schemas.microsoft.com/office/powerpoint/2010/main" val="1784371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EDEB-1CD3-A91A-2573-A2CD1E119554}"/>
              </a:ext>
            </a:extLst>
          </p:cNvPr>
          <p:cNvSpPr>
            <a:spLocks noGrp="1"/>
          </p:cNvSpPr>
          <p:nvPr>
            <p:ph type="title"/>
          </p:nvPr>
        </p:nvSpPr>
        <p:spPr/>
        <p:txBody>
          <a:bodyPr/>
          <a:lstStyle/>
          <a:p>
            <a:pPr algn="l"/>
            <a:r>
              <a:rPr lang="en-IN" u="sng" dirty="0">
                <a:solidFill>
                  <a:schemeClr val="accent2"/>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846ABE9-9220-36FC-5F9F-FDA1E18F752A}"/>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Finally, employing a PLC to regulate the mixing of liquid in a tank has various advantages in terms of efficiency, precision, and consistency. Based on the current level of mixing intensity and the flow rate of the liquid being added to the tank, the control system can accurately and continuously adjust the speed of the mixer motor to maintain the desired mixing intensity, ensuring consistent quality of the product being produced, reducing waste, and improving efficiency.</a:t>
            </a:r>
          </a:p>
        </p:txBody>
      </p:sp>
    </p:spTree>
    <p:extLst>
      <p:ext uri="{BB962C8B-B14F-4D97-AF65-F5344CB8AC3E}">
        <p14:creationId xmlns:p14="http://schemas.microsoft.com/office/powerpoint/2010/main" val="272981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E46E48-7BDD-8EE3-4665-9507C7510415}"/>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074656" y="1074656"/>
            <a:ext cx="9860437" cy="4896575"/>
          </a:xfrm>
        </p:spPr>
      </p:pic>
    </p:spTree>
    <p:extLst>
      <p:ext uri="{BB962C8B-B14F-4D97-AF65-F5344CB8AC3E}">
        <p14:creationId xmlns:p14="http://schemas.microsoft.com/office/powerpoint/2010/main" val="26107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01B2-CFEE-8333-10DB-79FC5B96584E}"/>
              </a:ext>
            </a:extLst>
          </p:cNvPr>
          <p:cNvSpPr>
            <a:spLocks noGrp="1"/>
          </p:cNvSpPr>
          <p:nvPr>
            <p:ph type="title"/>
          </p:nvPr>
        </p:nvSpPr>
        <p:spPr/>
        <p:txBody>
          <a:bodyPr/>
          <a:lstStyle/>
          <a:p>
            <a:pPr algn="l"/>
            <a:r>
              <a:rPr lang="en-IN" u="sng" dirty="0">
                <a:solidFill>
                  <a:schemeClr val="accent2"/>
                </a:solidFill>
                <a:latin typeface="Times New Roman" panose="02020603050405020304" pitchFamily="18" charset="0"/>
                <a:cs typeface="Times New Roman" panose="02020603050405020304" pitchFamily="18" charset="0"/>
              </a:rPr>
              <a:t>Topic To be Covered</a:t>
            </a:r>
          </a:p>
        </p:txBody>
      </p:sp>
      <p:sp>
        <p:nvSpPr>
          <p:cNvPr id="3" name="Content Placeholder 2">
            <a:extLst>
              <a:ext uri="{FF2B5EF4-FFF2-40B4-BE49-F238E27FC236}">
                <a16:creationId xmlns:a16="http://schemas.microsoft.com/office/drawing/2014/main" id="{353491E3-7C96-0197-5A18-5A0B73F94C0A}"/>
              </a:ext>
            </a:extLst>
          </p:cNvPr>
          <p:cNvSpPr>
            <a:spLocks noGrp="1"/>
          </p:cNvSpPr>
          <p:nvPr>
            <p:ph idx="1"/>
          </p:nvPr>
        </p:nvSpPr>
        <p:spPr>
          <a:xfrm>
            <a:off x="2231136" y="2638044"/>
            <a:ext cx="4216798" cy="3101983"/>
          </a:xfrm>
        </p:spPr>
        <p:txBody>
          <a:bodyPr>
            <a:normAutofit lnSpcReduction="10000"/>
          </a:bodyPr>
          <a:lstStyle/>
          <a:p>
            <a:r>
              <a:rPr lang="en-IN" b="1" dirty="0">
                <a:latin typeface="Times New Roman" panose="02020603050405020304" pitchFamily="18" charset="0"/>
                <a:cs typeface="Times New Roman" panose="02020603050405020304" pitchFamily="18" charset="0"/>
              </a:rPr>
              <a:t>Introduction</a:t>
            </a:r>
          </a:p>
          <a:p>
            <a:r>
              <a:rPr lang="en-IN" b="1" dirty="0">
                <a:latin typeface="Times New Roman" panose="02020603050405020304" pitchFamily="18" charset="0"/>
                <a:cs typeface="Times New Roman" panose="02020603050405020304" pitchFamily="18" charset="0"/>
              </a:rPr>
              <a:t>Problem Statement</a:t>
            </a:r>
          </a:p>
          <a:p>
            <a:r>
              <a:rPr lang="en-IN" b="1" dirty="0">
                <a:latin typeface="Times New Roman" panose="02020603050405020304" pitchFamily="18" charset="0"/>
                <a:cs typeface="Times New Roman" panose="02020603050405020304" pitchFamily="18" charset="0"/>
              </a:rPr>
              <a:t>Methodology</a:t>
            </a:r>
          </a:p>
          <a:p>
            <a:r>
              <a:rPr lang="en-IN" b="1" dirty="0">
                <a:latin typeface="Times New Roman" panose="02020603050405020304" pitchFamily="18" charset="0"/>
                <a:cs typeface="Times New Roman" panose="02020603050405020304" pitchFamily="18" charset="0"/>
              </a:rPr>
              <a:t>Components of a Mixing System</a:t>
            </a:r>
          </a:p>
          <a:p>
            <a:r>
              <a:rPr lang="en-IN" b="1" dirty="0">
                <a:latin typeface="Times New Roman" panose="02020603050405020304" pitchFamily="18" charset="0"/>
                <a:cs typeface="Times New Roman" panose="02020603050405020304" pitchFamily="18" charset="0"/>
              </a:rPr>
              <a:t>Programming the Mixing Process</a:t>
            </a:r>
          </a:p>
          <a:p>
            <a:r>
              <a:rPr lang="en-IN" b="1" dirty="0">
                <a:latin typeface="Times New Roman" panose="02020603050405020304" pitchFamily="18" charset="0"/>
                <a:cs typeface="Times New Roman" panose="02020603050405020304" pitchFamily="18" charset="0"/>
              </a:rPr>
              <a:t>HMI</a:t>
            </a:r>
          </a:p>
          <a:p>
            <a:r>
              <a:rPr lang="en-IN" b="1" dirty="0">
                <a:latin typeface="Times New Roman" panose="02020603050405020304" pitchFamily="18" charset="0"/>
                <a:cs typeface="Times New Roman" panose="02020603050405020304" pitchFamily="18" charset="0"/>
              </a:rPr>
              <a:t>Future Scope</a:t>
            </a:r>
          </a:p>
          <a:p>
            <a:r>
              <a:rPr lang="en-IN" b="1" dirty="0">
                <a:latin typeface="Times New Roman" panose="02020603050405020304" pitchFamily="18" charset="0"/>
                <a:cs typeface="Times New Roman" panose="02020603050405020304" pitchFamily="18" charset="0"/>
              </a:rPr>
              <a:t>Conclusion</a:t>
            </a:r>
          </a:p>
        </p:txBody>
      </p:sp>
      <p:pic>
        <p:nvPicPr>
          <p:cNvPr id="4" name="Picture 4" descr="Automate Industry | PLC &amp; SCADA based Industrial automation">
            <a:extLst>
              <a:ext uri="{FF2B5EF4-FFF2-40B4-BE49-F238E27FC236}">
                <a16:creationId xmlns:a16="http://schemas.microsoft.com/office/drawing/2014/main" id="{2384D0E9-8EC1-ECD4-9C8C-3D15820DB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7934" y="2638044"/>
            <a:ext cx="4584568" cy="2879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24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B883-9168-5148-9029-347E36A5F2AD}"/>
              </a:ext>
            </a:extLst>
          </p:cNvPr>
          <p:cNvSpPr>
            <a:spLocks noGrp="1"/>
          </p:cNvSpPr>
          <p:nvPr>
            <p:ph type="title"/>
          </p:nvPr>
        </p:nvSpPr>
        <p:spPr/>
        <p:txBody>
          <a:bodyPr/>
          <a:lstStyle/>
          <a:p>
            <a:pPr algn="l"/>
            <a:r>
              <a:rPr lang="en-IN" u="sng" dirty="0">
                <a:solidFill>
                  <a:schemeClr val="accent2"/>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4AB79FC-34AA-A007-72E4-C82584501B4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Mixing of liquid in a tank is a crucial process in various industries, including chemical, pharmaceutical, and food processing. </a:t>
            </a:r>
          </a:p>
          <a:p>
            <a:r>
              <a:rPr lang="en-IN" dirty="0">
                <a:latin typeface="Times New Roman" panose="02020603050405020304" pitchFamily="18" charset="0"/>
                <a:cs typeface="Times New Roman" panose="02020603050405020304" pitchFamily="18" charset="0"/>
              </a:rPr>
              <a:t>The quality of the final product depends on the efficiency of the mixing process. </a:t>
            </a:r>
          </a:p>
          <a:p>
            <a:r>
              <a:rPr lang="en-IN" dirty="0">
                <a:latin typeface="Times New Roman" panose="02020603050405020304" pitchFamily="18" charset="0"/>
                <a:cs typeface="Times New Roman" panose="02020603050405020304" pitchFamily="18" charset="0"/>
              </a:rPr>
              <a:t>In recent years, programmable logic controllers (PLCs) have become an essential component in controlling the mixing process. PLCs provide accurate and reliable control over the mixing process, resulting in consistent product quality.</a:t>
            </a:r>
          </a:p>
        </p:txBody>
      </p:sp>
    </p:spTree>
    <p:extLst>
      <p:ext uri="{BB962C8B-B14F-4D97-AF65-F5344CB8AC3E}">
        <p14:creationId xmlns:p14="http://schemas.microsoft.com/office/powerpoint/2010/main" val="326324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A590-8EA1-3D9C-54B2-AAD8F75E4E0A}"/>
              </a:ext>
            </a:extLst>
          </p:cNvPr>
          <p:cNvSpPr>
            <a:spLocks noGrp="1"/>
          </p:cNvSpPr>
          <p:nvPr>
            <p:ph type="title"/>
          </p:nvPr>
        </p:nvSpPr>
        <p:spPr/>
        <p:txBody>
          <a:bodyPr/>
          <a:lstStyle/>
          <a:p>
            <a:pPr algn="l"/>
            <a:r>
              <a:rPr lang="en-IN" u="sng" dirty="0">
                <a:solidFill>
                  <a:schemeClr val="accent2"/>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0E10B9B-D019-C663-E8E2-ABBCE5838262}"/>
              </a:ext>
            </a:extLst>
          </p:cNvPr>
          <p:cNvSpPr>
            <a:spLocks noGrp="1"/>
          </p:cNvSpPr>
          <p:nvPr>
            <p:ph idx="1"/>
          </p:nvPr>
        </p:nvSpPr>
        <p:spPr/>
        <p:txBody>
          <a:bodyPr/>
          <a:lstStyle/>
          <a:p>
            <a:r>
              <a:rPr lang="en-IN" b="0" i="0" dirty="0">
                <a:solidFill>
                  <a:srgbClr val="374151"/>
                </a:solidFill>
                <a:effectLst/>
                <a:latin typeface="Times New Roman" panose="02020603050405020304" pitchFamily="18" charset="0"/>
                <a:cs typeface="Times New Roman" panose="02020603050405020304" pitchFamily="18" charset="0"/>
              </a:rPr>
              <a:t>The problem statement involves the control of mixing of liquid in a tank using a Programmable Logic Controller (PLC). The tank is equipped with a mixer, which is driven by a motor. The aim is to maintain a desired level of mixing intensity or concentration of the liquid in the tank.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06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8F08-3FB2-900D-7E06-8E01366C7BFB}"/>
              </a:ext>
            </a:extLst>
          </p:cNvPr>
          <p:cNvSpPr>
            <a:spLocks noGrp="1"/>
          </p:cNvSpPr>
          <p:nvPr>
            <p:ph type="title"/>
          </p:nvPr>
        </p:nvSpPr>
        <p:spPr/>
        <p:txBody>
          <a:bodyPr/>
          <a:lstStyle/>
          <a:p>
            <a:pPr algn="l"/>
            <a:r>
              <a:rPr lang="en-IN" u="sng" dirty="0">
                <a:solidFill>
                  <a:schemeClr val="accent2"/>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DEBBB83F-CB96-C682-19C4-5AD0EFC58AD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procedure for managing liquid mixing in a tank with a PLC is broken into many steps:</a:t>
            </a:r>
          </a:p>
          <a:p>
            <a:r>
              <a:rPr lang="en-IN" dirty="0">
                <a:latin typeface="Times New Roman" panose="02020603050405020304" pitchFamily="18" charset="0"/>
                <a:cs typeface="Times New Roman" panose="02020603050405020304" pitchFamily="18" charset="0"/>
              </a:rPr>
              <a:t>The first stage is to specify the mixing requirements, which include the intended mixing intensity or concentration of the liquid in the tank. This data is essential for creating the control algorithm.</a:t>
            </a:r>
          </a:p>
          <a:p>
            <a:r>
              <a:rPr lang="en-IN" dirty="0">
                <a:latin typeface="Times New Roman" panose="02020603050405020304" pitchFamily="18" charset="0"/>
                <a:cs typeface="Times New Roman" panose="02020603050405020304" pitchFamily="18" charset="0"/>
              </a:rPr>
              <a:t>Install sensors: The next stage is to install sensors that can monitor the present strength of the mixing and the flow rate of the liquid being poured to the tank. Depending on the application, these sensors can be flow metres, pH metres, conductivity metres, or other sorts of sensors.</a:t>
            </a:r>
          </a:p>
        </p:txBody>
      </p:sp>
    </p:spTree>
    <p:extLst>
      <p:ext uri="{BB962C8B-B14F-4D97-AF65-F5344CB8AC3E}">
        <p14:creationId xmlns:p14="http://schemas.microsoft.com/office/powerpoint/2010/main" val="76036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CD342-BB5C-5714-4649-90463B952ADB}"/>
              </a:ext>
            </a:extLst>
          </p:cNvPr>
          <p:cNvSpPr>
            <a:spLocks noGrp="1"/>
          </p:cNvSpPr>
          <p:nvPr>
            <p:ph idx="1"/>
          </p:nvPr>
        </p:nvSpPr>
        <p:spPr>
          <a:xfrm>
            <a:off x="1590113" y="1086887"/>
            <a:ext cx="4113103" cy="4684225"/>
          </a:xfrm>
        </p:spPr>
        <p:txBody>
          <a:bodyPr>
            <a:noAutofit/>
          </a:bodyPr>
          <a:lstStyle/>
          <a:p>
            <a:r>
              <a:rPr lang="en-IN" dirty="0">
                <a:latin typeface="Times New Roman" panose="02020603050405020304" pitchFamily="18" charset="0"/>
                <a:cs typeface="Times New Roman" panose="02020603050405020304" pitchFamily="18" charset="0"/>
              </a:rPr>
              <a:t>The following step is to programme the PLC with the control algorithm. To maintain the correct mixing intensity, the algorithm should read the sensor data and modify the speed of the motor that powers the mixer correspondingly. The algorithm should also include safety elements to prevent the liquid from being over- or under-mixed.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Test the system: Once the PLC has been programmed, the system must be tested. This entails operating the mixer with the liquid in the tank and measuring the strength of the mixing. Based on the sensor data, the PLC should change the motor speed to maintain the appropriate mixing intensity.</a:t>
            </a:r>
          </a:p>
        </p:txBody>
      </p:sp>
      <p:pic>
        <p:nvPicPr>
          <p:cNvPr id="4" name="Picture 2" descr="What is Industrial Automation? Programmable Logic Controller - Unitronics">
            <a:extLst>
              <a:ext uri="{FF2B5EF4-FFF2-40B4-BE49-F238E27FC236}">
                <a16:creationId xmlns:a16="http://schemas.microsoft.com/office/drawing/2014/main" id="{56D24BAD-AFEC-7885-A534-84A3FB8FB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4239" y="1187777"/>
            <a:ext cx="4874380" cy="402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17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E3E9-9FC1-8F0D-D1A3-3826DA84B215}"/>
              </a:ext>
            </a:extLst>
          </p:cNvPr>
          <p:cNvSpPr>
            <a:spLocks noGrp="1"/>
          </p:cNvSpPr>
          <p:nvPr>
            <p:ph type="title"/>
          </p:nvPr>
        </p:nvSpPr>
        <p:spPr/>
        <p:txBody>
          <a:bodyPr>
            <a:normAutofit/>
          </a:bodyPr>
          <a:lstStyle/>
          <a:p>
            <a:pPr algn="l"/>
            <a:r>
              <a:rPr lang="en-IN" u="sng" dirty="0">
                <a:solidFill>
                  <a:schemeClr val="accent2"/>
                </a:solidFill>
                <a:latin typeface="Times New Roman" panose="02020603050405020304" pitchFamily="18" charset="0"/>
                <a:cs typeface="Times New Roman" panose="02020603050405020304" pitchFamily="18" charset="0"/>
              </a:rPr>
              <a:t>Components of a Mixing System</a:t>
            </a:r>
          </a:p>
        </p:txBody>
      </p:sp>
      <p:sp>
        <p:nvSpPr>
          <p:cNvPr id="4" name="Content Placeholder 3">
            <a:extLst>
              <a:ext uri="{FF2B5EF4-FFF2-40B4-BE49-F238E27FC236}">
                <a16:creationId xmlns:a16="http://schemas.microsoft.com/office/drawing/2014/main" id="{32012E59-C1F0-EEB7-0E26-A638E3F31960}"/>
              </a:ext>
            </a:extLst>
          </p:cNvPr>
          <p:cNvSpPr>
            <a:spLocks noGrp="1"/>
          </p:cNvSpPr>
          <p:nvPr>
            <p:ph idx="1"/>
          </p:nvPr>
        </p:nvSpPr>
        <p:spPr/>
        <p:txBody>
          <a:bodyPr>
            <a:normAutofit fontScale="92500" lnSpcReduction="20000"/>
          </a:bodyPr>
          <a:lstStyle/>
          <a:p>
            <a:pPr marL="0" indent="0" algn="l">
              <a:buNone/>
            </a:pPr>
            <a:endParaRPr lang="en-IN" sz="1800" b="0" i="0" u="none" strike="noStrike" baseline="0" dirty="0">
              <a:solidFill>
                <a:srgbClr val="000000"/>
              </a:solidFill>
              <a:latin typeface="Times New Roman" panose="02020603050405020304" pitchFamily="18" charset="0"/>
            </a:endParaRPr>
          </a:p>
          <a:p>
            <a:r>
              <a:rPr lang="en-IN" sz="1900" b="0" i="0" u="none" strike="noStrike" baseline="0" dirty="0">
                <a:solidFill>
                  <a:srgbClr val="000000"/>
                </a:solidFill>
                <a:latin typeface="Times New Roman" panose="02020603050405020304" pitchFamily="18" charset="0"/>
              </a:rPr>
              <a:t>The components used in PLC project are as follows: </a:t>
            </a:r>
          </a:p>
          <a:p>
            <a:pPr marL="457200" lvl="2" indent="0">
              <a:buNone/>
            </a:pPr>
            <a:r>
              <a:rPr lang="en-IN" sz="1900" b="0" i="0" u="none" strike="noStrike" baseline="0" dirty="0">
                <a:solidFill>
                  <a:srgbClr val="000000"/>
                </a:solidFill>
                <a:latin typeface="Times New Roman" panose="02020603050405020304" pitchFamily="18" charset="0"/>
              </a:rPr>
              <a:t>1. Delta PLC DVP14SS2. </a:t>
            </a:r>
          </a:p>
          <a:p>
            <a:pPr marL="457200" lvl="2" indent="0">
              <a:buNone/>
            </a:pPr>
            <a:r>
              <a:rPr lang="en-IN" sz="1900" b="0" i="0" u="none" strike="noStrike" baseline="0" dirty="0">
                <a:solidFill>
                  <a:srgbClr val="000000"/>
                </a:solidFill>
                <a:latin typeface="Times New Roman" panose="02020603050405020304" pitchFamily="18" charset="0"/>
              </a:rPr>
              <a:t>2. Solenoid Valve – 24V. </a:t>
            </a:r>
          </a:p>
          <a:p>
            <a:pPr marL="457200" lvl="2" indent="0">
              <a:buNone/>
            </a:pPr>
            <a:r>
              <a:rPr lang="en-IN" sz="1900" b="0" i="0" u="none" strike="noStrike" baseline="0" dirty="0">
                <a:solidFill>
                  <a:srgbClr val="000000"/>
                </a:solidFill>
                <a:latin typeface="Times New Roman" panose="02020603050405020304" pitchFamily="18" charset="0"/>
              </a:rPr>
              <a:t>3. Level Sensors. </a:t>
            </a:r>
          </a:p>
          <a:p>
            <a:pPr marL="457200" lvl="2" indent="0">
              <a:buNone/>
            </a:pPr>
            <a:r>
              <a:rPr lang="en-IN" sz="1900" b="0" i="0" u="none" strike="noStrike" baseline="0" dirty="0">
                <a:solidFill>
                  <a:srgbClr val="000000"/>
                </a:solidFill>
                <a:latin typeface="Times New Roman" panose="02020603050405020304" pitchFamily="18" charset="0"/>
              </a:rPr>
              <a:t>4. SMPS – 24V. </a:t>
            </a:r>
          </a:p>
          <a:p>
            <a:pPr marL="457200" lvl="2" indent="0">
              <a:buNone/>
            </a:pPr>
            <a:r>
              <a:rPr lang="en-IN" sz="1900" b="0" i="0" u="none" strike="noStrike" baseline="0" dirty="0">
                <a:solidFill>
                  <a:srgbClr val="000000"/>
                </a:solidFill>
                <a:latin typeface="Times New Roman" panose="02020603050405020304" pitchFamily="18" charset="0"/>
              </a:rPr>
              <a:t>5. DC Motor. </a:t>
            </a:r>
          </a:p>
          <a:p>
            <a:pPr marL="457200" lvl="2" indent="0">
              <a:buNone/>
            </a:pPr>
            <a:r>
              <a:rPr lang="en-IN" sz="1900" b="0" i="0" u="none" strike="noStrike" baseline="0" dirty="0">
                <a:solidFill>
                  <a:srgbClr val="000000"/>
                </a:solidFill>
                <a:latin typeface="Times New Roman" panose="02020603050405020304" pitchFamily="18" charset="0"/>
              </a:rPr>
              <a:t>6. Relay. </a:t>
            </a:r>
          </a:p>
          <a:p>
            <a:pPr marL="457200" lvl="2" indent="0">
              <a:buNone/>
            </a:pPr>
            <a:r>
              <a:rPr lang="en-IN" sz="1900" b="0" i="0" u="none" strike="noStrike" baseline="0" dirty="0">
                <a:solidFill>
                  <a:srgbClr val="000000"/>
                </a:solidFill>
                <a:latin typeface="Times New Roman" panose="02020603050405020304" pitchFamily="18" charset="0"/>
              </a:rPr>
              <a:t>7. Containers for liquids.</a:t>
            </a:r>
          </a:p>
          <a:p>
            <a:endParaRPr lang="en-IN" dirty="0"/>
          </a:p>
        </p:txBody>
      </p:sp>
    </p:spTree>
    <p:extLst>
      <p:ext uri="{BB962C8B-B14F-4D97-AF65-F5344CB8AC3E}">
        <p14:creationId xmlns:p14="http://schemas.microsoft.com/office/powerpoint/2010/main" val="48326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9314F-66C5-9267-CD27-8A0DB88A76FF}"/>
              </a:ext>
            </a:extLst>
          </p:cNvPr>
          <p:cNvSpPr>
            <a:spLocks noGrp="1"/>
          </p:cNvSpPr>
          <p:nvPr>
            <p:ph idx="1"/>
          </p:nvPr>
        </p:nvSpPr>
        <p:spPr>
          <a:xfrm>
            <a:off x="848411" y="603316"/>
            <a:ext cx="10350631" cy="5627802"/>
          </a:xfrm>
        </p:spPr>
        <p:txBody>
          <a:bodyPr/>
          <a:lstStyle/>
          <a:p>
            <a:pPr marL="0" indent="0">
              <a:buNone/>
            </a:pPr>
            <a:r>
              <a:rPr lang="en-IN" sz="1800" i="0" u="sng" strike="noStrike" baseline="0" dirty="0">
                <a:solidFill>
                  <a:schemeClr val="accent2"/>
                </a:solidFill>
                <a:latin typeface="Times New Roman" panose="02020603050405020304" pitchFamily="18" charset="0"/>
              </a:rPr>
              <a:t>Delta PLC DVP14SS2: </a:t>
            </a:r>
          </a:p>
          <a:p>
            <a:endParaRPr lang="en-IN" u="sng" dirty="0">
              <a:solidFill>
                <a:schemeClr val="accent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37E5E3-C687-A1F8-FA08-49FC8B024940}"/>
              </a:ext>
            </a:extLst>
          </p:cNvPr>
          <p:cNvPicPr>
            <a:picLocks noChangeAspect="1"/>
          </p:cNvPicPr>
          <p:nvPr/>
        </p:nvPicPr>
        <p:blipFill>
          <a:blip r:embed="rId2"/>
          <a:stretch>
            <a:fillRect/>
          </a:stretch>
        </p:blipFill>
        <p:spPr>
          <a:xfrm>
            <a:off x="1332675" y="1552540"/>
            <a:ext cx="2673716" cy="3752920"/>
          </a:xfrm>
          <a:prstGeom prst="rect">
            <a:avLst/>
          </a:prstGeom>
          <a:ln w="9525">
            <a:solidFill>
              <a:schemeClr val="tx1"/>
            </a:solidFill>
          </a:ln>
        </p:spPr>
      </p:pic>
      <p:sp>
        <p:nvSpPr>
          <p:cNvPr id="7" name="TextBox 6">
            <a:extLst>
              <a:ext uri="{FF2B5EF4-FFF2-40B4-BE49-F238E27FC236}">
                <a16:creationId xmlns:a16="http://schemas.microsoft.com/office/drawing/2014/main" id="{CBD9E84B-2FFB-F377-FA7E-153BC926878B}"/>
              </a:ext>
            </a:extLst>
          </p:cNvPr>
          <p:cNvSpPr txBox="1"/>
          <p:nvPr/>
        </p:nvSpPr>
        <p:spPr>
          <a:xfrm>
            <a:off x="4508370" y="2401554"/>
            <a:ext cx="6094428" cy="1754326"/>
          </a:xfrm>
          <a:prstGeom prst="rect">
            <a:avLst/>
          </a:prstGeom>
          <a:noFill/>
        </p:spPr>
        <p:txBody>
          <a:bodyPr wrap="square">
            <a:spAutoFit/>
          </a:bodyPr>
          <a:lstStyle/>
          <a:p>
            <a:pPr marL="285750" indent="-285750">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The delta PLC will help us to connect each and all sensors and actuators. </a:t>
            </a:r>
          </a:p>
          <a:p>
            <a:pPr marL="285750" indent="-285750">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There are 7 input and 7 output modules. </a:t>
            </a:r>
          </a:p>
          <a:p>
            <a:pPr marL="285750" indent="-285750">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It has RS485 Communication Protocols. </a:t>
            </a:r>
          </a:p>
          <a:p>
            <a:pPr marL="285750" indent="-285750">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It is simple to interface with the laptop or Pc. </a:t>
            </a:r>
          </a:p>
          <a:p>
            <a:pPr marL="285750" indent="-285750">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Load your ladder diagram and it will start work accordingly. </a:t>
            </a:r>
          </a:p>
        </p:txBody>
      </p:sp>
    </p:spTree>
    <p:extLst>
      <p:ext uri="{BB962C8B-B14F-4D97-AF65-F5344CB8AC3E}">
        <p14:creationId xmlns:p14="http://schemas.microsoft.com/office/powerpoint/2010/main" val="189534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8F66F5-D1D4-4522-E925-985E6D3134AA}"/>
              </a:ext>
            </a:extLst>
          </p:cNvPr>
          <p:cNvSpPr>
            <a:spLocks noGrp="1"/>
          </p:cNvSpPr>
          <p:nvPr>
            <p:ph idx="1"/>
          </p:nvPr>
        </p:nvSpPr>
        <p:spPr>
          <a:xfrm>
            <a:off x="999241" y="744718"/>
            <a:ext cx="10218656" cy="5175315"/>
          </a:xfrm>
        </p:spPr>
        <p:txBody>
          <a:bodyPr/>
          <a:lstStyle/>
          <a:p>
            <a:pPr marL="0" indent="0">
              <a:buNone/>
            </a:pPr>
            <a:r>
              <a:rPr lang="en-IN" sz="1800" i="0" u="sng" strike="noStrike" baseline="0" dirty="0">
                <a:solidFill>
                  <a:schemeClr val="accent2"/>
                </a:solidFill>
                <a:latin typeface="Times New Roman" panose="02020603050405020304" pitchFamily="18" charset="0"/>
              </a:rPr>
              <a:t>Solenoid Valve: </a:t>
            </a:r>
          </a:p>
        </p:txBody>
      </p:sp>
      <p:pic>
        <p:nvPicPr>
          <p:cNvPr id="5" name="Picture 4">
            <a:extLst>
              <a:ext uri="{FF2B5EF4-FFF2-40B4-BE49-F238E27FC236}">
                <a16:creationId xmlns:a16="http://schemas.microsoft.com/office/drawing/2014/main" id="{76C404ED-616E-73F7-6A67-EE91D477731E}"/>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092491" y="1763389"/>
            <a:ext cx="3802025" cy="3331221"/>
          </a:xfrm>
          <a:prstGeom prst="rect">
            <a:avLst/>
          </a:prstGeom>
          <a:ln w="9525">
            <a:solidFill>
              <a:schemeClr val="tx1"/>
            </a:solidFill>
          </a:ln>
        </p:spPr>
      </p:pic>
      <p:sp>
        <p:nvSpPr>
          <p:cNvPr id="7" name="TextBox 6">
            <a:extLst>
              <a:ext uri="{FF2B5EF4-FFF2-40B4-BE49-F238E27FC236}">
                <a16:creationId xmlns:a16="http://schemas.microsoft.com/office/drawing/2014/main" id="{6FE4B0B6-2369-2476-59D4-BF8CA12921F6}"/>
              </a:ext>
            </a:extLst>
          </p:cNvPr>
          <p:cNvSpPr txBox="1"/>
          <p:nvPr/>
        </p:nvSpPr>
        <p:spPr>
          <a:xfrm>
            <a:off x="5366995" y="2286000"/>
            <a:ext cx="6094428" cy="1754326"/>
          </a:xfrm>
          <a:prstGeom prst="rect">
            <a:avLst/>
          </a:prstGeom>
          <a:noFill/>
        </p:spPr>
        <p:txBody>
          <a:bodyPr wrap="square">
            <a:spAutoFit/>
          </a:bodyPr>
          <a:lstStyle/>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A solenoid valve is an electrically controlled valve. The valve features a solenoid, which is an electric coil with a movable ferromagnetic core (plunger) in its centre. In the rest position, the plunger closes off a small orifice. An electric current through the coil creates a magnetic field. </a:t>
            </a:r>
          </a:p>
        </p:txBody>
      </p:sp>
    </p:spTree>
    <p:extLst>
      <p:ext uri="{BB962C8B-B14F-4D97-AF65-F5344CB8AC3E}">
        <p14:creationId xmlns:p14="http://schemas.microsoft.com/office/powerpoint/2010/main" val="106996343"/>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58</TotalTime>
  <Words>911</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Times New Roman</vt:lpstr>
      <vt:lpstr>Parcel</vt:lpstr>
      <vt:lpstr>Topic: Mixing of Liquid in a Tank Controlled using PLC </vt:lpstr>
      <vt:lpstr>Topic To be Covered</vt:lpstr>
      <vt:lpstr>Introduction</vt:lpstr>
      <vt:lpstr>Problem Statement</vt:lpstr>
      <vt:lpstr>Methodology</vt:lpstr>
      <vt:lpstr>PowerPoint Presentation</vt:lpstr>
      <vt:lpstr>Components of a Mixing System</vt:lpstr>
      <vt:lpstr>PowerPoint Presentation</vt:lpstr>
      <vt:lpstr>PowerPoint Presentation</vt:lpstr>
      <vt:lpstr>PowerPoint Presentation</vt:lpstr>
      <vt:lpstr>Programming the Mixing Process</vt:lpstr>
      <vt:lpstr>HMI(Human machine interface)</vt:lpstr>
      <vt:lpstr>Future Scope</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Mixing of Liquid in a Tank Controlled using PLC </dc:title>
  <dc:creator>Neel Shah</dc:creator>
  <cp:lastModifiedBy>Neel Shah</cp:lastModifiedBy>
  <cp:revision>2</cp:revision>
  <dcterms:created xsi:type="dcterms:W3CDTF">2023-05-10T17:08:33Z</dcterms:created>
  <dcterms:modified xsi:type="dcterms:W3CDTF">2023-05-10T18:06:53Z</dcterms:modified>
</cp:coreProperties>
</file>