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6" r:id="rId1"/>
  </p:sldMasterIdLst>
  <p:notesMasterIdLst>
    <p:notesMasterId r:id="rId35"/>
  </p:notesMasterIdLst>
  <p:sldIdLst>
    <p:sldId id="286" r:id="rId2"/>
    <p:sldId id="301" r:id="rId3"/>
    <p:sldId id="276" r:id="rId4"/>
    <p:sldId id="275" r:id="rId5"/>
    <p:sldId id="277" r:id="rId6"/>
    <p:sldId id="278" r:id="rId7"/>
    <p:sldId id="279" r:id="rId8"/>
    <p:sldId id="281" r:id="rId9"/>
    <p:sldId id="288" r:id="rId10"/>
    <p:sldId id="287" r:id="rId11"/>
    <p:sldId id="283" r:id="rId12"/>
    <p:sldId id="284" r:id="rId13"/>
    <p:sldId id="256" r:id="rId14"/>
    <p:sldId id="258" r:id="rId15"/>
    <p:sldId id="257" r:id="rId16"/>
    <p:sldId id="260" r:id="rId17"/>
    <p:sldId id="262" r:id="rId18"/>
    <p:sldId id="265" r:id="rId19"/>
    <p:sldId id="268" r:id="rId20"/>
    <p:sldId id="269" r:id="rId21"/>
    <p:sldId id="274" r:id="rId22"/>
    <p:sldId id="270" r:id="rId23"/>
    <p:sldId id="290" r:id="rId24"/>
    <p:sldId id="291" r:id="rId25"/>
    <p:sldId id="292" r:id="rId26"/>
    <p:sldId id="293" r:id="rId27"/>
    <p:sldId id="295" r:id="rId28"/>
    <p:sldId id="297" r:id="rId29"/>
    <p:sldId id="299" r:id="rId30"/>
    <p:sldId id="285" r:id="rId31"/>
    <p:sldId id="300" r:id="rId32"/>
    <p:sldId id="302"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1BD81-A676-4CDF-9A76-AE29D8A9DD69}" type="datetimeFigureOut">
              <a:rPr lang="en-IN" smtClean="0"/>
              <a:t>01-08-2021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47D17-CD57-493F-B248-88690024F1BC}" type="slidenum">
              <a:rPr lang="en-IN" smtClean="0"/>
              <a:t>‹#›</a:t>
            </a:fld>
            <a:endParaRPr lang="en-IN"/>
          </a:p>
        </p:txBody>
      </p:sp>
    </p:spTree>
    <p:extLst>
      <p:ext uri="{BB962C8B-B14F-4D97-AF65-F5344CB8AC3E}">
        <p14:creationId xmlns:p14="http://schemas.microsoft.com/office/powerpoint/2010/main" val="1072650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0069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9019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613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615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06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8A87A34-81AB-432B-8DAE-1953F412C126}" type="datetimeFigureOut">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139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8A87A34-81AB-432B-8DAE-1953F412C126}" type="datetimeFigureOut">
              <a:rPr lang="en-US" smtClean="0"/>
              <a:t>8/1/2021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883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8A87A34-81AB-432B-8DAE-1953F412C126}" type="datetimeFigureOut">
              <a:rPr lang="en-US" smtClean="0"/>
              <a:t>8/1/2021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2976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322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571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452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t>8/1/2021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3545686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9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2366" y="143691"/>
            <a:ext cx="8791575" cy="1511345"/>
          </a:xfrm>
        </p:spPr>
        <p:txBody>
          <a:bodyPr>
            <a:noAutofit/>
          </a:bodyPr>
          <a:lstStyle/>
          <a:p>
            <a:pPr algn="ctr"/>
            <a:r>
              <a:rPr lang="en-IN" sz="2800" b="1" u="sng" dirty="0">
                <a:solidFill>
                  <a:srgbClr val="002060"/>
                </a:solidFill>
              </a:rPr>
              <a:t>PRESENTATION ON </a:t>
            </a:r>
            <a:br>
              <a:rPr lang="en-IN" sz="2800" b="1" u="sng" dirty="0">
                <a:solidFill>
                  <a:srgbClr val="002060"/>
                </a:solidFill>
              </a:rPr>
            </a:br>
            <a:r>
              <a:rPr lang="en-IN" sz="2800" b="1" u="sng" dirty="0">
                <a:solidFill>
                  <a:srgbClr val="002060"/>
                </a:solidFill>
              </a:rPr>
              <a:t>SIMULATION AND VERIFICATION</a:t>
            </a:r>
            <a:br>
              <a:rPr lang="en-IN" sz="2800" b="1" u="sng" dirty="0">
                <a:solidFill>
                  <a:srgbClr val="002060"/>
                </a:solidFill>
              </a:rPr>
            </a:br>
            <a:r>
              <a:rPr lang="en-IN" sz="2800" b="1" u="sng" dirty="0">
                <a:solidFill>
                  <a:srgbClr val="002060"/>
                </a:solidFill>
              </a:rPr>
              <a:t>OF GRID CONVERTER CONTROLLED DFIG WIND TURBINE MODEL </a:t>
            </a:r>
          </a:p>
        </p:txBody>
      </p:sp>
      <p:sp>
        <p:nvSpPr>
          <p:cNvPr id="6" name="Subtitle 5"/>
          <p:cNvSpPr>
            <a:spLocks noGrp="1"/>
          </p:cNvSpPr>
          <p:nvPr>
            <p:ph type="subTitle" idx="1"/>
          </p:nvPr>
        </p:nvSpPr>
        <p:spPr>
          <a:xfrm>
            <a:off x="3546427" y="1707288"/>
            <a:ext cx="5843451" cy="2812461"/>
          </a:xfrm>
        </p:spPr>
        <p:txBody>
          <a:bodyPr>
            <a:normAutofit fontScale="85000" lnSpcReduction="20000"/>
          </a:bodyPr>
          <a:lstStyle/>
          <a:p>
            <a:r>
              <a:rPr lang="en-IN" sz="1900" dirty="0"/>
              <a:t>PRESENTED BY</a:t>
            </a:r>
          </a:p>
          <a:p>
            <a:r>
              <a:rPr lang="en-IN" sz="1900" dirty="0"/>
              <a:t>PROJECT MENTOR :PROF. SUVOBRATA SIL</a:t>
            </a:r>
          </a:p>
          <a:p>
            <a:r>
              <a:rPr lang="en-IN" sz="1900" dirty="0"/>
              <a:t>PROJECT MEMBERS:</a:t>
            </a:r>
          </a:p>
          <a:p>
            <a:pPr marL="285750" indent="-285750">
              <a:buFont typeface="Arial" panose="020B0604020202020204" pitchFamily="34" charset="0"/>
              <a:buChar char="•"/>
            </a:pPr>
            <a:r>
              <a:rPr lang="en-IN" sz="1900" dirty="0"/>
              <a:t>RITESH KUMAR SINHA(12617016034)</a:t>
            </a:r>
          </a:p>
          <a:p>
            <a:pPr marL="285750" indent="-285750">
              <a:buFont typeface="Arial" panose="020B0604020202020204" pitchFamily="34" charset="0"/>
              <a:buChar char="•"/>
            </a:pPr>
            <a:r>
              <a:rPr lang="en-IN" sz="1900" dirty="0"/>
              <a:t>KALLOL GHOSH(12617016020)</a:t>
            </a:r>
          </a:p>
          <a:p>
            <a:pPr marL="285750" indent="-285750">
              <a:buFont typeface="Arial" panose="020B0604020202020204" pitchFamily="34" charset="0"/>
              <a:buChar char="•"/>
            </a:pPr>
            <a:r>
              <a:rPr lang="en-IN" sz="1900" dirty="0"/>
              <a:t>AYUS SUKLA(12617016012)</a:t>
            </a:r>
          </a:p>
          <a:p>
            <a:pPr marL="285750" indent="-285750">
              <a:buFont typeface="Arial" panose="020B0604020202020204" pitchFamily="34" charset="0"/>
              <a:buChar char="•"/>
            </a:pPr>
            <a:r>
              <a:rPr lang="en-IN" sz="1900" dirty="0"/>
              <a:t>SAIRATH DAS(12617016038)</a:t>
            </a:r>
          </a:p>
          <a:p>
            <a:pPr marL="285750" indent="-285750">
              <a:buFont typeface="Arial" panose="020B0604020202020204" pitchFamily="34" charset="0"/>
              <a:buChar char="•"/>
            </a:pPr>
            <a:r>
              <a:rPr lang="en-IN" sz="1900" dirty="0"/>
              <a:t>SAUVIK SARKAR(12617016044)</a:t>
            </a:r>
          </a:p>
          <a:p>
            <a:pPr marL="285750" indent="-285750">
              <a:buFont typeface="Arial" panose="020B0604020202020204" pitchFamily="34" charset="0"/>
              <a:buChar char="•"/>
            </a:pPr>
            <a:r>
              <a:rPr lang="en-IN" sz="1900" dirty="0"/>
              <a:t>SAYANDIP PAUL(12617006039)</a:t>
            </a:r>
          </a:p>
          <a:p>
            <a:endParaRPr lang="en-IN" dirty="0"/>
          </a:p>
        </p:txBody>
      </p:sp>
      <p:pic>
        <p:nvPicPr>
          <p:cNvPr id="7" name="Picture 6"/>
          <p:cNvPicPr>
            <a:picLocks noChangeAspect="1"/>
          </p:cNvPicPr>
          <p:nvPr/>
        </p:nvPicPr>
        <p:blipFill>
          <a:blip r:embed="rId2"/>
          <a:stretch>
            <a:fillRect/>
          </a:stretch>
        </p:blipFill>
        <p:spPr>
          <a:xfrm>
            <a:off x="6029202" y="4497181"/>
            <a:ext cx="877900" cy="865707"/>
          </a:xfrm>
          <a:prstGeom prst="rect">
            <a:avLst/>
          </a:prstGeom>
        </p:spPr>
      </p:pic>
      <p:sp>
        <p:nvSpPr>
          <p:cNvPr id="8" name="Rectangle 7"/>
          <p:cNvSpPr/>
          <p:nvPr/>
        </p:nvSpPr>
        <p:spPr>
          <a:xfrm>
            <a:off x="3546427" y="5362888"/>
            <a:ext cx="6096000" cy="1200329"/>
          </a:xfrm>
          <a:prstGeom prst="rect">
            <a:avLst/>
          </a:prstGeom>
        </p:spPr>
        <p:txBody>
          <a:bodyPr>
            <a:spAutoFit/>
          </a:bodyPr>
          <a:lstStyle/>
          <a:p>
            <a:pPr algn="ctr"/>
            <a:r>
              <a:rPr lang="en-IN" dirty="0"/>
              <a:t>Department of Electrical Engineering</a:t>
            </a:r>
          </a:p>
          <a:p>
            <a:pPr algn="ctr"/>
            <a:r>
              <a:rPr lang="en-IN" dirty="0"/>
              <a:t>Heritage Institute of Technology</a:t>
            </a:r>
          </a:p>
          <a:p>
            <a:pPr algn="ctr"/>
            <a:r>
              <a:rPr lang="en-IN" dirty="0" err="1"/>
              <a:t>Chowbaga</a:t>
            </a:r>
            <a:r>
              <a:rPr lang="en-IN" dirty="0"/>
              <a:t> Road, </a:t>
            </a:r>
            <a:r>
              <a:rPr lang="en-IN" dirty="0" err="1"/>
              <a:t>Anandapur</a:t>
            </a:r>
            <a:r>
              <a:rPr lang="en-IN" dirty="0"/>
              <a:t>, Kolkata-700107</a:t>
            </a:r>
          </a:p>
          <a:p>
            <a:pPr algn="ctr"/>
            <a:r>
              <a:rPr lang="en-IN" dirty="0"/>
              <a:t>Year </a:t>
            </a:r>
            <a:r>
              <a:rPr lang="en-IN" dirty="0" smtClean="0"/>
              <a:t>– 2017-2021</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1" y="121483"/>
            <a:ext cx="11408229" cy="3570208"/>
          </a:xfrm>
          <a:prstGeom prst="rect">
            <a:avLst/>
          </a:prstGeom>
        </p:spPr>
        <p:txBody>
          <a:bodyPr wrap="square">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POWER SEMICONDUCTORS FOR WIND POWER CONVERTER [1]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dominant choices for power switching devices, as reported in the wind power industry, are based on the module packaging insulated gate bipolar transistor (IGBT), the </a:t>
            </a:r>
            <a:r>
              <a:rPr lang="en-IN" dirty="0" err="1"/>
              <a:t>presspack</a:t>
            </a:r>
            <a:r>
              <a:rPr lang="en-IN" dirty="0"/>
              <a:t> packaging IGBT and the </a:t>
            </a:r>
            <a:r>
              <a:rPr lang="en-IN" dirty="0" err="1"/>
              <a:t>presspack</a:t>
            </a:r>
            <a:r>
              <a:rPr lang="en-IN" dirty="0"/>
              <a:t> packaging integrated gate-commutated thyristor (IGCT). </a:t>
            </a:r>
          </a:p>
          <a:p>
            <a:endParaRPr lang="en-IN" dirty="0"/>
          </a:p>
          <a:p>
            <a:pPr marL="285750" indent="-285750">
              <a:buFont typeface="Arial" panose="020B0604020202020204" pitchFamily="34" charset="0"/>
              <a:buChar char="•"/>
            </a:pPr>
            <a:r>
              <a:rPr lang="en-IN" dirty="0"/>
              <a:t>Owing to the soldering and bond wire connections of the internal chips, module packaging devices might suffer from larger thermal resistance, lower power density and higher failure rates .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a:t>
            </a:r>
            <a:r>
              <a:rPr lang="en-IN" dirty="0" err="1"/>
              <a:t>presspack</a:t>
            </a:r>
            <a:r>
              <a:rPr lang="en-IN" dirty="0"/>
              <a:t> packaging technology improves the connection of the chips by direct </a:t>
            </a:r>
            <a:r>
              <a:rPr lang="en-IN" dirty="0" err="1"/>
              <a:t>presspack</a:t>
            </a:r>
            <a:r>
              <a:rPr lang="en-IN" dirty="0"/>
              <a:t> contacting, which leads to improved reliability (known from industrial experience), higher power density (easier stacking for connection) and better cooling capability.</a:t>
            </a:r>
          </a:p>
        </p:txBody>
      </p:sp>
      <p:sp>
        <p:nvSpPr>
          <p:cNvPr id="3" name="Rectangle 2"/>
          <p:cNvSpPr/>
          <p:nvPr/>
        </p:nvSpPr>
        <p:spPr>
          <a:xfrm>
            <a:off x="169817" y="6396335"/>
            <a:ext cx="11861074" cy="461665"/>
          </a:xfrm>
          <a:prstGeom prst="rect">
            <a:avLst/>
          </a:prstGeom>
        </p:spPr>
        <p:txBody>
          <a:bodyPr wrap="square">
            <a:spAutoFit/>
          </a:bodyPr>
          <a:lstStyle/>
          <a:p>
            <a:r>
              <a:rPr lang="en-IN" sz="1200" dirty="0"/>
              <a:t>[1] </a:t>
            </a:r>
            <a:r>
              <a:rPr lang="en-IN" sz="1200" dirty="0" err="1"/>
              <a:t>Haitham</a:t>
            </a:r>
            <a:r>
              <a:rPr lang="en-IN" sz="1200" dirty="0"/>
              <a:t> Abu-Rub, </a:t>
            </a:r>
            <a:r>
              <a:rPr lang="en-IN" sz="1200" dirty="0" err="1"/>
              <a:t>Mariusz</a:t>
            </a:r>
            <a:r>
              <a:rPr lang="en-IN" sz="1200" dirty="0"/>
              <a:t> Malinowski, Kamal Al-Haddad,  POWER ELECTRONICS FOR RENEWABLE ENERGY SYSTEMS, TRANSPORTATION AND INDUSTRIALAPPLICATIONS © 2014 John Wiley &amp; Sons Ltd, ISBN 978-1-118-63403-5</a:t>
            </a:r>
          </a:p>
        </p:txBody>
      </p:sp>
    </p:spTree>
    <p:extLst>
      <p:ext uri="{BB962C8B-B14F-4D97-AF65-F5344CB8AC3E}">
        <p14:creationId xmlns:p14="http://schemas.microsoft.com/office/powerpoint/2010/main" val="2948542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382" y="0"/>
            <a:ext cx="11756572" cy="1231106"/>
          </a:xfrm>
          <a:prstGeom prst="rect">
            <a:avLst/>
          </a:prstGeom>
        </p:spPr>
        <p:txBody>
          <a:bodyPr wrap="square">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CONTROLS AND GRID REQUIREMENTS FOR MODERN WIND TURBINES [1]</a:t>
            </a:r>
          </a:p>
          <a:p>
            <a:endParaRPr lang="en-IN" sz="2800" dirty="0"/>
          </a:p>
          <a:p>
            <a:r>
              <a:rPr lang="en-IN" dirty="0"/>
              <a:t>Controlling a wind turbine involves both fast and slow control dynamics.</a:t>
            </a:r>
          </a:p>
        </p:txBody>
      </p:sp>
      <p:sp>
        <p:nvSpPr>
          <p:cNvPr id="3" name="Rectangle 2"/>
          <p:cNvSpPr/>
          <p:nvPr/>
        </p:nvSpPr>
        <p:spPr>
          <a:xfrm>
            <a:off x="287382" y="1271664"/>
            <a:ext cx="11756572" cy="1908215"/>
          </a:xfrm>
          <a:prstGeom prst="rect">
            <a:avLst/>
          </a:prstGeom>
        </p:spPr>
        <p:txBody>
          <a:bodyPr wrap="square">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ACTIVE POWER CONTROL [1]</a:t>
            </a:r>
          </a:p>
          <a:p>
            <a:r>
              <a:rPr lang="en-IN" dirty="0"/>
              <a:t>According to most grid codes, individual wind turbines must be able to control the active power in the point-of-common coupling (PCC) within a given power range. Typically, the active power is controlled based on the system frequency</a:t>
            </a:r>
          </a:p>
          <a:p>
            <a:r>
              <a:rPr lang="en-IN" dirty="0"/>
              <a:t>For larger generation units on the wind farm scale, which are normally connected at the transmission line, the wind turbines should act as conventional power plants providing a wide range of controlled active power based on the demands of the TSO.</a:t>
            </a:r>
          </a:p>
        </p:txBody>
      </p:sp>
      <p:sp>
        <p:nvSpPr>
          <p:cNvPr id="4" name="Rectangle 3"/>
          <p:cNvSpPr/>
          <p:nvPr/>
        </p:nvSpPr>
        <p:spPr>
          <a:xfrm>
            <a:off x="0" y="6396335"/>
            <a:ext cx="12192000" cy="461665"/>
          </a:xfrm>
          <a:prstGeom prst="rect">
            <a:avLst/>
          </a:prstGeom>
        </p:spPr>
        <p:txBody>
          <a:bodyPr wrap="square">
            <a:spAutoFit/>
          </a:bodyPr>
          <a:lstStyle/>
          <a:p>
            <a:r>
              <a:rPr lang="en-IN" sz="1200" dirty="0"/>
              <a:t>[1] </a:t>
            </a:r>
            <a:r>
              <a:rPr lang="en-IN" sz="1200" dirty="0" err="1"/>
              <a:t>Haitham</a:t>
            </a:r>
            <a:r>
              <a:rPr lang="en-IN" sz="1200" dirty="0"/>
              <a:t> Abu-Rub, </a:t>
            </a:r>
            <a:r>
              <a:rPr lang="en-IN" sz="1200" dirty="0" err="1"/>
              <a:t>Mariusz</a:t>
            </a:r>
            <a:r>
              <a:rPr lang="en-IN" sz="1200" dirty="0"/>
              <a:t> Malinowski, Kamal Al-Haddad,  POWER ELECTRONICS FOR RENEWABLE ENERGY SYSTEMS, TRANSPORTATION AND INDUSTRIALAPPLICATIONS © 2014 John Wiley &amp; Sons Ltd, ISBN 978-1-118-63403-5</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571" y="0"/>
            <a:ext cx="11717383" cy="2646878"/>
          </a:xfrm>
          <a:prstGeom prst="rect">
            <a:avLst/>
          </a:prstGeom>
        </p:spPr>
        <p:txBody>
          <a:bodyPr wrap="square">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REACTIVE POWER CONTROL [1]</a:t>
            </a:r>
          </a:p>
          <a:p>
            <a:endParaRPr lang="en-IN" dirty="0"/>
          </a:p>
          <a:p>
            <a:r>
              <a:rPr lang="en-IN" dirty="0"/>
              <a:t>During normal operation, the reactive power delivered by the wind turbine or wind farm also has to be regulated by the grid codes within a certain range. </a:t>
            </a:r>
          </a:p>
          <a:p>
            <a:pPr algn="ctr"/>
            <a:endParaRPr lang="en-IN" sz="2800" b="1" dirty="0"/>
          </a:p>
          <a:p>
            <a:pPr algn="ctr"/>
            <a:endParaRPr lang="en-IN" sz="2800" b="1" dirty="0"/>
          </a:p>
          <a:p>
            <a:pPr algn="ctr"/>
            <a:r>
              <a:rPr lang="en-IN" sz="2800" b="1" u="sng" dirty="0">
                <a:solidFill>
                  <a:srgbClr val="FF0000"/>
                </a:solidFill>
                <a:effectLst>
                  <a:outerShdw blurRad="38100" dist="38100" dir="2700000" algn="tl">
                    <a:srgbClr val="000000">
                      <a:alpha val="43137"/>
                    </a:srgbClr>
                  </a:outerShdw>
                </a:effectLst>
                <a:latin typeface="+mj-lt"/>
              </a:rPr>
              <a:t>TOTAL HARMONIC DISTORTION [1]</a:t>
            </a:r>
          </a:p>
        </p:txBody>
      </p:sp>
      <p:sp>
        <p:nvSpPr>
          <p:cNvPr id="3" name="Rectangle 2"/>
          <p:cNvSpPr/>
          <p:nvPr/>
        </p:nvSpPr>
        <p:spPr>
          <a:xfrm>
            <a:off x="0" y="6396335"/>
            <a:ext cx="12191999" cy="461665"/>
          </a:xfrm>
          <a:prstGeom prst="rect">
            <a:avLst/>
          </a:prstGeom>
        </p:spPr>
        <p:txBody>
          <a:bodyPr wrap="square">
            <a:spAutoFit/>
          </a:bodyPr>
          <a:lstStyle/>
          <a:p>
            <a:r>
              <a:rPr lang="en-IN" sz="1200" dirty="0"/>
              <a:t>[1] </a:t>
            </a:r>
            <a:r>
              <a:rPr lang="en-IN" sz="1200" dirty="0" err="1"/>
              <a:t>Haitham</a:t>
            </a:r>
            <a:r>
              <a:rPr lang="en-IN" sz="1200" dirty="0"/>
              <a:t> Abu-Rub, </a:t>
            </a:r>
            <a:r>
              <a:rPr lang="en-IN" sz="1200" dirty="0" err="1"/>
              <a:t>Mariusz</a:t>
            </a:r>
            <a:r>
              <a:rPr lang="en-IN" sz="1200" dirty="0"/>
              <a:t> Malinowski, Kamal Al-Haddad,  POWER ELECTRONICS FOR RENEWABLE ENERGY SYSTEMS, TRANSPORTATION AND INDUSTRIALAPPLICATIONS © 2014 John Wiley &amp; Sons Ltd, ISBN 978-1-118-63403-5</a:t>
            </a:r>
          </a:p>
        </p:txBody>
      </p:sp>
      <mc:AlternateContent xmlns:mc="http://schemas.openxmlformats.org/markup-compatibility/2006" xmlns:a14="http://schemas.microsoft.com/office/drawing/2010/main">
        <mc:Choice Requires="a14">
          <p:sp>
            <p:nvSpPr>
              <p:cNvPr id="4" name="TextBox 3"/>
              <p:cNvSpPr txBox="1"/>
              <p:nvPr/>
            </p:nvSpPr>
            <p:spPr>
              <a:xfrm>
                <a:off x="3781697" y="2913016"/>
                <a:ext cx="4839789" cy="869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𝑇𝐻𝐷</m:t>
                      </m:r>
                      <m:r>
                        <a:rPr lang="en-IN" b="0" i="1" smtClean="0">
                          <a:latin typeface="Cambria Math" panose="02040503050406030204" pitchFamily="18" charset="0"/>
                        </a:rPr>
                        <m:t>=</m:t>
                      </m:r>
                      <m:f>
                        <m:fPr>
                          <m:ctrlPr>
                            <a:rPr lang="en-IN" b="0" i="1" smtClean="0">
                              <a:latin typeface="Cambria Math" panose="02040503050406030204" pitchFamily="18" charset="0"/>
                            </a:rPr>
                          </m:ctrlPr>
                        </m:fPr>
                        <m:num>
                          <m:rad>
                            <m:radPr>
                              <m:degHide m:val="on"/>
                              <m:ctrlPr>
                                <a:rPr lang="en-IN" b="0" i="1" smtClean="0">
                                  <a:latin typeface="Cambria Math" panose="02040503050406030204" pitchFamily="18" charset="0"/>
                                </a:rPr>
                              </m:ctrlPr>
                            </m:radPr>
                            <m:deg/>
                            <m:e>
                              <m:sSup>
                                <m:sSupPr>
                                  <m:ctrlPr>
                                    <a:rPr lang="en-IN" b="0" i="1" smtClean="0">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2</m:t>
                                      </m:r>
                                    </m:sub>
                                  </m:sSub>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3</m:t>
                                      </m:r>
                                    </m:sub>
                                  </m:sSub>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𝑛</m:t>
                                      </m:r>
                                    </m:sub>
                                  </m:sSub>
                                </m:e>
                                <m:sup>
                                  <m:r>
                                    <a:rPr lang="en-IN" b="0" i="1" smtClean="0">
                                      <a:latin typeface="Cambria Math" panose="02040503050406030204" pitchFamily="18" charset="0"/>
                                    </a:rPr>
                                    <m:t>2</m:t>
                                  </m:r>
                                </m:sup>
                              </m:sSup>
                            </m:e>
                          </m:rad>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𝑆</m:t>
                              </m:r>
                            </m:sub>
                          </m:sSub>
                        </m:den>
                      </m:f>
                    </m:oMath>
                  </m:oMathPara>
                </a14:m>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3781697" y="2913016"/>
                <a:ext cx="4839789" cy="86972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010297" y="4036423"/>
                <a:ext cx="5120640" cy="1754326"/>
              </a:xfrm>
              <a:prstGeom prst="rect">
                <a:avLst/>
              </a:prstGeom>
              <a:noFill/>
            </p:spPr>
            <p:txBody>
              <a:bodyPr wrap="square" rtlCol="0">
                <a:spAutoFit/>
              </a:bodyPr>
              <a:lstStyle/>
              <a:p>
                <a:r>
                  <a:rPr lang="en-IN" dirty="0" smtClean="0"/>
                  <a:t>Where  ,</a:t>
                </a:r>
              </a:p>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𝑆𝑒𝑐𝑜𝑛𝑑</m:t>
                      </m:r>
                      <m:r>
                        <a:rPr lang="en-IN" b="0" i="1" smtClean="0">
                          <a:latin typeface="Cambria Math" panose="02040503050406030204" pitchFamily="18" charset="0"/>
                        </a:rPr>
                        <m:t> </m:t>
                      </m:r>
                      <m:r>
                        <a:rPr lang="en-IN" b="0" i="1" smtClean="0">
                          <a:latin typeface="Cambria Math" panose="02040503050406030204" pitchFamily="18" charset="0"/>
                        </a:rPr>
                        <m:t>h𝑎𝑟𝑚𝑜𝑛𝑖𝑐</m:t>
                      </m:r>
                      <m:r>
                        <a:rPr lang="en-IN" b="0" i="1" smtClean="0">
                          <a:latin typeface="Cambria Math" panose="02040503050406030204" pitchFamily="18" charset="0"/>
                        </a:rPr>
                        <m:t> </m:t>
                      </m:r>
                      <m:r>
                        <a:rPr lang="en-IN" b="0" i="1" smtClean="0">
                          <a:latin typeface="Cambria Math" panose="02040503050406030204" pitchFamily="18" charset="0"/>
                        </a:rPr>
                        <m:t>𝐴𝑚𝑝𝑙𝑖𝑡𝑢𝑑𝑒</m:t>
                      </m:r>
                      <m:r>
                        <a:rPr lang="en-IN" b="0" i="1" smtClean="0">
                          <a:latin typeface="Cambria Math" panose="02040503050406030204" pitchFamily="18" charset="0"/>
                        </a:rPr>
                        <m:t> </m:t>
                      </m:r>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𝑅𝑀𝑆</m:t>
                      </m:r>
                      <m:r>
                        <a:rPr lang="en-IN" b="0" i="1" smtClean="0">
                          <a:latin typeface="Cambria Math" panose="02040503050406030204" pitchFamily="18" charset="0"/>
                        </a:rPr>
                        <m:t> </m:t>
                      </m:r>
                      <m:r>
                        <a:rPr lang="en-IN" b="0" i="1" smtClean="0">
                          <a:latin typeface="Cambria Math" panose="02040503050406030204" pitchFamily="18" charset="0"/>
                        </a:rPr>
                        <m:t>𝑣𝑜𝑙𝑡𝑠</m:t>
                      </m:r>
                    </m:oMath>
                  </m:oMathPara>
                </a14:m>
                <a:endParaRPr lang="en-IN" b="0" dirty="0" smtClean="0"/>
              </a:p>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𝑉</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a:rPr lang="en-IN" b="0" i="1" smtClean="0">
                          <a:latin typeface="Cambria Math" panose="02040503050406030204" pitchFamily="18" charset="0"/>
                        </a:rPr>
                        <m:t>𝑛𝑡h</m:t>
                      </m:r>
                      <m:r>
                        <a:rPr lang="en-IN" i="1">
                          <a:latin typeface="Cambria Math" panose="02040503050406030204" pitchFamily="18" charset="0"/>
                        </a:rPr>
                        <m:t> </m:t>
                      </m:r>
                      <m:r>
                        <a:rPr lang="en-IN" i="1">
                          <a:latin typeface="Cambria Math" panose="02040503050406030204" pitchFamily="18" charset="0"/>
                        </a:rPr>
                        <m:t>h𝑎𝑟𝑚𝑜𝑛𝑖𝑐</m:t>
                      </m:r>
                      <m:r>
                        <a:rPr lang="en-IN" i="1">
                          <a:latin typeface="Cambria Math" panose="02040503050406030204" pitchFamily="18" charset="0"/>
                        </a:rPr>
                        <m:t> </m:t>
                      </m:r>
                      <m:r>
                        <a:rPr lang="en-IN" i="1">
                          <a:latin typeface="Cambria Math" panose="02040503050406030204" pitchFamily="18" charset="0"/>
                        </a:rPr>
                        <m:t>𝐴𝑚𝑝𝑙𝑖𝑡𝑢𝑑𝑒</m:t>
                      </m:r>
                      <m:r>
                        <a:rPr lang="en-IN" i="1">
                          <a:latin typeface="Cambria Math" panose="02040503050406030204" pitchFamily="18" charset="0"/>
                        </a:rPr>
                        <m:t> </m:t>
                      </m:r>
                      <m:r>
                        <a:rPr lang="en-IN" i="1">
                          <a:latin typeface="Cambria Math" panose="02040503050406030204" pitchFamily="18" charset="0"/>
                        </a:rPr>
                        <m:t>𝑖𝑛</m:t>
                      </m:r>
                      <m:r>
                        <a:rPr lang="en-IN" i="1">
                          <a:latin typeface="Cambria Math" panose="02040503050406030204" pitchFamily="18" charset="0"/>
                        </a:rPr>
                        <m:t> </m:t>
                      </m:r>
                      <m:r>
                        <a:rPr lang="en-IN" i="1">
                          <a:latin typeface="Cambria Math" panose="02040503050406030204" pitchFamily="18" charset="0"/>
                        </a:rPr>
                        <m:t>𝑅𝑀𝑆</m:t>
                      </m:r>
                      <m:r>
                        <a:rPr lang="en-IN" i="1">
                          <a:latin typeface="Cambria Math" panose="02040503050406030204" pitchFamily="18" charset="0"/>
                        </a:rPr>
                        <m:t> </m:t>
                      </m:r>
                      <m:r>
                        <a:rPr lang="en-IN" i="1">
                          <a:latin typeface="Cambria Math" panose="02040503050406030204" pitchFamily="18" charset="0"/>
                        </a:rPr>
                        <m:t>𝑣𝑜𝑙𝑡𝑠</m:t>
                      </m:r>
                    </m:oMath>
                  </m:oMathPara>
                </a14:m>
                <a:endParaRPr lang="en-IN" dirty="0" smtClean="0"/>
              </a:p>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b="0" i="1" smtClean="0">
                              <a:latin typeface="Cambria Math" panose="02040503050406030204" pitchFamily="18" charset="0"/>
                            </a:rPr>
                            <m:t>𝑠</m:t>
                          </m:r>
                        </m:sub>
                      </m:sSub>
                      <m:r>
                        <a:rPr lang="en-IN" i="1">
                          <a:latin typeface="Cambria Math" panose="02040503050406030204" pitchFamily="18" charset="0"/>
                        </a:rPr>
                        <m:t>=</m:t>
                      </m:r>
                      <m:r>
                        <a:rPr lang="en-IN" b="0" i="1" smtClean="0">
                          <a:latin typeface="Cambria Math" panose="02040503050406030204" pitchFamily="18" charset="0"/>
                        </a:rPr>
                        <m:t>𝑆𝑖𝑔𝑛𝑎𝑙</m:t>
                      </m:r>
                      <m:r>
                        <a:rPr lang="en-IN" i="1">
                          <a:latin typeface="Cambria Math" panose="02040503050406030204" pitchFamily="18" charset="0"/>
                        </a:rPr>
                        <m:t>𝐴𝑚𝑝𝑙𝑖𝑡𝑢𝑑𝑒</m:t>
                      </m:r>
                      <m:r>
                        <a:rPr lang="en-IN" i="1">
                          <a:latin typeface="Cambria Math" panose="02040503050406030204" pitchFamily="18" charset="0"/>
                        </a:rPr>
                        <m:t> </m:t>
                      </m:r>
                      <m:r>
                        <a:rPr lang="en-IN" i="1">
                          <a:latin typeface="Cambria Math" panose="02040503050406030204" pitchFamily="18" charset="0"/>
                        </a:rPr>
                        <m:t>𝑖𝑛</m:t>
                      </m:r>
                      <m:r>
                        <a:rPr lang="en-IN" i="1">
                          <a:latin typeface="Cambria Math" panose="02040503050406030204" pitchFamily="18" charset="0"/>
                        </a:rPr>
                        <m:t> </m:t>
                      </m:r>
                      <m:r>
                        <a:rPr lang="en-IN" i="1">
                          <a:latin typeface="Cambria Math" panose="02040503050406030204" pitchFamily="18" charset="0"/>
                        </a:rPr>
                        <m:t>𝑅𝑀𝑆</m:t>
                      </m:r>
                      <m:r>
                        <a:rPr lang="en-IN" i="1">
                          <a:latin typeface="Cambria Math" panose="02040503050406030204" pitchFamily="18" charset="0"/>
                        </a:rPr>
                        <m:t> </m:t>
                      </m:r>
                      <m:r>
                        <a:rPr lang="en-IN" i="1">
                          <a:latin typeface="Cambria Math" panose="02040503050406030204" pitchFamily="18" charset="0"/>
                        </a:rPr>
                        <m:t>𝑣𝑜𝑙𝑡𝑠</m:t>
                      </m:r>
                    </m:oMath>
                  </m:oMathPara>
                </a14:m>
                <a:endParaRPr lang="en-IN" dirty="0"/>
              </a:p>
              <a:p>
                <a:endParaRPr lang="en-IN" dirty="0"/>
              </a:p>
              <a:p>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4010297" y="4036423"/>
                <a:ext cx="5120640" cy="1754326"/>
              </a:xfrm>
              <a:prstGeom prst="rect">
                <a:avLst/>
              </a:prstGeom>
              <a:blipFill>
                <a:blip r:embed="rId3"/>
                <a:stretch>
                  <a:fillRect l="-1071" t="-1736"/>
                </a:stretch>
              </a:blipFill>
            </p:spPr>
            <p:txBody>
              <a:bodyPr/>
              <a:lstStyle/>
              <a:p>
                <a:r>
                  <a:rPr lang="en-IN">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7097" y="0"/>
            <a:ext cx="10358846" cy="954107"/>
          </a:xfrm>
          <a:prstGeom prst="rect">
            <a:avLst/>
          </a:prstGeom>
          <a:noFill/>
        </p:spPr>
        <p:txBody>
          <a:bodyPr wrap="square" rtlCol="0">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1. MATLAB SIMULATION – IMPLEMENTATION AND CONTROL OF DOUBLY FED INDUCTION </a:t>
            </a:r>
            <a:r>
              <a:rPr lang="en-IN" sz="2800" b="1" u="sng" dirty="0" smtClean="0">
                <a:solidFill>
                  <a:srgbClr val="FF0000"/>
                </a:solidFill>
                <a:effectLst>
                  <a:outerShdw blurRad="38100" dist="38100" dir="2700000" algn="tl">
                    <a:srgbClr val="000000">
                      <a:alpha val="43137"/>
                    </a:srgbClr>
                  </a:outerShdw>
                </a:effectLst>
                <a:latin typeface="+mj-lt"/>
              </a:rPr>
              <a:t>MACHINE [</a:t>
            </a:r>
            <a:r>
              <a:rPr lang="en-IN" sz="2800" b="1" u="sng" dirty="0">
                <a:solidFill>
                  <a:srgbClr val="FF0000"/>
                </a:solidFill>
                <a:effectLst>
                  <a:outerShdw blurRad="38100" dist="38100" dir="2700000" algn="tl">
                    <a:srgbClr val="000000">
                      <a:alpha val="43137"/>
                    </a:srgbClr>
                  </a:outerShdw>
                </a:effectLst>
                <a:latin typeface="+mj-lt"/>
              </a:rPr>
              <a:t>1]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97" y="1251572"/>
            <a:ext cx="5056014" cy="3009449"/>
          </a:xfrm>
          <a:prstGeom prst="rect">
            <a:avLst/>
          </a:prstGeom>
        </p:spPr>
      </p:pic>
      <p:sp>
        <p:nvSpPr>
          <p:cNvPr id="2" name="Rectangle 1"/>
          <p:cNvSpPr/>
          <p:nvPr/>
        </p:nvSpPr>
        <p:spPr>
          <a:xfrm>
            <a:off x="0" y="6396335"/>
            <a:ext cx="12100560" cy="461665"/>
          </a:xfrm>
          <a:prstGeom prst="rect">
            <a:avLst/>
          </a:prstGeom>
        </p:spPr>
        <p:txBody>
          <a:bodyPr wrap="square">
            <a:spAutoFit/>
          </a:bodyPr>
          <a:lstStyle/>
          <a:p>
            <a:r>
              <a:rPr lang="en-IN" sz="1200" dirty="0"/>
              <a:t>[1] </a:t>
            </a:r>
            <a:r>
              <a:rPr lang="en-IN" sz="1200" dirty="0" err="1"/>
              <a:t>Haitham</a:t>
            </a:r>
            <a:r>
              <a:rPr lang="en-IN" sz="1200" dirty="0"/>
              <a:t> Abu-Rub, </a:t>
            </a:r>
            <a:r>
              <a:rPr lang="en-IN" sz="1200" dirty="0" err="1"/>
              <a:t>Mariusz</a:t>
            </a:r>
            <a:r>
              <a:rPr lang="en-IN" sz="1200" dirty="0"/>
              <a:t> Malinowski, Kamal Al-Haddad,  POWER ELECTRONICS FOR RENEWABLE ENERGY SYSTEMS, TRANSPORTATION AND INDUSTRIALAPPLICATIONS © 2014 John Wiley &amp; Sons Ltd, ISBN 978-1-118-63403-5</a:t>
            </a:r>
          </a:p>
        </p:txBody>
      </p:sp>
      <p:pic>
        <p:nvPicPr>
          <p:cNvPr id="3" name="Picture 2"/>
          <p:cNvPicPr>
            <a:picLocks noChangeAspect="1"/>
          </p:cNvPicPr>
          <p:nvPr/>
        </p:nvPicPr>
        <p:blipFill>
          <a:blip r:embed="rId3"/>
          <a:stretch>
            <a:fillRect/>
          </a:stretch>
        </p:blipFill>
        <p:spPr>
          <a:xfrm>
            <a:off x="5516835" y="1251572"/>
            <a:ext cx="5966234" cy="3902044"/>
          </a:xfrm>
          <a:prstGeom prst="rect">
            <a:avLst/>
          </a:prstGeom>
          <a:effectLst>
            <a:glow>
              <a:schemeClr val="accent1">
                <a:alpha val="40000"/>
              </a:schemeClr>
            </a:glo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42230" y="3239589"/>
            <a:ext cx="7432205" cy="3461657"/>
          </a:xfrm>
          <a:prstGeom prst="rect">
            <a:avLst/>
          </a:prstGeom>
        </p:spPr>
      </p:pic>
      <p:pic>
        <p:nvPicPr>
          <p:cNvPr id="3" name="Picture 2"/>
          <p:cNvPicPr>
            <a:picLocks noChangeAspect="1"/>
          </p:cNvPicPr>
          <p:nvPr/>
        </p:nvPicPr>
        <p:blipFill>
          <a:blip r:embed="rId3"/>
          <a:stretch>
            <a:fillRect/>
          </a:stretch>
        </p:blipFill>
        <p:spPr>
          <a:xfrm>
            <a:off x="114577" y="0"/>
            <a:ext cx="7213685" cy="366280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566" y="0"/>
            <a:ext cx="11913325" cy="523220"/>
          </a:xfrm>
          <a:prstGeom prst="rect">
            <a:avLst/>
          </a:prstGeom>
          <a:noFill/>
        </p:spPr>
        <p:txBody>
          <a:bodyPr wrap="square" rtlCol="0">
            <a:spAutoFit/>
          </a:bodyPr>
          <a:lstStyle/>
          <a:p>
            <a:pPr algn="ctr"/>
            <a:r>
              <a:rPr lang="en-IN" sz="2800" b="1" u="sng" dirty="0">
                <a:solidFill>
                  <a:srgbClr val="FF0000"/>
                </a:solidFill>
                <a:latin typeface="+mj-lt"/>
              </a:rPr>
              <a:t>AT NO LOAD AND 90% OF SYNCHRONOUS SPEED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208"/>
            <a:ext cx="6309360" cy="5667584"/>
          </a:xfrm>
          <a:prstGeom prst="rect">
            <a:avLst/>
          </a:prstGeom>
        </p:spPr>
      </p:pic>
      <p:sp>
        <p:nvSpPr>
          <p:cNvPr id="2" name="TextBox 1"/>
          <p:cNvSpPr txBox="1"/>
          <p:nvPr/>
        </p:nvSpPr>
        <p:spPr>
          <a:xfrm>
            <a:off x="6426926" y="595208"/>
            <a:ext cx="5603965" cy="3970318"/>
          </a:xfrm>
          <a:prstGeom prst="rect">
            <a:avLst/>
          </a:prstGeom>
          <a:noFill/>
        </p:spPr>
        <p:txBody>
          <a:bodyPr wrap="square" rtlCol="0">
            <a:spAutoFit/>
          </a:bodyPr>
          <a:lstStyle/>
          <a:p>
            <a:r>
              <a:rPr lang="en-IN" dirty="0" smtClean="0"/>
              <a:t>The machine acts like a motor.</a:t>
            </a:r>
          </a:p>
          <a:p>
            <a:pPr marL="285750" indent="-285750">
              <a:buFont typeface="Arial" panose="020B0604020202020204" pitchFamily="34" charset="0"/>
              <a:buChar char="•"/>
            </a:pPr>
            <a:r>
              <a:rPr lang="en-IN" dirty="0"/>
              <a:t>The speed is increasing slowly and slowly to the 90% steady state synchronous speed.</a:t>
            </a:r>
          </a:p>
          <a:p>
            <a:pPr marL="285750" indent="-285750">
              <a:buFont typeface="Arial" panose="020B0604020202020204" pitchFamily="34" charset="0"/>
              <a:buChar char="•"/>
            </a:pPr>
            <a:r>
              <a:rPr lang="en-IN" dirty="0" smtClean="0"/>
              <a:t>A strong perturbation in torque is present at the transient state, but at steady state it stays at zero since operated at no load.</a:t>
            </a:r>
          </a:p>
          <a:p>
            <a:pPr marL="285750" indent="-285750">
              <a:buFont typeface="Arial" panose="020B0604020202020204" pitchFamily="34" charset="0"/>
              <a:buChar char="•"/>
            </a:pPr>
            <a:r>
              <a:rPr lang="en-IN" dirty="0" smtClean="0"/>
              <a:t>The Vs, Is, </a:t>
            </a:r>
            <a:r>
              <a:rPr lang="en-IN" dirty="0" err="1" smtClean="0"/>
              <a:t>Ir</a:t>
            </a:r>
            <a:r>
              <a:rPr lang="en-IN" dirty="0" smtClean="0"/>
              <a:t> all are sinusoidal in nature.</a:t>
            </a:r>
          </a:p>
          <a:p>
            <a:pPr marL="285750" indent="-285750">
              <a:buFont typeface="Arial" panose="020B0604020202020204" pitchFamily="34" charset="0"/>
              <a:buChar char="•"/>
            </a:pPr>
            <a:r>
              <a:rPr lang="en-IN" dirty="0" smtClean="0"/>
              <a:t>An initial disturbance is present in the </a:t>
            </a:r>
            <a:r>
              <a:rPr lang="en-IN" dirty="0" err="1" smtClean="0"/>
              <a:t>iq</a:t>
            </a:r>
            <a:r>
              <a:rPr lang="en-IN" dirty="0" smtClean="0"/>
              <a:t> and id but at steady state it stays at zero.</a:t>
            </a:r>
          </a:p>
          <a:p>
            <a:pPr marL="285750" indent="-285750">
              <a:buFont typeface="Arial" panose="020B0604020202020204" pitchFamily="34" charset="0"/>
              <a:buChar char="•"/>
            </a:pPr>
            <a:r>
              <a:rPr lang="en-IN" dirty="0"/>
              <a:t>An initial disturbance is present in the </a:t>
            </a:r>
            <a:r>
              <a:rPr lang="en-IN" dirty="0" err="1" smtClean="0"/>
              <a:t>vdr</a:t>
            </a:r>
            <a:r>
              <a:rPr lang="en-IN" dirty="0" smtClean="0"/>
              <a:t> and </a:t>
            </a:r>
            <a:r>
              <a:rPr lang="en-IN" dirty="0" err="1" smtClean="0"/>
              <a:t>vq</a:t>
            </a:r>
            <a:r>
              <a:rPr lang="en-IN" dirty="0" smtClean="0"/>
              <a:t> but </a:t>
            </a:r>
            <a:r>
              <a:rPr lang="en-IN" dirty="0"/>
              <a:t>at steady state </a:t>
            </a:r>
            <a:r>
              <a:rPr lang="en-IN" dirty="0" err="1" smtClean="0"/>
              <a:t>vdr</a:t>
            </a:r>
            <a:r>
              <a:rPr lang="en-IN" dirty="0" smtClean="0"/>
              <a:t> </a:t>
            </a:r>
            <a:r>
              <a:rPr lang="en-IN" dirty="0"/>
              <a:t>stays at </a:t>
            </a:r>
            <a:r>
              <a:rPr lang="en-IN" dirty="0" smtClean="0"/>
              <a:t>zero but  </a:t>
            </a:r>
            <a:r>
              <a:rPr lang="en-IN" dirty="0" err="1" smtClean="0"/>
              <a:t>vq</a:t>
            </a:r>
            <a:r>
              <a:rPr lang="en-IN" dirty="0" smtClean="0"/>
              <a:t> takes a non zero value.</a:t>
            </a: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29" y="109248"/>
            <a:ext cx="11913325" cy="523220"/>
          </a:xfrm>
          <a:prstGeom prst="rect">
            <a:avLst/>
          </a:prstGeom>
        </p:spPr>
        <p:txBody>
          <a:bodyPr wrap="square">
            <a:spAutoFit/>
          </a:bodyPr>
          <a:lstStyle/>
          <a:p>
            <a:pPr algn="ctr"/>
            <a:r>
              <a:rPr lang="en-IN" sz="2800" b="1" u="sng" dirty="0">
                <a:solidFill>
                  <a:srgbClr val="FF0000"/>
                </a:solidFill>
                <a:latin typeface="+mj-lt"/>
              </a:rPr>
              <a:t>AT 25% OF RATED LOAD AND 90% OF SYNCHRONOUS SPEED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5805"/>
            <a:ext cx="6479177" cy="5626389"/>
          </a:xfrm>
          <a:prstGeom prst="rect">
            <a:avLst/>
          </a:prstGeom>
        </p:spPr>
      </p:pic>
      <p:sp>
        <p:nvSpPr>
          <p:cNvPr id="4" name="TextBox 3"/>
          <p:cNvSpPr txBox="1"/>
          <p:nvPr/>
        </p:nvSpPr>
        <p:spPr>
          <a:xfrm>
            <a:off x="6596743" y="615805"/>
            <a:ext cx="5447211" cy="3970318"/>
          </a:xfrm>
          <a:prstGeom prst="rect">
            <a:avLst/>
          </a:prstGeom>
          <a:noFill/>
        </p:spPr>
        <p:txBody>
          <a:bodyPr wrap="square" rtlCol="0">
            <a:spAutoFit/>
          </a:bodyPr>
          <a:lstStyle/>
          <a:p>
            <a:r>
              <a:rPr lang="en-IN" dirty="0"/>
              <a:t>The </a:t>
            </a:r>
            <a:r>
              <a:rPr lang="en-IN" dirty="0" smtClean="0"/>
              <a:t>machine here </a:t>
            </a:r>
            <a:r>
              <a:rPr lang="en-IN" dirty="0"/>
              <a:t>acts like a motor.</a:t>
            </a:r>
          </a:p>
          <a:p>
            <a:pPr marL="285750" indent="-285750">
              <a:buFont typeface="Arial" panose="020B0604020202020204" pitchFamily="34" charset="0"/>
              <a:buChar char="•"/>
            </a:pPr>
            <a:r>
              <a:rPr lang="en-IN" dirty="0"/>
              <a:t>The speed is increasing slowly and slowly to </a:t>
            </a:r>
            <a:r>
              <a:rPr lang="en-IN" dirty="0" smtClean="0"/>
              <a:t>the 90% </a:t>
            </a:r>
            <a:r>
              <a:rPr lang="en-IN" dirty="0"/>
              <a:t>steady state synchronous speed.</a:t>
            </a:r>
          </a:p>
          <a:p>
            <a:pPr marL="285750" indent="-285750">
              <a:buFont typeface="Arial" panose="020B0604020202020204" pitchFamily="34" charset="0"/>
              <a:buChar char="•"/>
            </a:pPr>
            <a:r>
              <a:rPr lang="en-IN" dirty="0"/>
              <a:t>A strong perturbation in torque is present at the transient state, but at steady state it stays </a:t>
            </a:r>
            <a:r>
              <a:rPr lang="en-IN" dirty="0" smtClean="0"/>
              <a:t>at non-zero value since it is operated </a:t>
            </a:r>
            <a:r>
              <a:rPr lang="en-IN" dirty="0"/>
              <a:t>at </a:t>
            </a:r>
            <a:r>
              <a:rPr lang="en-IN" dirty="0" smtClean="0"/>
              <a:t>25% </a:t>
            </a:r>
            <a:r>
              <a:rPr lang="en-IN" dirty="0"/>
              <a:t>load.</a:t>
            </a:r>
          </a:p>
          <a:p>
            <a:pPr marL="285750" indent="-285750">
              <a:buFont typeface="Arial" panose="020B0604020202020204" pitchFamily="34" charset="0"/>
              <a:buChar char="•"/>
            </a:pPr>
            <a:r>
              <a:rPr lang="en-IN" dirty="0"/>
              <a:t>The Vs, Is, </a:t>
            </a:r>
            <a:r>
              <a:rPr lang="en-IN" dirty="0" err="1"/>
              <a:t>Ir</a:t>
            </a:r>
            <a:r>
              <a:rPr lang="en-IN" dirty="0"/>
              <a:t> all are sinusoidal in nature.</a:t>
            </a:r>
          </a:p>
          <a:p>
            <a:pPr marL="285750" indent="-285750">
              <a:buFont typeface="Arial" panose="020B0604020202020204" pitchFamily="34" charset="0"/>
              <a:buChar char="•"/>
            </a:pPr>
            <a:r>
              <a:rPr lang="en-IN" dirty="0"/>
              <a:t>An initial disturbance is present in the </a:t>
            </a:r>
            <a:r>
              <a:rPr lang="en-IN" dirty="0" err="1"/>
              <a:t>iq</a:t>
            </a:r>
            <a:r>
              <a:rPr lang="en-IN" dirty="0"/>
              <a:t> and id but at steady state </a:t>
            </a:r>
            <a:r>
              <a:rPr lang="en-IN" dirty="0" smtClean="0"/>
              <a:t>id </a:t>
            </a:r>
            <a:r>
              <a:rPr lang="en-IN" dirty="0"/>
              <a:t>stays at </a:t>
            </a:r>
            <a:r>
              <a:rPr lang="en-IN" dirty="0" smtClean="0"/>
              <a:t>zero and </a:t>
            </a:r>
            <a:r>
              <a:rPr lang="en-IN" dirty="0" err="1" smtClean="0"/>
              <a:t>iq</a:t>
            </a:r>
            <a:r>
              <a:rPr lang="en-IN" dirty="0" smtClean="0"/>
              <a:t> takes </a:t>
            </a:r>
            <a:r>
              <a:rPr lang="en-IN" dirty="0" err="1" smtClean="0"/>
              <a:t>neagative</a:t>
            </a:r>
            <a:r>
              <a:rPr lang="en-IN" dirty="0" smtClean="0"/>
              <a:t> non zero value.</a:t>
            </a:r>
            <a:endParaRPr lang="en-IN" dirty="0"/>
          </a:p>
          <a:p>
            <a:pPr marL="285750" indent="-285750">
              <a:buFont typeface="Arial" panose="020B0604020202020204" pitchFamily="34" charset="0"/>
              <a:buChar char="•"/>
            </a:pPr>
            <a:r>
              <a:rPr lang="en-IN" dirty="0"/>
              <a:t>An initial disturbance is present in the </a:t>
            </a:r>
            <a:r>
              <a:rPr lang="en-IN" dirty="0" err="1"/>
              <a:t>vdr</a:t>
            </a:r>
            <a:r>
              <a:rPr lang="en-IN" dirty="0"/>
              <a:t> and </a:t>
            </a:r>
            <a:r>
              <a:rPr lang="en-IN" dirty="0" err="1"/>
              <a:t>vq</a:t>
            </a:r>
            <a:r>
              <a:rPr lang="en-IN" dirty="0"/>
              <a:t> but at steady state </a:t>
            </a:r>
            <a:r>
              <a:rPr lang="en-IN" dirty="0" err="1" smtClean="0"/>
              <a:t>vdr</a:t>
            </a:r>
            <a:r>
              <a:rPr lang="en-IN" dirty="0" smtClean="0"/>
              <a:t> and </a:t>
            </a:r>
            <a:r>
              <a:rPr lang="en-IN" dirty="0" err="1" smtClean="0"/>
              <a:t>vq</a:t>
            </a:r>
            <a:r>
              <a:rPr lang="en-IN" dirty="0" smtClean="0"/>
              <a:t> both occupies a non zero value.</a:t>
            </a:r>
            <a:endParaRPr lang="en-IN" dirty="0"/>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566" y="0"/>
            <a:ext cx="11913325" cy="800219"/>
          </a:xfrm>
          <a:prstGeom prst="rect">
            <a:avLst/>
          </a:prstGeom>
        </p:spPr>
        <p:txBody>
          <a:bodyPr wrap="square">
            <a:spAutoFit/>
          </a:bodyPr>
          <a:lstStyle/>
          <a:p>
            <a:pPr algn="r"/>
            <a:r>
              <a:rPr lang="en-IN" sz="2800" b="1" dirty="0" smtClean="0">
                <a:solidFill>
                  <a:srgbClr val="FF0000"/>
                </a:solidFill>
                <a:latin typeface="+mj-lt"/>
              </a:rPr>
              <a:t>             </a:t>
            </a:r>
            <a:r>
              <a:rPr lang="en-IN" sz="2800" b="1" u="sng" dirty="0" smtClean="0">
                <a:solidFill>
                  <a:srgbClr val="FF0000"/>
                </a:solidFill>
                <a:latin typeface="+mj-lt"/>
              </a:rPr>
              <a:t>AT </a:t>
            </a:r>
            <a:r>
              <a:rPr lang="en-IN" sz="2800" b="1" u="sng" dirty="0">
                <a:solidFill>
                  <a:srgbClr val="FF0000"/>
                </a:solidFill>
                <a:latin typeface="+mj-lt"/>
              </a:rPr>
              <a:t>25% OF RATED LOAD AND 100% OF SYNCHRONOUS SPEED </a:t>
            </a:r>
            <a:r>
              <a:rPr lang="en-IN" sz="2800" b="1" dirty="0">
                <a:solidFill>
                  <a:schemeClr val="bg1"/>
                </a:solidFill>
                <a:latin typeface="+mj-lt"/>
              </a:rPr>
              <a:t>THE </a:t>
            </a:r>
            <a:r>
              <a:rPr lang="en-IN" b="1" dirty="0">
                <a:solidFill>
                  <a:schemeClr val="bg1"/>
                </a:solidFill>
              </a:rPr>
              <a:t>MACHINE ACTS AS DFI </a:t>
            </a:r>
            <a:r>
              <a:rPr lang="en-IN" b="1" dirty="0" smtClean="0">
                <a:solidFill>
                  <a:schemeClr val="bg1"/>
                </a:solidFill>
              </a:rPr>
              <a:t>MOTOR </a:t>
            </a:r>
            <a:endParaRPr lang="en-IN"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208"/>
            <a:ext cx="6439989" cy="5667584"/>
          </a:xfrm>
          <a:prstGeom prst="rect">
            <a:avLst/>
          </a:prstGeom>
        </p:spPr>
      </p:pic>
      <p:sp>
        <p:nvSpPr>
          <p:cNvPr id="4" name="TextBox 3"/>
          <p:cNvSpPr txBox="1"/>
          <p:nvPr/>
        </p:nvSpPr>
        <p:spPr>
          <a:xfrm>
            <a:off x="6583680" y="595208"/>
            <a:ext cx="5447211" cy="4247317"/>
          </a:xfrm>
          <a:prstGeom prst="rect">
            <a:avLst/>
          </a:prstGeom>
          <a:noFill/>
        </p:spPr>
        <p:txBody>
          <a:bodyPr wrap="square" rtlCol="0">
            <a:spAutoFit/>
          </a:bodyPr>
          <a:lstStyle/>
          <a:p>
            <a:r>
              <a:rPr lang="en-IN" dirty="0"/>
              <a:t>The machine here acts like a motor.</a:t>
            </a:r>
          </a:p>
          <a:p>
            <a:pPr marL="285750" indent="-285750">
              <a:buFont typeface="Arial" panose="020B0604020202020204" pitchFamily="34" charset="0"/>
              <a:buChar char="•"/>
            </a:pPr>
            <a:r>
              <a:rPr lang="en-IN" dirty="0"/>
              <a:t>The speed is increasing slowly and slowly to the </a:t>
            </a:r>
            <a:r>
              <a:rPr lang="en-IN" dirty="0" smtClean="0"/>
              <a:t>100</a:t>
            </a:r>
            <a:r>
              <a:rPr lang="en-IN" dirty="0"/>
              <a:t>% steady state synchronous speed.</a:t>
            </a:r>
          </a:p>
          <a:p>
            <a:pPr marL="285750" indent="-285750">
              <a:buFont typeface="Arial" panose="020B0604020202020204" pitchFamily="34" charset="0"/>
              <a:buChar char="•"/>
            </a:pPr>
            <a:r>
              <a:rPr lang="en-IN" dirty="0"/>
              <a:t>A strong perturbation in torque is present at the transient state, but at steady state it stays at non-zero value since it is operated at 25% load.</a:t>
            </a:r>
          </a:p>
          <a:p>
            <a:pPr marL="285750" indent="-285750">
              <a:buFont typeface="Arial" panose="020B0604020202020204" pitchFamily="34" charset="0"/>
              <a:buChar char="•"/>
            </a:pPr>
            <a:r>
              <a:rPr lang="en-IN" dirty="0"/>
              <a:t>The Vs, Is, </a:t>
            </a:r>
            <a:r>
              <a:rPr lang="en-IN" dirty="0" err="1"/>
              <a:t>Ir</a:t>
            </a:r>
            <a:r>
              <a:rPr lang="en-IN" dirty="0"/>
              <a:t> all are sinusoidal in </a:t>
            </a:r>
            <a:r>
              <a:rPr lang="en-IN" dirty="0" smtClean="0"/>
              <a:t>nature, but at steady state </a:t>
            </a:r>
            <a:r>
              <a:rPr lang="en-IN" dirty="0" err="1" smtClean="0"/>
              <a:t>Ir</a:t>
            </a:r>
            <a:r>
              <a:rPr lang="en-IN" dirty="0" smtClean="0"/>
              <a:t> becomes almost DC and is not sinusoidal anymore.</a:t>
            </a:r>
            <a:endParaRPr lang="en-IN" dirty="0"/>
          </a:p>
          <a:p>
            <a:pPr marL="285750" indent="-285750">
              <a:buFont typeface="Arial" panose="020B0604020202020204" pitchFamily="34" charset="0"/>
              <a:buChar char="•"/>
            </a:pPr>
            <a:r>
              <a:rPr lang="en-IN" dirty="0"/>
              <a:t>An initial disturbance is present in the </a:t>
            </a:r>
            <a:r>
              <a:rPr lang="en-IN" dirty="0" err="1"/>
              <a:t>iq</a:t>
            </a:r>
            <a:r>
              <a:rPr lang="en-IN" dirty="0"/>
              <a:t> and id but at steady state id stays at zero and </a:t>
            </a:r>
            <a:r>
              <a:rPr lang="en-IN" dirty="0" err="1"/>
              <a:t>iq</a:t>
            </a:r>
            <a:r>
              <a:rPr lang="en-IN" dirty="0"/>
              <a:t> takes </a:t>
            </a:r>
            <a:r>
              <a:rPr lang="en-IN" dirty="0" smtClean="0"/>
              <a:t>negative </a:t>
            </a:r>
            <a:r>
              <a:rPr lang="en-IN" dirty="0"/>
              <a:t>non zero value.</a:t>
            </a:r>
          </a:p>
          <a:p>
            <a:pPr marL="285750" indent="-285750">
              <a:buFont typeface="Arial" panose="020B0604020202020204" pitchFamily="34" charset="0"/>
              <a:buChar char="•"/>
            </a:pPr>
            <a:r>
              <a:rPr lang="en-IN" dirty="0"/>
              <a:t>An initial disturbance is present in the </a:t>
            </a:r>
            <a:r>
              <a:rPr lang="en-IN" dirty="0" err="1"/>
              <a:t>vdr</a:t>
            </a:r>
            <a:r>
              <a:rPr lang="en-IN" dirty="0"/>
              <a:t> and </a:t>
            </a:r>
            <a:r>
              <a:rPr lang="en-IN" dirty="0" err="1"/>
              <a:t>vq</a:t>
            </a:r>
            <a:r>
              <a:rPr lang="en-IN" dirty="0"/>
              <a:t> but at steady state </a:t>
            </a:r>
            <a:r>
              <a:rPr lang="en-IN" dirty="0" err="1"/>
              <a:t>vdr</a:t>
            </a:r>
            <a:r>
              <a:rPr lang="en-IN" dirty="0"/>
              <a:t> and </a:t>
            </a:r>
            <a:r>
              <a:rPr lang="en-IN" dirty="0" err="1"/>
              <a:t>vq</a:t>
            </a:r>
            <a:r>
              <a:rPr lang="en-IN" dirty="0"/>
              <a:t> both occupies </a:t>
            </a:r>
            <a:r>
              <a:rPr lang="en-IN" dirty="0" smtClean="0"/>
              <a:t>zero </a:t>
            </a:r>
            <a:r>
              <a:rPr lang="en-IN" dirty="0"/>
              <a:t>value.</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3223" y="0"/>
            <a:ext cx="9875520" cy="523220"/>
          </a:xfrm>
          <a:prstGeom prst="rect">
            <a:avLst/>
          </a:prstGeom>
        </p:spPr>
        <p:txBody>
          <a:bodyPr wrap="square">
            <a:spAutoFit/>
          </a:bodyPr>
          <a:lstStyle/>
          <a:p>
            <a:pPr algn="ctr"/>
            <a:r>
              <a:rPr lang="en-IN" sz="2800" b="1" u="sng" dirty="0">
                <a:solidFill>
                  <a:srgbClr val="FF0000"/>
                </a:solidFill>
                <a:latin typeface="+mj-lt"/>
              </a:rPr>
              <a:t>AT -25% OF RATED LOAD AND </a:t>
            </a:r>
            <a:r>
              <a:rPr lang="en-IN" sz="2800" b="1" u="sng" dirty="0" smtClean="0">
                <a:solidFill>
                  <a:srgbClr val="FF0000"/>
                </a:solidFill>
                <a:latin typeface="+mj-lt"/>
              </a:rPr>
              <a:t>110% </a:t>
            </a:r>
            <a:r>
              <a:rPr lang="en-IN" sz="2800" b="1" u="sng" dirty="0">
                <a:solidFill>
                  <a:srgbClr val="FF0000"/>
                </a:solidFill>
                <a:latin typeface="+mj-lt"/>
              </a:rPr>
              <a:t>OF SYNCHRONOUS </a:t>
            </a:r>
            <a:r>
              <a:rPr lang="en-IN" sz="2800" b="1" u="sng" dirty="0" smtClean="0">
                <a:solidFill>
                  <a:srgbClr val="FF0000"/>
                </a:solidFill>
                <a:latin typeface="+mj-lt"/>
              </a:rPr>
              <a:t>SPEED</a:t>
            </a:r>
            <a:endParaRPr lang="en-IN" sz="2800" b="1" u="sng" dirty="0">
              <a:solidFill>
                <a:srgbClr val="FF0000"/>
              </a:solidFill>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220"/>
            <a:ext cx="6635931" cy="6217214"/>
          </a:xfrm>
          <a:prstGeom prst="rect">
            <a:avLst/>
          </a:prstGeom>
        </p:spPr>
      </p:pic>
      <p:sp>
        <p:nvSpPr>
          <p:cNvPr id="5" name="TextBox 4"/>
          <p:cNvSpPr txBox="1"/>
          <p:nvPr/>
        </p:nvSpPr>
        <p:spPr>
          <a:xfrm>
            <a:off x="6753497" y="523220"/>
            <a:ext cx="5290457" cy="4801314"/>
          </a:xfrm>
          <a:prstGeom prst="rect">
            <a:avLst/>
          </a:prstGeom>
          <a:noFill/>
        </p:spPr>
        <p:txBody>
          <a:bodyPr wrap="square" rtlCol="0">
            <a:spAutoFit/>
          </a:bodyPr>
          <a:lstStyle/>
          <a:p>
            <a:r>
              <a:rPr lang="en-IN" dirty="0"/>
              <a:t>The machine here acts like a </a:t>
            </a:r>
            <a:r>
              <a:rPr lang="en-IN" dirty="0" smtClean="0"/>
              <a:t>generator. The load torque is negative for generator operation .</a:t>
            </a:r>
            <a:endParaRPr lang="en-IN" dirty="0"/>
          </a:p>
          <a:p>
            <a:pPr marL="285750" indent="-285750">
              <a:buFont typeface="Arial" panose="020B0604020202020204" pitchFamily="34" charset="0"/>
              <a:buChar char="•"/>
            </a:pPr>
            <a:r>
              <a:rPr lang="en-IN" dirty="0"/>
              <a:t>The speed is increasing slowly and slowly to the </a:t>
            </a:r>
            <a:r>
              <a:rPr lang="en-IN" dirty="0" smtClean="0"/>
              <a:t>110</a:t>
            </a:r>
            <a:r>
              <a:rPr lang="en-IN" dirty="0"/>
              <a:t>% steady state synchronous speed.</a:t>
            </a:r>
          </a:p>
          <a:p>
            <a:pPr marL="285750" indent="-285750">
              <a:buFont typeface="Arial" panose="020B0604020202020204" pitchFamily="34" charset="0"/>
              <a:buChar char="•"/>
            </a:pPr>
            <a:r>
              <a:rPr lang="en-IN" dirty="0"/>
              <a:t>A strong perturbation in torque is present at the transient state, but at steady state it stays at </a:t>
            </a:r>
            <a:r>
              <a:rPr lang="en-IN" dirty="0" smtClean="0"/>
              <a:t>negative non-zero </a:t>
            </a:r>
            <a:r>
              <a:rPr lang="en-IN" dirty="0"/>
              <a:t>value since it is operated at </a:t>
            </a:r>
            <a:endParaRPr lang="en-IN" dirty="0" smtClean="0"/>
          </a:p>
          <a:p>
            <a:r>
              <a:rPr lang="en-IN" dirty="0"/>
              <a:t> </a:t>
            </a:r>
            <a:r>
              <a:rPr lang="en-IN" dirty="0" smtClean="0"/>
              <a:t>     -25</a:t>
            </a:r>
            <a:r>
              <a:rPr lang="en-IN" dirty="0"/>
              <a:t>% </a:t>
            </a:r>
            <a:r>
              <a:rPr lang="en-IN" dirty="0" smtClean="0"/>
              <a:t>of rated load</a:t>
            </a:r>
            <a:r>
              <a:rPr lang="en-IN" dirty="0"/>
              <a:t>.</a:t>
            </a:r>
          </a:p>
          <a:p>
            <a:pPr marL="285750" indent="-285750">
              <a:buFont typeface="Arial" panose="020B0604020202020204" pitchFamily="34" charset="0"/>
              <a:buChar char="•"/>
            </a:pPr>
            <a:r>
              <a:rPr lang="en-IN" dirty="0"/>
              <a:t>The Vs, Is, </a:t>
            </a:r>
            <a:r>
              <a:rPr lang="en-IN" dirty="0" err="1"/>
              <a:t>Ir</a:t>
            </a:r>
            <a:r>
              <a:rPr lang="en-IN" dirty="0"/>
              <a:t> all are sinusoidal in </a:t>
            </a:r>
            <a:r>
              <a:rPr lang="en-IN" dirty="0" smtClean="0"/>
              <a:t>nature at steady state.</a:t>
            </a:r>
            <a:endParaRPr lang="en-IN" dirty="0"/>
          </a:p>
          <a:p>
            <a:pPr marL="285750" indent="-285750">
              <a:buFont typeface="Arial" panose="020B0604020202020204" pitchFamily="34" charset="0"/>
              <a:buChar char="•"/>
            </a:pPr>
            <a:r>
              <a:rPr lang="en-IN" dirty="0"/>
              <a:t>An initial disturbance is present in the </a:t>
            </a:r>
            <a:r>
              <a:rPr lang="en-IN" dirty="0" err="1"/>
              <a:t>iq</a:t>
            </a:r>
            <a:r>
              <a:rPr lang="en-IN" dirty="0"/>
              <a:t> and id but at steady state id stays at zero and </a:t>
            </a:r>
            <a:r>
              <a:rPr lang="en-IN" dirty="0" err="1"/>
              <a:t>iq</a:t>
            </a:r>
            <a:r>
              <a:rPr lang="en-IN" dirty="0"/>
              <a:t> takes </a:t>
            </a:r>
            <a:r>
              <a:rPr lang="en-IN" dirty="0" smtClean="0"/>
              <a:t>positive </a:t>
            </a:r>
            <a:r>
              <a:rPr lang="en-IN" dirty="0"/>
              <a:t>non zero value.</a:t>
            </a:r>
          </a:p>
          <a:p>
            <a:pPr marL="285750" indent="-285750">
              <a:buFont typeface="Arial" panose="020B0604020202020204" pitchFamily="34" charset="0"/>
              <a:buChar char="•"/>
            </a:pPr>
            <a:r>
              <a:rPr lang="en-IN" dirty="0"/>
              <a:t>An initial disturbance is present in the </a:t>
            </a:r>
            <a:r>
              <a:rPr lang="en-IN" dirty="0" err="1"/>
              <a:t>vdr</a:t>
            </a:r>
            <a:r>
              <a:rPr lang="en-IN" dirty="0"/>
              <a:t> and </a:t>
            </a:r>
            <a:r>
              <a:rPr lang="en-IN" dirty="0" err="1"/>
              <a:t>vq</a:t>
            </a:r>
            <a:r>
              <a:rPr lang="en-IN" dirty="0"/>
              <a:t> but at steady state </a:t>
            </a:r>
            <a:r>
              <a:rPr lang="en-IN" dirty="0" err="1"/>
              <a:t>vdr</a:t>
            </a:r>
            <a:r>
              <a:rPr lang="en-IN" dirty="0"/>
              <a:t> </a:t>
            </a:r>
            <a:r>
              <a:rPr lang="en-IN" dirty="0" smtClean="0"/>
              <a:t>occupies zero value and </a:t>
            </a:r>
            <a:r>
              <a:rPr lang="en-IN" dirty="0" err="1" smtClean="0"/>
              <a:t>vq</a:t>
            </a:r>
            <a:r>
              <a:rPr lang="en-IN" dirty="0" smtClean="0"/>
              <a:t> takes a negative nonzero value.</a:t>
            </a:r>
            <a:endParaRPr lang="en-IN" dirty="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6914" y="0"/>
            <a:ext cx="9901645" cy="954107"/>
          </a:xfrm>
          <a:prstGeom prst="rect">
            <a:avLst/>
          </a:prstGeom>
        </p:spPr>
        <p:txBody>
          <a:bodyPr wrap="square">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2. MATLAB SIMULATION – IMPLEMENTATION OF SIMPLE WIND TURBINE MODEL USING DFIG</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1382"/>
          <a:stretch/>
        </p:blipFill>
        <p:spPr>
          <a:xfrm>
            <a:off x="7184571" y="1057014"/>
            <a:ext cx="4865977" cy="2291919"/>
          </a:xfrm>
          <a:prstGeom prst="rect">
            <a:avLst/>
          </a:prstGeom>
        </p:spPr>
      </p:pic>
      <p:sp>
        <p:nvSpPr>
          <p:cNvPr id="5" name="TextBox 4"/>
          <p:cNvSpPr txBox="1"/>
          <p:nvPr/>
        </p:nvSpPr>
        <p:spPr>
          <a:xfrm>
            <a:off x="8399417" y="820895"/>
            <a:ext cx="3792583" cy="369332"/>
          </a:xfrm>
          <a:prstGeom prst="rect">
            <a:avLst/>
          </a:prstGeom>
          <a:noFill/>
        </p:spPr>
        <p:txBody>
          <a:bodyPr wrap="square" rtlCol="0">
            <a:spAutoFit/>
          </a:bodyPr>
          <a:lstStyle/>
          <a:p>
            <a:r>
              <a:rPr lang="en-IN" u="sng" dirty="0"/>
              <a:t>MPPT STRATEGY </a:t>
            </a:r>
          </a:p>
        </p:txBody>
      </p:sp>
      <p:sp>
        <p:nvSpPr>
          <p:cNvPr id="27" name="Rectangle 26"/>
          <p:cNvSpPr/>
          <p:nvPr/>
        </p:nvSpPr>
        <p:spPr>
          <a:xfrm>
            <a:off x="525753" y="6396335"/>
            <a:ext cx="11723966" cy="461665"/>
          </a:xfrm>
          <a:prstGeom prst="rect">
            <a:avLst/>
          </a:prstGeom>
        </p:spPr>
        <p:txBody>
          <a:bodyPr wrap="square">
            <a:spAutoFit/>
          </a:bodyPr>
          <a:lstStyle/>
          <a:p>
            <a:r>
              <a:rPr lang="en-IN" sz="1200" dirty="0"/>
              <a:t>[1] </a:t>
            </a:r>
            <a:r>
              <a:rPr lang="en-IN" sz="1200" dirty="0" err="1"/>
              <a:t>Haitham</a:t>
            </a:r>
            <a:r>
              <a:rPr lang="en-IN" sz="1200" dirty="0"/>
              <a:t> Abu-Rub, </a:t>
            </a:r>
            <a:r>
              <a:rPr lang="en-IN" sz="1200" dirty="0" err="1"/>
              <a:t>Mariusz</a:t>
            </a:r>
            <a:r>
              <a:rPr lang="en-IN" sz="1200" dirty="0"/>
              <a:t> Malinowski, Kamal Al-Haddad,  POWER ELECTRONICS FOR RENEWABLE ENERGY SYSTEMS, TRANSPORTATION AND INDUSTRIALAPPLICATIONS © 2014 John Wiley &amp; Sons Ltd, ISBN 978-1-118-63403-5</a:t>
            </a:r>
          </a:p>
        </p:txBody>
      </p:sp>
      <mc:AlternateContent xmlns:mc="http://schemas.openxmlformats.org/markup-compatibility/2006" xmlns:a14="http://schemas.microsoft.com/office/drawing/2010/main">
        <mc:Choice Requires="a14">
          <p:sp>
            <p:nvSpPr>
              <p:cNvPr id="7" name="TextBox 6"/>
              <p:cNvSpPr txBox="1"/>
              <p:nvPr/>
            </p:nvSpPr>
            <p:spPr>
              <a:xfrm>
                <a:off x="248194" y="1057014"/>
                <a:ext cx="7707086" cy="3230756"/>
              </a:xfrm>
              <a:prstGeom prst="rect">
                <a:avLst/>
              </a:prstGeom>
              <a:noFill/>
            </p:spPr>
            <p:txBody>
              <a:bodyPr wrap="square" rtlCol="0">
                <a:spAutoFit/>
              </a:bodyPr>
              <a:lstStyle/>
              <a:p>
                <a:r>
                  <a:rPr lang="en-IN" dirty="0" smtClean="0"/>
                  <a:t>The torque generated by the rotor is given by the following expression :</a:t>
                </a:r>
              </a:p>
              <a:p>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𝑡</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ea typeface="Cambria Math" panose="02040503050406030204" pitchFamily="18" charset="0"/>
                      </a:rPr>
                      <m:t>𝜌𝜋</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𝑅</m:t>
                        </m:r>
                      </m:e>
                      <m:sup>
                        <m:r>
                          <a:rPr lang="en-IN" b="0" i="1" smtClean="0">
                            <a:latin typeface="Cambria Math" panose="02040503050406030204" pitchFamily="18" charset="0"/>
                            <a:ea typeface="Cambria Math" panose="02040503050406030204" pitchFamily="18" charset="0"/>
                          </a:rPr>
                          <m:t>3</m:t>
                        </m:r>
                      </m:sup>
                    </m:sSup>
                    <m:sSup>
                      <m:sSupPr>
                        <m:ctrlPr>
                          <a:rPr lang="en-IN" b="0" i="1" smtClean="0">
                            <a:latin typeface="Cambria Math" panose="02040503050406030204" pitchFamily="18" charset="0"/>
                            <a:ea typeface="Cambria Math" panose="02040503050406030204" pitchFamily="18" charset="0"/>
                          </a:rPr>
                        </m:ctrlPr>
                      </m:sSup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𝑉</m:t>
                            </m:r>
                          </m:e>
                          <m:sub>
                            <m:r>
                              <a:rPr lang="en-IN" b="0" i="1" smtClean="0">
                                <a:latin typeface="Cambria Math" panose="02040503050406030204" pitchFamily="18" charset="0"/>
                                <a:ea typeface="Cambria Math" panose="02040503050406030204" pitchFamily="18" charset="0"/>
                              </a:rPr>
                              <m:t>𝑤</m:t>
                            </m:r>
                          </m:sub>
                        </m:sSub>
                      </m:e>
                      <m:sup>
                        <m:r>
                          <a:rPr lang="en-IN" b="0" i="1" smtClean="0">
                            <a:latin typeface="Cambria Math" panose="02040503050406030204" pitchFamily="18" charset="0"/>
                            <a:ea typeface="Cambria Math" panose="02040503050406030204" pitchFamily="18" charset="0"/>
                          </a:rPr>
                          <m:t>2</m:t>
                        </m:r>
                      </m:sup>
                    </m:s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𝐶</m:t>
                        </m:r>
                      </m:e>
                      <m:sub>
                        <m:r>
                          <a:rPr lang="en-IN" b="0" i="1" smtClean="0">
                            <a:latin typeface="Cambria Math" panose="02040503050406030204" pitchFamily="18" charset="0"/>
                            <a:ea typeface="Cambria Math" panose="02040503050406030204" pitchFamily="18" charset="0"/>
                          </a:rPr>
                          <m:t>𝑡</m:t>
                        </m:r>
                      </m:sub>
                    </m:sSub>
                  </m:oMath>
                </a14:m>
                <a:endParaRPr lang="en-IN" dirty="0"/>
              </a:p>
              <a:p>
                <a:r>
                  <a:rPr lang="en-IN" dirty="0"/>
                  <a:t>Where ρ is the air density, R is the radius of the blades of the wind turbine, </a:t>
                </a:r>
                <a:r>
                  <a:rPr lang="en-IN" dirty="0" err="1"/>
                  <a:t>Vw</a:t>
                </a:r>
                <a:r>
                  <a:rPr lang="en-IN" dirty="0"/>
                  <a:t> is the wind speed and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𝑡</m:t>
                        </m:r>
                      </m:sub>
                    </m:sSub>
                  </m:oMath>
                </a14:m>
                <a:r>
                  <a:rPr lang="en-IN" dirty="0"/>
                  <a:t> is The torque coefficient.</a:t>
                </a:r>
              </a:p>
              <a:p>
                <a:r>
                  <a:rPr lang="en-IN" dirty="0"/>
                  <a:t>The power coefficient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𝑝</m:t>
                        </m:r>
                        <m:r>
                          <a:rPr lang="en-IN" b="0" i="1" smtClean="0">
                            <a:latin typeface="Cambria Math" panose="02040503050406030204" pitchFamily="18" charset="0"/>
                          </a:rPr>
                          <m:t>  </m:t>
                        </m:r>
                      </m:sub>
                    </m:sSub>
                  </m:oMath>
                </a14:m>
                <a:r>
                  <a:rPr lang="en-IN" dirty="0"/>
                  <a:t> is given by:</a:t>
                </a:r>
              </a:p>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𝑝</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2</m:t>
                                  </m:r>
                                </m:sub>
                              </m:sSub>
                            </m:num>
                            <m:den>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𝜆</m:t>
                                  </m:r>
                                </m:e>
                                <m:sub>
                                  <m:r>
                                    <a:rPr lang="en-IN" b="0" i="1" smtClean="0">
                                      <a:latin typeface="Cambria Math" panose="02040503050406030204" pitchFamily="18" charset="0"/>
                                    </a:rPr>
                                    <m:t>𝑖</m:t>
                                  </m:r>
                                </m:sub>
                              </m:sSub>
                            </m:den>
                          </m:f>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3</m:t>
                              </m:r>
                            </m:sub>
                          </m:sSub>
                          <m:r>
                            <a:rPr lang="en-IN" b="0"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4</m:t>
                              </m:r>
                            </m:sub>
                          </m:sSub>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𝛽</m:t>
                              </m:r>
                            </m:e>
                            <m: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5</m:t>
                                  </m:r>
                                </m:sub>
                              </m:sSub>
                            </m:sup>
                          </m:sSup>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6</m:t>
                              </m:r>
                            </m:sub>
                          </m:sSub>
                        </m:e>
                      </m:d>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f>
                                <m:fPr>
                                  <m:type m:val="skw"/>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7</m:t>
                                      </m:r>
                                    </m:sub>
                                  </m:sSub>
                                </m:num>
                                <m:den>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𝜆</m:t>
                                      </m:r>
                                    </m:e>
                                    <m:sub>
                                      <m:r>
                                        <a:rPr lang="en-IN" b="0" i="1" smtClean="0">
                                          <a:latin typeface="Cambria Math" panose="02040503050406030204" pitchFamily="18" charset="0"/>
                                        </a:rPr>
                                        <m:t>𝑖</m:t>
                                      </m:r>
                                    </m:sub>
                                  </m:sSub>
                                </m:den>
                              </m:f>
                            </m:sup>
                          </m:sSup>
                        </m:e>
                      </m:d>
                    </m:oMath>
                  </m:oMathPara>
                </a14:m>
                <a:endParaRPr lang="en-IN" dirty="0"/>
              </a:p>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𝜆</m:t>
                          </m:r>
                        </m:e>
                        <m:sub>
                          <m:r>
                            <a:rPr lang="en-IN" b="0" i="1" smtClean="0">
                              <a:latin typeface="Cambria Math" panose="02040503050406030204" pitchFamily="18" charset="0"/>
                            </a:rPr>
                            <m:t>𝑖</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𝜆</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8</m:t>
                              </m:r>
                            </m:sub>
                          </m:sSub>
                        </m:den>
                      </m:f>
                    </m:oMath>
                  </m:oMathPara>
                </a14:m>
                <a:endParaRPr lang="en-IN" dirty="0"/>
              </a:p>
              <a:p>
                <a:r>
                  <a:rPr lang="en-IN" dirty="0"/>
                  <a:t>With the tip speed ratio , </a:t>
                </a:r>
                <a14:m>
                  <m:oMath xmlns:m="http://schemas.openxmlformats.org/officeDocument/2006/math">
                    <m:r>
                      <a:rPr lang="en-IN" i="1" smtClean="0">
                        <a:latin typeface="Cambria Math" panose="02040503050406030204" pitchFamily="18" charset="0"/>
                        <a:ea typeface="Cambria Math" panose="02040503050406030204" pitchFamily="18" charset="0"/>
                      </a:rPr>
                      <m:t>𝜆</m:t>
                    </m:r>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𝑅</m:t>
                        </m:r>
                        <m:sSub>
                          <m:sSubPr>
                            <m:ctrlPr>
                              <a:rPr lang="en-IN"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Ω</m:t>
                            </m:r>
                          </m:e>
                          <m:sub>
                            <m:r>
                              <a:rPr lang="en-IN" b="0" i="1" smtClean="0">
                                <a:latin typeface="Cambria Math" panose="02040503050406030204" pitchFamily="18" charset="0"/>
                                <a:ea typeface="Cambria Math" panose="02040503050406030204" pitchFamily="18" charset="0"/>
                              </a:rPr>
                              <m:t>𝑡</m:t>
                            </m:r>
                          </m:sub>
                        </m:sSub>
                      </m:num>
                      <m:den>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𝑉</m:t>
                            </m:r>
                          </m:e>
                          <m:sub>
                            <m:r>
                              <a:rPr lang="en-IN" b="0" i="1" smtClean="0">
                                <a:latin typeface="Cambria Math" panose="02040503050406030204" pitchFamily="18" charset="0"/>
                                <a:ea typeface="Cambria Math" panose="02040503050406030204" pitchFamily="18" charset="0"/>
                              </a:rPr>
                              <m:t>𝑤</m:t>
                            </m:r>
                          </m:sub>
                        </m:sSub>
                      </m:den>
                    </m:f>
                  </m:oMath>
                </a14:m>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248194" y="1057014"/>
                <a:ext cx="7707086" cy="3230756"/>
              </a:xfrm>
              <a:prstGeom prst="rect">
                <a:avLst/>
              </a:prstGeom>
              <a:blipFill>
                <a:blip r:embed="rId3"/>
                <a:stretch>
                  <a:fillRect l="-712" t="-943" r="-7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152606" y="3576831"/>
                <a:ext cx="5721532" cy="1690912"/>
              </a:xfrm>
              <a:prstGeom prst="rect">
                <a:avLst/>
              </a:prstGeom>
              <a:noFill/>
            </p:spPr>
            <p:txBody>
              <a:bodyPr wrap="square" rtlCol="0">
                <a:spAutoFit/>
              </a:bodyPr>
              <a:lstStyle/>
              <a:p>
                <a:r>
                  <a:rPr lang="en-IN" dirty="0"/>
                  <a:t>The aerodynamic torque extracted by the turbine is given by:</a:t>
                </a:r>
              </a:p>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𝑡</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ea typeface="Cambria Math" panose="02040503050406030204" pitchFamily="18" charset="0"/>
                      </a:rPr>
                      <m:t>𝜌𝜋</m:t>
                    </m:r>
                    <m:f>
                      <m:fPr>
                        <m:ctrlPr>
                          <a:rPr lang="en-IN" b="0" i="1" smtClean="0">
                            <a:latin typeface="Cambria Math" panose="02040503050406030204" pitchFamily="18" charset="0"/>
                            <a:ea typeface="Cambria Math" panose="02040503050406030204" pitchFamily="18" charset="0"/>
                          </a:rPr>
                        </m:ctrlPr>
                      </m:fPr>
                      <m:num>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𝑅</m:t>
                            </m:r>
                          </m:e>
                          <m:sup>
                            <m:r>
                              <a:rPr lang="en-IN" b="0" i="1" smtClean="0">
                                <a:latin typeface="Cambria Math" panose="02040503050406030204" pitchFamily="18" charset="0"/>
                                <a:ea typeface="Cambria Math" panose="02040503050406030204" pitchFamily="18" charset="0"/>
                              </a:rPr>
                              <m:t>5</m:t>
                            </m:r>
                          </m:sup>
                        </m:sSup>
                      </m:num>
                      <m:den>
                        <m:sSup>
                          <m:sSupPr>
                            <m:ctrlPr>
                              <a:rPr lang="en-IN" b="0" i="1" smtClean="0">
                                <a:latin typeface="Cambria Math" panose="02040503050406030204" pitchFamily="18" charset="0"/>
                                <a:ea typeface="Cambria Math" panose="02040503050406030204" pitchFamily="18" charset="0"/>
                              </a:rPr>
                            </m:ctrlPr>
                          </m:sSup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𝜆</m:t>
                                </m:r>
                              </m:e>
                              <m:sub>
                                <m:r>
                                  <a:rPr lang="en-IN" b="0" i="1" smtClean="0">
                                    <a:latin typeface="Cambria Math" panose="02040503050406030204" pitchFamily="18" charset="0"/>
                                    <a:ea typeface="Cambria Math" panose="02040503050406030204" pitchFamily="18" charset="0"/>
                                  </a:rPr>
                                  <m:t>𝑜𝑝𝑡</m:t>
                                </m:r>
                              </m:sub>
                            </m:sSub>
                          </m:e>
                          <m:sup>
                            <m:r>
                              <a:rPr lang="en-IN" b="0" i="1" smtClean="0">
                                <a:latin typeface="Cambria Math" panose="02040503050406030204" pitchFamily="18" charset="0"/>
                                <a:ea typeface="Cambria Math" panose="02040503050406030204" pitchFamily="18" charset="0"/>
                              </a:rPr>
                              <m:t>3</m:t>
                            </m:r>
                          </m:sup>
                        </m:sSup>
                      </m:den>
                    </m:f>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𝐶</m:t>
                        </m:r>
                      </m:e>
                      <m:sub>
                        <m:r>
                          <a:rPr lang="en-IN" b="0" i="1" smtClean="0">
                            <a:latin typeface="Cambria Math" panose="02040503050406030204" pitchFamily="18" charset="0"/>
                            <a:ea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𝑚𝑎𝑥</m:t>
                        </m:r>
                      </m:sub>
                    </m:sSub>
                    <m:sSup>
                      <m:sSupPr>
                        <m:ctrlPr>
                          <a:rPr lang="en-IN" b="0" i="1" smtClean="0">
                            <a:latin typeface="Cambria Math" panose="02040503050406030204" pitchFamily="18" charset="0"/>
                            <a:ea typeface="Cambria Math" panose="02040503050406030204" pitchFamily="18" charset="0"/>
                          </a:rPr>
                        </m:ctrlPr>
                      </m:sSupPr>
                      <m:e>
                        <m:sSub>
                          <m:sSubPr>
                            <m:ctrlPr>
                              <a:rPr lang="en-IN"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Ω</m:t>
                            </m:r>
                          </m:e>
                          <m:sub>
                            <m:r>
                              <a:rPr lang="en-IN" b="0" i="1" smtClean="0">
                                <a:latin typeface="Cambria Math" panose="02040503050406030204" pitchFamily="18" charset="0"/>
                                <a:ea typeface="Cambria Math" panose="02040503050406030204" pitchFamily="18" charset="0"/>
                              </a:rPr>
                              <m:t>𝑡</m:t>
                            </m:r>
                          </m:sub>
                        </m:sSub>
                      </m:e>
                      <m:sup>
                        <m:r>
                          <a:rPr lang="en-IN" b="0" i="1" smtClean="0">
                            <a:latin typeface="Cambria Math" panose="02040503050406030204" pitchFamily="18" charset="0"/>
                            <a:ea typeface="Cambria Math" panose="02040503050406030204" pitchFamily="18" charset="0"/>
                          </a:rPr>
                          <m:t>2</m:t>
                        </m:r>
                      </m:sup>
                    </m:sSup>
                  </m:oMath>
                </a14:m>
                <a:r>
                  <a:rPr lang="en-IN" dirty="0"/>
                  <a:t>=</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𝑘</m:t>
                        </m:r>
                      </m:e>
                      <m:sub>
                        <m:r>
                          <a:rPr lang="en-IN" b="0" i="1" dirty="0" smtClean="0">
                            <a:latin typeface="Cambria Math" panose="02040503050406030204" pitchFamily="18" charset="0"/>
                          </a:rPr>
                          <m:t>𝑜𝑝𝑡</m:t>
                        </m:r>
                        <m:r>
                          <a:rPr lang="en-IN" b="0" i="1" dirty="0" smtClean="0">
                            <a:latin typeface="Cambria Math" panose="02040503050406030204" pitchFamily="18" charset="0"/>
                          </a:rPr>
                          <m:t>_</m:t>
                        </m:r>
                        <m:r>
                          <a:rPr lang="en-IN" b="0" i="1" dirty="0" smtClean="0">
                            <a:latin typeface="Cambria Math" panose="02040503050406030204" pitchFamily="18" charset="0"/>
                          </a:rPr>
                          <m:t>𝑡</m:t>
                        </m:r>
                      </m:sub>
                    </m:sSub>
                    <m:sSup>
                      <m:sSupPr>
                        <m:ctrlPr>
                          <a:rPr lang="en-IN" i="1" dirty="0" smtClean="0">
                            <a:latin typeface="Cambria Math" panose="02040503050406030204" pitchFamily="18" charset="0"/>
                          </a:rPr>
                        </m:ctrlPr>
                      </m:sSupPr>
                      <m:e>
                        <m:sSub>
                          <m:sSubPr>
                            <m:ctrlPr>
                              <a:rPr lang="en-IN" i="1" dirty="0" smtClean="0">
                                <a:latin typeface="Cambria Math" panose="02040503050406030204" pitchFamily="18" charset="0"/>
                              </a:rPr>
                            </m:ctrlPr>
                          </m:sSubPr>
                          <m:e>
                            <m:r>
                              <m:rPr>
                                <m:sty m:val="p"/>
                              </m:rPr>
                              <a:rPr lang="el-GR" i="1" dirty="0" smtClean="0">
                                <a:latin typeface="Cambria Math" panose="02040503050406030204" pitchFamily="18" charset="0"/>
                                <a:ea typeface="Cambria Math" panose="02040503050406030204" pitchFamily="18" charset="0"/>
                              </a:rPr>
                              <m:t>Ω</m:t>
                            </m:r>
                          </m:e>
                          <m:sub>
                            <m:r>
                              <a:rPr lang="en-IN" b="0" i="1" dirty="0" smtClean="0">
                                <a:latin typeface="Cambria Math" panose="02040503050406030204" pitchFamily="18" charset="0"/>
                              </a:rPr>
                              <m:t>𝑡</m:t>
                            </m:r>
                          </m:sub>
                        </m:sSub>
                      </m:e>
                      <m:sup>
                        <m:r>
                          <a:rPr lang="en-IN" b="0" i="1" dirty="0" smtClean="0">
                            <a:latin typeface="Cambria Math" panose="02040503050406030204" pitchFamily="18" charset="0"/>
                          </a:rPr>
                          <m:t>2</m:t>
                        </m:r>
                      </m:sup>
                    </m:sSup>
                  </m:oMath>
                </a14:m>
                <a:endParaRPr lang="en-IN" i="1" dirty="0">
                  <a:latin typeface="Cambria Math" panose="02040503050406030204" pitchFamily="18" charset="0"/>
                </a:endParaRPr>
              </a:p>
              <a:p>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𝑤h𝑒𝑟𝑒</m:t>
                        </m:r>
                        <m:r>
                          <a:rPr lang="en-IN" b="0" i="1" dirty="0" smtClean="0">
                            <a:latin typeface="Cambria Math" panose="02040503050406030204" pitchFamily="18" charset="0"/>
                          </a:rPr>
                          <m:t>, </m:t>
                        </m:r>
                        <m:r>
                          <a:rPr lang="en-IN" b="0" i="1" dirty="0" smtClean="0">
                            <a:latin typeface="Cambria Math" panose="02040503050406030204" pitchFamily="18" charset="0"/>
                          </a:rPr>
                          <m:t>𝑘</m:t>
                        </m:r>
                      </m:e>
                      <m:sub>
                        <m:r>
                          <a:rPr lang="en-IN" b="0" i="1" dirty="0" smtClean="0">
                            <a:latin typeface="Cambria Math" panose="02040503050406030204" pitchFamily="18" charset="0"/>
                          </a:rPr>
                          <m:t>𝑜𝑝𝑡</m:t>
                        </m:r>
                        <m:r>
                          <a:rPr lang="en-IN" b="0" i="1" dirty="0" smtClean="0">
                            <a:latin typeface="Cambria Math" panose="02040503050406030204" pitchFamily="18" charset="0"/>
                          </a:rPr>
                          <m:t>_</m:t>
                        </m:r>
                        <m:r>
                          <a:rPr lang="en-IN" b="0" i="1" dirty="0" smtClean="0">
                            <a:latin typeface="Cambria Math" panose="02040503050406030204" pitchFamily="18" charset="0"/>
                          </a:rPr>
                          <m:t>𝑡</m:t>
                        </m:r>
                      </m:sub>
                    </m:sSub>
                  </m:oMath>
                </a14:m>
                <a:r>
                  <a:rPr lang="en-IN" dirty="0"/>
                  <a:t>=</a:t>
                </a:r>
                <a14:m>
                  <m:oMath xmlns:m="http://schemas.openxmlformats.org/officeDocument/2006/math">
                    <m:f>
                      <m:fPr>
                        <m:ctrlPr>
                          <a:rPr lang="en-IN"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2</m:t>
                        </m:r>
                      </m:den>
                    </m:f>
                    <m:r>
                      <a:rPr lang="en-IN" i="1" dirty="0" smtClean="0">
                        <a:latin typeface="Cambria Math" panose="02040503050406030204" pitchFamily="18" charset="0"/>
                        <a:ea typeface="Cambria Math" panose="02040503050406030204" pitchFamily="18" charset="0"/>
                      </a:rPr>
                      <m:t>𝜌𝜋</m:t>
                    </m:r>
                    <m:f>
                      <m:fPr>
                        <m:ctrlPr>
                          <a:rPr lang="en-IN" i="1" dirty="0" smtClean="0">
                            <a:latin typeface="Cambria Math" panose="02040503050406030204" pitchFamily="18" charset="0"/>
                            <a:ea typeface="Cambria Math" panose="02040503050406030204" pitchFamily="18" charset="0"/>
                          </a:rPr>
                        </m:ctrlPr>
                      </m:fPr>
                      <m:num>
                        <m:sSup>
                          <m:sSupPr>
                            <m:ctrlPr>
                              <a:rPr lang="en-IN"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𝑅</m:t>
                            </m:r>
                          </m:e>
                          <m:sup>
                            <m:r>
                              <a:rPr lang="en-IN" b="0" i="1" dirty="0" smtClean="0">
                                <a:latin typeface="Cambria Math" panose="02040503050406030204" pitchFamily="18" charset="0"/>
                                <a:ea typeface="Cambria Math" panose="02040503050406030204" pitchFamily="18" charset="0"/>
                              </a:rPr>
                              <m:t>5</m:t>
                            </m:r>
                          </m:sup>
                        </m:sSup>
                      </m:num>
                      <m:den>
                        <m:sSup>
                          <m:sSupPr>
                            <m:ctrlPr>
                              <a:rPr lang="en-IN" i="1" dirty="0" smtClean="0">
                                <a:latin typeface="Cambria Math" panose="02040503050406030204" pitchFamily="18" charset="0"/>
                                <a:ea typeface="Cambria Math" panose="02040503050406030204" pitchFamily="18" charset="0"/>
                              </a:rPr>
                            </m:ctrlPr>
                          </m:sSupPr>
                          <m:e>
                            <m:sSub>
                              <m:sSubPr>
                                <m:ctrlPr>
                                  <a:rPr lang="en-IN" i="1" dirty="0" smtClean="0">
                                    <a:latin typeface="Cambria Math" panose="02040503050406030204" pitchFamily="18" charset="0"/>
                                    <a:ea typeface="Cambria Math" panose="02040503050406030204" pitchFamily="18" charset="0"/>
                                  </a:rPr>
                                </m:ctrlPr>
                              </m:sSubPr>
                              <m:e>
                                <m:r>
                                  <a:rPr lang="en-IN" i="1" dirty="0" smtClean="0">
                                    <a:latin typeface="Cambria Math" panose="02040503050406030204" pitchFamily="18" charset="0"/>
                                    <a:ea typeface="Cambria Math" panose="02040503050406030204" pitchFamily="18" charset="0"/>
                                  </a:rPr>
                                  <m:t>𝜆</m:t>
                                </m:r>
                              </m:e>
                              <m:sub>
                                <m:r>
                                  <a:rPr lang="en-IN" b="0" i="1" dirty="0" smtClean="0">
                                    <a:latin typeface="Cambria Math" panose="02040503050406030204" pitchFamily="18" charset="0"/>
                                    <a:ea typeface="Cambria Math" panose="02040503050406030204" pitchFamily="18" charset="0"/>
                                  </a:rPr>
                                  <m:t>𝑜𝑝𝑡</m:t>
                                </m:r>
                              </m:sub>
                            </m:sSub>
                          </m:e>
                          <m:sup>
                            <m:r>
                              <a:rPr lang="en-IN" b="0" i="1" dirty="0" smtClean="0">
                                <a:latin typeface="Cambria Math" panose="02040503050406030204" pitchFamily="18" charset="0"/>
                                <a:ea typeface="Cambria Math" panose="02040503050406030204" pitchFamily="18" charset="0"/>
                              </a:rPr>
                              <m:t>3</m:t>
                            </m:r>
                          </m:sup>
                        </m:sSup>
                      </m:den>
                    </m:f>
                    <m:sSub>
                      <m:sSubPr>
                        <m:ctrlPr>
                          <a:rPr lang="en-IN" i="1" dirty="0" smtClean="0">
                            <a:latin typeface="Cambria Math" panose="02040503050406030204" pitchFamily="18" charset="0"/>
                            <a:ea typeface="Cambria Math" panose="02040503050406030204" pitchFamily="18" charset="0"/>
                          </a:rPr>
                        </m:ctrlPr>
                      </m:sSubPr>
                      <m:e>
                        <m:r>
                          <a:rPr lang="en-IN" b="0" i="1" dirty="0" smtClean="0">
                            <a:latin typeface="Cambria Math" panose="02040503050406030204" pitchFamily="18" charset="0"/>
                            <a:ea typeface="Cambria Math" panose="02040503050406030204" pitchFamily="18" charset="0"/>
                          </a:rPr>
                          <m:t>𝐶</m:t>
                        </m:r>
                      </m:e>
                      <m:sub>
                        <m:r>
                          <a:rPr lang="en-IN" b="0" i="1" dirty="0" smtClean="0">
                            <a:latin typeface="Cambria Math" panose="02040503050406030204" pitchFamily="18" charset="0"/>
                            <a:ea typeface="Cambria Math" panose="02040503050406030204" pitchFamily="18" charset="0"/>
                          </a:rPr>
                          <m:t>𝑝</m:t>
                        </m:r>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𝑚𝑎𝑥</m:t>
                        </m:r>
                      </m:sub>
                    </m:sSub>
                  </m:oMath>
                </a14:m>
                <a:endParaRPr lang="en-IN" dirty="0"/>
              </a:p>
            </p:txBody>
          </p:sp>
        </mc:Choice>
        <mc:Fallback xmlns="">
          <p:sp>
            <p:nvSpPr>
              <p:cNvPr id="10" name="TextBox 9"/>
              <p:cNvSpPr txBox="1">
                <a:spLocks noRot="1" noChangeAspect="1" noMove="1" noResize="1" noEditPoints="1" noAdjustHandles="1" noChangeArrowheads="1" noChangeShapeType="1" noTextEdit="1"/>
              </p:cNvSpPr>
              <p:nvPr/>
            </p:nvSpPr>
            <p:spPr>
              <a:xfrm>
                <a:off x="6152606" y="3576831"/>
                <a:ext cx="5721532" cy="1690912"/>
              </a:xfrm>
              <a:prstGeom prst="rect">
                <a:avLst/>
              </a:prstGeom>
              <a:blipFill>
                <a:blip r:embed="rId4"/>
                <a:stretch>
                  <a:fillRect l="-852" t="-2166"/>
                </a:stretch>
              </a:blipFill>
            </p:spPr>
            <p:txBody>
              <a:bodyPr/>
              <a:lstStyle/>
              <a:p>
                <a:r>
                  <a:rPr lang="en-IN">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0850" y="132213"/>
            <a:ext cx="5355566" cy="670044"/>
          </a:xfrm>
        </p:spPr>
        <p:txBody>
          <a:bodyPr>
            <a:normAutofit/>
          </a:bodyPr>
          <a:lstStyle/>
          <a:p>
            <a:pPr algn="ctr"/>
            <a:r>
              <a:rPr lang="en-IN" sz="2800" b="1" u="sng" dirty="0" smtClean="0">
                <a:solidFill>
                  <a:srgbClr val="FF0000"/>
                </a:solidFill>
                <a:effectLst>
                  <a:outerShdw blurRad="38100" dist="38100" dir="2700000" algn="tl">
                    <a:srgbClr val="000000">
                      <a:alpha val="43137"/>
                    </a:srgbClr>
                  </a:outerShdw>
                </a:effectLst>
              </a:rPr>
              <a:t>CONTENTS</a:t>
            </a:r>
            <a:endParaRPr lang="en-IN" sz="2800"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12320" y="1069675"/>
            <a:ext cx="11023121" cy="5340201"/>
          </a:xfrm>
        </p:spPr>
        <p:txBody>
          <a:bodyPr>
            <a:normAutofit lnSpcReduction="10000"/>
          </a:bodyPr>
          <a:lstStyle/>
          <a:p>
            <a:r>
              <a:rPr lang="en-IN" sz="1700" dirty="0"/>
              <a:t>Introduction &amp; Needs of Renewable Resources</a:t>
            </a:r>
          </a:p>
          <a:p>
            <a:r>
              <a:rPr lang="en-IN" sz="1700" dirty="0"/>
              <a:t>Wind Power Conversion</a:t>
            </a:r>
          </a:p>
          <a:p>
            <a:r>
              <a:rPr lang="en-IN" sz="1700" dirty="0"/>
              <a:t>Basic Control Variables for Wind Turbines</a:t>
            </a:r>
          </a:p>
          <a:p>
            <a:r>
              <a:rPr lang="en-IN" sz="1700" dirty="0"/>
              <a:t>Various Types of Wind Turbines</a:t>
            </a:r>
          </a:p>
          <a:p>
            <a:r>
              <a:rPr lang="en-IN" sz="1700" dirty="0"/>
              <a:t>Supply Configuration of Doubly Fed Induction Machine (DFIM)</a:t>
            </a:r>
          </a:p>
          <a:p>
            <a:r>
              <a:rPr lang="en-IN" sz="1700" dirty="0"/>
              <a:t>Turbine Control Zones</a:t>
            </a:r>
          </a:p>
          <a:p>
            <a:r>
              <a:rPr lang="en-IN" sz="1700" dirty="0"/>
              <a:t>Power Converters for Wind Turbines</a:t>
            </a:r>
          </a:p>
          <a:p>
            <a:r>
              <a:rPr lang="en-IN" sz="1700" dirty="0"/>
              <a:t>Power Semi-Conductors for Wind Power Converter</a:t>
            </a:r>
          </a:p>
          <a:p>
            <a:r>
              <a:rPr lang="en-IN" sz="1700" dirty="0"/>
              <a:t> Controls and Grid Requirements for Modern Wind Turbines &amp; Active Power Control</a:t>
            </a:r>
          </a:p>
          <a:p>
            <a:r>
              <a:rPr lang="en-IN" sz="1700" dirty="0"/>
              <a:t>Reactive Power Control &amp; Total Harmonic Distortion</a:t>
            </a:r>
          </a:p>
          <a:p>
            <a:r>
              <a:rPr lang="en-IN" sz="1700" dirty="0" smtClean="0"/>
              <a:t>MATLAB </a:t>
            </a:r>
            <a:r>
              <a:rPr lang="en-IN" sz="1700" dirty="0"/>
              <a:t>Simulation – Implementation and Control of Doubly Fed Induction Machine</a:t>
            </a:r>
          </a:p>
          <a:p>
            <a:r>
              <a:rPr lang="en-IN" sz="1700" dirty="0" smtClean="0"/>
              <a:t>MATLAB </a:t>
            </a:r>
            <a:r>
              <a:rPr lang="en-IN" sz="1700" dirty="0"/>
              <a:t>Simulation – Implementation of Simple Wind Turbine Model Using Doubly Fed Induction Generator (DFIG)</a:t>
            </a:r>
          </a:p>
          <a:p>
            <a:r>
              <a:rPr lang="en-IN" sz="1700" dirty="0" smtClean="0"/>
              <a:t>MATLAB </a:t>
            </a:r>
            <a:r>
              <a:rPr lang="en-IN" sz="1700" dirty="0"/>
              <a:t>Simulation - On Grid Converter Implementation in Wind Turbine on DFIG</a:t>
            </a:r>
          </a:p>
          <a:p>
            <a:r>
              <a:rPr lang="en-IN" sz="1700" dirty="0"/>
              <a:t>Emerging Reliability Issues for Wind Power System</a:t>
            </a:r>
          </a:p>
          <a:p>
            <a:r>
              <a:rPr lang="en-IN" sz="1700" dirty="0"/>
              <a:t>Conclusion</a:t>
            </a:r>
          </a:p>
          <a:p>
            <a:r>
              <a:rPr lang="en-IN" sz="1700" dirty="0"/>
              <a:t>Reference</a:t>
            </a:r>
          </a:p>
          <a:p>
            <a:endParaRPr lang="en-IN" sz="1400" dirty="0"/>
          </a:p>
          <a:p>
            <a:endParaRPr lang="en-IN" sz="1400" dirty="0"/>
          </a:p>
        </p:txBody>
      </p:sp>
    </p:spTree>
    <p:extLst>
      <p:ext uri="{BB962C8B-B14F-4D97-AF65-F5344CB8AC3E}">
        <p14:creationId xmlns:p14="http://schemas.microsoft.com/office/powerpoint/2010/main" val="4177126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42" y="93091"/>
            <a:ext cx="7602496" cy="4152381"/>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55395" b="-1"/>
          <a:stretch>
            <a:fillRect/>
          </a:stretch>
        </p:blipFill>
        <p:spPr>
          <a:xfrm>
            <a:off x="156842" y="4598537"/>
            <a:ext cx="8255638" cy="1632445"/>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1980"/>
          <a:stretch>
            <a:fillRect/>
          </a:stretch>
        </p:blipFill>
        <p:spPr>
          <a:xfrm>
            <a:off x="7335703" y="1248721"/>
            <a:ext cx="4525371" cy="3002435"/>
          </a:xfrm>
          <a:prstGeom prst="rect">
            <a:avLst/>
          </a:prstGeom>
        </p:spPr>
      </p:pic>
      <p:sp>
        <p:nvSpPr>
          <p:cNvPr id="5" name="TextBox 4"/>
          <p:cNvSpPr txBox="1"/>
          <p:nvPr/>
        </p:nvSpPr>
        <p:spPr>
          <a:xfrm>
            <a:off x="7759338" y="879389"/>
            <a:ext cx="3383279" cy="369332"/>
          </a:xfrm>
          <a:prstGeom prst="rect">
            <a:avLst/>
          </a:prstGeom>
          <a:noFill/>
        </p:spPr>
        <p:txBody>
          <a:bodyPr wrap="square" rtlCol="0">
            <a:spAutoFit/>
          </a:bodyPr>
          <a:lstStyle/>
          <a:p>
            <a:r>
              <a:rPr lang="en-IN" dirty="0"/>
              <a:t>CONTROL STRATEGY</a:t>
            </a:r>
          </a:p>
        </p:txBody>
      </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t="16671" b="15389"/>
          <a:stretch>
            <a:fillRect/>
          </a:stretch>
        </p:blipFill>
        <p:spPr>
          <a:xfrm>
            <a:off x="6459300" y="5891349"/>
            <a:ext cx="5638095" cy="692332"/>
          </a:xfrm>
          <a:prstGeom prst="rect">
            <a:avLst/>
          </a:prstGeom>
        </p:spPr>
      </p:pic>
      <p:sp>
        <p:nvSpPr>
          <p:cNvPr id="7" name="TextBox 6"/>
          <p:cNvSpPr txBox="1"/>
          <p:nvPr/>
        </p:nvSpPr>
        <p:spPr>
          <a:xfrm>
            <a:off x="274320" y="4245472"/>
            <a:ext cx="2586446" cy="646331"/>
          </a:xfrm>
          <a:prstGeom prst="rect">
            <a:avLst/>
          </a:prstGeom>
          <a:noFill/>
        </p:spPr>
        <p:txBody>
          <a:bodyPr wrap="square" rtlCol="0">
            <a:spAutoFit/>
          </a:bodyPr>
          <a:lstStyle/>
          <a:p>
            <a:r>
              <a:rPr lang="en-IN" dirty="0"/>
              <a:t>WT MODEL</a:t>
            </a:r>
          </a:p>
          <a:p>
            <a:endParaRPr lang="en-IN" dirty="0"/>
          </a:p>
        </p:txBody>
      </p:sp>
      <p:sp>
        <p:nvSpPr>
          <p:cNvPr id="8" name="TextBox 7"/>
          <p:cNvSpPr txBox="1"/>
          <p:nvPr/>
        </p:nvSpPr>
        <p:spPr>
          <a:xfrm>
            <a:off x="8595360" y="5525589"/>
            <a:ext cx="2259874" cy="369332"/>
          </a:xfrm>
          <a:prstGeom prst="rect">
            <a:avLst/>
          </a:prstGeom>
          <a:noFill/>
        </p:spPr>
        <p:txBody>
          <a:bodyPr wrap="square" rtlCol="0">
            <a:spAutoFit/>
          </a:bodyPr>
          <a:lstStyle/>
          <a:p>
            <a:r>
              <a:rPr lang="en-IN" dirty="0"/>
              <a:t>MPPT STRATEGY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009" t="4550" r="6095" b="2967"/>
          <a:stretch>
            <a:fillRect/>
          </a:stretch>
        </p:blipFill>
        <p:spPr>
          <a:xfrm>
            <a:off x="1645920" y="352462"/>
            <a:ext cx="8425543" cy="448056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645920" y="4833022"/>
                <a:ext cx="4532812" cy="2024978"/>
              </a:xfrm>
              <a:prstGeom prst="rect">
                <a:avLst/>
              </a:prstGeom>
              <a:noFill/>
            </p:spPr>
            <p:txBody>
              <a:bodyPr wrap="square" rtlCol="0">
                <a:spAutoFit/>
              </a:bodyPr>
              <a:lstStyle/>
              <a:p>
                <a:r>
                  <a:rPr lang="en-IN" dirty="0" smtClean="0"/>
                  <a:t>The generated power of the wind turbine at 8M/S is :</a:t>
                </a:r>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𝜔</m:t>
                      </m:r>
                      <m:r>
                        <m:rPr>
                          <m:sty m:val="p"/>
                        </m:rPr>
                        <a:rPr lang="el-GR" b="0" i="1" smtClean="0">
                          <a:latin typeface="Cambria Math" panose="02040503050406030204" pitchFamily="18" charset="0"/>
                          <a:ea typeface="Cambria Math" panose="02040503050406030204" pitchFamily="18" charset="0"/>
                        </a:rPr>
                        <m:t>Τ</m:t>
                      </m:r>
                      <m:r>
                        <a:rPr lang="en-IN" b="0" i="0" smtClean="0">
                          <a:latin typeface="Cambria Math" panose="02040503050406030204" pitchFamily="18" charset="0"/>
                          <a:ea typeface="Cambria Math" panose="02040503050406030204" pitchFamily="18" charset="0"/>
                        </a:rPr>
                        <m:t>=136.75∗−5600     =−765800 </m:t>
                      </m:r>
                      <m:r>
                        <m:rPr>
                          <m:sty m:val="p"/>
                        </m:rPr>
                        <a:rPr lang="en-IN" b="0" i="0" smtClean="0">
                          <a:latin typeface="Cambria Math" panose="02040503050406030204" pitchFamily="18" charset="0"/>
                          <a:ea typeface="Cambria Math" panose="02040503050406030204" pitchFamily="18" charset="0"/>
                        </a:rPr>
                        <m:t>watts</m:t>
                      </m:r>
                    </m:oMath>
                  </m:oMathPara>
                </a14:m>
                <a:endParaRPr lang="en-IN" b="0" dirty="0">
                  <a:ea typeface="Cambria Math" panose="02040503050406030204" pitchFamily="18" charset="0"/>
                </a:endParaRPr>
              </a:p>
              <a:p>
                <a:r>
                  <a:rPr lang="en-IN" dirty="0">
                    <a:ea typeface="Cambria Math" panose="02040503050406030204" pitchFamily="18" charset="0"/>
                  </a:rPr>
                  <a:t>w</a:t>
                </a:r>
                <a:r>
                  <a:rPr lang="en-IN" b="0" dirty="0">
                    <a:ea typeface="Cambria Math" panose="02040503050406030204" pitchFamily="18" charset="0"/>
                  </a:rPr>
                  <a:t>hich can be verified from the power wind curve.</a:t>
                </a:r>
              </a:p>
              <a:p>
                <a:endParaRPr lang="en-IN" b="0" dirty="0">
                  <a:ea typeface="Cambria Math"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645920" y="4833022"/>
                <a:ext cx="4532812" cy="2024978"/>
              </a:xfrm>
              <a:prstGeom prst="rect">
                <a:avLst/>
              </a:prstGeom>
              <a:blipFill>
                <a:blip r:embed="rId3"/>
                <a:stretch>
                  <a:fillRect l="-1075" t="-1807"/>
                </a:stretch>
              </a:blipFill>
            </p:spPr>
            <p:txBody>
              <a:bodyPr/>
              <a:lstStyle/>
              <a:p>
                <a:r>
                  <a:rPr lang="en-IN">
                    <a:noFill/>
                  </a:rPr>
                  <a:t> </a:t>
                </a:r>
              </a:p>
            </p:txBody>
          </p:sp>
        </mc:Fallback>
      </mc:AlternateContent>
      <p:sp>
        <p:nvSpPr>
          <p:cNvPr id="6" name="Rectangle 5"/>
          <p:cNvSpPr/>
          <p:nvPr/>
        </p:nvSpPr>
        <p:spPr>
          <a:xfrm>
            <a:off x="6387737" y="4833022"/>
            <a:ext cx="4545874" cy="1754326"/>
          </a:xfrm>
          <a:prstGeom prst="rect">
            <a:avLst/>
          </a:prstGeom>
        </p:spPr>
        <p:txBody>
          <a:bodyPr wrap="square">
            <a:spAutoFit/>
          </a:bodyPr>
          <a:lstStyle/>
          <a:p>
            <a:r>
              <a:rPr lang="en-IN" dirty="0"/>
              <a:t>The generated power of the wind turbine at 10M/S is :</a:t>
            </a:r>
          </a:p>
          <a:p>
            <a:r>
              <a:rPr lang="en-IN" dirty="0"/>
              <a:t>𝑃 =𝜔Τ = 171.25∗−8700</a:t>
            </a:r>
          </a:p>
          <a:p>
            <a:r>
              <a:rPr lang="en-IN" dirty="0"/>
              <a:t>   =−1489875 watts</a:t>
            </a:r>
          </a:p>
          <a:p>
            <a:r>
              <a:rPr lang="en-IN" dirty="0"/>
              <a:t>which can be verified from the power wind curve.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22269"/>
            <a:ext cx="6910252" cy="6335731"/>
          </a:xfrm>
          <a:prstGeom prst="rect">
            <a:avLst/>
          </a:prstGeom>
        </p:spPr>
      </p:pic>
      <p:sp>
        <p:nvSpPr>
          <p:cNvPr id="3" name="TextBox 2"/>
          <p:cNvSpPr txBox="1"/>
          <p:nvPr/>
        </p:nvSpPr>
        <p:spPr>
          <a:xfrm>
            <a:off x="2301240" y="0"/>
            <a:ext cx="8279674" cy="400110"/>
          </a:xfrm>
          <a:prstGeom prst="rect">
            <a:avLst/>
          </a:prstGeom>
          <a:noFill/>
        </p:spPr>
        <p:txBody>
          <a:bodyPr wrap="square" rtlCol="0">
            <a:spAutoFit/>
          </a:bodyPr>
          <a:lstStyle/>
          <a:p>
            <a:pPr algn="ctr"/>
            <a:r>
              <a:rPr lang="en-IN" sz="2000" b="1" u="sng" dirty="0">
                <a:solidFill>
                  <a:srgbClr val="FF0000"/>
                </a:solidFill>
                <a:latin typeface="+mj-lt"/>
              </a:rPr>
              <a:t>MATLAB SIMULATION AT WIND SPEED = 8M/S AND  AT WIND SPEED = 10M/S</a:t>
            </a:r>
          </a:p>
        </p:txBody>
      </p:sp>
      <p:sp>
        <p:nvSpPr>
          <p:cNvPr id="4" name="TextBox 3"/>
          <p:cNvSpPr txBox="1"/>
          <p:nvPr/>
        </p:nvSpPr>
        <p:spPr>
          <a:xfrm>
            <a:off x="6910251" y="508961"/>
            <a:ext cx="5159829" cy="6186309"/>
          </a:xfrm>
          <a:prstGeom prst="rect">
            <a:avLst/>
          </a:prstGeom>
          <a:noFill/>
        </p:spPr>
        <p:txBody>
          <a:bodyPr wrap="square" rtlCol="0">
            <a:spAutoFit/>
          </a:bodyPr>
          <a:lstStyle/>
          <a:p>
            <a:r>
              <a:rPr lang="en-IN" dirty="0"/>
              <a:t>The machine here </a:t>
            </a:r>
            <a:r>
              <a:rPr lang="en-IN" dirty="0" smtClean="0"/>
              <a:t>is operated as a </a:t>
            </a:r>
            <a:r>
              <a:rPr lang="en-IN" dirty="0"/>
              <a:t>generator</a:t>
            </a:r>
            <a:r>
              <a:rPr lang="en-IN" dirty="0" smtClean="0"/>
              <a:t>.</a:t>
            </a:r>
          </a:p>
          <a:p>
            <a:pPr marL="285750" indent="-285750">
              <a:buFont typeface="Arial" panose="020B0604020202020204" pitchFamily="34" charset="0"/>
              <a:buChar char="•"/>
            </a:pPr>
            <a:r>
              <a:rPr lang="en-IN" dirty="0" smtClean="0"/>
              <a:t> The </a:t>
            </a:r>
            <a:r>
              <a:rPr lang="en-IN" dirty="0"/>
              <a:t>speed is increasing slowly and slowly to the </a:t>
            </a:r>
            <a:r>
              <a:rPr lang="en-IN" dirty="0" smtClean="0"/>
              <a:t>steady </a:t>
            </a:r>
            <a:r>
              <a:rPr lang="en-IN" dirty="0"/>
              <a:t>state </a:t>
            </a:r>
            <a:r>
              <a:rPr lang="en-IN" dirty="0" smtClean="0"/>
              <a:t>at 8M/S and then again speed increases when the wind speed increases to 10M/S and reaches a steady state speed beyond the synchronous speed .</a:t>
            </a:r>
          </a:p>
          <a:p>
            <a:pPr marL="285750" indent="-285750">
              <a:buFont typeface="Arial" panose="020B0604020202020204" pitchFamily="34" charset="0"/>
              <a:buChar char="•"/>
            </a:pPr>
            <a:r>
              <a:rPr lang="en-IN" dirty="0" smtClean="0"/>
              <a:t>A </a:t>
            </a:r>
            <a:r>
              <a:rPr lang="en-IN" dirty="0"/>
              <a:t>strong perturbation in torque is present at the transient state, but at steady state it stays at negative non-zero value </a:t>
            </a:r>
            <a:r>
              <a:rPr lang="en-IN" dirty="0" smtClean="0"/>
              <a:t>at both wind speed = 8m/s and  at wind speed = 10m/s .</a:t>
            </a:r>
          </a:p>
          <a:p>
            <a:pPr marL="285750" indent="-285750">
              <a:buFont typeface="Arial" panose="020B0604020202020204" pitchFamily="34" charset="0"/>
              <a:buChar char="•"/>
            </a:pPr>
            <a:r>
              <a:rPr lang="en-IN" dirty="0" smtClean="0"/>
              <a:t>The </a:t>
            </a:r>
            <a:r>
              <a:rPr lang="en-IN" dirty="0"/>
              <a:t>Vs, Is, </a:t>
            </a:r>
            <a:r>
              <a:rPr lang="en-IN" dirty="0" err="1"/>
              <a:t>Ir</a:t>
            </a:r>
            <a:r>
              <a:rPr lang="en-IN" dirty="0"/>
              <a:t> all are sinusoidal in nature at steady state.</a:t>
            </a:r>
          </a:p>
          <a:p>
            <a:pPr marL="285750" indent="-285750">
              <a:buFont typeface="Arial" panose="020B0604020202020204" pitchFamily="34" charset="0"/>
              <a:buChar char="•"/>
            </a:pPr>
            <a:r>
              <a:rPr lang="en-IN" dirty="0"/>
              <a:t>An initial disturbance is present in the </a:t>
            </a:r>
            <a:r>
              <a:rPr lang="en-IN" dirty="0" err="1"/>
              <a:t>iq</a:t>
            </a:r>
            <a:r>
              <a:rPr lang="en-IN" dirty="0"/>
              <a:t> and id but at steady state id stays at zero and </a:t>
            </a:r>
            <a:r>
              <a:rPr lang="en-IN" dirty="0" err="1"/>
              <a:t>iq</a:t>
            </a:r>
            <a:r>
              <a:rPr lang="en-IN" dirty="0"/>
              <a:t> takes positive non zero </a:t>
            </a:r>
            <a:r>
              <a:rPr lang="en-IN" dirty="0" smtClean="0"/>
              <a:t>value </a:t>
            </a:r>
            <a:r>
              <a:rPr lang="en-IN" dirty="0"/>
              <a:t>at both wind speed = 8m/s and  at wind speed = 10m/s </a:t>
            </a:r>
            <a:r>
              <a:rPr lang="en-IN" dirty="0" smtClean="0"/>
              <a:t>.</a:t>
            </a:r>
            <a:endParaRPr lang="en-IN" dirty="0"/>
          </a:p>
          <a:p>
            <a:pPr marL="285750" indent="-285750">
              <a:buFont typeface="Arial" panose="020B0604020202020204" pitchFamily="34" charset="0"/>
              <a:buChar char="•"/>
            </a:pPr>
            <a:r>
              <a:rPr lang="en-IN" dirty="0"/>
              <a:t>An initial disturbance is present in the </a:t>
            </a:r>
            <a:r>
              <a:rPr lang="en-IN" dirty="0" err="1"/>
              <a:t>vdr</a:t>
            </a:r>
            <a:r>
              <a:rPr lang="en-IN" dirty="0"/>
              <a:t> and </a:t>
            </a:r>
            <a:r>
              <a:rPr lang="en-IN" dirty="0" err="1"/>
              <a:t>vq</a:t>
            </a:r>
            <a:r>
              <a:rPr lang="en-IN" dirty="0"/>
              <a:t> but at steady state </a:t>
            </a:r>
            <a:r>
              <a:rPr lang="en-IN" dirty="0" err="1"/>
              <a:t>vdr</a:t>
            </a:r>
            <a:r>
              <a:rPr lang="en-IN" dirty="0"/>
              <a:t> occupies zero value and </a:t>
            </a:r>
            <a:r>
              <a:rPr lang="en-IN" dirty="0" err="1"/>
              <a:t>vq</a:t>
            </a:r>
            <a:r>
              <a:rPr lang="en-IN" dirty="0"/>
              <a:t> takes a </a:t>
            </a:r>
            <a:r>
              <a:rPr lang="en-IN" dirty="0" smtClean="0"/>
              <a:t>positive non zero value at wind </a:t>
            </a:r>
            <a:r>
              <a:rPr lang="en-IN" dirty="0"/>
              <a:t>speed = 8m/s and </a:t>
            </a:r>
            <a:r>
              <a:rPr lang="en-IN" dirty="0" smtClean="0"/>
              <a:t>a negative </a:t>
            </a:r>
            <a:r>
              <a:rPr lang="en-IN" dirty="0"/>
              <a:t>non zero value</a:t>
            </a:r>
            <a:r>
              <a:rPr lang="en-IN" dirty="0" smtClean="0"/>
              <a:t> </a:t>
            </a:r>
            <a:r>
              <a:rPr lang="en-IN" dirty="0"/>
              <a:t>at wind -</a:t>
            </a:r>
            <a:endParaRPr lang="en-IN" dirty="0" smtClean="0"/>
          </a:p>
          <a:p>
            <a:r>
              <a:rPr lang="en-IN" dirty="0"/>
              <a:t> </a:t>
            </a:r>
            <a:r>
              <a:rPr lang="en-IN" dirty="0" smtClean="0"/>
              <a:t>     speed = </a:t>
            </a:r>
            <a:r>
              <a:rPr lang="en-IN" dirty="0"/>
              <a:t>10m/s </a:t>
            </a:r>
            <a:r>
              <a:rPr lang="en-IN" dirty="0" smtClean="0"/>
              <a:t>.</a:t>
            </a:r>
            <a:endParaRPr lang="en-IN" dirty="0"/>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97" y="552212"/>
            <a:ext cx="11593196" cy="6093537"/>
          </a:xfrm>
          <a:prstGeom prst="rect">
            <a:avLst/>
          </a:prstGeom>
        </p:spPr>
      </p:pic>
      <p:sp>
        <p:nvSpPr>
          <p:cNvPr id="4" name="TextBox 3"/>
          <p:cNvSpPr txBox="1"/>
          <p:nvPr/>
        </p:nvSpPr>
        <p:spPr>
          <a:xfrm>
            <a:off x="1188720" y="0"/>
            <a:ext cx="10136777" cy="954107"/>
          </a:xfrm>
          <a:prstGeom prst="rect">
            <a:avLst/>
          </a:prstGeom>
          <a:noFill/>
        </p:spPr>
        <p:txBody>
          <a:bodyPr wrap="square" rtlCol="0">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3. MATLAB SIMULATION ON GRID CONVERTER IMPLEMENTATION IN WIND TURBINE ON DFIG </a:t>
            </a:r>
          </a:p>
        </p:txBody>
      </p:sp>
    </p:spTree>
    <p:extLst>
      <p:ext uri="{BB962C8B-B14F-4D97-AF65-F5344CB8AC3E}">
        <p14:creationId xmlns:p14="http://schemas.microsoft.com/office/powerpoint/2010/main" val="231151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7" y="611075"/>
            <a:ext cx="11456125" cy="6011793"/>
          </a:xfrm>
          <a:prstGeom prst="rect">
            <a:avLst/>
          </a:prstGeom>
        </p:spPr>
      </p:pic>
      <p:sp>
        <p:nvSpPr>
          <p:cNvPr id="4" name="TextBox 3"/>
          <p:cNvSpPr txBox="1"/>
          <p:nvPr/>
        </p:nvSpPr>
        <p:spPr>
          <a:xfrm>
            <a:off x="1254034" y="104503"/>
            <a:ext cx="4545875" cy="369332"/>
          </a:xfrm>
          <a:prstGeom prst="rect">
            <a:avLst/>
          </a:prstGeom>
          <a:noFill/>
        </p:spPr>
        <p:txBody>
          <a:bodyPr wrap="square" rtlCol="0">
            <a:spAutoFit/>
          </a:bodyPr>
          <a:lstStyle/>
          <a:p>
            <a:r>
              <a:rPr lang="en-IN" b="1" u="sng" dirty="0">
                <a:solidFill>
                  <a:srgbClr val="FF0000"/>
                </a:solidFill>
                <a:latin typeface="+mj-lt"/>
              </a:rPr>
              <a:t>INSIDE THE CONTROL CIRCUIT BLOCK </a:t>
            </a:r>
          </a:p>
        </p:txBody>
      </p:sp>
    </p:spTree>
    <p:extLst>
      <p:ext uri="{BB962C8B-B14F-4D97-AF65-F5344CB8AC3E}">
        <p14:creationId xmlns:p14="http://schemas.microsoft.com/office/powerpoint/2010/main" val="2696992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29" y="109248"/>
            <a:ext cx="3724546" cy="369332"/>
          </a:xfrm>
          <a:prstGeom prst="rect">
            <a:avLst/>
          </a:prstGeom>
        </p:spPr>
        <p:txBody>
          <a:bodyPr wrap="none">
            <a:spAutoFit/>
          </a:bodyPr>
          <a:lstStyle/>
          <a:p>
            <a:r>
              <a:rPr lang="en-IN" b="1" u="sng" dirty="0">
                <a:solidFill>
                  <a:srgbClr val="FF0000"/>
                </a:solidFill>
                <a:latin typeface="+mj-lt"/>
              </a:rPr>
              <a:t>INSIDE THE CONTROL CIRCUIT1 BLOCK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739380"/>
            <a:ext cx="11913326" cy="5909613"/>
          </a:xfrm>
          <a:prstGeom prst="rect">
            <a:avLst/>
          </a:prstGeom>
        </p:spPr>
      </p:pic>
    </p:spTree>
    <p:extLst>
      <p:ext uri="{BB962C8B-B14F-4D97-AF65-F5344CB8AC3E}">
        <p14:creationId xmlns:p14="http://schemas.microsoft.com/office/powerpoint/2010/main" val="1218428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369332"/>
          </a:xfrm>
          <a:prstGeom prst="rect">
            <a:avLst/>
          </a:prstGeom>
        </p:spPr>
        <p:txBody>
          <a:bodyPr wrap="square">
            <a:spAutoFit/>
          </a:bodyPr>
          <a:lstStyle/>
          <a:p>
            <a:pPr algn="ctr"/>
            <a:r>
              <a:rPr lang="en-IN" b="1" u="sng" dirty="0">
                <a:solidFill>
                  <a:srgbClr val="FF0000"/>
                </a:solidFill>
                <a:latin typeface="+mj-lt"/>
              </a:rPr>
              <a:t>MATLAB SIMULATION AT WIND SPEED = 7.5 M/S FOR ROTOR SIDE CONTROL</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0715" b="2687"/>
          <a:stretch/>
        </p:blipFill>
        <p:spPr>
          <a:xfrm>
            <a:off x="124099" y="483772"/>
            <a:ext cx="6551022" cy="6099908"/>
          </a:xfrm>
          <a:prstGeom prst="rect">
            <a:avLst/>
          </a:prstGeom>
        </p:spPr>
      </p:pic>
      <p:sp>
        <p:nvSpPr>
          <p:cNvPr id="2" name="TextBox 1"/>
          <p:cNvSpPr txBox="1"/>
          <p:nvPr/>
        </p:nvSpPr>
        <p:spPr>
          <a:xfrm>
            <a:off x="6844937" y="483772"/>
            <a:ext cx="5120640" cy="4247317"/>
          </a:xfrm>
          <a:prstGeom prst="rect">
            <a:avLst/>
          </a:prstGeom>
          <a:noFill/>
        </p:spPr>
        <p:txBody>
          <a:bodyPr wrap="square" rtlCol="0">
            <a:spAutoFit/>
          </a:bodyPr>
          <a:lstStyle/>
          <a:p>
            <a:r>
              <a:rPr lang="en-IN" dirty="0"/>
              <a:t>The machine here is operated as a generator.</a:t>
            </a:r>
          </a:p>
          <a:p>
            <a:pPr marL="285750" indent="-285750">
              <a:buFont typeface="Arial" panose="020B0604020202020204" pitchFamily="34" charset="0"/>
              <a:buChar char="•"/>
            </a:pPr>
            <a:r>
              <a:rPr lang="en-IN" dirty="0"/>
              <a:t> The speed is increasing slowly and slowly to the steady state at </a:t>
            </a:r>
            <a:r>
              <a:rPr lang="en-IN" dirty="0" smtClean="0"/>
              <a:t>7.5M/S wind speed.</a:t>
            </a:r>
            <a:endParaRPr lang="en-IN" dirty="0"/>
          </a:p>
          <a:p>
            <a:pPr marL="285750" indent="-285750">
              <a:buFont typeface="Arial" panose="020B0604020202020204" pitchFamily="34" charset="0"/>
              <a:buChar char="•"/>
            </a:pPr>
            <a:r>
              <a:rPr lang="en-IN" dirty="0"/>
              <a:t>A strong perturbation in torque is present at the transient state, but at steady state it stays at negative non-zero </a:t>
            </a:r>
            <a:r>
              <a:rPr lang="en-IN" dirty="0" smtClean="0"/>
              <a:t>value.</a:t>
            </a:r>
            <a:endParaRPr lang="en-IN" dirty="0"/>
          </a:p>
          <a:p>
            <a:pPr marL="285750" indent="-285750">
              <a:buFont typeface="Arial" panose="020B0604020202020204" pitchFamily="34" charset="0"/>
              <a:buChar char="•"/>
            </a:pPr>
            <a:r>
              <a:rPr lang="en-IN" dirty="0"/>
              <a:t>The Vs, Is, </a:t>
            </a:r>
            <a:r>
              <a:rPr lang="en-IN" dirty="0" err="1"/>
              <a:t>Ir</a:t>
            </a:r>
            <a:r>
              <a:rPr lang="en-IN" dirty="0"/>
              <a:t> all are sinusoidal in nature at steady state.</a:t>
            </a:r>
          </a:p>
          <a:p>
            <a:pPr marL="285750" indent="-285750">
              <a:buFont typeface="Arial" panose="020B0604020202020204" pitchFamily="34" charset="0"/>
              <a:buChar char="•"/>
            </a:pPr>
            <a:r>
              <a:rPr lang="en-IN" dirty="0"/>
              <a:t>An initial disturbance is present in the </a:t>
            </a:r>
            <a:r>
              <a:rPr lang="en-IN" dirty="0" err="1"/>
              <a:t>iq</a:t>
            </a:r>
            <a:r>
              <a:rPr lang="en-IN" dirty="0"/>
              <a:t> and id but at steady state id stays at zero and </a:t>
            </a:r>
            <a:r>
              <a:rPr lang="en-IN" dirty="0" err="1"/>
              <a:t>iq</a:t>
            </a:r>
            <a:r>
              <a:rPr lang="en-IN" dirty="0"/>
              <a:t> takes positive non zero </a:t>
            </a:r>
            <a:r>
              <a:rPr lang="en-IN" dirty="0" smtClean="0"/>
              <a:t>value.</a:t>
            </a:r>
            <a:endParaRPr lang="en-IN" dirty="0"/>
          </a:p>
          <a:p>
            <a:pPr marL="285750" indent="-285750">
              <a:buFont typeface="Arial" panose="020B0604020202020204" pitchFamily="34" charset="0"/>
              <a:buChar char="•"/>
            </a:pPr>
            <a:r>
              <a:rPr lang="en-IN" dirty="0"/>
              <a:t>An initial disturbance is present in the </a:t>
            </a:r>
            <a:r>
              <a:rPr lang="en-IN" dirty="0" err="1"/>
              <a:t>vdr</a:t>
            </a:r>
            <a:r>
              <a:rPr lang="en-IN" dirty="0"/>
              <a:t> and </a:t>
            </a:r>
            <a:r>
              <a:rPr lang="en-IN" dirty="0" err="1"/>
              <a:t>vq</a:t>
            </a:r>
            <a:r>
              <a:rPr lang="en-IN" dirty="0"/>
              <a:t> but at steady state </a:t>
            </a:r>
            <a:r>
              <a:rPr lang="en-IN" dirty="0" err="1"/>
              <a:t>vdr</a:t>
            </a:r>
            <a:r>
              <a:rPr lang="en-IN" dirty="0"/>
              <a:t> occupies zero value and </a:t>
            </a:r>
            <a:r>
              <a:rPr lang="en-IN" dirty="0" err="1"/>
              <a:t>vq</a:t>
            </a:r>
            <a:r>
              <a:rPr lang="en-IN" dirty="0"/>
              <a:t> takes a positive non zero </a:t>
            </a:r>
            <a:r>
              <a:rPr lang="en-IN" dirty="0" smtClean="0"/>
              <a:t>value.</a:t>
            </a:r>
            <a:endParaRPr lang="en-IN" dirty="0"/>
          </a:p>
          <a:p>
            <a:endParaRPr lang="en-IN" dirty="0"/>
          </a:p>
        </p:txBody>
      </p:sp>
    </p:spTree>
    <p:extLst>
      <p:ext uri="{BB962C8B-B14F-4D97-AF65-F5344CB8AC3E}">
        <p14:creationId xmlns:p14="http://schemas.microsoft.com/office/powerpoint/2010/main" val="3647904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0790" b="2322"/>
          <a:stretch/>
        </p:blipFill>
        <p:spPr>
          <a:xfrm>
            <a:off x="0" y="522962"/>
            <a:ext cx="6544491" cy="6217472"/>
          </a:xfrm>
          <a:prstGeom prst="rect">
            <a:avLst/>
          </a:prstGeom>
        </p:spPr>
      </p:pic>
      <p:sp>
        <p:nvSpPr>
          <p:cNvPr id="3" name="Rectangle 2"/>
          <p:cNvSpPr/>
          <p:nvPr/>
        </p:nvSpPr>
        <p:spPr>
          <a:xfrm>
            <a:off x="0" y="0"/>
            <a:ext cx="12192000" cy="369332"/>
          </a:xfrm>
          <a:prstGeom prst="rect">
            <a:avLst/>
          </a:prstGeom>
        </p:spPr>
        <p:txBody>
          <a:bodyPr wrap="square">
            <a:spAutoFit/>
          </a:bodyPr>
          <a:lstStyle/>
          <a:p>
            <a:pPr algn="ctr"/>
            <a:r>
              <a:rPr lang="en-IN" b="1" u="sng" dirty="0">
                <a:solidFill>
                  <a:srgbClr val="FF0000"/>
                </a:solidFill>
                <a:latin typeface="+mj-lt"/>
              </a:rPr>
              <a:t>MATLAB SIMULATION AT WIND SPEED = 7.5 M/S FOR GRID SIDE CONTROL</a:t>
            </a:r>
          </a:p>
        </p:txBody>
      </p:sp>
      <p:sp>
        <p:nvSpPr>
          <p:cNvPr id="4" name="TextBox 3"/>
          <p:cNvSpPr txBox="1"/>
          <p:nvPr/>
        </p:nvSpPr>
        <p:spPr>
          <a:xfrm>
            <a:off x="6648994" y="522962"/>
            <a:ext cx="5329646" cy="2862322"/>
          </a:xfrm>
          <a:prstGeom prst="rect">
            <a:avLst/>
          </a:prstGeom>
          <a:noFill/>
        </p:spPr>
        <p:txBody>
          <a:bodyPr wrap="square" rtlCol="0">
            <a:spAutoFit/>
          </a:bodyPr>
          <a:lstStyle/>
          <a:p>
            <a:r>
              <a:rPr lang="en-IN" dirty="0"/>
              <a:t>The machine here is operated as a generator.</a:t>
            </a:r>
          </a:p>
          <a:p>
            <a:pPr marL="285750" indent="-285750">
              <a:buFont typeface="Arial" panose="020B0604020202020204" pitchFamily="34" charset="0"/>
              <a:buChar char="•"/>
            </a:pPr>
            <a:r>
              <a:rPr lang="en-IN" dirty="0"/>
              <a:t> </a:t>
            </a:r>
            <a:r>
              <a:rPr lang="en-IN" dirty="0" smtClean="0"/>
              <a:t>There is a large overshoot in the DC bus voltage since the start-up we he done is very strong.</a:t>
            </a:r>
          </a:p>
          <a:p>
            <a:pPr marL="285750" indent="-285750">
              <a:buFont typeface="Arial" panose="020B0604020202020204" pitchFamily="34" charset="0"/>
              <a:buChar char="•"/>
            </a:pPr>
            <a:r>
              <a:rPr lang="en-IN" dirty="0" smtClean="0"/>
              <a:t>The reference reactive power stays at zero.</a:t>
            </a:r>
            <a:endParaRPr lang="en-IN" dirty="0"/>
          </a:p>
          <a:p>
            <a:pPr marL="285750" indent="-285750">
              <a:buFont typeface="Arial" panose="020B0604020202020204" pitchFamily="34" charset="0"/>
              <a:buChar char="•"/>
            </a:pPr>
            <a:r>
              <a:rPr lang="en-IN" dirty="0"/>
              <a:t>The Vs, Is, </a:t>
            </a:r>
            <a:r>
              <a:rPr lang="en-IN" dirty="0" err="1"/>
              <a:t>Ir</a:t>
            </a:r>
            <a:r>
              <a:rPr lang="en-IN" dirty="0"/>
              <a:t> all are sinusoidal in nature at steady state.</a:t>
            </a:r>
          </a:p>
          <a:p>
            <a:pPr marL="285750" indent="-285750">
              <a:buFont typeface="Arial" panose="020B0604020202020204" pitchFamily="34" charset="0"/>
              <a:buChar char="•"/>
            </a:pPr>
            <a:r>
              <a:rPr lang="en-IN" dirty="0"/>
              <a:t>An initial disturbance is present in the </a:t>
            </a:r>
            <a:r>
              <a:rPr lang="en-IN" dirty="0" err="1" smtClean="0"/>
              <a:t>iqg</a:t>
            </a:r>
            <a:r>
              <a:rPr lang="en-IN" dirty="0" smtClean="0"/>
              <a:t> </a:t>
            </a:r>
            <a:r>
              <a:rPr lang="en-IN" dirty="0"/>
              <a:t>and </a:t>
            </a:r>
            <a:r>
              <a:rPr lang="en-IN" dirty="0" err="1" smtClean="0"/>
              <a:t>idg</a:t>
            </a:r>
            <a:r>
              <a:rPr lang="en-IN" dirty="0" smtClean="0"/>
              <a:t>.</a:t>
            </a:r>
          </a:p>
          <a:p>
            <a:pPr marL="285750" indent="-285750">
              <a:buFont typeface="Arial" panose="020B0604020202020204" pitchFamily="34" charset="0"/>
              <a:buChar char="•"/>
            </a:pPr>
            <a:r>
              <a:rPr lang="en-IN" dirty="0"/>
              <a:t>An initial disturbance is present in the </a:t>
            </a:r>
            <a:r>
              <a:rPr lang="en-IN" dirty="0" err="1" smtClean="0"/>
              <a:t>vdg</a:t>
            </a:r>
            <a:r>
              <a:rPr lang="en-IN" dirty="0" smtClean="0"/>
              <a:t> </a:t>
            </a:r>
            <a:r>
              <a:rPr lang="en-IN" dirty="0"/>
              <a:t>and </a:t>
            </a:r>
            <a:r>
              <a:rPr lang="en-IN" dirty="0" err="1" smtClean="0"/>
              <a:t>vqg</a:t>
            </a:r>
            <a:r>
              <a:rPr lang="en-IN" dirty="0" smtClean="0"/>
              <a:t>.</a:t>
            </a:r>
            <a:endParaRPr lang="en-IN" dirty="0"/>
          </a:p>
          <a:p>
            <a:endParaRPr lang="en-IN"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08509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0113" b="3403"/>
          <a:stretch/>
        </p:blipFill>
        <p:spPr>
          <a:xfrm>
            <a:off x="0" y="646331"/>
            <a:ext cx="6426926" cy="6094103"/>
          </a:xfrm>
          <a:prstGeom prst="rect">
            <a:avLst/>
          </a:prstGeom>
        </p:spPr>
      </p:pic>
      <p:sp>
        <p:nvSpPr>
          <p:cNvPr id="3" name="Rectangle 2"/>
          <p:cNvSpPr/>
          <p:nvPr/>
        </p:nvSpPr>
        <p:spPr>
          <a:xfrm>
            <a:off x="1" y="0"/>
            <a:ext cx="12192000" cy="369332"/>
          </a:xfrm>
          <a:prstGeom prst="rect">
            <a:avLst/>
          </a:prstGeom>
        </p:spPr>
        <p:txBody>
          <a:bodyPr wrap="square">
            <a:spAutoFit/>
          </a:bodyPr>
          <a:lstStyle/>
          <a:p>
            <a:pPr algn="ctr"/>
            <a:r>
              <a:rPr lang="en-IN" b="1" u="sng" dirty="0">
                <a:solidFill>
                  <a:srgbClr val="FF0000"/>
                </a:solidFill>
                <a:latin typeface="+mj-lt"/>
              </a:rPr>
              <a:t>MATLAB SIMULATION AT WIND SPEED = 11M/S AND OG_REF FROM 0 TO -</a:t>
            </a:r>
            <a:r>
              <a:rPr lang="en-IN" b="1" u="sng" dirty="0" smtClean="0">
                <a:solidFill>
                  <a:srgbClr val="FF0000"/>
                </a:solidFill>
                <a:latin typeface="+mj-lt"/>
              </a:rPr>
              <a:t>400VA FOR </a:t>
            </a:r>
            <a:r>
              <a:rPr lang="en-IN" b="1" u="sng" dirty="0">
                <a:solidFill>
                  <a:srgbClr val="FF0000"/>
                </a:solidFill>
                <a:latin typeface="+mj-lt"/>
              </a:rPr>
              <a:t>ROTOR SIDE CONTROL</a:t>
            </a:r>
          </a:p>
        </p:txBody>
      </p:sp>
      <p:sp>
        <p:nvSpPr>
          <p:cNvPr id="4" name="TextBox 3"/>
          <p:cNvSpPr txBox="1"/>
          <p:nvPr/>
        </p:nvSpPr>
        <p:spPr>
          <a:xfrm>
            <a:off x="6557554" y="646331"/>
            <a:ext cx="5634446" cy="4524315"/>
          </a:xfrm>
          <a:prstGeom prst="rect">
            <a:avLst/>
          </a:prstGeom>
          <a:noFill/>
        </p:spPr>
        <p:txBody>
          <a:bodyPr wrap="square" rtlCol="0">
            <a:spAutoFit/>
          </a:bodyPr>
          <a:lstStyle/>
          <a:p>
            <a:r>
              <a:rPr lang="en-IN" dirty="0"/>
              <a:t>The machine here is operated as a generator.</a:t>
            </a:r>
          </a:p>
          <a:p>
            <a:pPr marL="285750" indent="-285750">
              <a:buFont typeface="Arial" panose="020B0604020202020204" pitchFamily="34" charset="0"/>
              <a:buChar char="•"/>
            </a:pPr>
            <a:r>
              <a:rPr lang="en-IN" dirty="0"/>
              <a:t> The speed is increasing slowly and slowly to the steady state at </a:t>
            </a:r>
            <a:r>
              <a:rPr lang="en-IN" dirty="0" smtClean="0"/>
              <a:t>11M/S </a:t>
            </a:r>
            <a:r>
              <a:rPr lang="en-IN" dirty="0"/>
              <a:t>wind speed.</a:t>
            </a:r>
          </a:p>
          <a:p>
            <a:pPr marL="285750" indent="-285750">
              <a:buFont typeface="Arial" panose="020B0604020202020204" pitchFamily="34" charset="0"/>
              <a:buChar char="•"/>
            </a:pPr>
            <a:r>
              <a:rPr lang="en-IN" dirty="0"/>
              <a:t>A strong perturbation in torque is present at the transient state, but at steady state it stays at negative non-zero value.</a:t>
            </a:r>
          </a:p>
          <a:p>
            <a:pPr marL="285750" indent="-285750">
              <a:buFont typeface="Arial" panose="020B0604020202020204" pitchFamily="34" charset="0"/>
              <a:buChar char="•"/>
            </a:pPr>
            <a:r>
              <a:rPr lang="en-IN" dirty="0"/>
              <a:t>The Vs, Is, </a:t>
            </a:r>
            <a:r>
              <a:rPr lang="en-IN" dirty="0" err="1"/>
              <a:t>Ir</a:t>
            </a:r>
            <a:r>
              <a:rPr lang="en-IN" dirty="0"/>
              <a:t> all are sinusoidal in nature at steady state.</a:t>
            </a:r>
          </a:p>
          <a:p>
            <a:pPr marL="285750" indent="-285750">
              <a:buFont typeface="Arial" panose="020B0604020202020204" pitchFamily="34" charset="0"/>
              <a:buChar char="•"/>
            </a:pPr>
            <a:r>
              <a:rPr lang="en-IN" dirty="0"/>
              <a:t>An initial disturbance is present in the </a:t>
            </a:r>
            <a:r>
              <a:rPr lang="en-IN" dirty="0" err="1"/>
              <a:t>iq</a:t>
            </a:r>
            <a:r>
              <a:rPr lang="en-IN" dirty="0"/>
              <a:t> and id but at steady state id stays at zero and </a:t>
            </a:r>
            <a:r>
              <a:rPr lang="en-IN" dirty="0" err="1"/>
              <a:t>iq</a:t>
            </a:r>
            <a:r>
              <a:rPr lang="en-IN" dirty="0"/>
              <a:t> takes positive non zero value</a:t>
            </a:r>
            <a:r>
              <a:rPr lang="en-IN" dirty="0" smtClean="0"/>
              <a:t>.</a:t>
            </a:r>
          </a:p>
          <a:p>
            <a:pPr marL="285750" indent="-285750">
              <a:buFont typeface="Arial" panose="020B0604020202020204" pitchFamily="34" charset="0"/>
              <a:buChar char="•"/>
            </a:pPr>
            <a:r>
              <a:rPr lang="en-IN" dirty="0"/>
              <a:t>T</a:t>
            </a:r>
            <a:r>
              <a:rPr lang="en-IN" dirty="0" smtClean="0"/>
              <a:t>he rotor side currents are almost constant at hyper synchronous speed.</a:t>
            </a:r>
            <a:endParaRPr lang="en-IN" dirty="0"/>
          </a:p>
          <a:p>
            <a:pPr marL="285750" indent="-285750">
              <a:buFont typeface="Arial" panose="020B0604020202020204" pitchFamily="34" charset="0"/>
              <a:buChar char="•"/>
            </a:pPr>
            <a:r>
              <a:rPr lang="en-IN" dirty="0"/>
              <a:t>An initial disturbance is present in the </a:t>
            </a:r>
            <a:r>
              <a:rPr lang="en-IN" dirty="0" err="1"/>
              <a:t>vdr</a:t>
            </a:r>
            <a:r>
              <a:rPr lang="en-IN" dirty="0"/>
              <a:t> and </a:t>
            </a:r>
            <a:r>
              <a:rPr lang="en-IN" dirty="0" err="1"/>
              <a:t>vq</a:t>
            </a:r>
            <a:r>
              <a:rPr lang="en-IN" dirty="0"/>
              <a:t> but at steady state </a:t>
            </a:r>
            <a:r>
              <a:rPr lang="en-IN" dirty="0" err="1"/>
              <a:t>vdr</a:t>
            </a:r>
            <a:r>
              <a:rPr lang="en-IN" dirty="0"/>
              <a:t> occupies zero value and </a:t>
            </a:r>
            <a:r>
              <a:rPr lang="en-IN" dirty="0" err="1"/>
              <a:t>vq</a:t>
            </a:r>
            <a:r>
              <a:rPr lang="en-IN" dirty="0"/>
              <a:t> takes a </a:t>
            </a:r>
            <a:r>
              <a:rPr lang="en-IN" dirty="0" smtClean="0"/>
              <a:t>negative </a:t>
            </a:r>
            <a:r>
              <a:rPr lang="en-IN" dirty="0"/>
              <a:t>non zero value.</a:t>
            </a:r>
          </a:p>
          <a:p>
            <a:endParaRPr lang="en-IN" dirty="0"/>
          </a:p>
        </p:txBody>
      </p:sp>
    </p:spTree>
    <p:extLst>
      <p:ext uri="{BB962C8B-B14F-4D97-AF65-F5344CB8AC3E}">
        <p14:creationId xmlns:p14="http://schemas.microsoft.com/office/powerpoint/2010/main" val="3911318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0534" b="2661"/>
          <a:stretch/>
        </p:blipFill>
        <p:spPr>
          <a:xfrm>
            <a:off x="0" y="646331"/>
            <a:ext cx="6439989" cy="6067978"/>
          </a:xfrm>
          <a:prstGeom prst="rect">
            <a:avLst/>
          </a:prstGeom>
        </p:spPr>
      </p:pic>
      <p:sp>
        <p:nvSpPr>
          <p:cNvPr id="3" name="Rectangle 2"/>
          <p:cNvSpPr/>
          <p:nvPr/>
        </p:nvSpPr>
        <p:spPr>
          <a:xfrm>
            <a:off x="0" y="0"/>
            <a:ext cx="12192000" cy="369332"/>
          </a:xfrm>
          <a:prstGeom prst="rect">
            <a:avLst/>
          </a:prstGeom>
        </p:spPr>
        <p:txBody>
          <a:bodyPr wrap="square">
            <a:spAutoFit/>
          </a:bodyPr>
          <a:lstStyle/>
          <a:p>
            <a:pPr algn="ctr"/>
            <a:r>
              <a:rPr lang="en-IN" b="1" u="sng" dirty="0">
                <a:solidFill>
                  <a:srgbClr val="FF0000"/>
                </a:solidFill>
                <a:latin typeface="+mj-lt"/>
              </a:rPr>
              <a:t>MATLAB SIMULATION AT WIND SPEED = 11M/S AND OG_REF FROM 0 TO </a:t>
            </a:r>
            <a:r>
              <a:rPr lang="en-IN" b="1" u="sng" dirty="0" smtClean="0">
                <a:solidFill>
                  <a:srgbClr val="FF0000"/>
                </a:solidFill>
                <a:latin typeface="+mj-lt"/>
              </a:rPr>
              <a:t>-</a:t>
            </a:r>
            <a:r>
              <a:rPr lang="en-IN" b="1" u="sng" dirty="0">
                <a:solidFill>
                  <a:srgbClr val="FF0000"/>
                </a:solidFill>
              </a:rPr>
              <a:t> </a:t>
            </a:r>
            <a:r>
              <a:rPr lang="en-IN" b="1" u="sng" dirty="0">
                <a:solidFill>
                  <a:srgbClr val="FF0000"/>
                </a:solidFill>
                <a:latin typeface="+mj-lt"/>
              </a:rPr>
              <a:t>400VA</a:t>
            </a:r>
            <a:r>
              <a:rPr lang="en-IN" b="1" u="sng" dirty="0" smtClean="0">
                <a:solidFill>
                  <a:srgbClr val="FF0000"/>
                </a:solidFill>
                <a:latin typeface="+mj-lt"/>
              </a:rPr>
              <a:t> FOR </a:t>
            </a:r>
            <a:r>
              <a:rPr lang="en-IN" b="1" u="sng" dirty="0">
                <a:solidFill>
                  <a:srgbClr val="FF0000"/>
                </a:solidFill>
                <a:latin typeface="+mj-lt"/>
              </a:rPr>
              <a:t>GRID SIDE CONTROL</a:t>
            </a:r>
          </a:p>
        </p:txBody>
      </p:sp>
      <p:sp>
        <p:nvSpPr>
          <p:cNvPr id="4" name="TextBox 3"/>
          <p:cNvSpPr txBox="1"/>
          <p:nvPr/>
        </p:nvSpPr>
        <p:spPr>
          <a:xfrm>
            <a:off x="6557554" y="646331"/>
            <a:ext cx="5525589" cy="2862322"/>
          </a:xfrm>
          <a:prstGeom prst="rect">
            <a:avLst/>
          </a:prstGeom>
          <a:noFill/>
        </p:spPr>
        <p:txBody>
          <a:bodyPr wrap="square" rtlCol="0">
            <a:spAutoFit/>
          </a:bodyPr>
          <a:lstStyle/>
          <a:p>
            <a:r>
              <a:rPr lang="en-IN" dirty="0"/>
              <a:t>The machine here is operated as a generator.</a:t>
            </a:r>
          </a:p>
          <a:p>
            <a:pPr marL="285750" indent="-285750">
              <a:buFont typeface="Arial" panose="020B0604020202020204" pitchFamily="34" charset="0"/>
              <a:buChar char="•"/>
            </a:pPr>
            <a:r>
              <a:rPr lang="en-IN" dirty="0"/>
              <a:t> There is a </a:t>
            </a:r>
            <a:r>
              <a:rPr lang="en-IN" dirty="0" smtClean="0"/>
              <a:t>strong perturbance present in </a:t>
            </a:r>
            <a:r>
              <a:rPr lang="en-IN" dirty="0"/>
              <a:t>the DC </a:t>
            </a:r>
            <a:r>
              <a:rPr lang="en-IN" dirty="0" smtClean="0"/>
              <a:t>bus</a:t>
            </a:r>
          </a:p>
          <a:p>
            <a:r>
              <a:rPr lang="en-IN" dirty="0"/>
              <a:t> </a:t>
            </a:r>
            <a:r>
              <a:rPr lang="en-IN" dirty="0" smtClean="0"/>
              <a:t>       voltage and at steady state it stays at 1150 volts. </a:t>
            </a:r>
          </a:p>
          <a:p>
            <a:pPr marL="285750" indent="-285750">
              <a:buFont typeface="Arial" panose="020B0604020202020204" pitchFamily="34" charset="0"/>
              <a:buChar char="•"/>
            </a:pPr>
            <a:r>
              <a:rPr lang="en-IN" dirty="0" smtClean="0"/>
              <a:t> The </a:t>
            </a:r>
            <a:r>
              <a:rPr lang="en-IN" dirty="0"/>
              <a:t>reference reactive power stays at </a:t>
            </a:r>
            <a:r>
              <a:rPr lang="en-IN" dirty="0" smtClean="0"/>
              <a:t>-400 at steady</a:t>
            </a:r>
          </a:p>
          <a:p>
            <a:r>
              <a:rPr lang="en-IN" dirty="0"/>
              <a:t> </a:t>
            </a:r>
            <a:r>
              <a:rPr lang="en-IN" dirty="0" smtClean="0"/>
              <a:t>      state</a:t>
            </a:r>
            <a:r>
              <a:rPr lang="en-IN" dirty="0"/>
              <a:t>.</a:t>
            </a:r>
          </a:p>
          <a:p>
            <a:pPr marL="285750" indent="-285750">
              <a:buFont typeface="Arial" panose="020B0604020202020204" pitchFamily="34" charset="0"/>
              <a:buChar char="•"/>
            </a:pPr>
            <a:r>
              <a:rPr lang="en-IN" dirty="0" smtClean="0"/>
              <a:t>The </a:t>
            </a:r>
            <a:r>
              <a:rPr lang="en-IN" dirty="0"/>
              <a:t>Vs, Is, </a:t>
            </a:r>
            <a:r>
              <a:rPr lang="en-IN" dirty="0" err="1"/>
              <a:t>Ir</a:t>
            </a:r>
            <a:r>
              <a:rPr lang="en-IN" dirty="0"/>
              <a:t> all are sinusoidal in nature at steady </a:t>
            </a:r>
            <a:r>
              <a:rPr lang="en-IN" dirty="0" smtClean="0"/>
              <a:t>   state</a:t>
            </a:r>
            <a:r>
              <a:rPr lang="en-IN" dirty="0"/>
              <a:t>.</a:t>
            </a:r>
          </a:p>
          <a:p>
            <a:pPr marL="285750" indent="-285750">
              <a:buFont typeface="Arial" panose="020B0604020202020204" pitchFamily="34" charset="0"/>
              <a:buChar char="•"/>
            </a:pPr>
            <a:r>
              <a:rPr lang="en-IN" dirty="0" smtClean="0"/>
              <a:t>For the given reactive power the </a:t>
            </a:r>
            <a:r>
              <a:rPr lang="en-IN" dirty="0" err="1" smtClean="0"/>
              <a:t>iqg</a:t>
            </a:r>
            <a:r>
              <a:rPr lang="en-IN" dirty="0" smtClean="0"/>
              <a:t> current is being modified.</a:t>
            </a:r>
            <a:endParaRPr lang="en-IN" dirty="0"/>
          </a:p>
          <a:p>
            <a:pPr marL="285750" indent="-285750">
              <a:buFont typeface="Arial" panose="020B0604020202020204" pitchFamily="34" charset="0"/>
              <a:buChar char="•"/>
            </a:pPr>
            <a:r>
              <a:rPr lang="en-IN" dirty="0"/>
              <a:t>An initial disturbance is present in the </a:t>
            </a:r>
            <a:r>
              <a:rPr lang="en-IN" dirty="0" err="1"/>
              <a:t>vdg</a:t>
            </a:r>
            <a:r>
              <a:rPr lang="en-IN" dirty="0"/>
              <a:t> and </a:t>
            </a:r>
            <a:r>
              <a:rPr lang="en-IN" dirty="0" err="1"/>
              <a:t>vqg</a:t>
            </a:r>
            <a:endParaRPr lang="en-IN" dirty="0"/>
          </a:p>
        </p:txBody>
      </p:sp>
    </p:spTree>
    <p:extLst>
      <p:ext uri="{BB962C8B-B14F-4D97-AF65-F5344CB8AC3E}">
        <p14:creationId xmlns:p14="http://schemas.microsoft.com/office/powerpoint/2010/main" val="3533928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1051" y="96185"/>
            <a:ext cx="8268789" cy="523220"/>
          </a:xfrm>
          <a:prstGeom prst="rect">
            <a:avLst/>
          </a:prstGeom>
        </p:spPr>
        <p:txBody>
          <a:bodyPr wrap="square">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INTRODUCTION [1]</a:t>
            </a:r>
          </a:p>
        </p:txBody>
      </p:sp>
      <p:sp>
        <p:nvSpPr>
          <p:cNvPr id="5" name="Rectangle 4"/>
          <p:cNvSpPr/>
          <p:nvPr/>
        </p:nvSpPr>
        <p:spPr>
          <a:xfrm>
            <a:off x="1428205" y="619405"/>
            <a:ext cx="9218023" cy="1323439"/>
          </a:xfrm>
          <a:prstGeom prst="rect">
            <a:avLst/>
          </a:prstGeom>
        </p:spPr>
        <p:txBody>
          <a:bodyPr wrap="square">
            <a:spAutoFit/>
          </a:bodyPr>
          <a:lstStyle/>
          <a:p>
            <a:pPr algn="ctr"/>
            <a:r>
              <a:rPr lang="en-IN" sz="2000" dirty="0"/>
              <a:t>Wind power is still the most promising renewable energy source because it has relatively low energy cost. The wind turbine system (WTS) technology started with a few tens of kilowatts of power in the 1980s, whereas nowadays, multi-megawatt (MW) wind turbines are generally installed and their size is still growing. </a:t>
            </a:r>
            <a:endParaRPr lang="en-IN" sz="3600" dirty="0"/>
          </a:p>
        </p:txBody>
      </p:sp>
      <p:sp>
        <p:nvSpPr>
          <p:cNvPr id="6" name="Rectangle 5"/>
          <p:cNvSpPr/>
          <p:nvPr/>
        </p:nvSpPr>
        <p:spPr>
          <a:xfrm>
            <a:off x="470263" y="2804619"/>
            <a:ext cx="11090366" cy="523220"/>
          </a:xfrm>
          <a:prstGeom prst="rect">
            <a:avLst/>
          </a:prstGeom>
        </p:spPr>
        <p:txBody>
          <a:bodyPr wrap="square">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NEEDS OF RENEWABLE RESOURCES [1]</a:t>
            </a:r>
          </a:p>
        </p:txBody>
      </p:sp>
      <p:sp>
        <p:nvSpPr>
          <p:cNvPr id="7" name="Rectangle 6"/>
          <p:cNvSpPr/>
          <p:nvPr/>
        </p:nvSpPr>
        <p:spPr>
          <a:xfrm>
            <a:off x="182881" y="3327839"/>
            <a:ext cx="11691256" cy="3600986"/>
          </a:xfrm>
          <a:prstGeom prst="rect">
            <a:avLst/>
          </a:prstGeom>
        </p:spPr>
        <p:txBody>
          <a:bodyPr wrap="square">
            <a:spAutoFit/>
          </a:bodyPr>
          <a:lstStyle/>
          <a:p>
            <a:pPr algn="ctr"/>
            <a:r>
              <a:rPr lang="en-IN" sz="2000" dirty="0"/>
              <a:t>Renewable energy is the energy which comes from natural resources such as sunlight, wind, rain, tides and geothermal heat. These resources are renewable and can be naturally replenished. Therefore, for all practical purposes, these resources can be considered to be inexhaustible, unlike dwindling conventional fossil fuels. Renewable energy sources are hygienic sources of energy that have a much lesser negative environmental impact than conventional fossil energy technologies.</a:t>
            </a:r>
          </a:p>
          <a:p>
            <a:pPr algn="ctr"/>
            <a:endParaRPr lang="en-IN" sz="2000" dirty="0"/>
          </a:p>
          <a:p>
            <a:endParaRPr lang="en-IN" sz="1600" dirty="0"/>
          </a:p>
          <a:p>
            <a:endParaRPr lang="en-IN" sz="1600" dirty="0"/>
          </a:p>
          <a:p>
            <a:endParaRPr lang="en-IN" sz="1600" dirty="0"/>
          </a:p>
          <a:p>
            <a:endParaRPr lang="en-IN" sz="1200" dirty="0"/>
          </a:p>
          <a:p>
            <a:endParaRPr lang="en-IN" sz="1200" dirty="0"/>
          </a:p>
          <a:p>
            <a:endParaRPr lang="en-IN" sz="1200" dirty="0"/>
          </a:p>
          <a:p>
            <a:r>
              <a:rPr lang="en-IN" sz="1200" dirty="0"/>
              <a:t>[1] </a:t>
            </a:r>
            <a:r>
              <a:rPr lang="en-IN" sz="1200" dirty="0" err="1"/>
              <a:t>Haitham</a:t>
            </a:r>
            <a:r>
              <a:rPr lang="en-IN" sz="1200" dirty="0"/>
              <a:t> Abu-Rub, </a:t>
            </a:r>
            <a:r>
              <a:rPr lang="en-IN" sz="1200" dirty="0" err="1"/>
              <a:t>Mariusz</a:t>
            </a:r>
            <a:r>
              <a:rPr lang="en-IN" sz="1200" dirty="0"/>
              <a:t> Malinowski, Kamal Al-Haddad,  POWER ELECTRONICS FOR RENEWABLE ENERGY SYSTEMS, TRANSPORTATION AND INDUSTRIALAPPLICATIONS © 2014 John Wiley &amp; Sons Ltd, ISBN 978-1-118-63403-5</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8720" y="0"/>
            <a:ext cx="11003280" cy="3785652"/>
          </a:xfrm>
          <a:prstGeom prst="rect">
            <a:avLst/>
          </a:prstGeom>
        </p:spPr>
        <p:txBody>
          <a:bodyPr wrap="square">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EMERGING RELIABILITY ISSUES FOR WIND POWER SYSTEM[1]</a:t>
            </a:r>
          </a:p>
          <a:p>
            <a:endParaRPr lang="en-IN" sz="1400" dirty="0">
              <a:effectLst>
                <a:outerShdw blurRad="38100" dist="38100" dir="2700000" algn="tl">
                  <a:srgbClr val="000000">
                    <a:alpha val="43137"/>
                  </a:srgbClr>
                </a:outerShdw>
              </a:effectLst>
            </a:endParaRPr>
          </a:p>
          <a:p>
            <a:r>
              <a:rPr lang="en-IN" dirty="0"/>
              <a:t>The dramatic growth in the total number of installations and of the individual capacity of wind turbines makes their failure harmful or even unacceptable from the TSO point of view. Failures of WTSs will not only cause stability problems for the power grid owing to the sudden absence of large amounts of power, but also result in very high costs for repair and maintenance, especially for those turbines that are large and remote. Therefore, reliability performance is a critical design consideration for the next generation of wind power converter systems.</a:t>
            </a:r>
          </a:p>
          <a:p>
            <a:r>
              <a:rPr lang="en-IN" dirty="0"/>
              <a:t>Unfortunately, former field feedback has shown that the larger wind turbines seem more prone to failure</a:t>
            </a:r>
          </a:p>
          <a:p>
            <a:pPr marL="285750" indent="-285750">
              <a:buFont typeface="Arial" panose="020B0604020202020204" pitchFamily="34" charset="0"/>
              <a:buChar char="•"/>
            </a:pPr>
            <a:r>
              <a:rPr lang="en-IN" dirty="0"/>
              <a:t>It is noted that although the generator and gearbox have the largest downtime (i.e., time needed for repair), their probability of failure is lower than that of the electrical and control parts. </a:t>
            </a:r>
          </a:p>
          <a:p>
            <a:pPr marL="285750" indent="-285750">
              <a:buFont typeface="Arial" panose="020B0604020202020204" pitchFamily="34" charset="0"/>
              <a:buChar char="•"/>
            </a:pPr>
            <a:r>
              <a:rPr lang="en-IN" dirty="0"/>
              <a:t>In order to achieve more cost-efficient and reliable power electronics, multidiscipline are necessary, which involve stress analysis, strength modelling, statistical considerations and also the online monitoring/control/maintenance of the converter system.</a:t>
            </a:r>
          </a:p>
        </p:txBody>
      </p:sp>
      <p:sp>
        <p:nvSpPr>
          <p:cNvPr id="4" name="Rectangle 3"/>
          <p:cNvSpPr/>
          <p:nvPr/>
        </p:nvSpPr>
        <p:spPr>
          <a:xfrm>
            <a:off x="261258" y="6396335"/>
            <a:ext cx="11795760" cy="461665"/>
          </a:xfrm>
          <a:prstGeom prst="rect">
            <a:avLst/>
          </a:prstGeom>
        </p:spPr>
        <p:txBody>
          <a:bodyPr wrap="square">
            <a:spAutoFit/>
          </a:bodyPr>
          <a:lstStyle/>
          <a:p>
            <a:r>
              <a:rPr lang="en-IN" sz="1200" dirty="0"/>
              <a:t>[1] </a:t>
            </a:r>
            <a:r>
              <a:rPr lang="en-IN" sz="1200" dirty="0" err="1"/>
              <a:t>Haitham</a:t>
            </a:r>
            <a:r>
              <a:rPr lang="en-IN" sz="1200" dirty="0"/>
              <a:t> Abu-Rub, </a:t>
            </a:r>
            <a:r>
              <a:rPr lang="en-IN" sz="1200" dirty="0" err="1"/>
              <a:t>Mariusz</a:t>
            </a:r>
            <a:r>
              <a:rPr lang="en-IN" sz="1200" dirty="0"/>
              <a:t> Malinowski, Kamal Al-Haddad,  POWER ELECTRONICS FOR RENEWABLE ENERGY SYSTEMS, TRANSPORTATION AND INDUSTRIALAPPLICATIONS © 2014 John Wiley &amp; Sons Ltd, ISBN 978-1-118-63403-5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571" y="-1"/>
            <a:ext cx="10171612" cy="3722173"/>
          </a:xfrm>
          <a:prstGeom prst="rect">
            <a:avLst/>
          </a:prstGeom>
        </p:spPr>
        <p:txBody>
          <a:bodyPr wrap="square">
            <a:spAutoFit/>
          </a:bodyPr>
          <a:lstStyle/>
          <a:p>
            <a:pPr algn="ctr">
              <a:lnSpc>
                <a:spcPct val="107000"/>
              </a:lnSpc>
              <a:spcAft>
                <a:spcPts val="800"/>
              </a:spcAft>
            </a:pPr>
            <a:r>
              <a:rPr lang="en-IN" sz="2800" b="1" u="sng" dirty="0">
                <a:solidFill>
                  <a:srgbClr val="FF0000"/>
                </a:solidFill>
                <a:effectLst>
                  <a:outerShdw blurRad="38100" dist="38100" dir="2700000" algn="tl">
                    <a:srgbClr val="000000">
                      <a:alpha val="43137"/>
                    </a:srgbClr>
                  </a:outerShdw>
                </a:effectLst>
                <a:latin typeface="+mj-lt"/>
                <a:ea typeface="TimesLTStd-Roman"/>
                <a:cs typeface="Calibri" panose="020F0502020204030204" pitchFamily="34" charset="0"/>
              </a:rPr>
              <a:t>CONCLUSION</a:t>
            </a:r>
            <a:endParaRPr lang="en-IN" sz="2800" b="1" u="sng" dirty="0">
              <a:solidFill>
                <a:srgbClr val="FF0000"/>
              </a:solidFill>
              <a:effectLst>
                <a:outerShdw blurRad="38100" dist="38100" dir="2700000" algn="tl">
                  <a:srgbClr val="000000">
                    <a:alpha val="43137"/>
                  </a:srgbClr>
                </a:outerShdw>
              </a:effectLst>
              <a:latin typeface="+mj-lt"/>
              <a:ea typeface="Calibri" panose="020F0502020204030204" pitchFamily="34" charset="0"/>
              <a:cs typeface="Vrinda"/>
            </a:endParaRPr>
          </a:p>
          <a:p>
            <a:pPr algn="just">
              <a:lnSpc>
                <a:spcPct val="107000"/>
              </a:lnSpc>
              <a:spcAft>
                <a:spcPts val="800"/>
              </a:spcAft>
            </a:pPr>
            <a:r>
              <a:rPr lang="en-IN" dirty="0">
                <a:ea typeface="TimesLTStd-Roman"/>
                <a:cs typeface="Calibri" panose="020F0502020204030204" pitchFamily="34" charset="0"/>
              </a:rPr>
              <a:t>This </a:t>
            </a:r>
            <a:r>
              <a:rPr lang="en-IN" dirty="0" smtClean="0">
                <a:ea typeface="TimesLTStd-Roman"/>
                <a:cs typeface="Calibri" panose="020F0502020204030204" pitchFamily="34" charset="0"/>
              </a:rPr>
              <a:t>presentation </a:t>
            </a:r>
            <a:r>
              <a:rPr lang="en-IN" dirty="0">
                <a:ea typeface="TimesLTStd-Roman"/>
                <a:cs typeface="Calibri" panose="020F0502020204030204" pitchFamily="34" charset="0"/>
              </a:rPr>
              <a:t>discusses the power electronics used in WTSs. The configurations and roles of power electronics in various wind turbine concepts are illustrated showing that the wind turbine </a:t>
            </a:r>
            <a:r>
              <a:rPr lang="en-IN" dirty="0" err="1">
                <a:ea typeface="TimesLTStd-Roman"/>
                <a:cs typeface="Calibri" panose="020F0502020204030204" pitchFamily="34" charset="0"/>
              </a:rPr>
              <a:t>behavior</a:t>
            </a:r>
            <a:r>
              <a:rPr lang="en-IN" dirty="0">
                <a:ea typeface="TimesLTStd-Roman"/>
                <a:cs typeface="Calibri" panose="020F0502020204030204" pitchFamily="34" charset="0"/>
              </a:rPr>
              <a:t>/ performance is significantly improved by introducing power electronics. It is possible for wind turbines to act as an active contributor to the frequency and voltage control in the grid system by means of power control using power electronic converters.</a:t>
            </a:r>
            <a:endParaRPr lang="en-IN" dirty="0">
              <a:ea typeface="Calibri" panose="020F0502020204030204" pitchFamily="34" charset="0"/>
              <a:cs typeface="Vrinda"/>
            </a:endParaRPr>
          </a:p>
          <a:p>
            <a:pPr algn="just">
              <a:lnSpc>
                <a:spcPct val="107000"/>
              </a:lnSpc>
              <a:spcAft>
                <a:spcPts val="800"/>
              </a:spcAft>
            </a:pPr>
            <a:r>
              <a:rPr lang="en-IN" dirty="0">
                <a:ea typeface="TimesLTStd-Roman"/>
                <a:cs typeface="Calibri" panose="020F0502020204030204" pitchFamily="34" charset="0"/>
              </a:rPr>
              <a:t>As the WTS capacity and voltage are increasing, a trend is to use multilevel topologies or parallel the converter cells in the wind power converter, and a number of these are shown in this </a:t>
            </a:r>
            <a:r>
              <a:rPr lang="en-IN" dirty="0" smtClean="0">
                <a:ea typeface="TimesLTStd-Roman"/>
                <a:cs typeface="Calibri" panose="020F0502020204030204" pitchFamily="34" charset="0"/>
              </a:rPr>
              <a:t>presentation. </a:t>
            </a:r>
            <a:r>
              <a:rPr lang="en-IN" dirty="0">
                <a:ea typeface="TimesLTStd-Roman"/>
                <a:cs typeface="Calibri" panose="020F0502020204030204" pitchFamily="34" charset="0"/>
              </a:rPr>
              <a:t>Different layers of control are discussed, as are the state-of-the-art requirements by grid codes. Finally, the emerging challenges regarding reliability and the approaches for more reliable wind power converters are also highlighted.</a:t>
            </a:r>
            <a:endParaRPr lang="en-IN" dirty="0">
              <a:effectLst/>
              <a:ea typeface="Calibri" panose="020F0502020204030204" pitchFamily="34" charset="0"/>
              <a:cs typeface="Vrinda"/>
            </a:endParaRPr>
          </a:p>
        </p:txBody>
      </p:sp>
    </p:spTree>
    <p:extLst>
      <p:ext uri="{BB962C8B-B14F-4D97-AF65-F5344CB8AC3E}">
        <p14:creationId xmlns:p14="http://schemas.microsoft.com/office/powerpoint/2010/main" val="38337428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523220"/>
          </a:xfrm>
          <a:prstGeom prst="rect">
            <a:avLst/>
          </a:prstGeom>
          <a:noFill/>
        </p:spPr>
        <p:txBody>
          <a:bodyPr wrap="square" rtlCol="0">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REFERENCES</a:t>
            </a:r>
          </a:p>
        </p:txBody>
      </p:sp>
      <p:sp>
        <p:nvSpPr>
          <p:cNvPr id="4" name="TextBox 3"/>
          <p:cNvSpPr txBox="1"/>
          <p:nvPr/>
        </p:nvSpPr>
        <p:spPr>
          <a:xfrm>
            <a:off x="612475" y="1268083"/>
            <a:ext cx="10981427" cy="2862322"/>
          </a:xfrm>
          <a:prstGeom prst="rect">
            <a:avLst/>
          </a:prstGeom>
          <a:noFill/>
        </p:spPr>
        <p:txBody>
          <a:bodyPr wrap="square" rtlCol="0">
            <a:spAutoFit/>
          </a:bodyPr>
          <a:lstStyle/>
          <a:p>
            <a:pPr marL="342900" indent="-342900">
              <a:buFont typeface="+mj-lt"/>
              <a:buAutoNum type="arabicPeriod"/>
            </a:pPr>
            <a:r>
              <a:rPr lang="en-IN" dirty="0"/>
              <a:t>[1] </a:t>
            </a:r>
            <a:r>
              <a:rPr lang="en-IN" dirty="0" err="1"/>
              <a:t>Haitham</a:t>
            </a:r>
            <a:r>
              <a:rPr lang="en-IN" dirty="0"/>
              <a:t> Abu-Rub, </a:t>
            </a:r>
            <a:r>
              <a:rPr lang="en-IN" dirty="0" err="1"/>
              <a:t>Mariusz</a:t>
            </a:r>
            <a:r>
              <a:rPr lang="en-IN" dirty="0"/>
              <a:t> Malinowski, Kamal Al-Haddad,  POWER ELECTRONICS FOR RENEWABLE ENERGY SYSTEMS, TRANSPORTATION AND INDUSTRIALAPPLICATIONS © 2014 John Wiley &amp; Sons Ltd, ISBN 978-1-118-63403-5</a:t>
            </a:r>
          </a:p>
          <a:p>
            <a:pPr marL="342900" indent="-342900">
              <a:buFont typeface="+mj-lt"/>
              <a:buAutoNum type="arabicPeriod"/>
            </a:pPr>
            <a:endParaRPr lang="en-IN" dirty="0"/>
          </a:p>
          <a:p>
            <a:pPr marL="342900" indent="-342900">
              <a:buFont typeface="+mj-lt"/>
              <a:buAutoNum type="arabicPeriod"/>
            </a:pPr>
            <a:r>
              <a:rPr lang="en-IN" dirty="0"/>
              <a:t>[2] Gonzalo Abad , </a:t>
            </a:r>
            <a:r>
              <a:rPr lang="en-IN" dirty="0" err="1"/>
              <a:t>Jesu´s</a:t>
            </a:r>
            <a:r>
              <a:rPr lang="en-IN" dirty="0"/>
              <a:t> </a:t>
            </a:r>
            <a:r>
              <a:rPr lang="en-IN" dirty="0" err="1"/>
              <a:t>Lo´pez</a:t>
            </a:r>
            <a:r>
              <a:rPr lang="en-IN" dirty="0"/>
              <a:t> , Miguel A.  , </a:t>
            </a:r>
            <a:r>
              <a:rPr lang="en-IN" dirty="0" err="1"/>
              <a:t>Rodrı´guez</a:t>
            </a:r>
            <a:r>
              <a:rPr lang="en-IN" dirty="0"/>
              <a:t> , Luis </a:t>
            </a:r>
            <a:r>
              <a:rPr lang="en-IN" dirty="0" err="1"/>
              <a:t>Marroyo</a:t>
            </a:r>
            <a:r>
              <a:rPr lang="en-IN" dirty="0"/>
              <a:t> , </a:t>
            </a:r>
            <a:r>
              <a:rPr lang="en-IN" dirty="0" err="1"/>
              <a:t>Grzegorz</a:t>
            </a:r>
            <a:r>
              <a:rPr lang="en-IN" dirty="0"/>
              <a:t> </a:t>
            </a:r>
            <a:r>
              <a:rPr lang="en-IN" dirty="0" err="1"/>
              <a:t>Iwanski</a:t>
            </a:r>
            <a:r>
              <a:rPr lang="en-IN" dirty="0"/>
              <a:t>, DOUBLY FED INDUCTION MACHINE MODELING AND CONTROL FOR WIND ENERGY GENERATION © 2011 John Wiley &amp; Sons Ltd, ISBN 978-0-470-76865-5 </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5032964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4725" y="2209689"/>
            <a:ext cx="6940939" cy="1754326"/>
          </a:xfrm>
          <a:prstGeom prst="rect">
            <a:avLst/>
          </a:prstGeom>
          <a:noFill/>
        </p:spPr>
        <p:txBody>
          <a:bodyPr wrap="none" lIns="91440" tIns="45720" rIns="91440" bIns="45720">
            <a:spAutoFit/>
            <a:scene3d>
              <a:camera prst="perspectiveContrastingLeftFacing"/>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THANK YOU!!</a:t>
            </a:r>
          </a:p>
          <a:p>
            <a:pPr algn="ctr"/>
            <a:r>
              <a:rPr lang="en-US" sz="5400" b="1" dirty="0">
                <a:ln/>
                <a:solidFill>
                  <a:schemeClr val="accent3"/>
                </a:solidFill>
              </a:rPr>
              <a:t>FOR YOUR ATTENTION</a:t>
            </a:r>
            <a:endParaRPr lang="en-US" sz="5400" b="1" cap="none" spc="0" dirty="0">
              <a:ln/>
              <a:solidFill>
                <a:schemeClr val="accent3"/>
              </a:solidFill>
              <a:effectLst/>
            </a:endParaRPr>
          </a:p>
        </p:txBody>
      </p:sp>
    </p:spTree>
    <p:extLst>
      <p:ext uri="{BB962C8B-B14F-4D97-AF65-F5344CB8AC3E}">
        <p14:creationId xmlns:p14="http://schemas.microsoft.com/office/powerpoint/2010/main" val="28447367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503" y="161500"/>
            <a:ext cx="11926387" cy="523220"/>
          </a:xfrm>
          <a:prstGeom prst="rect">
            <a:avLst/>
          </a:prstGeom>
        </p:spPr>
        <p:txBody>
          <a:bodyPr wrap="square">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WIND POWER CONVERSION [1] </a:t>
            </a:r>
          </a:p>
        </p:txBody>
      </p:sp>
      <p:pic>
        <p:nvPicPr>
          <p:cNvPr id="5" name="Picture 4"/>
          <p:cNvPicPr>
            <a:picLocks noChangeAspect="1"/>
          </p:cNvPicPr>
          <p:nvPr/>
        </p:nvPicPr>
        <p:blipFill>
          <a:blip r:embed="rId2"/>
          <a:stretch>
            <a:fillRect/>
          </a:stretch>
        </p:blipFill>
        <p:spPr>
          <a:xfrm>
            <a:off x="640080" y="1479012"/>
            <a:ext cx="9980023" cy="3915949"/>
          </a:xfrm>
          <a:prstGeom prst="rect">
            <a:avLst/>
          </a:prstGeom>
        </p:spPr>
      </p:pic>
      <p:sp>
        <p:nvSpPr>
          <p:cNvPr id="2" name="Rectangle 1"/>
          <p:cNvSpPr/>
          <p:nvPr/>
        </p:nvSpPr>
        <p:spPr>
          <a:xfrm>
            <a:off x="104503" y="6396335"/>
            <a:ext cx="12087497" cy="461665"/>
          </a:xfrm>
          <a:prstGeom prst="rect">
            <a:avLst/>
          </a:prstGeom>
        </p:spPr>
        <p:txBody>
          <a:bodyPr wrap="square">
            <a:spAutoFit/>
          </a:bodyPr>
          <a:lstStyle/>
          <a:p>
            <a:r>
              <a:rPr lang="en-IN" sz="1200" dirty="0"/>
              <a:t>[1] </a:t>
            </a:r>
            <a:r>
              <a:rPr lang="en-IN" sz="1200" dirty="0" err="1"/>
              <a:t>Haitham</a:t>
            </a:r>
            <a:r>
              <a:rPr lang="en-IN" sz="1200" dirty="0"/>
              <a:t> Abu-Rub, </a:t>
            </a:r>
            <a:r>
              <a:rPr lang="en-IN" sz="1200" dirty="0" err="1"/>
              <a:t>Mariusz</a:t>
            </a:r>
            <a:r>
              <a:rPr lang="en-IN" sz="1200" dirty="0"/>
              <a:t> Malinowski, Kamal Al-Haddad,  POWER ELECTRONICS FOR RENEWABLE ENERGY SYSTEMS, TRANSPORTATION AND INDUSTRIALAPPLICATIONS © 2014 John Wiley &amp; Sons Ltd, ISBN 978-1-118-63403-5</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 y="0"/>
            <a:ext cx="11769635" cy="3785652"/>
          </a:xfrm>
          <a:prstGeom prst="rect">
            <a:avLst/>
          </a:prstGeom>
        </p:spPr>
        <p:txBody>
          <a:bodyPr wrap="square">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BASIC CONTROL VARIABLES FOR WIND TURBINES [1]</a:t>
            </a:r>
          </a:p>
          <a:p>
            <a:pPr algn="ctr"/>
            <a:endParaRPr lang="en-IN" sz="2800" u="sng" dirty="0">
              <a:solidFill>
                <a:schemeClr val="bg1"/>
              </a:solidFill>
            </a:endParaRPr>
          </a:p>
          <a:p>
            <a:r>
              <a:rPr lang="en-IN" sz="2000" dirty="0"/>
              <a:t>For a WTS, it is essential to be able to limit the mechanical power generated by the turbines under</a:t>
            </a:r>
          </a:p>
          <a:p>
            <a:r>
              <a:rPr lang="en-IN" sz="2000" dirty="0"/>
              <a:t>higher wind speeds in order to prevent overloading.</a:t>
            </a:r>
          </a:p>
          <a:p>
            <a:endParaRPr lang="en-IN" sz="2000" dirty="0"/>
          </a:p>
          <a:p>
            <a:r>
              <a:rPr lang="en-IN" sz="2000" dirty="0"/>
              <a:t>1.Passive Stall control - Blade position is fixed but stall of the wind appears along the blade.</a:t>
            </a:r>
          </a:p>
          <a:p>
            <a:endParaRPr lang="en-IN" sz="2000" dirty="0"/>
          </a:p>
          <a:p>
            <a:r>
              <a:rPr lang="en-IN" sz="2000" dirty="0"/>
              <a:t>2.Active Stall control - blade angle is adjusted in order to create stall along the blade.</a:t>
            </a:r>
          </a:p>
          <a:p>
            <a:endParaRPr lang="en-IN" sz="2000" dirty="0"/>
          </a:p>
          <a:p>
            <a:r>
              <a:rPr lang="en-IN" sz="2000" dirty="0"/>
              <a:t>3.Pitch control - Blades are turned out of the wind.</a:t>
            </a:r>
          </a:p>
          <a:p>
            <a:endParaRPr lang="en-IN" sz="2000" dirty="0"/>
          </a:p>
        </p:txBody>
      </p:sp>
      <p:sp>
        <p:nvSpPr>
          <p:cNvPr id="3" name="Rectangle 2"/>
          <p:cNvSpPr/>
          <p:nvPr/>
        </p:nvSpPr>
        <p:spPr>
          <a:xfrm>
            <a:off x="182880" y="6396335"/>
            <a:ext cx="12135394" cy="461665"/>
          </a:xfrm>
          <a:prstGeom prst="rect">
            <a:avLst/>
          </a:prstGeom>
        </p:spPr>
        <p:txBody>
          <a:bodyPr wrap="square">
            <a:spAutoFit/>
          </a:bodyPr>
          <a:lstStyle/>
          <a:p>
            <a:r>
              <a:rPr lang="en-IN" sz="1200" dirty="0"/>
              <a:t>[1] </a:t>
            </a:r>
            <a:r>
              <a:rPr lang="en-IN" sz="1200" dirty="0" err="1"/>
              <a:t>Haitham</a:t>
            </a:r>
            <a:r>
              <a:rPr lang="en-IN" sz="1200" dirty="0"/>
              <a:t> Abu-Rub, </a:t>
            </a:r>
            <a:r>
              <a:rPr lang="en-IN" sz="1200" dirty="0" err="1"/>
              <a:t>Mariusz</a:t>
            </a:r>
            <a:r>
              <a:rPr lang="en-IN" sz="1200" dirty="0"/>
              <a:t> Malinowski, Kamal Al-Haddad,  POWER ELECTRONICS FOR RENEWABLE ENERGY SYSTEMS, TRANSPORTATION AND INDUSTRIALAPPLICATIONS © 2014 John Wiley &amp; Sons Ltd, ISBN 978-1-118-63403-5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817" y="6396335"/>
            <a:ext cx="11843658" cy="461665"/>
          </a:xfrm>
          <a:prstGeom prst="rect">
            <a:avLst/>
          </a:prstGeom>
        </p:spPr>
        <p:txBody>
          <a:bodyPr wrap="square">
            <a:spAutoFit/>
          </a:bodyPr>
          <a:lstStyle/>
          <a:p>
            <a:r>
              <a:rPr lang="en-IN" sz="1200" dirty="0"/>
              <a:t>[1] </a:t>
            </a:r>
            <a:r>
              <a:rPr lang="en-IN" sz="1200" dirty="0" err="1"/>
              <a:t>Haitham</a:t>
            </a:r>
            <a:r>
              <a:rPr lang="en-IN" sz="1200" dirty="0"/>
              <a:t> Abu-Rub, </a:t>
            </a:r>
            <a:r>
              <a:rPr lang="en-IN" sz="1200" dirty="0" err="1"/>
              <a:t>Mariusz</a:t>
            </a:r>
            <a:r>
              <a:rPr lang="en-IN" sz="1200" dirty="0"/>
              <a:t> Malinowski, Kamal Al-Haddad,  POWER ELECTRONICS FOR RENEWABLE ENERGY SYSTEMS, TRANSPORTATION AND INDUSTRIALAPPLICATIONS © 2014 John Wiley &amp; Sons Ltd, ISBN 978-1-118-63403-5</a:t>
            </a:r>
          </a:p>
        </p:txBody>
      </p:sp>
      <p:sp>
        <p:nvSpPr>
          <p:cNvPr id="7" name="Title 6"/>
          <p:cNvSpPr>
            <a:spLocks noGrp="1"/>
          </p:cNvSpPr>
          <p:nvPr>
            <p:ph type="title"/>
          </p:nvPr>
        </p:nvSpPr>
        <p:spPr>
          <a:xfrm>
            <a:off x="838200" y="0"/>
            <a:ext cx="10515600" cy="972661"/>
          </a:xfrm>
        </p:spPr>
        <p:txBody>
          <a:bodyPr>
            <a:normAutofit/>
          </a:bodyPr>
          <a:lstStyle/>
          <a:p>
            <a:pPr algn="ctr"/>
            <a:r>
              <a:rPr lang="en-IN" sz="2800" b="1" u="sng" dirty="0">
                <a:solidFill>
                  <a:srgbClr val="FF0000"/>
                </a:solidFill>
                <a:effectLst>
                  <a:outerShdw blurRad="38100" dist="38100" dir="2700000" algn="tl">
                    <a:srgbClr val="000000">
                      <a:alpha val="43137"/>
                    </a:srgbClr>
                  </a:outerShdw>
                </a:effectLst>
              </a:rPr>
              <a:t>VARIOUS TYPES OF WIND TURBINE [1]</a:t>
            </a:r>
          </a:p>
        </p:txBody>
      </p:sp>
      <p:sp>
        <p:nvSpPr>
          <p:cNvPr id="8" name="Content Placeholder 7"/>
          <p:cNvSpPr>
            <a:spLocks noGrp="1"/>
          </p:cNvSpPr>
          <p:nvPr>
            <p:ph sz="half" idx="1"/>
          </p:nvPr>
        </p:nvSpPr>
        <p:spPr>
          <a:xfrm>
            <a:off x="914400" y="1612018"/>
            <a:ext cx="5181600" cy="4351338"/>
          </a:xfrm>
        </p:spPr>
        <p:txBody>
          <a:bodyPr>
            <a:normAutofit fontScale="55000" lnSpcReduction="20000"/>
          </a:bodyPr>
          <a:lstStyle/>
          <a:p>
            <a:r>
              <a:rPr lang="en-IN" dirty="0" smtClean="0"/>
              <a:t>Fixed </a:t>
            </a:r>
            <a:r>
              <a:rPr lang="en-IN" dirty="0"/>
              <a:t>Speed Wind Turbines (WT Type A)</a:t>
            </a:r>
            <a:r>
              <a:rPr lang="en-IN" b="1" dirty="0"/>
              <a:t> </a:t>
            </a:r>
            <a:r>
              <a:rPr lang="en-IN" dirty="0"/>
              <a:t>-  The wind turbine is equipped with an asynchronous SCIG and smoother grid connection can be achieved by incorporating a soft starter, which is bypassed during the normal generation mode.</a:t>
            </a:r>
          </a:p>
          <a:p>
            <a:endParaRPr lang="en-IN" dirty="0"/>
          </a:p>
          <a:p>
            <a:r>
              <a:rPr lang="en-IN" dirty="0" smtClean="0"/>
              <a:t>Partial </a:t>
            </a:r>
            <a:r>
              <a:rPr lang="en-IN" dirty="0"/>
              <a:t>Variable Speed Wind Turbine with Variable Rotor Resistance (WT Type B) This concept is also known as </a:t>
            </a:r>
            <a:r>
              <a:rPr lang="en-IN" dirty="0" err="1"/>
              <a:t>Opti</a:t>
            </a:r>
            <a:r>
              <a:rPr lang="en-IN" dirty="0"/>
              <a:t>-Slip . It introduces the variable rotor resistance and, thus, limits the speed controllability of wind turbines. </a:t>
            </a:r>
          </a:p>
          <a:p>
            <a:endParaRPr lang="en-IN" dirty="0"/>
          </a:p>
          <a:p>
            <a:r>
              <a:rPr lang="en-IN" dirty="0" smtClean="0"/>
              <a:t>Variable </a:t>
            </a:r>
            <a:r>
              <a:rPr lang="en-IN" dirty="0"/>
              <a:t>Speed WT with Partial-Scale Frequency Converter (WT Type C) A back-to-back power electronic converter is adopted in conjunction with a DFIG ( Doubly Fed Induction Generator</a:t>
            </a:r>
          </a:p>
          <a:p>
            <a:endParaRPr lang="en-IN" dirty="0"/>
          </a:p>
          <a:p>
            <a:r>
              <a:rPr lang="en-IN" dirty="0" smtClean="0"/>
              <a:t>Variable </a:t>
            </a:r>
            <a:r>
              <a:rPr lang="en-IN" dirty="0"/>
              <a:t>Speed Wind Turbine with Full-Scale Power Converter (WT Type D) -  It introduces a full-scale power converter to interconnect the power grid and stator windings of the generator; thus, all the power generated by the wind turbine can be regulated. </a:t>
            </a:r>
          </a:p>
          <a:p>
            <a:endParaRPr lang="en-IN" dirty="0"/>
          </a:p>
        </p:txBody>
      </p:sp>
      <p:pic>
        <p:nvPicPr>
          <p:cNvPr id="10" name="Content Placeholder 9" descr="C:\Users\LENOVO\Videos\Movavi Screen Recorder\Screenshots\Screenshot 05-31-2021 01.11.12.png"/>
          <p:cNvPicPr>
            <a:picLocks noGrp="1"/>
          </p:cNvPicPr>
          <p:nvPr>
            <p:ph sz="half" idx="2"/>
          </p:nvPr>
        </p:nvPicPr>
        <p:blipFill rotWithShape="1">
          <a:blip r:embed="rId2">
            <a:extLst>
              <a:ext uri="{28A0092B-C50C-407E-A947-70E740481C1C}">
                <a14:useLocalDpi xmlns:a14="http://schemas.microsoft.com/office/drawing/2010/main" val="0"/>
              </a:ext>
            </a:extLst>
          </a:blip>
          <a:srcRect l="-237" r="-237" b="6161"/>
          <a:stretch/>
        </p:blipFill>
        <p:spPr bwMode="auto">
          <a:xfrm>
            <a:off x="6473834" y="1144580"/>
            <a:ext cx="4395652" cy="1341956"/>
          </a:xfrm>
          <a:prstGeom prst="snip2DiagRect">
            <a:avLst/>
          </a:prstGeom>
          <a:noFill/>
          <a:ln>
            <a:noFill/>
          </a:ln>
          <a:extLst>
            <a:ext uri="{53640926-AAD7-44D8-BBD7-CCE9431645EC}">
              <a14:shadowObscured xmlns:a14="http://schemas.microsoft.com/office/drawing/2010/main"/>
            </a:ext>
          </a:extLst>
        </p:spPr>
      </p:pic>
      <p:pic>
        <p:nvPicPr>
          <p:cNvPr id="11" name="Picture 10"/>
          <p:cNvPicPr>
            <a:picLocks noChangeAspect="1"/>
          </p:cNvPicPr>
          <p:nvPr/>
        </p:nvPicPr>
        <p:blipFill>
          <a:blip r:embed="rId3"/>
          <a:stretch>
            <a:fillRect/>
          </a:stretch>
        </p:blipFill>
        <p:spPr>
          <a:xfrm>
            <a:off x="6431281" y="2544079"/>
            <a:ext cx="4345577" cy="1316870"/>
          </a:xfrm>
          <a:prstGeom prst="rect">
            <a:avLst/>
          </a:prstGeom>
        </p:spPr>
      </p:pic>
      <p:pic>
        <p:nvPicPr>
          <p:cNvPr id="12" name="Picture 11"/>
          <p:cNvPicPr>
            <a:picLocks noChangeAspect="1"/>
          </p:cNvPicPr>
          <p:nvPr/>
        </p:nvPicPr>
        <p:blipFill>
          <a:blip r:embed="rId4"/>
          <a:stretch>
            <a:fillRect/>
          </a:stretch>
        </p:blipFill>
        <p:spPr>
          <a:xfrm>
            <a:off x="6266017" y="4080321"/>
            <a:ext cx="4811285" cy="1193430"/>
          </a:xfrm>
          <a:prstGeom prst="rect">
            <a:avLst/>
          </a:prstGeom>
        </p:spPr>
      </p:pic>
      <p:sp>
        <p:nvSpPr>
          <p:cNvPr id="14" name="TextBox 13"/>
          <p:cNvSpPr txBox="1"/>
          <p:nvPr/>
        </p:nvSpPr>
        <p:spPr>
          <a:xfrm>
            <a:off x="6574971" y="2286000"/>
            <a:ext cx="1001485" cy="261610"/>
          </a:xfrm>
          <a:prstGeom prst="rect">
            <a:avLst/>
          </a:prstGeom>
          <a:noFill/>
        </p:spPr>
        <p:txBody>
          <a:bodyPr wrap="square" rtlCol="0">
            <a:spAutoFit/>
          </a:bodyPr>
          <a:lstStyle/>
          <a:p>
            <a:r>
              <a:rPr lang="en-IN" sz="1100" dirty="0"/>
              <a:t>(WT Type A)</a:t>
            </a:r>
          </a:p>
        </p:txBody>
      </p:sp>
      <p:sp>
        <p:nvSpPr>
          <p:cNvPr id="15" name="TextBox 14"/>
          <p:cNvSpPr txBox="1"/>
          <p:nvPr/>
        </p:nvSpPr>
        <p:spPr>
          <a:xfrm>
            <a:off x="6574971" y="3787687"/>
            <a:ext cx="932806" cy="261610"/>
          </a:xfrm>
          <a:prstGeom prst="rect">
            <a:avLst/>
          </a:prstGeom>
          <a:noFill/>
        </p:spPr>
        <p:txBody>
          <a:bodyPr wrap="square" rtlCol="0">
            <a:spAutoFit/>
          </a:bodyPr>
          <a:lstStyle/>
          <a:p>
            <a:r>
              <a:rPr lang="en-IN" sz="1100" dirty="0"/>
              <a:t>(WT Type B)</a:t>
            </a:r>
          </a:p>
        </p:txBody>
      </p:sp>
      <p:sp>
        <p:nvSpPr>
          <p:cNvPr id="17" name="TextBox 16"/>
          <p:cNvSpPr txBox="1"/>
          <p:nvPr/>
        </p:nvSpPr>
        <p:spPr>
          <a:xfrm>
            <a:off x="6592388" y="5110489"/>
            <a:ext cx="1001485" cy="261610"/>
          </a:xfrm>
          <a:prstGeom prst="rect">
            <a:avLst/>
          </a:prstGeom>
          <a:noFill/>
        </p:spPr>
        <p:txBody>
          <a:bodyPr wrap="square" rtlCol="0">
            <a:spAutoFit/>
          </a:bodyPr>
          <a:lstStyle/>
          <a:p>
            <a:r>
              <a:rPr lang="en-IN" sz="1100" dirty="0"/>
              <a:t>(WT Type 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8" y="0"/>
            <a:ext cx="11325496" cy="1077218"/>
          </a:xfrm>
          <a:prstGeom prst="rect">
            <a:avLst/>
          </a:prstGeom>
        </p:spPr>
        <p:txBody>
          <a:bodyPr wrap="square">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SUPPLY CONFIGURATION OF DFIM [2]</a:t>
            </a:r>
          </a:p>
          <a:p>
            <a:r>
              <a:rPr lang="en-IN" dirty="0"/>
              <a:t> </a:t>
            </a:r>
          </a:p>
          <a:p>
            <a:endParaRPr lang="en-IN" dirty="0"/>
          </a:p>
        </p:txBody>
      </p:sp>
      <p:pic>
        <p:nvPicPr>
          <p:cNvPr id="3" name="Picture 2"/>
          <p:cNvPicPr>
            <a:picLocks noChangeAspect="1"/>
          </p:cNvPicPr>
          <p:nvPr/>
        </p:nvPicPr>
        <p:blipFill rotWithShape="1">
          <a:blip r:embed="rId2"/>
          <a:srcRect t="-18641" b="18641"/>
          <a:stretch/>
        </p:blipFill>
        <p:spPr>
          <a:xfrm>
            <a:off x="3469233" y="300188"/>
            <a:ext cx="5823945" cy="3039374"/>
          </a:xfrm>
          <a:prstGeom prst="rect">
            <a:avLst/>
          </a:prstGeom>
        </p:spPr>
      </p:pic>
      <p:sp>
        <p:nvSpPr>
          <p:cNvPr id="4" name="Rectangle 3"/>
          <p:cNvSpPr/>
          <p:nvPr/>
        </p:nvSpPr>
        <p:spPr>
          <a:xfrm>
            <a:off x="60960" y="6448665"/>
            <a:ext cx="11982994" cy="461665"/>
          </a:xfrm>
          <a:prstGeom prst="rect">
            <a:avLst/>
          </a:prstGeom>
        </p:spPr>
        <p:txBody>
          <a:bodyPr wrap="square">
            <a:spAutoFit/>
          </a:bodyPr>
          <a:lstStyle/>
          <a:p>
            <a:r>
              <a:rPr lang="en-IN" sz="1200" dirty="0"/>
              <a:t>[2] Gonzalo Abad , Jesu´s </a:t>
            </a:r>
            <a:r>
              <a:rPr lang="en-IN" sz="1200" dirty="0" err="1"/>
              <a:t>Lo´pez</a:t>
            </a:r>
            <a:r>
              <a:rPr lang="en-IN" sz="1200" dirty="0"/>
              <a:t> , Miguel A.  , </a:t>
            </a:r>
            <a:r>
              <a:rPr lang="en-IN" sz="1200" dirty="0" err="1"/>
              <a:t>Rodrı´guez</a:t>
            </a:r>
            <a:r>
              <a:rPr lang="en-IN" sz="1200" dirty="0"/>
              <a:t> , Luis </a:t>
            </a:r>
            <a:r>
              <a:rPr lang="en-IN" sz="1200" dirty="0" err="1"/>
              <a:t>Marroyo</a:t>
            </a:r>
            <a:r>
              <a:rPr lang="en-IN" sz="1200" dirty="0"/>
              <a:t> , </a:t>
            </a:r>
            <a:r>
              <a:rPr lang="en-IN" sz="1200" dirty="0" err="1"/>
              <a:t>Grzegorz</a:t>
            </a:r>
            <a:r>
              <a:rPr lang="en-IN" sz="1200" dirty="0"/>
              <a:t> </a:t>
            </a:r>
            <a:r>
              <a:rPr lang="en-IN" sz="1200" dirty="0" err="1"/>
              <a:t>Iwanski</a:t>
            </a:r>
            <a:r>
              <a:rPr lang="en-IN" sz="1200" dirty="0"/>
              <a:t>, DOUBLY FED INDUCTION MACHINE MODELING AND CONTROL FOR WIND ENERGY GENERATION © 2011 John Wiley &amp; Sons Ltd, ISBN 978-0-470-76865-5 </a:t>
            </a:r>
          </a:p>
        </p:txBody>
      </p:sp>
      <p:sp>
        <p:nvSpPr>
          <p:cNvPr id="6" name="Rectangle 5"/>
          <p:cNvSpPr/>
          <p:nvPr/>
        </p:nvSpPr>
        <p:spPr>
          <a:xfrm>
            <a:off x="1132352" y="3190910"/>
            <a:ext cx="10800568" cy="2954655"/>
          </a:xfrm>
          <a:prstGeom prst="rect">
            <a:avLst/>
          </a:prstGeom>
        </p:spPr>
        <p:txBody>
          <a:bodyPr wrap="square">
            <a:spAutoFit/>
          </a:bodyPr>
          <a:lstStyle/>
          <a:p>
            <a:pPr algn="ctr"/>
            <a:r>
              <a:rPr lang="en-IN" sz="2400" b="1" u="sng" dirty="0">
                <a:solidFill>
                  <a:schemeClr val="bg1"/>
                </a:solidFill>
              </a:rPr>
              <a:t>DFIM-BASED WIND ENERGY CONVERSION SYSTEMS</a:t>
            </a:r>
          </a:p>
          <a:p>
            <a:r>
              <a:rPr lang="en-IN" dirty="0">
                <a:solidFill>
                  <a:schemeClr val="bg1"/>
                </a:solidFill>
              </a:rPr>
              <a:t>Wind Turbine Aerodynamic</a:t>
            </a:r>
          </a:p>
          <a:p>
            <a:r>
              <a:rPr lang="en-IN" dirty="0"/>
              <a:t>This section </a:t>
            </a:r>
            <a:r>
              <a:rPr lang="en-IN" dirty="0" err="1"/>
              <a:t>analyzes</a:t>
            </a:r>
            <a:r>
              <a:rPr lang="en-IN" dirty="0"/>
              <a:t> the most important issues of DFIM-based pitch-regulated variable-speed wind turbines. In this type of modern wind turbine, the energy from the wind is captured mechanically by the blades, then it is converted to electric energy by the DFIM, and finally, this energy is delivered to the electricity network . Under certain ideal assumptions, the wind turbine can recover the power from wind given by the expression:</a:t>
            </a:r>
          </a:p>
          <a:p>
            <a:endParaRPr lang="en-IN" dirty="0"/>
          </a:p>
          <a:p>
            <a:r>
              <a:rPr lang="en-IN" dirty="0"/>
              <a:t>Where ρ is the air density, R is the radius of the blades of the wind turbine, </a:t>
            </a:r>
            <a:r>
              <a:rPr lang="en-IN" dirty="0" err="1"/>
              <a:t>Vw</a:t>
            </a:r>
            <a:r>
              <a:rPr lang="en-IN" dirty="0"/>
              <a:t> is the wind speed and </a:t>
            </a:r>
            <a:r>
              <a:rPr lang="en-IN" dirty="0" err="1"/>
              <a:t>Cp</a:t>
            </a:r>
            <a:r>
              <a:rPr lang="en-IN" dirty="0"/>
              <a:t> is The power coefficient; a dimensionless parameter that expresses the effectiveness of the wind turbine in the transformation of the kinetic energy of the wind into mechanical energy.</a:t>
            </a:r>
          </a:p>
        </p:txBody>
      </p:sp>
      <p:sp>
        <p:nvSpPr>
          <p:cNvPr id="7" name="Rectangle 6"/>
          <p:cNvSpPr/>
          <p:nvPr/>
        </p:nvSpPr>
        <p:spPr>
          <a:xfrm>
            <a:off x="1132352" y="4963886"/>
            <a:ext cx="3452711" cy="33963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 name="TextBox 8"/>
              <p:cNvSpPr txBox="1"/>
              <p:nvPr/>
            </p:nvSpPr>
            <p:spPr>
              <a:xfrm>
                <a:off x="1132352" y="4883213"/>
                <a:ext cx="2463393" cy="483466"/>
              </a:xfrm>
              <a:prstGeom prst="rect">
                <a:avLst/>
              </a:prstGeom>
              <a:noFill/>
            </p:spPr>
            <p:txBody>
              <a:bodyPr wrap="square" rtlCol="0">
                <a:spAutoFit/>
              </a:bodyPr>
              <a:lstStyle/>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𝑡</m:t>
                        </m:r>
                      </m:sub>
                    </m:sSub>
                    <m:r>
                      <a:rPr lang="en-IN" b="0" i="1" smtClean="0">
                        <a:latin typeface="Cambria Math" panose="02040503050406030204" pitchFamily="18" charset="0"/>
                      </a:rPr>
                      <m:t>=</m:t>
                    </m:r>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r>
                  <a:rPr lang="el-GR" dirty="0"/>
                  <a:t>π</a:t>
                </a:r>
                <a14:m>
                  <m:oMath xmlns:m="http://schemas.openxmlformats.org/officeDocument/2006/math">
                    <m:sSup>
                      <m:sSupPr>
                        <m:ctrlPr>
                          <a:rPr lang="el-GR" i="1" dirty="0" smtClean="0">
                            <a:latin typeface="Cambria Math" panose="02040503050406030204" pitchFamily="18" charset="0"/>
                          </a:rPr>
                        </m:ctrlPr>
                      </m:sSupPr>
                      <m:e>
                        <m:r>
                          <a:rPr lang="en-IN" b="0" i="1" dirty="0" smtClean="0">
                            <a:latin typeface="Cambria Math" panose="02040503050406030204" pitchFamily="18" charset="0"/>
                          </a:rPr>
                          <m:t>𝑅</m:t>
                        </m:r>
                      </m:e>
                      <m:sup>
                        <m:r>
                          <a:rPr lang="en-IN" b="0" i="1" dirty="0" smtClean="0">
                            <a:latin typeface="Cambria Math" panose="02040503050406030204" pitchFamily="18" charset="0"/>
                          </a:rPr>
                          <m:t>2</m:t>
                        </m:r>
                      </m:sup>
                    </m:sSup>
                    <m:r>
                      <m:rPr>
                        <m:nor/>
                      </m:rPr>
                      <a:rPr lang="en-IN" dirty="0" smtClean="0">
                        <a:solidFill>
                          <a:schemeClr val="tx1">
                            <a:lumMod val="75000"/>
                          </a:schemeClr>
                        </a:solidFill>
                      </a:rPr>
                      <m:t>ρ</m:t>
                    </m:r>
                    <m:sSup>
                      <m:sSupPr>
                        <m:ctrlPr>
                          <a:rPr lang="en-IN" i="1" dirty="0" smtClean="0">
                            <a:solidFill>
                              <a:schemeClr val="tx1">
                                <a:lumMod val="75000"/>
                              </a:schemeClr>
                            </a:solidFill>
                            <a:latin typeface="Cambria Math" panose="02040503050406030204" pitchFamily="18" charset="0"/>
                          </a:rPr>
                        </m:ctrlPr>
                      </m:sSupPr>
                      <m:e>
                        <m:sSub>
                          <m:sSubPr>
                            <m:ctrlPr>
                              <a:rPr lang="en-IN" i="1" dirty="0" smtClean="0">
                                <a:solidFill>
                                  <a:schemeClr val="tx1">
                                    <a:lumMod val="75000"/>
                                  </a:schemeClr>
                                </a:solidFill>
                                <a:latin typeface="Cambria Math" panose="02040503050406030204" pitchFamily="18" charset="0"/>
                              </a:rPr>
                            </m:ctrlPr>
                          </m:sSubPr>
                          <m:e>
                            <m:r>
                              <a:rPr lang="en-IN" b="0" i="1" dirty="0" smtClean="0">
                                <a:solidFill>
                                  <a:schemeClr val="tx1">
                                    <a:lumMod val="75000"/>
                                  </a:schemeClr>
                                </a:solidFill>
                                <a:latin typeface="Cambria Math" panose="02040503050406030204" pitchFamily="18" charset="0"/>
                              </a:rPr>
                              <m:t>𝑉</m:t>
                            </m:r>
                          </m:e>
                          <m:sub>
                            <m:r>
                              <a:rPr lang="en-IN" b="0" i="1" dirty="0" smtClean="0">
                                <a:solidFill>
                                  <a:schemeClr val="tx1">
                                    <a:lumMod val="75000"/>
                                  </a:schemeClr>
                                </a:solidFill>
                                <a:latin typeface="Cambria Math" panose="02040503050406030204" pitchFamily="18" charset="0"/>
                              </a:rPr>
                              <m:t>𝑊</m:t>
                            </m:r>
                          </m:sub>
                        </m:sSub>
                      </m:e>
                      <m:sup>
                        <m:r>
                          <a:rPr lang="en-IN" b="0" i="1" dirty="0" smtClean="0">
                            <a:solidFill>
                              <a:schemeClr val="tx1">
                                <a:lumMod val="75000"/>
                              </a:schemeClr>
                            </a:solidFill>
                            <a:latin typeface="Cambria Math" panose="02040503050406030204" pitchFamily="18" charset="0"/>
                          </a:rPr>
                          <m:t>3</m:t>
                        </m:r>
                      </m:sup>
                    </m:sSup>
                    <m:sSub>
                      <m:sSubPr>
                        <m:ctrlPr>
                          <a:rPr lang="en-IN" i="1" dirty="0" smtClean="0">
                            <a:solidFill>
                              <a:schemeClr val="tx1">
                                <a:lumMod val="75000"/>
                              </a:schemeClr>
                            </a:solidFill>
                            <a:latin typeface="Cambria Math" panose="02040503050406030204" pitchFamily="18" charset="0"/>
                          </a:rPr>
                        </m:ctrlPr>
                      </m:sSubPr>
                      <m:e>
                        <m:r>
                          <a:rPr lang="en-IN" b="0" i="1" dirty="0" smtClean="0">
                            <a:solidFill>
                              <a:schemeClr val="tx1">
                                <a:lumMod val="75000"/>
                              </a:schemeClr>
                            </a:solidFill>
                            <a:latin typeface="Cambria Math" panose="02040503050406030204" pitchFamily="18" charset="0"/>
                          </a:rPr>
                          <m:t>𝐶</m:t>
                        </m:r>
                      </m:e>
                      <m:sub>
                        <m:r>
                          <a:rPr lang="en-IN" b="0" i="1" dirty="0" smtClean="0">
                            <a:solidFill>
                              <a:schemeClr val="tx1">
                                <a:lumMod val="75000"/>
                              </a:schemeClr>
                            </a:solidFill>
                            <a:latin typeface="Cambria Math" panose="02040503050406030204" pitchFamily="18" charset="0"/>
                          </a:rPr>
                          <m:t>𝑃</m:t>
                        </m:r>
                      </m:sub>
                    </m:sSub>
                  </m:oMath>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1132352" y="4883213"/>
                <a:ext cx="2463393" cy="483466"/>
              </a:xfrm>
              <a:prstGeom prst="rect">
                <a:avLst/>
              </a:prstGeom>
              <a:blipFill>
                <a:blip r:embed="rId3"/>
                <a:stretch>
                  <a:fillRect b="-8861"/>
                </a:stretch>
              </a:blipFill>
            </p:spPr>
            <p:txBody>
              <a:bodyPr/>
              <a:lstStyle/>
              <a:p>
                <a:r>
                  <a:rPr lang="en-IN">
                    <a:noFill/>
                  </a:rPr>
                  <a:t> </a:t>
                </a: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3931" y="940526"/>
            <a:ext cx="875211" cy="815608"/>
          </a:xfrm>
          <a:prstGeom prst="rect">
            <a:avLst/>
          </a:prstGeom>
        </p:spPr>
        <p:txBody>
          <a:bodyPr wrap="square">
            <a:spAutoFit/>
          </a:bodyPr>
          <a:lstStyle/>
          <a:p>
            <a:endParaRPr lang="en-IN" sz="1100" dirty="0"/>
          </a:p>
          <a:p>
            <a:r>
              <a:rPr lang="en-IN" sz="1100" dirty="0"/>
              <a:t> </a:t>
            </a:r>
          </a:p>
          <a:p>
            <a:endParaRPr lang="en-IN" sz="1400" dirty="0"/>
          </a:p>
          <a:p>
            <a:endParaRPr lang="en-IN" sz="1100" dirty="0"/>
          </a:p>
        </p:txBody>
      </p:sp>
      <p:sp>
        <p:nvSpPr>
          <p:cNvPr id="4" name="Rectangle 3"/>
          <p:cNvSpPr/>
          <p:nvPr/>
        </p:nvSpPr>
        <p:spPr>
          <a:xfrm>
            <a:off x="0" y="65399"/>
            <a:ext cx="12192000" cy="523220"/>
          </a:xfrm>
          <a:prstGeom prst="rect">
            <a:avLst/>
          </a:prstGeom>
        </p:spPr>
        <p:txBody>
          <a:bodyPr wrap="square">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TURBINE CONTROL ZONES [1]</a:t>
            </a:r>
          </a:p>
        </p:txBody>
      </p:sp>
      <p:sp>
        <p:nvSpPr>
          <p:cNvPr id="6" name="TextBox 5"/>
          <p:cNvSpPr txBox="1"/>
          <p:nvPr/>
        </p:nvSpPr>
        <p:spPr>
          <a:xfrm>
            <a:off x="0" y="6396335"/>
            <a:ext cx="12096206" cy="461665"/>
          </a:xfrm>
          <a:prstGeom prst="rect">
            <a:avLst/>
          </a:prstGeom>
          <a:noFill/>
        </p:spPr>
        <p:txBody>
          <a:bodyPr wrap="square" rtlCol="0">
            <a:spAutoFit/>
          </a:bodyPr>
          <a:lstStyle/>
          <a:p>
            <a:r>
              <a:rPr lang="en-IN" sz="1200" dirty="0"/>
              <a:t>[1] </a:t>
            </a:r>
            <a:r>
              <a:rPr lang="en-IN" sz="1200" dirty="0" err="1"/>
              <a:t>Haitham</a:t>
            </a:r>
            <a:r>
              <a:rPr lang="en-IN" sz="1200" dirty="0"/>
              <a:t> Abu-Rub, </a:t>
            </a:r>
            <a:r>
              <a:rPr lang="en-IN" sz="1200" dirty="0" err="1"/>
              <a:t>Mariusz</a:t>
            </a:r>
            <a:r>
              <a:rPr lang="en-IN" sz="1200" dirty="0"/>
              <a:t> Malinowski, Kamal Al-Haddad,  POWER ELECTRONICS FOR RENEWABLE ENERGY SYSTEMS, TRANSPORTATION AND INDUSTRIALAPPLICATIONS © 2014 John Wiley &amp; Sons Ltd, ISBN 978-1-118-63403-5 </a:t>
            </a:r>
          </a:p>
        </p:txBody>
      </p:sp>
      <p:sp>
        <p:nvSpPr>
          <p:cNvPr id="5" name="TextBox 4"/>
          <p:cNvSpPr txBox="1"/>
          <p:nvPr/>
        </p:nvSpPr>
        <p:spPr>
          <a:xfrm>
            <a:off x="1502229" y="735176"/>
            <a:ext cx="1698171" cy="1200329"/>
          </a:xfrm>
          <a:prstGeom prst="rect">
            <a:avLst/>
          </a:prstGeom>
          <a:noFill/>
        </p:spPr>
        <p:txBody>
          <a:bodyPr wrap="square" rtlCol="0">
            <a:spAutoFit/>
          </a:bodyPr>
          <a:lstStyle/>
          <a:p>
            <a:r>
              <a:rPr lang="en-IN" dirty="0"/>
              <a:t>Zone 1:</a:t>
            </a:r>
          </a:p>
          <a:p>
            <a:r>
              <a:rPr lang="en-IN" dirty="0"/>
              <a:t>Zone 2:</a:t>
            </a:r>
          </a:p>
          <a:p>
            <a:r>
              <a:rPr lang="en-IN" dirty="0"/>
              <a:t>Zone 3:</a:t>
            </a:r>
          </a:p>
          <a:p>
            <a:r>
              <a:rPr lang="en-IN" dirty="0"/>
              <a:t>Zone 4:</a:t>
            </a:r>
          </a:p>
        </p:txBody>
      </p:sp>
      <p:pic>
        <p:nvPicPr>
          <p:cNvPr id="8" name="Picture 7"/>
          <p:cNvPicPr>
            <a:picLocks noChangeAspect="1"/>
          </p:cNvPicPr>
          <p:nvPr/>
        </p:nvPicPr>
        <p:blipFill>
          <a:blip r:embed="rId2"/>
          <a:stretch>
            <a:fillRect/>
          </a:stretch>
        </p:blipFill>
        <p:spPr>
          <a:xfrm>
            <a:off x="3247322" y="521709"/>
            <a:ext cx="6468129" cy="486904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205" y="0"/>
            <a:ext cx="10511245" cy="1077218"/>
          </a:xfrm>
          <a:prstGeom prst="rect">
            <a:avLst/>
          </a:prstGeom>
        </p:spPr>
        <p:txBody>
          <a:bodyPr wrap="square">
            <a:spAutoFit/>
          </a:bodyPr>
          <a:lstStyle/>
          <a:p>
            <a:pPr algn="ctr"/>
            <a:r>
              <a:rPr lang="en-IN" sz="2800" b="1" u="sng" dirty="0">
                <a:solidFill>
                  <a:srgbClr val="FF0000"/>
                </a:solidFill>
                <a:effectLst>
                  <a:outerShdw blurRad="38100" dist="38100" dir="2700000" algn="tl">
                    <a:srgbClr val="000000">
                      <a:alpha val="43137"/>
                    </a:srgbClr>
                  </a:outerShdw>
                </a:effectLst>
                <a:latin typeface="+mj-lt"/>
              </a:rPr>
              <a:t>POWER CONVERTERS FOR WIND TURBINES [1]</a:t>
            </a:r>
          </a:p>
          <a:p>
            <a:r>
              <a:rPr lang="en-IN" dirty="0"/>
              <a:t>Because of the rapid development of capacity and technology in wind power generation, the power electronic converter is becoming an increasingly important part of the entire system, as indicated in Figure </a:t>
            </a:r>
          </a:p>
        </p:txBody>
      </p:sp>
      <p:pic>
        <p:nvPicPr>
          <p:cNvPr id="3" name="Picture 2"/>
          <p:cNvPicPr>
            <a:picLocks noChangeAspect="1"/>
          </p:cNvPicPr>
          <p:nvPr/>
        </p:nvPicPr>
        <p:blipFill>
          <a:blip r:embed="rId2"/>
          <a:stretch>
            <a:fillRect/>
          </a:stretch>
        </p:blipFill>
        <p:spPr>
          <a:xfrm>
            <a:off x="1271452" y="1031145"/>
            <a:ext cx="8253876" cy="2421963"/>
          </a:xfrm>
          <a:prstGeom prst="rect">
            <a:avLst/>
          </a:prstGeom>
        </p:spPr>
      </p:pic>
      <p:sp>
        <p:nvSpPr>
          <p:cNvPr id="4" name="Rectangle 3"/>
          <p:cNvSpPr/>
          <p:nvPr/>
        </p:nvSpPr>
        <p:spPr>
          <a:xfrm>
            <a:off x="1428205" y="3694065"/>
            <a:ext cx="10654938" cy="369332"/>
          </a:xfrm>
          <a:prstGeom prst="rect">
            <a:avLst/>
          </a:prstGeom>
        </p:spPr>
        <p:txBody>
          <a:bodyPr wrap="square">
            <a:spAutoFit/>
          </a:bodyPr>
          <a:lstStyle/>
          <a:p>
            <a:r>
              <a:rPr lang="en-IN" b="1" dirty="0"/>
              <a:t>Two-Level Power Converter</a:t>
            </a:r>
          </a:p>
        </p:txBody>
      </p:sp>
      <p:sp>
        <p:nvSpPr>
          <p:cNvPr id="5" name="Rectangle 4"/>
          <p:cNvSpPr/>
          <p:nvPr/>
        </p:nvSpPr>
        <p:spPr>
          <a:xfrm>
            <a:off x="1428205" y="3984804"/>
            <a:ext cx="10223864" cy="369332"/>
          </a:xfrm>
          <a:prstGeom prst="rect">
            <a:avLst/>
          </a:prstGeom>
        </p:spPr>
        <p:txBody>
          <a:bodyPr wrap="square">
            <a:spAutoFit/>
          </a:bodyPr>
          <a:lstStyle/>
          <a:p>
            <a:pPr marL="285750" indent="-285750">
              <a:buFont typeface="Arial" panose="020B0604020202020204" pitchFamily="34" charset="0"/>
              <a:buChar char="•"/>
            </a:pPr>
            <a:r>
              <a:rPr lang="en-IN" dirty="0"/>
              <a:t>Two-Level Unidirectional Voltage Source Power Converter (2L-UNI)</a:t>
            </a:r>
          </a:p>
        </p:txBody>
      </p:sp>
      <p:sp>
        <p:nvSpPr>
          <p:cNvPr id="6" name="Rectangle 5"/>
          <p:cNvSpPr/>
          <p:nvPr/>
        </p:nvSpPr>
        <p:spPr>
          <a:xfrm>
            <a:off x="1428205" y="4087853"/>
            <a:ext cx="10223864" cy="646331"/>
          </a:xfrm>
          <a:prstGeom prst="rect">
            <a:avLst/>
          </a:prstGeom>
        </p:spPr>
        <p:txBody>
          <a:bodyPr wrap="square">
            <a:spAutoFit/>
          </a:bodyPr>
          <a:lstStyle/>
          <a:p>
            <a:endParaRPr lang="en-IN" dirty="0"/>
          </a:p>
          <a:p>
            <a:pPr marL="285750" indent="-285750">
              <a:buFont typeface="Arial" panose="020B0604020202020204" pitchFamily="34" charset="0"/>
              <a:buChar char="•"/>
            </a:pPr>
            <a:r>
              <a:rPr lang="en-IN" dirty="0"/>
              <a:t>Two-Level Back-To-Back Voltage Source Power Converter (2L-BTB)</a:t>
            </a:r>
          </a:p>
        </p:txBody>
      </p:sp>
      <p:sp>
        <p:nvSpPr>
          <p:cNvPr id="7" name="Rectangle 6"/>
          <p:cNvSpPr/>
          <p:nvPr/>
        </p:nvSpPr>
        <p:spPr>
          <a:xfrm>
            <a:off x="1428205" y="4776882"/>
            <a:ext cx="2810578" cy="369332"/>
          </a:xfrm>
          <a:prstGeom prst="rect">
            <a:avLst/>
          </a:prstGeom>
        </p:spPr>
        <p:txBody>
          <a:bodyPr wrap="none">
            <a:spAutoFit/>
          </a:bodyPr>
          <a:lstStyle/>
          <a:p>
            <a:r>
              <a:rPr lang="en-IN" b="1" dirty="0"/>
              <a:t>Multilevel Power Converter</a:t>
            </a:r>
          </a:p>
        </p:txBody>
      </p:sp>
      <p:sp>
        <p:nvSpPr>
          <p:cNvPr id="9" name="Rectangle 8"/>
          <p:cNvSpPr/>
          <p:nvPr/>
        </p:nvSpPr>
        <p:spPr>
          <a:xfrm>
            <a:off x="1428205" y="5070112"/>
            <a:ext cx="10223864" cy="369332"/>
          </a:xfrm>
          <a:prstGeom prst="rect">
            <a:avLst/>
          </a:prstGeom>
        </p:spPr>
        <p:txBody>
          <a:bodyPr wrap="square">
            <a:spAutoFit/>
          </a:bodyPr>
          <a:lstStyle/>
          <a:p>
            <a:pPr marL="285750" indent="-285750">
              <a:buFont typeface="Arial" panose="020B0604020202020204" pitchFamily="34" charset="0"/>
              <a:buChar char="•"/>
            </a:pPr>
            <a:r>
              <a:rPr lang="en-IN" dirty="0"/>
              <a:t>Three-Level Neutral-Point Diode Clamped Back-To-Back Topology (3L-NPC BTB)</a:t>
            </a:r>
          </a:p>
        </p:txBody>
      </p:sp>
      <p:sp>
        <p:nvSpPr>
          <p:cNvPr id="10" name="Rectangle 9"/>
          <p:cNvSpPr/>
          <p:nvPr/>
        </p:nvSpPr>
        <p:spPr>
          <a:xfrm>
            <a:off x="1428205" y="5252287"/>
            <a:ext cx="9871166" cy="646331"/>
          </a:xfrm>
          <a:prstGeom prst="rect">
            <a:avLst/>
          </a:prstGeom>
        </p:spPr>
        <p:txBody>
          <a:bodyPr wrap="square">
            <a:spAutoFit/>
          </a:bodyPr>
          <a:lstStyle/>
          <a:p>
            <a:endParaRPr lang="en-IN" dirty="0"/>
          </a:p>
          <a:p>
            <a:pPr marL="285750" indent="-285750">
              <a:buFont typeface="Arial" panose="020B0604020202020204" pitchFamily="34" charset="0"/>
              <a:buChar char="•"/>
            </a:pPr>
            <a:r>
              <a:rPr lang="en-IN" dirty="0"/>
              <a:t>Three-Level H-Bridge Back-To-Back Topology (3L-HB BTB)</a:t>
            </a:r>
          </a:p>
        </p:txBody>
      </p:sp>
      <p:sp>
        <p:nvSpPr>
          <p:cNvPr id="11" name="Rectangle 10"/>
          <p:cNvSpPr/>
          <p:nvPr/>
        </p:nvSpPr>
        <p:spPr>
          <a:xfrm>
            <a:off x="1428205" y="5904146"/>
            <a:ext cx="6096000" cy="369332"/>
          </a:xfrm>
          <a:prstGeom prst="rect">
            <a:avLst/>
          </a:prstGeom>
        </p:spPr>
        <p:txBody>
          <a:bodyPr>
            <a:spAutoFit/>
          </a:bodyPr>
          <a:lstStyle/>
          <a:p>
            <a:pPr marL="285750" indent="-285750">
              <a:buFont typeface="Arial" panose="020B0604020202020204" pitchFamily="34" charset="0"/>
              <a:buChar char="•"/>
            </a:pPr>
            <a:r>
              <a:rPr lang="en-IN" dirty="0"/>
              <a:t>Five-Level H-Bridge Back-To-Back Topology (5L-HB BTB)</a:t>
            </a:r>
          </a:p>
        </p:txBody>
      </p:sp>
      <p:sp>
        <p:nvSpPr>
          <p:cNvPr id="12" name="TextBox 11"/>
          <p:cNvSpPr txBox="1"/>
          <p:nvPr/>
        </p:nvSpPr>
        <p:spPr>
          <a:xfrm>
            <a:off x="143691" y="6449411"/>
            <a:ext cx="11939452" cy="461665"/>
          </a:xfrm>
          <a:prstGeom prst="rect">
            <a:avLst/>
          </a:prstGeom>
          <a:noFill/>
        </p:spPr>
        <p:txBody>
          <a:bodyPr wrap="square" rtlCol="0">
            <a:spAutoFit/>
          </a:bodyPr>
          <a:lstStyle/>
          <a:p>
            <a:r>
              <a:rPr lang="en-IN" sz="1200" dirty="0"/>
              <a:t>[1] </a:t>
            </a:r>
            <a:r>
              <a:rPr lang="en-IN" sz="1200" dirty="0" err="1"/>
              <a:t>Haitham</a:t>
            </a:r>
            <a:r>
              <a:rPr lang="en-IN" sz="1200" dirty="0"/>
              <a:t> Abu-Rub, </a:t>
            </a:r>
            <a:r>
              <a:rPr lang="en-IN" sz="1200" dirty="0" err="1"/>
              <a:t>Mariusz</a:t>
            </a:r>
            <a:r>
              <a:rPr lang="en-IN" sz="1200" dirty="0"/>
              <a:t> Malinowski, Kamal Al-Haddad,  POWER ELECTRONICS FOR RENEWABLE ENERGY SYSTEMS, TRANSPORTATION AND INDUSTRIALAPPLICATIONS © 2014 John Wiley &amp; Sons Ltd, ISBN 978-1-118-63403-5</a:t>
            </a:r>
          </a:p>
        </p:txBody>
      </p:sp>
    </p:spTree>
    <p:extLst>
      <p:ext uri="{BB962C8B-B14F-4D97-AF65-F5344CB8AC3E}">
        <p14:creationId xmlns:p14="http://schemas.microsoft.com/office/powerpoint/2010/main" val="4092135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1364</TotalTime>
  <Words>3729</Words>
  <Application>Microsoft Office PowerPoint</Application>
  <PresentationFormat>Widescreen</PresentationFormat>
  <Paragraphs>237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Cambria Math</vt:lpstr>
      <vt:lpstr>TimesLTStd-Roman</vt:lpstr>
      <vt:lpstr>Vrinda</vt:lpstr>
      <vt:lpstr>Office Theme</vt:lpstr>
      <vt:lpstr>PRESENTATION ON  SIMULATION AND VERIFICATION OF GRID CONVERTER CONTROLLED DFIG WIND TURBINE MODEL </vt:lpstr>
      <vt:lpstr>CONTENTS</vt:lpstr>
      <vt:lpstr>PowerPoint Presentation</vt:lpstr>
      <vt:lpstr>PowerPoint Presentation</vt:lpstr>
      <vt:lpstr>PowerPoint Presentation</vt:lpstr>
      <vt:lpstr>VARIOUS TYPES OF WIND TURBINE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105</cp:revision>
  <dcterms:created xsi:type="dcterms:W3CDTF">2021-03-19T14:34:00Z</dcterms:created>
  <dcterms:modified xsi:type="dcterms:W3CDTF">2021-08-01T18:35:31Z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