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1" r:id="rId7"/>
    <p:sldId id="263" r:id="rId8"/>
    <p:sldId id="264" r:id="rId9"/>
    <p:sldId id="265" r:id="rId10"/>
    <p:sldId id="266" r:id="rId11"/>
    <p:sldId id="275" r:id="rId12"/>
    <p:sldId id="267" r:id="rId13"/>
    <p:sldId id="268" r:id="rId14"/>
    <p:sldId id="269" r:id="rId15"/>
    <p:sldId id="270" r:id="rId16"/>
    <p:sldId id="276"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673"/>
  </p:normalViewPr>
  <p:slideViewPr>
    <p:cSldViewPr snapToGrid="0">
      <p:cViewPr varScale="1">
        <p:scale>
          <a:sx n="144" d="100"/>
          <a:sy n="144" d="100"/>
        </p:scale>
        <p:origin x="21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EADB815-11E9-4F09-B246-623A136AC8D1}" type="datetimeFigureOut">
              <a:rPr lang="en-IN" smtClean="0"/>
              <a:t>14/01/22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33153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EADB815-11E9-4F09-B246-623A136AC8D1}" type="datetimeFigureOut">
              <a:rPr lang="en-IN" smtClean="0"/>
              <a:t>14/01/22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62269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6EADB815-11E9-4F09-B246-623A136AC8D1}" type="datetimeFigureOut">
              <a:rPr lang="en-IN" smtClean="0"/>
              <a:t>14/01/22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2204699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6EADB815-11E9-4F09-B246-623A136AC8D1}" type="datetimeFigureOut">
              <a:rPr lang="en-IN" smtClean="0"/>
              <a:t>14/01/22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631183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EADB815-11E9-4F09-B246-623A136AC8D1}" type="datetimeFigureOut">
              <a:rPr lang="en-IN" smtClean="0"/>
              <a:t>14/01/22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4271688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EADB815-11E9-4F09-B246-623A136AC8D1}" type="datetimeFigureOut">
              <a:rPr lang="en-IN" smtClean="0"/>
              <a:t>14/01/22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844227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EADB815-11E9-4F09-B246-623A136AC8D1}" type="datetimeFigureOut">
              <a:rPr lang="en-IN" smtClean="0"/>
              <a:t>14/01/22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2809944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EADB815-11E9-4F09-B246-623A136AC8D1}" type="datetimeFigureOut">
              <a:rPr lang="en-IN" smtClean="0"/>
              <a:t>14/01/22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4150123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EADB815-11E9-4F09-B246-623A136AC8D1}" type="datetimeFigureOut">
              <a:rPr lang="en-IN" smtClean="0"/>
              <a:t>14/01/22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8459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ADB815-11E9-4F09-B246-623A136AC8D1}" type="datetimeFigureOut">
              <a:rPr lang="en-IN" smtClean="0"/>
              <a:t>14/01/22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79212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EADB815-11E9-4F09-B246-623A136AC8D1}" type="datetimeFigureOut">
              <a:rPr lang="en-IN" smtClean="0"/>
              <a:t>14/01/22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279394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EADB815-11E9-4F09-B246-623A136AC8D1}" type="datetimeFigureOut">
              <a:rPr lang="en-IN" smtClean="0"/>
              <a:t>14/01/22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267008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EADB815-11E9-4F09-B246-623A136AC8D1}" type="datetimeFigureOut">
              <a:rPr lang="en-IN" smtClean="0"/>
              <a:t>14/01/22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161447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EADB815-11E9-4F09-B246-623A136AC8D1}" type="datetimeFigureOut">
              <a:rPr lang="en-IN" smtClean="0"/>
              <a:t>14/01/22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219822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DB815-11E9-4F09-B246-623A136AC8D1}" type="datetimeFigureOut">
              <a:rPr lang="en-IN" smtClean="0"/>
              <a:t>14/01/22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141675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EADB815-11E9-4F09-B246-623A136AC8D1}" type="datetimeFigureOut">
              <a:rPr lang="en-IN" smtClean="0"/>
              <a:t>14/01/22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342284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EADB815-11E9-4F09-B246-623A136AC8D1}" type="datetimeFigureOut">
              <a:rPr lang="en-IN" smtClean="0"/>
              <a:t>14/01/22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CF7A76-6E55-4474-93B8-D0EC09E017C6}" type="slidenum">
              <a:rPr lang="en-IN" smtClean="0"/>
              <a:t>‹#›</a:t>
            </a:fld>
            <a:endParaRPr lang="en-IN"/>
          </a:p>
        </p:txBody>
      </p:sp>
    </p:spTree>
    <p:extLst>
      <p:ext uri="{BB962C8B-B14F-4D97-AF65-F5344CB8AC3E}">
        <p14:creationId xmlns:p14="http://schemas.microsoft.com/office/powerpoint/2010/main" val="277290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EADB815-11E9-4F09-B246-623A136AC8D1}" type="datetimeFigureOut">
              <a:rPr lang="en-IN" smtClean="0"/>
              <a:t>14/01/22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CF7A76-6E55-4474-93B8-D0EC09E017C6}" type="slidenum">
              <a:rPr lang="en-IN" smtClean="0"/>
              <a:t>‹#›</a:t>
            </a:fld>
            <a:endParaRPr lang="en-IN"/>
          </a:p>
        </p:txBody>
      </p:sp>
    </p:spTree>
    <p:extLst>
      <p:ext uri="{BB962C8B-B14F-4D97-AF65-F5344CB8AC3E}">
        <p14:creationId xmlns:p14="http://schemas.microsoft.com/office/powerpoint/2010/main" val="377730098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how-to-easily-deploy-machine-learning-models-using-flask-b95af8fe34d4" TargetMode="External"/><Relationship Id="rId2" Type="http://schemas.openxmlformats.org/officeDocument/2006/relationships/hyperlink" Target="https://www.kaggle.com/altruistdelhite04/loan-prediction-problem-dataset" TargetMode="External"/><Relationship Id="rId1" Type="http://schemas.openxmlformats.org/officeDocument/2006/relationships/slideLayout" Target="../slideLayouts/slideLayout2.xml"/><Relationship Id="rId4" Type="http://schemas.openxmlformats.org/officeDocument/2006/relationships/hyperlink" Target="https://www.geeksforgeeks.org/deploy-machine-learning-model-using-flas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114C-D1C7-460E-976A-589D0DB9DEC7}"/>
              </a:ext>
            </a:extLst>
          </p:cNvPr>
          <p:cNvSpPr>
            <a:spLocks noGrp="1"/>
          </p:cNvSpPr>
          <p:nvPr>
            <p:ph type="ctrTitle"/>
          </p:nvPr>
        </p:nvSpPr>
        <p:spPr>
          <a:xfrm>
            <a:off x="2266682" y="979287"/>
            <a:ext cx="10646535" cy="2541431"/>
          </a:xfrm>
        </p:spPr>
        <p:txBody>
          <a:bodyPr>
            <a:normAutofit/>
          </a:bodyPr>
          <a:lstStyle/>
          <a:p>
            <a:r>
              <a:rPr lang="en-IN" sz="5400" dirty="0"/>
              <a:t>LOAN PREDICTION SYSTEM</a:t>
            </a:r>
          </a:p>
        </p:txBody>
      </p:sp>
      <p:sp>
        <p:nvSpPr>
          <p:cNvPr id="4" name="AutoShape 2" descr="What Loan Rates are Good for Business | The World Financial Review">
            <a:extLst>
              <a:ext uri="{FF2B5EF4-FFF2-40B4-BE49-F238E27FC236}">
                <a16:creationId xmlns:a16="http://schemas.microsoft.com/office/drawing/2014/main" id="{2F8E0EF9-C6B8-4ADC-9B7A-125C5CBB2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1564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EBE5-1A70-42C1-A895-AD6DC33CA281}"/>
              </a:ext>
            </a:extLst>
          </p:cNvPr>
          <p:cNvSpPr>
            <a:spLocks noGrp="1"/>
          </p:cNvSpPr>
          <p:nvPr>
            <p:ph type="title"/>
          </p:nvPr>
        </p:nvSpPr>
        <p:spPr>
          <a:xfrm>
            <a:off x="903745" y="720370"/>
            <a:ext cx="9603275" cy="1049235"/>
          </a:xfrm>
        </p:spPr>
        <p:txBody>
          <a:bodyPr/>
          <a:lstStyle/>
          <a:p>
            <a:r>
              <a:rPr lang="en-IN" dirty="0"/>
              <a:t>CLASSIFIERS USED</a:t>
            </a:r>
          </a:p>
        </p:txBody>
      </p:sp>
      <p:sp>
        <p:nvSpPr>
          <p:cNvPr id="3" name="Content Placeholder 2">
            <a:extLst>
              <a:ext uri="{FF2B5EF4-FFF2-40B4-BE49-F238E27FC236}">
                <a16:creationId xmlns:a16="http://schemas.microsoft.com/office/drawing/2014/main" id="{6FD4AA2C-86C9-4FE6-B311-7138D6019670}"/>
              </a:ext>
            </a:extLst>
          </p:cNvPr>
          <p:cNvSpPr>
            <a:spLocks noGrp="1"/>
          </p:cNvSpPr>
          <p:nvPr>
            <p:ph idx="1"/>
          </p:nvPr>
        </p:nvSpPr>
        <p:spPr>
          <a:xfrm>
            <a:off x="1438504" y="2366788"/>
            <a:ext cx="10898876" cy="4351338"/>
          </a:xfrm>
        </p:spPr>
        <p:txBody>
          <a:bodyPr>
            <a:normAutofit/>
          </a:bodyPr>
          <a:lstStyle/>
          <a:p>
            <a:pPr marL="0" indent="0">
              <a:buNone/>
            </a:pPr>
            <a:r>
              <a:rPr lang="en-IN" dirty="0"/>
              <a:t>6 classifiers are used in my problem for most highest accuracy. They are – </a:t>
            </a:r>
          </a:p>
          <a:p>
            <a:pPr marL="514350" indent="-514350">
              <a:buFont typeface="+mj-lt"/>
              <a:buAutoNum type="arabicPeriod"/>
            </a:pPr>
            <a:r>
              <a:rPr lang="en-IN" dirty="0"/>
              <a:t>Logistic Regression</a:t>
            </a:r>
          </a:p>
          <a:p>
            <a:pPr marL="514350" indent="-514350">
              <a:buFont typeface="+mj-lt"/>
              <a:buAutoNum type="arabicPeriod"/>
            </a:pPr>
            <a:r>
              <a:rPr lang="en-IN" dirty="0"/>
              <a:t>Decision Tree</a:t>
            </a:r>
          </a:p>
          <a:p>
            <a:pPr marL="514350" indent="-514350">
              <a:buFont typeface="+mj-lt"/>
              <a:buAutoNum type="arabicPeriod"/>
            </a:pPr>
            <a:r>
              <a:rPr lang="en-IN" dirty="0"/>
              <a:t>Random Forest</a:t>
            </a:r>
          </a:p>
          <a:p>
            <a:pPr marL="514350" indent="-514350">
              <a:buFont typeface="+mj-lt"/>
              <a:buAutoNum type="arabicPeriod"/>
            </a:pPr>
            <a:r>
              <a:rPr lang="en-IN" dirty="0"/>
              <a:t>KNN Classifier</a:t>
            </a:r>
          </a:p>
          <a:p>
            <a:pPr marL="514350" indent="-514350">
              <a:buFont typeface="+mj-lt"/>
              <a:buAutoNum type="arabicPeriod"/>
            </a:pPr>
            <a:r>
              <a:rPr lang="en-IN" dirty="0"/>
              <a:t>K-SVM Classifier</a:t>
            </a:r>
          </a:p>
          <a:p>
            <a:pPr marL="514350" indent="-514350">
              <a:buFont typeface="+mj-lt"/>
              <a:buAutoNum type="arabicPeriod"/>
            </a:pPr>
            <a:r>
              <a:rPr lang="en-IN" dirty="0"/>
              <a:t>SVM Classifier</a:t>
            </a:r>
          </a:p>
        </p:txBody>
      </p:sp>
    </p:spTree>
    <p:extLst>
      <p:ext uri="{BB962C8B-B14F-4D97-AF65-F5344CB8AC3E}">
        <p14:creationId xmlns:p14="http://schemas.microsoft.com/office/powerpoint/2010/main" val="228781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7F56-1386-4C85-B840-A9A7705B8770}"/>
              </a:ext>
            </a:extLst>
          </p:cNvPr>
          <p:cNvSpPr>
            <a:spLocks noGrp="1"/>
          </p:cNvSpPr>
          <p:nvPr>
            <p:ph type="title" idx="4294967295"/>
          </p:nvPr>
        </p:nvSpPr>
        <p:spPr>
          <a:xfrm>
            <a:off x="0" y="-68833"/>
            <a:ext cx="10515600" cy="1325563"/>
          </a:xfrm>
        </p:spPr>
        <p:txBody>
          <a:bodyPr/>
          <a:lstStyle/>
          <a:p>
            <a:r>
              <a:rPr lang="en-IN" dirty="0">
                <a:solidFill>
                  <a:srgbClr val="002060"/>
                </a:solidFill>
              </a:rPr>
              <a:t>CLASSIFIERS</a:t>
            </a:r>
          </a:p>
        </p:txBody>
      </p:sp>
      <p:sp>
        <p:nvSpPr>
          <p:cNvPr id="3" name="Content Placeholder 2">
            <a:extLst>
              <a:ext uri="{FF2B5EF4-FFF2-40B4-BE49-F238E27FC236}">
                <a16:creationId xmlns:a16="http://schemas.microsoft.com/office/drawing/2014/main" id="{70142A2F-4439-4144-8230-831E72C26E50}"/>
              </a:ext>
            </a:extLst>
          </p:cNvPr>
          <p:cNvSpPr>
            <a:spLocks noGrp="1"/>
          </p:cNvSpPr>
          <p:nvPr>
            <p:ph idx="4294967295"/>
          </p:nvPr>
        </p:nvSpPr>
        <p:spPr>
          <a:xfrm>
            <a:off x="523782" y="1256730"/>
            <a:ext cx="10963922" cy="6046788"/>
          </a:xfrm>
        </p:spPr>
        <p:txBody>
          <a:bodyPr>
            <a:noAutofit/>
          </a:bodyPr>
          <a:lstStyle/>
          <a:p>
            <a:pPr algn="just"/>
            <a:r>
              <a:rPr lang="en-IN" sz="1300" b="1" dirty="0"/>
              <a:t>Decision Trees: </a:t>
            </a:r>
            <a:r>
              <a:rPr lang="en-IN" sz="1300" dirty="0"/>
              <a:t>The basic algorithm of decision tree requires all attributes or features should be discretized. Feature selection is based on greatest information gain of features. The knowledge depicted in decision tree can represented in the form of IF-THEN rules. </a:t>
            </a:r>
          </a:p>
          <a:p>
            <a:pPr algn="just"/>
            <a:endParaRPr lang="en" sz="1300" dirty="0"/>
          </a:p>
          <a:p>
            <a:pPr algn="just"/>
            <a:r>
              <a:rPr lang="en-IN" sz="1300" b="1" dirty="0"/>
              <a:t>KNN Algorithm: </a:t>
            </a:r>
            <a:r>
              <a:rPr lang="en-IN" sz="1300" dirty="0"/>
              <a:t>K-nearest neighbours (KNN) algorithm is a type of supervised ML algorithm which can be used for both classification as well as regression predictive problems. However, it is mainly used for classification predictive problems in industry.</a:t>
            </a:r>
          </a:p>
          <a:p>
            <a:pPr algn="just"/>
            <a:endParaRPr lang="en" sz="1300" dirty="0"/>
          </a:p>
          <a:p>
            <a:pPr algn="just"/>
            <a:r>
              <a:rPr lang="en-IN" sz="1300" b="1" dirty="0"/>
              <a:t>Random Forest (RF):</a:t>
            </a:r>
            <a:r>
              <a:rPr lang="en-IN" sz="1300" dirty="0"/>
              <a:t> Random forests are a group learning system for characterization (and relapse) that work by building a large number of Decision trees at preparing time and yielding the class that is the mode of the classes yield by individual trees.</a:t>
            </a:r>
          </a:p>
          <a:p>
            <a:pPr algn="just"/>
            <a:endParaRPr lang="en" sz="1300" dirty="0"/>
          </a:p>
          <a:p>
            <a:pPr algn="just"/>
            <a:r>
              <a:rPr lang="en-IN" sz="1300" b="1" dirty="0"/>
              <a:t>Support Vector Machine (SVM):</a:t>
            </a:r>
            <a:r>
              <a:rPr lang="en-IN" sz="1300" dirty="0"/>
              <a:t> Support vector machines are administered learning models that uses association r learning algorithm which analyse features and identified pattern knowledge, utilized for application classification. SVM can productively perform a regression utilizing the kernel trick, verifiably mapping their inputs into high-dimensional feature spaces.</a:t>
            </a:r>
          </a:p>
          <a:p>
            <a:pPr algn="just"/>
            <a:endParaRPr lang="en" sz="1300" b="1" dirty="0"/>
          </a:p>
          <a:p>
            <a:pPr algn="just"/>
            <a:r>
              <a:rPr lang="en-IN" sz="1300" b="1" dirty="0"/>
              <a:t>Kernel Support Vector Machine (KSVM):</a:t>
            </a:r>
            <a:r>
              <a:rPr lang="en-IN" sz="1300" dirty="0"/>
              <a:t> The plot function for binary classification </a:t>
            </a:r>
            <a:r>
              <a:rPr lang="en-IN" sz="1300" b="1" dirty="0"/>
              <a:t>ksvm</a:t>
            </a:r>
            <a:r>
              <a:rPr lang="en-IN" sz="1300" dirty="0"/>
              <a:t> objects displays a contour plot of the decision values with the corresponding support vectors highlighted. The predict function can return class probabilities for classification problems by setting the type parameter to "probabilities".</a:t>
            </a:r>
          </a:p>
          <a:p>
            <a:pPr algn="just"/>
            <a:endParaRPr lang="en" sz="1300" dirty="0"/>
          </a:p>
          <a:p>
            <a:pPr algn="just"/>
            <a:r>
              <a:rPr lang="en-IN" sz="1300" b="1" dirty="0"/>
              <a:t>Logistic Regression:</a:t>
            </a:r>
            <a:r>
              <a:rPr lang="en-IN" sz="1300" dirty="0"/>
              <a:t> Logistic regression is a statistical model that in its basic form uses a logistic function to model a binary dependent variable, although many more complex extensions exist. In regression analysis, logistic regression (or logit regression) is estimating the parameters of a logistic model (a form of binary regression).</a:t>
            </a:r>
          </a:p>
          <a:p>
            <a:pPr algn="just"/>
            <a:endParaRPr lang="en-IN" sz="1300" dirty="0"/>
          </a:p>
        </p:txBody>
      </p:sp>
    </p:spTree>
    <p:extLst>
      <p:ext uri="{BB962C8B-B14F-4D97-AF65-F5344CB8AC3E}">
        <p14:creationId xmlns:p14="http://schemas.microsoft.com/office/powerpoint/2010/main" val="351832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0DA4-2A9B-46AA-A283-89AF1DD37D01}"/>
              </a:ext>
            </a:extLst>
          </p:cNvPr>
          <p:cNvSpPr>
            <a:spLocks noGrp="1"/>
          </p:cNvSpPr>
          <p:nvPr>
            <p:ph type="title"/>
          </p:nvPr>
        </p:nvSpPr>
        <p:spPr>
          <a:xfrm>
            <a:off x="838200" y="670229"/>
            <a:ext cx="9603275" cy="1049235"/>
          </a:xfrm>
        </p:spPr>
        <p:txBody>
          <a:bodyPr/>
          <a:lstStyle/>
          <a:p>
            <a:r>
              <a:rPr lang="en-IN" dirty="0"/>
              <a:t>RESULTS AND ANALYSIS</a:t>
            </a:r>
          </a:p>
        </p:txBody>
      </p:sp>
      <p:sp>
        <p:nvSpPr>
          <p:cNvPr id="3" name="Content Placeholder 2">
            <a:extLst>
              <a:ext uri="{FF2B5EF4-FFF2-40B4-BE49-F238E27FC236}">
                <a16:creationId xmlns:a16="http://schemas.microsoft.com/office/drawing/2014/main" id="{241AE550-F60E-41CB-B59B-7EC9BADC9C69}"/>
              </a:ext>
            </a:extLst>
          </p:cNvPr>
          <p:cNvSpPr>
            <a:spLocks noGrp="1"/>
          </p:cNvSpPr>
          <p:nvPr>
            <p:ph idx="1"/>
          </p:nvPr>
        </p:nvSpPr>
        <p:spPr>
          <a:xfrm>
            <a:off x="1051264" y="2315393"/>
            <a:ext cx="10515600" cy="4199727"/>
          </a:xfrm>
        </p:spPr>
        <p:txBody>
          <a:bodyPr>
            <a:normAutofit fontScale="85000" lnSpcReduction="10000"/>
          </a:bodyPr>
          <a:lstStyle/>
          <a:p>
            <a:pPr algn="just">
              <a:lnSpc>
                <a:spcPct val="120000"/>
              </a:lnSpc>
            </a:pPr>
            <a:r>
              <a:rPr lang="en-US" b="1" dirty="0">
                <a:cs typeface="Times New Roman" panose="02020603050405020304" pitchFamily="18" charset="0"/>
              </a:rPr>
              <a:t>Measurement Matrices:</a:t>
            </a:r>
            <a:endParaRPr lang="en-US" dirty="0">
              <a:cs typeface="Times New Roman" panose="02020603050405020304" pitchFamily="18" charset="0"/>
            </a:endParaRPr>
          </a:p>
          <a:p>
            <a:pPr algn="just">
              <a:lnSpc>
                <a:spcPct val="120000"/>
              </a:lnSpc>
            </a:pPr>
            <a:r>
              <a:rPr lang="en-US" dirty="0">
                <a:cs typeface="Times New Roman" panose="02020603050405020304" pitchFamily="18" charset="0"/>
              </a:rPr>
              <a:t>Accuracy:</a:t>
            </a:r>
            <a:r>
              <a:rPr lang="en-US" b="1" dirty="0">
                <a:cs typeface="Times New Roman" panose="02020603050405020304" pitchFamily="18" charset="0"/>
              </a:rPr>
              <a:t> </a:t>
            </a:r>
            <a:r>
              <a:rPr lang="en-US" dirty="0">
                <a:cs typeface="Times New Roman" panose="02020603050405020304" pitchFamily="18" charset="0"/>
              </a:rPr>
              <a:t>Accuracy is one metric for evaluating classification models. Informally, accuracy is the fraction of predictions our model got right. Formally, accuracy has the following definition: Accuracy = Number of correct predictions Total number of predictions. In my problem, I used 5 classifiers to get the highest accuracy of all. And in my problem, Logistic regression has the highest accuracy.</a:t>
            </a:r>
          </a:p>
          <a:p>
            <a:pPr algn="just">
              <a:lnSpc>
                <a:spcPct val="120000"/>
              </a:lnSpc>
            </a:pPr>
            <a:r>
              <a:rPr lang="en-US" dirty="0">
                <a:cs typeface="Times New Roman" panose="02020603050405020304" pitchFamily="18" charset="0"/>
              </a:rPr>
              <a:t>Precision: precision (also called positive predictive value) is the fraction of relevant instances among the retrieved instances, It is the number of correct positive by the number of positives. It is “how useful the results are”.</a:t>
            </a:r>
          </a:p>
          <a:p>
            <a:pPr algn="just">
              <a:lnSpc>
                <a:spcPct val="120000"/>
              </a:lnSpc>
            </a:pPr>
            <a:r>
              <a:rPr lang="en-US" dirty="0">
                <a:cs typeface="Times New Roman" panose="02020603050405020304" pitchFamily="18" charset="0"/>
              </a:rPr>
              <a:t>Recall</a:t>
            </a:r>
            <a:r>
              <a:rPr lang="en-US" b="1" dirty="0">
                <a:cs typeface="Times New Roman" panose="02020603050405020304" pitchFamily="18" charset="0"/>
              </a:rPr>
              <a:t>:</a:t>
            </a:r>
            <a:r>
              <a:rPr lang="en-US" dirty="0">
                <a:cs typeface="Times New Roman" panose="02020603050405020304" pitchFamily="18" charset="0"/>
              </a:rPr>
              <a:t> recall (also known as sensitivity) is the fraction of the total amount of relevant instances It is the number of correct positive by the number of relevant samples (all samples that should have been classified positive). It is “how complete the results are”.</a:t>
            </a:r>
          </a:p>
          <a:p>
            <a:pPr algn="just">
              <a:lnSpc>
                <a:spcPct val="120000"/>
              </a:lnSpc>
            </a:pPr>
            <a:r>
              <a:rPr lang="en-US" dirty="0">
                <a:cs typeface="Times New Roman" panose="02020603050405020304" pitchFamily="18" charset="0"/>
              </a:rPr>
              <a:t>F Score: The F score, also called the F1 score or F measure, is a measure of a test’s accuracy. The F score is defined as the weighted harmonic mean of the test’s precision and recall. </a:t>
            </a:r>
          </a:p>
          <a:p>
            <a:pPr>
              <a:lnSpc>
                <a:spcPct val="120000"/>
              </a:lnSpc>
            </a:pPr>
            <a:endParaRPr lang="en-IN" dirty="0"/>
          </a:p>
        </p:txBody>
      </p:sp>
    </p:spTree>
    <p:extLst>
      <p:ext uri="{BB962C8B-B14F-4D97-AF65-F5344CB8AC3E}">
        <p14:creationId xmlns:p14="http://schemas.microsoft.com/office/powerpoint/2010/main" val="180145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73CB-3F95-44D6-B082-401C40382E7B}"/>
              </a:ext>
            </a:extLst>
          </p:cNvPr>
          <p:cNvSpPr>
            <a:spLocks noGrp="1"/>
          </p:cNvSpPr>
          <p:nvPr>
            <p:ph type="title"/>
          </p:nvPr>
        </p:nvSpPr>
        <p:spPr>
          <a:xfrm>
            <a:off x="834344" y="727496"/>
            <a:ext cx="9603275" cy="1049235"/>
          </a:xfrm>
        </p:spPr>
        <p:txBody>
          <a:bodyPr/>
          <a:lstStyle/>
          <a:p>
            <a:r>
              <a:rPr lang="en-IN" dirty="0"/>
              <a:t>RESULT OF MY PROBLEM</a:t>
            </a:r>
          </a:p>
        </p:txBody>
      </p:sp>
      <p:sp>
        <p:nvSpPr>
          <p:cNvPr id="3" name="Content Placeholder 2">
            <a:extLst>
              <a:ext uri="{FF2B5EF4-FFF2-40B4-BE49-F238E27FC236}">
                <a16:creationId xmlns:a16="http://schemas.microsoft.com/office/drawing/2014/main" id="{B6ED5FC8-C8C6-43D7-9BCF-E968E5425993}"/>
              </a:ext>
            </a:extLst>
          </p:cNvPr>
          <p:cNvSpPr>
            <a:spLocks noGrp="1"/>
          </p:cNvSpPr>
          <p:nvPr>
            <p:ph idx="1"/>
          </p:nvPr>
        </p:nvSpPr>
        <p:spPr>
          <a:xfrm>
            <a:off x="1149127" y="2336153"/>
            <a:ext cx="11229304" cy="4351338"/>
          </a:xfrm>
        </p:spPr>
        <p:txBody>
          <a:bodyPr/>
          <a:lstStyle/>
          <a:p>
            <a:r>
              <a:rPr lang="en-US" dirty="0">
                <a:latin typeface="Times New Roman" panose="02020603050405020304" pitchFamily="18" charset="0"/>
                <a:cs typeface="Times New Roman" panose="02020603050405020304" pitchFamily="18" charset="0"/>
              </a:rPr>
              <a:t>The accuracy, precision, f_score and recall values of my problem is shown below:</a:t>
            </a:r>
          </a:p>
          <a:p>
            <a:endParaRPr lang="en-IN" dirty="0"/>
          </a:p>
        </p:txBody>
      </p:sp>
      <p:pic>
        <p:nvPicPr>
          <p:cNvPr id="5" name="Picture 4">
            <a:extLst>
              <a:ext uri="{FF2B5EF4-FFF2-40B4-BE49-F238E27FC236}">
                <a16:creationId xmlns:a16="http://schemas.microsoft.com/office/drawing/2014/main" id="{49E1E980-E25A-4524-AF91-5D0068BF85D7}"/>
              </a:ext>
            </a:extLst>
          </p:cNvPr>
          <p:cNvPicPr>
            <a:picLocks noChangeAspect="1"/>
          </p:cNvPicPr>
          <p:nvPr/>
        </p:nvPicPr>
        <p:blipFill rotWithShape="1">
          <a:blip r:embed="rId2">
            <a:extLst>
              <a:ext uri="{28A0092B-C50C-407E-A947-70E740481C1C}">
                <a14:useLocalDpi xmlns:a14="http://schemas.microsoft.com/office/drawing/2010/main" val="0"/>
              </a:ext>
            </a:extLst>
          </a:blip>
          <a:srcRect l="1" r="45767" b="57224"/>
          <a:stretch/>
        </p:blipFill>
        <p:spPr>
          <a:xfrm>
            <a:off x="2739365" y="3094063"/>
            <a:ext cx="6847268" cy="3036441"/>
          </a:xfrm>
          <a:prstGeom prst="rect">
            <a:avLst/>
          </a:prstGeom>
        </p:spPr>
      </p:pic>
    </p:spTree>
    <p:extLst>
      <p:ext uri="{BB962C8B-B14F-4D97-AF65-F5344CB8AC3E}">
        <p14:creationId xmlns:p14="http://schemas.microsoft.com/office/powerpoint/2010/main" val="243887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A20D-0C39-4E45-8FD3-57766F394379}"/>
              </a:ext>
            </a:extLst>
          </p:cNvPr>
          <p:cNvSpPr>
            <a:spLocks noGrp="1"/>
          </p:cNvSpPr>
          <p:nvPr>
            <p:ph type="title" idx="4294967295"/>
          </p:nvPr>
        </p:nvSpPr>
        <p:spPr>
          <a:xfrm>
            <a:off x="0" y="0"/>
            <a:ext cx="9604375" cy="1049338"/>
          </a:xfrm>
        </p:spPr>
        <p:txBody>
          <a:bodyPr>
            <a:normAutofit fontScale="90000"/>
          </a:bodyPr>
          <a:lstStyle/>
          <a:p>
            <a:r>
              <a:rPr lang="en-IN" dirty="0">
                <a:solidFill>
                  <a:srgbClr val="002060"/>
                </a:solidFill>
              </a:rPr>
              <a:t>BAR PLOTTING REPRESENTATION OF ACCURACY SCORE, F1_SCORE, PRECISION AND RECALL</a:t>
            </a:r>
          </a:p>
        </p:txBody>
      </p:sp>
      <p:pic>
        <p:nvPicPr>
          <p:cNvPr id="4" name="Content Placeholder 3">
            <a:extLst>
              <a:ext uri="{FF2B5EF4-FFF2-40B4-BE49-F238E27FC236}">
                <a16:creationId xmlns:a16="http://schemas.microsoft.com/office/drawing/2014/main" id="{8F356926-BF25-4567-A544-2ECFC0EF05F8}"/>
              </a:ext>
            </a:extLst>
          </p:cNvPr>
          <p:cNvPicPr>
            <a:picLocks noGrp="1" noChangeAspect="1"/>
          </p:cNvPicPr>
          <p:nvPr>
            <p:ph idx="4294967295"/>
          </p:nvPr>
        </p:nvPicPr>
        <p:blipFill>
          <a:blip r:embed="rId2"/>
          <a:stretch>
            <a:fillRect/>
          </a:stretch>
        </p:blipFill>
        <p:spPr>
          <a:xfrm>
            <a:off x="811925" y="1506228"/>
            <a:ext cx="3528341" cy="2144712"/>
          </a:xfrm>
          <a:prstGeom prst="rect">
            <a:avLst/>
          </a:prstGeom>
        </p:spPr>
      </p:pic>
      <p:pic>
        <p:nvPicPr>
          <p:cNvPr id="5" name="Picture 4">
            <a:extLst>
              <a:ext uri="{FF2B5EF4-FFF2-40B4-BE49-F238E27FC236}">
                <a16:creationId xmlns:a16="http://schemas.microsoft.com/office/drawing/2014/main" id="{72AE5193-640D-4904-A71F-312F5929DA13}"/>
              </a:ext>
            </a:extLst>
          </p:cNvPr>
          <p:cNvPicPr>
            <a:picLocks noChangeAspect="1"/>
          </p:cNvPicPr>
          <p:nvPr/>
        </p:nvPicPr>
        <p:blipFill>
          <a:blip r:embed="rId3"/>
          <a:stretch>
            <a:fillRect/>
          </a:stretch>
        </p:blipFill>
        <p:spPr>
          <a:xfrm>
            <a:off x="5332492" y="1506228"/>
            <a:ext cx="3621338" cy="2144712"/>
          </a:xfrm>
          <a:prstGeom prst="rect">
            <a:avLst/>
          </a:prstGeom>
        </p:spPr>
      </p:pic>
      <p:pic>
        <p:nvPicPr>
          <p:cNvPr id="6" name="Picture 5">
            <a:extLst>
              <a:ext uri="{FF2B5EF4-FFF2-40B4-BE49-F238E27FC236}">
                <a16:creationId xmlns:a16="http://schemas.microsoft.com/office/drawing/2014/main" id="{0AFBB5E0-E35C-4BA3-8B84-F21539736958}"/>
              </a:ext>
            </a:extLst>
          </p:cNvPr>
          <p:cNvPicPr>
            <a:picLocks noChangeAspect="1"/>
          </p:cNvPicPr>
          <p:nvPr/>
        </p:nvPicPr>
        <p:blipFill>
          <a:blip r:embed="rId4"/>
          <a:stretch>
            <a:fillRect/>
          </a:stretch>
        </p:blipFill>
        <p:spPr>
          <a:xfrm>
            <a:off x="811925" y="3838280"/>
            <a:ext cx="3528341" cy="2405687"/>
          </a:xfrm>
          <a:prstGeom prst="rect">
            <a:avLst/>
          </a:prstGeom>
        </p:spPr>
      </p:pic>
      <p:pic>
        <p:nvPicPr>
          <p:cNvPr id="7" name="Picture 6">
            <a:extLst>
              <a:ext uri="{FF2B5EF4-FFF2-40B4-BE49-F238E27FC236}">
                <a16:creationId xmlns:a16="http://schemas.microsoft.com/office/drawing/2014/main" id="{DA5B233D-C6B4-45E3-9BD6-A452020DD621}"/>
              </a:ext>
            </a:extLst>
          </p:cNvPr>
          <p:cNvPicPr>
            <a:picLocks noChangeAspect="1"/>
          </p:cNvPicPr>
          <p:nvPr/>
        </p:nvPicPr>
        <p:blipFill>
          <a:blip r:embed="rId5"/>
          <a:stretch>
            <a:fillRect/>
          </a:stretch>
        </p:blipFill>
        <p:spPr>
          <a:xfrm>
            <a:off x="5332492" y="3894767"/>
            <a:ext cx="3621338" cy="2349200"/>
          </a:xfrm>
          <a:prstGeom prst="rect">
            <a:avLst/>
          </a:prstGeom>
        </p:spPr>
      </p:pic>
    </p:spTree>
    <p:extLst>
      <p:ext uri="{BB962C8B-B14F-4D97-AF65-F5344CB8AC3E}">
        <p14:creationId xmlns:p14="http://schemas.microsoft.com/office/powerpoint/2010/main" val="1636131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EF3E-641C-4599-AA2D-4B054A406836}"/>
              </a:ext>
            </a:extLst>
          </p:cNvPr>
          <p:cNvSpPr>
            <a:spLocks noGrp="1"/>
          </p:cNvSpPr>
          <p:nvPr>
            <p:ph type="title" idx="4294967295"/>
          </p:nvPr>
        </p:nvSpPr>
        <p:spPr>
          <a:xfrm>
            <a:off x="0" y="220447"/>
            <a:ext cx="9604375" cy="1049337"/>
          </a:xfrm>
        </p:spPr>
        <p:txBody>
          <a:bodyPr/>
          <a:lstStyle/>
          <a:p>
            <a:r>
              <a:rPr lang="en-IN" dirty="0">
                <a:solidFill>
                  <a:srgbClr val="002060"/>
                </a:solidFill>
              </a:rPr>
              <a:t>LOAN PREDICTION SYSTEM</a:t>
            </a:r>
          </a:p>
        </p:txBody>
      </p:sp>
      <p:sp>
        <p:nvSpPr>
          <p:cNvPr id="3" name="Content Placeholder 2">
            <a:extLst>
              <a:ext uri="{FF2B5EF4-FFF2-40B4-BE49-F238E27FC236}">
                <a16:creationId xmlns:a16="http://schemas.microsoft.com/office/drawing/2014/main" id="{C2EB0734-547D-411D-8EB8-039AF887F0C5}"/>
              </a:ext>
            </a:extLst>
          </p:cNvPr>
          <p:cNvSpPr>
            <a:spLocks noGrp="1"/>
          </p:cNvSpPr>
          <p:nvPr>
            <p:ph idx="4294967295"/>
          </p:nvPr>
        </p:nvSpPr>
        <p:spPr>
          <a:xfrm>
            <a:off x="0" y="1403350"/>
            <a:ext cx="11629748" cy="4773613"/>
          </a:xfrm>
        </p:spPr>
        <p:txBody>
          <a:bodyPr>
            <a:normAutofit fontScale="92500" lnSpcReduction="20000"/>
          </a:bodyPr>
          <a:lstStyle/>
          <a:p>
            <a:pPr algn="just">
              <a:lnSpc>
                <a:spcPct val="120000"/>
              </a:lnSpc>
            </a:pPr>
            <a:r>
              <a:rPr lang="en-US" sz="1600" dirty="0"/>
              <a:t>Distribution of the loans is the core business part of almost every banks. The main portion the bank’s assets is directly came from the profit earned from the loans distributed by the banks. The prime objective in banking environment is to invest their assets in safe hands where it is. Today many banks/financial companies approves loan after a regress process of verification and validation but still there is no surety whether the chosen applicant is the deserving right applicant out of all applicants. Through this system we can predict whether that particular applicant is safe or not and the whole process of validation of features is automated by machine learning technique. The disadvantage of this model is that it emphasize different weights to each factor but in real life sometime loan can be approved on the basis of single strong factor only, which is not possible through this system. Loan Prediction is very helpful for employee of banks as well as for the applicant also. The aim of this Paper is to provide quick, immediate and easy way to choose the deserving applicants. It can provide special advantages to the bank. The Loan Prediction System can automatically calculate the weight of each features taking part in loan processing and on new test data same features are processed with respect to their associated weight .A time limit can be set for the applicant to check whether his/her loan can be sanctioned or not. Loan Prediction System allows jumping to specific application so that it can be check on priority basis. This Paper is exclusively for the managing authority of Bank/finance company, whole process of prediction is done privately no stakeholders would be able to alter the processing. Result against particular Loan Id can be send to various department of banks so that they can take appropriate action on application. This helps all others department to carried out other formalities. So basically our websites contains two Pages one is for taking the input from the user and second one is for predicting the result that whether the user is eligible for the loan or not. There are four input fields which the user has to fill in order to know the result. The four input fields are gender, marital status which is yes or no then loan amount , credit score and the property area.</a:t>
            </a:r>
            <a:endParaRPr lang="en-IN" sz="1600" dirty="0"/>
          </a:p>
        </p:txBody>
      </p:sp>
    </p:spTree>
    <p:extLst>
      <p:ext uri="{BB962C8B-B14F-4D97-AF65-F5344CB8AC3E}">
        <p14:creationId xmlns:p14="http://schemas.microsoft.com/office/powerpoint/2010/main" val="59209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C630-F73B-4A16-96DB-38F934920344}"/>
              </a:ext>
            </a:extLst>
          </p:cNvPr>
          <p:cNvSpPr>
            <a:spLocks noGrp="1"/>
          </p:cNvSpPr>
          <p:nvPr>
            <p:ph type="title"/>
          </p:nvPr>
        </p:nvSpPr>
        <p:spPr>
          <a:xfrm>
            <a:off x="725360" y="679107"/>
            <a:ext cx="9603275" cy="1049235"/>
          </a:xfrm>
        </p:spPr>
        <p:txBody>
          <a:bodyPr/>
          <a:lstStyle/>
          <a:p>
            <a:r>
              <a:rPr lang="en-IN" dirty="0"/>
              <a:t>LOAN PREDICTION SYSTEM WEBPAGES</a:t>
            </a:r>
            <a:endParaRPr lang="en-US" dirty="0"/>
          </a:p>
        </p:txBody>
      </p:sp>
      <p:pic>
        <p:nvPicPr>
          <p:cNvPr id="5" name="Content Placeholder 4">
            <a:extLst>
              <a:ext uri="{FF2B5EF4-FFF2-40B4-BE49-F238E27FC236}">
                <a16:creationId xmlns:a16="http://schemas.microsoft.com/office/drawing/2014/main" id="{000F112A-1D6C-4FFF-A000-9792049FF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004" y="2672330"/>
            <a:ext cx="5311508" cy="2986265"/>
          </a:xfrm>
        </p:spPr>
      </p:pic>
      <p:pic>
        <p:nvPicPr>
          <p:cNvPr id="7" name="Picture 6">
            <a:extLst>
              <a:ext uri="{FF2B5EF4-FFF2-40B4-BE49-F238E27FC236}">
                <a16:creationId xmlns:a16="http://schemas.microsoft.com/office/drawing/2014/main" id="{6DC8D1FF-DE0A-4202-AD42-CB93C89CD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654" y="2672330"/>
            <a:ext cx="5429204" cy="2986265"/>
          </a:xfrm>
          <a:prstGeom prst="rect">
            <a:avLst/>
          </a:prstGeom>
        </p:spPr>
      </p:pic>
    </p:spTree>
    <p:extLst>
      <p:ext uri="{BB962C8B-B14F-4D97-AF65-F5344CB8AC3E}">
        <p14:creationId xmlns:p14="http://schemas.microsoft.com/office/powerpoint/2010/main" val="249578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1F98-51FA-4325-B123-AFD8C3A83287}"/>
              </a:ext>
            </a:extLst>
          </p:cNvPr>
          <p:cNvSpPr>
            <a:spLocks noGrp="1"/>
          </p:cNvSpPr>
          <p:nvPr>
            <p:ph type="title"/>
          </p:nvPr>
        </p:nvSpPr>
        <p:spPr>
          <a:xfrm>
            <a:off x="766145" y="701738"/>
            <a:ext cx="9603275" cy="1049235"/>
          </a:xfrm>
        </p:spPr>
        <p:txBody>
          <a:bodyPr/>
          <a:lstStyle/>
          <a:p>
            <a:r>
              <a:rPr lang="en-IN" dirty="0"/>
              <a:t>CONCLUSION</a:t>
            </a:r>
          </a:p>
        </p:txBody>
      </p:sp>
      <p:sp>
        <p:nvSpPr>
          <p:cNvPr id="3" name="Content Placeholder 2">
            <a:extLst>
              <a:ext uri="{FF2B5EF4-FFF2-40B4-BE49-F238E27FC236}">
                <a16:creationId xmlns:a16="http://schemas.microsoft.com/office/drawing/2014/main" id="{1C6B0EE8-FA06-4F02-ACE9-AB4AD427FC90}"/>
              </a:ext>
            </a:extLst>
          </p:cNvPr>
          <p:cNvSpPr>
            <a:spLocks noGrp="1"/>
          </p:cNvSpPr>
          <p:nvPr>
            <p:ph idx="1"/>
          </p:nvPr>
        </p:nvSpPr>
        <p:spPr/>
        <p:txBody>
          <a:bodyPr>
            <a:normAutofit/>
          </a:bodyPr>
          <a:lstStyle/>
          <a:p>
            <a:pPr algn="just"/>
            <a:r>
              <a:rPr lang="en-IN" dirty="0"/>
              <a:t>From a proper analysis of positive points and constraints on the component, it can be safely concluded that the product is a highly efficient component. This application is working properly and meeting to all Banker requirements. This component can be easily plugged in many other systems. </a:t>
            </a:r>
          </a:p>
          <a:p>
            <a:endParaRPr lang="en-IN" dirty="0"/>
          </a:p>
        </p:txBody>
      </p:sp>
    </p:spTree>
    <p:extLst>
      <p:ext uri="{BB962C8B-B14F-4D97-AF65-F5344CB8AC3E}">
        <p14:creationId xmlns:p14="http://schemas.microsoft.com/office/powerpoint/2010/main" val="253428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C770-EE50-4DC9-B4F1-D9200A130CA2}"/>
              </a:ext>
            </a:extLst>
          </p:cNvPr>
          <p:cNvSpPr>
            <a:spLocks noGrp="1"/>
          </p:cNvSpPr>
          <p:nvPr>
            <p:ph type="title"/>
          </p:nvPr>
        </p:nvSpPr>
        <p:spPr>
          <a:xfrm>
            <a:off x="766145" y="680857"/>
            <a:ext cx="9603275" cy="1049235"/>
          </a:xfrm>
        </p:spPr>
        <p:txBody>
          <a:bodyPr/>
          <a:lstStyle/>
          <a:p>
            <a:r>
              <a:rPr lang="en-IN" dirty="0"/>
              <a:t>FUTURE WORKS</a:t>
            </a:r>
          </a:p>
        </p:txBody>
      </p:sp>
      <p:sp>
        <p:nvSpPr>
          <p:cNvPr id="3" name="Content Placeholder 2">
            <a:extLst>
              <a:ext uri="{FF2B5EF4-FFF2-40B4-BE49-F238E27FC236}">
                <a16:creationId xmlns:a16="http://schemas.microsoft.com/office/drawing/2014/main" id="{2AD2197F-122F-41BF-82DA-47BF758574A7}"/>
              </a:ext>
            </a:extLst>
          </p:cNvPr>
          <p:cNvSpPr>
            <a:spLocks noGrp="1"/>
          </p:cNvSpPr>
          <p:nvPr>
            <p:ph idx="1"/>
          </p:nvPr>
        </p:nvSpPr>
        <p:spPr/>
        <p:txBody>
          <a:bodyPr>
            <a:normAutofit/>
          </a:bodyPr>
          <a:lstStyle/>
          <a:p>
            <a:pPr algn="just"/>
            <a:r>
              <a:rPr lang="en-IN" dirty="0"/>
              <a:t>There have been numbers cases of computer glitches, errors in content and most important weight of features is fixed in automated prediction system, So in the near future the so –called software could be made more secure, reliable and dynamic weight adjustment .In near future this module of prediction can be integrate with the module of automated processing system. the system is trained on old training dataset in future software can be made such that new testing date should also take part in training data after some fix time. </a:t>
            </a:r>
          </a:p>
        </p:txBody>
      </p:sp>
    </p:spTree>
    <p:extLst>
      <p:ext uri="{BB962C8B-B14F-4D97-AF65-F5344CB8AC3E}">
        <p14:creationId xmlns:p14="http://schemas.microsoft.com/office/powerpoint/2010/main" val="2969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B92D-E590-4E3C-9243-577A29A6B4A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03A4C77-BF0E-4380-AF8B-21E76140418A}"/>
              </a:ext>
            </a:extLst>
          </p:cNvPr>
          <p:cNvSpPr>
            <a:spLocks noGrp="1"/>
          </p:cNvSpPr>
          <p:nvPr>
            <p:ph idx="1"/>
          </p:nvPr>
        </p:nvSpPr>
        <p:spPr/>
        <p:txBody>
          <a:bodyPr/>
          <a:lstStyle/>
          <a:p>
            <a:pPr lvl="0"/>
            <a:r>
              <a:rPr lang="en-US" u="sng" dirty="0">
                <a:hlinkClick r:id="rId2"/>
              </a:rPr>
              <a:t>https://www.kaggle.com/altruistdelhite04/loan-prediction-problem-dataset</a:t>
            </a:r>
            <a:endParaRPr lang="en-US" dirty="0"/>
          </a:p>
          <a:p>
            <a:pPr lvl="0"/>
            <a:r>
              <a:rPr lang="en-US" u="sng" dirty="0">
                <a:hlinkClick r:id="rId3"/>
              </a:rPr>
              <a:t>https://towardsdatascience.com/how-to-easily-deploy-machine-learning-models-using-flask-b95af8fe34d4</a:t>
            </a:r>
            <a:endParaRPr lang="en-US" dirty="0"/>
          </a:p>
          <a:p>
            <a:pPr lvl="0"/>
            <a:r>
              <a:rPr lang="en-US" u="sng" dirty="0">
                <a:hlinkClick r:id="rId4"/>
              </a:rPr>
              <a:t>https://www.geeksforgeeks.org/deploy-machine-learning-model-using-flask/</a:t>
            </a:r>
            <a:endParaRPr lang="en-US" u="sng" dirty="0"/>
          </a:p>
          <a:p>
            <a:pPr lvl="0"/>
            <a:endParaRPr lang="en-US" dirty="0"/>
          </a:p>
          <a:p>
            <a:endParaRPr lang="en-IN" dirty="0"/>
          </a:p>
        </p:txBody>
      </p:sp>
    </p:spTree>
    <p:extLst>
      <p:ext uri="{BB962C8B-B14F-4D97-AF65-F5344CB8AC3E}">
        <p14:creationId xmlns:p14="http://schemas.microsoft.com/office/powerpoint/2010/main" val="314944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A979-C31F-494C-93FF-CC2AC2CE0235}"/>
              </a:ext>
            </a:extLst>
          </p:cNvPr>
          <p:cNvSpPr>
            <a:spLocks noGrp="1"/>
          </p:cNvSpPr>
          <p:nvPr>
            <p:ph type="title"/>
          </p:nvPr>
        </p:nvSpPr>
        <p:spPr>
          <a:xfrm>
            <a:off x="963307" y="632468"/>
            <a:ext cx="9603275" cy="1049235"/>
          </a:xfrm>
        </p:spPr>
        <p:txBody>
          <a:bodyPr/>
          <a:lstStyle/>
          <a:p>
            <a:r>
              <a:rPr lang="en-IN" dirty="0"/>
              <a:t>OUTLINE</a:t>
            </a:r>
          </a:p>
        </p:txBody>
      </p:sp>
      <p:sp>
        <p:nvSpPr>
          <p:cNvPr id="3" name="Content Placeholder 2">
            <a:extLst>
              <a:ext uri="{FF2B5EF4-FFF2-40B4-BE49-F238E27FC236}">
                <a16:creationId xmlns:a16="http://schemas.microsoft.com/office/drawing/2014/main" id="{6B91D571-A4D8-4CFB-BCE0-5273BDA29832}"/>
              </a:ext>
            </a:extLst>
          </p:cNvPr>
          <p:cNvSpPr>
            <a:spLocks noGrp="1"/>
          </p:cNvSpPr>
          <p:nvPr>
            <p:ph idx="1"/>
          </p:nvPr>
        </p:nvSpPr>
        <p:spPr/>
        <p:txBody>
          <a:bodyPr>
            <a:normAutofit/>
          </a:bodyPr>
          <a:lstStyle/>
          <a:p>
            <a:r>
              <a:rPr lang="en-IN" sz="1200" dirty="0"/>
              <a:t>INTRODUCTION</a:t>
            </a:r>
          </a:p>
          <a:p>
            <a:r>
              <a:rPr lang="en-IN" sz="1200" dirty="0"/>
              <a:t>PROBLEM DEFINITION</a:t>
            </a:r>
          </a:p>
          <a:p>
            <a:r>
              <a:rPr lang="en-IN" sz="1200" dirty="0"/>
              <a:t>METHODOLOGY</a:t>
            </a:r>
          </a:p>
          <a:p>
            <a:r>
              <a:rPr lang="en-IN" sz="1200" dirty="0"/>
              <a:t>DATASET COLLECTION</a:t>
            </a:r>
          </a:p>
          <a:p>
            <a:r>
              <a:rPr lang="en-IN" sz="1200" dirty="0"/>
              <a:t>FEATURE SELECTION</a:t>
            </a:r>
          </a:p>
          <a:p>
            <a:r>
              <a:rPr lang="en-IN" sz="1200" dirty="0"/>
              <a:t>CLASSIFIERS USED</a:t>
            </a:r>
          </a:p>
          <a:p>
            <a:r>
              <a:rPr lang="en-IN" sz="1200" dirty="0"/>
              <a:t>RESULTS AND ANALYSIS</a:t>
            </a:r>
          </a:p>
          <a:p>
            <a:r>
              <a:rPr lang="en-IN" sz="1200" dirty="0"/>
              <a:t>LOAN PREDICTION SYSTEM</a:t>
            </a:r>
          </a:p>
          <a:p>
            <a:r>
              <a:rPr lang="en-IN" sz="1200" dirty="0"/>
              <a:t>CONCLUSION</a:t>
            </a:r>
          </a:p>
          <a:p>
            <a:r>
              <a:rPr lang="en-IN" sz="1200" dirty="0"/>
              <a:t>FUTURE WORKS</a:t>
            </a:r>
          </a:p>
          <a:p>
            <a:r>
              <a:rPr lang="en-IN" sz="1200" dirty="0"/>
              <a:t>REFERENCES</a:t>
            </a:r>
          </a:p>
        </p:txBody>
      </p:sp>
    </p:spTree>
    <p:extLst>
      <p:ext uri="{BB962C8B-B14F-4D97-AF65-F5344CB8AC3E}">
        <p14:creationId xmlns:p14="http://schemas.microsoft.com/office/powerpoint/2010/main" val="3491565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0A83AD-DE41-4CDF-AB4D-72A2780BFA5E}"/>
              </a:ext>
            </a:extLst>
          </p:cNvPr>
          <p:cNvSpPr/>
          <p:nvPr/>
        </p:nvSpPr>
        <p:spPr>
          <a:xfrm>
            <a:off x="922213" y="2864987"/>
            <a:ext cx="4972836"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Kristen ITC" panose="03050502040202030202" pitchFamily="66" charset="0"/>
              </a:rPr>
              <a:t>THANK YOU</a:t>
            </a:r>
          </a:p>
        </p:txBody>
      </p:sp>
      <p:sp>
        <p:nvSpPr>
          <p:cNvPr id="5" name="TextBox 4">
            <a:extLst>
              <a:ext uri="{FF2B5EF4-FFF2-40B4-BE49-F238E27FC236}">
                <a16:creationId xmlns:a16="http://schemas.microsoft.com/office/drawing/2014/main" id="{AFB5C5A5-395B-4248-87D4-C10E928B413D}"/>
              </a:ext>
            </a:extLst>
          </p:cNvPr>
          <p:cNvSpPr txBox="1"/>
          <p:nvPr/>
        </p:nvSpPr>
        <p:spPr>
          <a:xfrm>
            <a:off x="8229599" y="4455994"/>
            <a:ext cx="2838735" cy="1477328"/>
          </a:xfrm>
          <a:prstGeom prst="rect">
            <a:avLst/>
          </a:prstGeom>
          <a:noFill/>
        </p:spPr>
        <p:txBody>
          <a:bodyPr wrap="square" rtlCol="0">
            <a:spAutoFit/>
          </a:bodyPr>
          <a:lstStyle/>
          <a:p>
            <a:r>
              <a:rPr lang="en-IN" b="1" dirty="0"/>
              <a:t>PRESENTED BY – </a:t>
            </a:r>
          </a:p>
          <a:p>
            <a:r>
              <a:rPr lang="en-IN" b="1" dirty="0"/>
              <a:t>SAYANDIP ADHIKARY</a:t>
            </a:r>
          </a:p>
          <a:p>
            <a:r>
              <a:rPr lang="en-IN" b="1" dirty="0"/>
              <a:t>SURAJ SHARMA</a:t>
            </a:r>
          </a:p>
          <a:p>
            <a:r>
              <a:rPr lang="en-IN" b="1" dirty="0"/>
              <a:t>TANMOY ADHIKARY</a:t>
            </a:r>
          </a:p>
          <a:p>
            <a:r>
              <a:rPr lang="en-IN" b="1" dirty="0"/>
              <a:t>BCA 6</a:t>
            </a:r>
            <a:r>
              <a:rPr lang="en-IN" b="1" baseline="30000" dirty="0"/>
              <a:t>TH</a:t>
            </a:r>
            <a:r>
              <a:rPr lang="en-IN" b="1" dirty="0"/>
              <a:t> SEMESTER</a:t>
            </a:r>
          </a:p>
        </p:txBody>
      </p:sp>
    </p:spTree>
    <p:extLst>
      <p:ext uri="{BB962C8B-B14F-4D97-AF65-F5344CB8AC3E}">
        <p14:creationId xmlns:p14="http://schemas.microsoft.com/office/powerpoint/2010/main" val="36473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A8F2-CEF6-4759-96B8-73AB1B2ECF2B}"/>
              </a:ext>
            </a:extLst>
          </p:cNvPr>
          <p:cNvSpPr>
            <a:spLocks noGrp="1"/>
          </p:cNvSpPr>
          <p:nvPr>
            <p:ph type="title"/>
          </p:nvPr>
        </p:nvSpPr>
        <p:spPr>
          <a:xfrm>
            <a:off x="856773" y="640469"/>
            <a:ext cx="9603275" cy="1049235"/>
          </a:xfrm>
        </p:spPr>
        <p:txBody>
          <a:bodyPr/>
          <a:lstStyle/>
          <a:p>
            <a:r>
              <a:rPr lang="en-IN" dirty="0"/>
              <a:t>INTRODUCTION</a:t>
            </a:r>
          </a:p>
        </p:txBody>
      </p:sp>
      <p:sp>
        <p:nvSpPr>
          <p:cNvPr id="3" name="Content Placeholder 2">
            <a:extLst>
              <a:ext uri="{FF2B5EF4-FFF2-40B4-BE49-F238E27FC236}">
                <a16:creationId xmlns:a16="http://schemas.microsoft.com/office/drawing/2014/main" id="{BDC9EEB5-FE8C-43DD-ACD2-AB18408DBD1C}"/>
              </a:ext>
            </a:extLst>
          </p:cNvPr>
          <p:cNvSpPr>
            <a:spLocks noGrp="1"/>
          </p:cNvSpPr>
          <p:nvPr>
            <p:ph idx="1"/>
          </p:nvPr>
        </p:nvSpPr>
        <p:spPr>
          <a:xfrm>
            <a:off x="1048680" y="2407842"/>
            <a:ext cx="10515600" cy="5044962"/>
          </a:xfrm>
        </p:spPr>
        <p:txBody>
          <a:bodyPr>
            <a:normAutofit/>
          </a:bodyPr>
          <a:lstStyle/>
          <a:p>
            <a:pPr algn="just">
              <a:lnSpc>
                <a:spcPct val="120000"/>
              </a:lnSpc>
            </a:pPr>
            <a:r>
              <a:rPr lang="en-IN" dirty="0"/>
              <a:t>With the enhancement in the banking sector lots of people are applying for bank loans but the bank has its limited assets which it has to grant to limited people only, so finding out to whom the loan can be granted which will be a safer option for the bank is a typical process. So, in this paper we try to reduce this risk factor behind selecting the safe person so as to save lots of bank efforts and assets. This is done by mining the Big Data of the previous records of the people to whom the loan was granted before and on the basis of these records/experiences the machine was trained using the machine learning model which give the most accurate result. The main objective of this paper is to predict whether assigning the loan to particular person will be safe or not. This paper is divided into four sections (</a:t>
            </a:r>
            <a:r>
              <a:rPr lang="en-IN" dirty="0" err="1"/>
              <a:t>i</a:t>
            </a:r>
            <a:r>
              <a:rPr lang="en-IN" dirty="0"/>
              <a:t>)Data Collection (ii) Comparison of machine learning models on collected data (iii) Training of system on most promising model (iv) Testing Keywords - Loan, Machine Learning, Training, Testing, Prediction.</a:t>
            </a:r>
          </a:p>
        </p:txBody>
      </p:sp>
    </p:spTree>
    <p:extLst>
      <p:ext uri="{BB962C8B-B14F-4D97-AF65-F5344CB8AC3E}">
        <p14:creationId xmlns:p14="http://schemas.microsoft.com/office/powerpoint/2010/main" val="235831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39EE9-C871-4495-A448-A6D323AE7CCF}"/>
              </a:ext>
            </a:extLst>
          </p:cNvPr>
          <p:cNvSpPr>
            <a:spLocks noGrp="1"/>
          </p:cNvSpPr>
          <p:nvPr>
            <p:ph type="title"/>
          </p:nvPr>
        </p:nvSpPr>
        <p:spPr>
          <a:xfrm>
            <a:off x="838200" y="684859"/>
            <a:ext cx="9603275" cy="1049235"/>
          </a:xfrm>
        </p:spPr>
        <p:txBody>
          <a:bodyPr/>
          <a:lstStyle/>
          <a:p>
            <a:r>
              <a:rPr lang="en-IN" dirty="0"/>
              <a:t>PROBLEM DEFINITION</a:t>
            </a:r>
          </a:p>
        </p:txBody>
      </p:sp>
      <p:sp>
        <p:nvSpPr>
          <p:cNvPr id="3" name="Content Placeholder 2">
            <a:extLst>
              <a:ext uri="{FF2B5EF4-FFF2-40B4-BE49-F238E27FC236}">
                <a16:creationId xmlns:a16="http://schemas.microsoft.com/office/drawing/2014/main" id="{8FB2B3E3-203A-4CF1-8ACA-912328C240A9}"/>
              </a:ext>
            </a:extLst>
          </p:cNvPr>
          <p:cNvSpPr>
            <a:spLocks noGrp="1"/>
          </p:cNvSpPr>
          <p:nvPr>
            <p:ph idx="1"/>
          </p:nvPr>
        </p:nvSpPr>
        <p:spPr>
          <a:xfrm>
            <a:off x="1024632" y="2361273"/>
            <a:ext cx="10515600" cy="4153847"/>
          </a:xfrm>
        </p:spPr>
        <p:txBody>
          <a:bodyPr>
            <a:normAutofit fontScale="92500" lnSpcReduction="10000"/>
          </a:bodyPr>
          <a:lstStyle/>
          <a:p>
            <a:pPr marL="514350" indent="-514350" algn="just">
              <a:buAutoNum type="arabicPeriod"/>
            </a:pPr>
            <a:r>
              <a:rPr lang="en-US" dirty="0">
                <a:latin typeface="Times New Roman" panose="02020603050405020304" pitchFamily="18" charset="0"/>
                <a:cs typeface="Times New Roman" panose="02020603050405020304" pitchFamily="18" charset="0"/>
              </a:rPr>
              <a:t>Collecting dataset of loan from Kaggle site.</a:t>
            </a:r>
          </a:p>
          <a:p>
            <a:pPr marL="514350" indent="-514350" algn="just">
              <a:buAutoNum type="arabicPeriod"/>
            </a:pPr>
            <a:r>
              <a:rPr lang="en-US" dirty="0">
                <a:latin typeface="Times New Roman" panose="02020603050405020304" pitchFamily="18" charset="0"/>
                <a:cs typeface="Times New Roman" panose="02020603050405020304" pitchFamily="18" charset="0"/>
              </a:rPr>
              <a:t>Then we fix the value of input and output to the X and y variable selecting the specific column of the dataset.</a:t>
            </a:r>
          </a:p>
          <a:p>
            <a:pPr marL="514350" indent="-514350" algn="just">
              <a:buAutoNum type="arabicPeriod"/>
            </a:pPr>
            <a:r>
              <a:rPr lang="en-US" dirty="0">
                <a:latin typeface="Times New Roman" panose="02020603050405020304" pitchFamily="18" charset="0"/>
                <a:cs typeface="Times New Roman" panose="02020603050405020304" pitchFamily="18" charset="0"/>
              </a:rPr>
              <a:t>Then after splitting the dataset into train and test model for 80% and 20% we use label encoder for converting the dataset from categorical to numerical.</a:t>
            </a:r>
          </a:p>
          <a:p>
            <a:pPr marL="514350" indent="-514350" algn="just">
              <a:buAutoNum type="arabicPeriod"/>
            </a:pPr>
            <a:r>
              <a:rPr lang="en-US" dirty="0">
                <a:latin typeface="Times New Roman" panose="02020603050405020304" pitchFamily="18" charset="0"/>
                <a:cs typeface="Times New Roman" panose="02020603050405020304" pitchFamily="18" charset="0"/>
              </a:rPr>
              <a:t>After converting we use 5 machine learning methods for detecting the highest accuracy for the problem. And in this case Logistic regression has the highest accuracy.</a:t>
            </a:r>
          </a:p>
          <a:p>
            <a:pPr marL="514350" indent="-514350" algn="just">
              <a:buAutoNum type="arabicPeriod"/>
            </a:pPr>
            <a:r>
              <a:rPr lang="en-US" dirty="0">
                <a:latin typeface="Times New Roman" panose="02020603050405020304" pitchFamily="18" charset="0"/>
                <a:cs typeface="Times New Roman" panose="02020603050405020304" pitchFamily="18" charset="0"/>
              </a:rPr>
              <a:t>Then describing f_score, precision, recall. Then plotting the accuracy, precision, recall, f_score through seaborn.</a:t>
            </a:r>
          </a:p>
          <a:p>
            <a:pPr marL="514350" indent="-514350" algn="just">
              <a:buAutoNum type="arabicPeriod"/>
            </a:pPr>
            <a:r>
              <a:rPr lang="en-US" dirty="0">
                <a:latin typeface="Times New Roman" panose="02020603050405020304" pitchFamily="18" charset="0"/>
                <a:cs typeface="Times New Roman" panose="02020603050405020304" pitchFamily="18" charset="0"/>
              </a:rPr>
              <a:t>Using HTML and CSS we create the GUI for (the interface) loan prediction system and connect the interface through flask method.</a:t>
            </a:r>
          </a:p>
          <a:p>
            <a:pPr marL="514350" indent="-514350" algn="just">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In interface there are two part of interface, one is home page and second one in which the result is showing the result page in html. </a:t>
            </a:r>
          </a:p>
          <a:p>
            <a:pPr marL="514350" indent="-514350" algn="just">
              <a:buAutoNum type="arabicPeriod"/>
            </a:pPr>
            <a:r>
              <a:rPr lang="en-US" dirty="0">
                <a:latin typeface="Times New Roman" panose="02020603050405020304" pitchFamily="18" charset="0"/>
                <a:cs typeface="Times New Roman" panose="02020603050405020304" pitchFamily="18" charset="0"/>
              </a:rPr>
              <a:t> And then loading the path of the model in the flask method to connect the model to interface and predicting the value as 1 or 0 as fake or real.</a:t>
            </a:r>
          </a:p>
        </p:txBody>
      </p:sp>
    </p:spTree>
    <p:extLst>
      <p:ext uri="{BB962C8B-B14F-4D97-AF65-F5344CB8AC3E}">
        <p14:creationId xmlns:p14="http://schemas.microsoft.com/office/powerpoint/2010/main" val="169924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6683-800B-4BC7-BE3A-735D93F4741C}"/>
              </a:ext>
            </a:extLst>
          </p:cNvPr>
          <p:cNvSpPr>
            <a:spLocks noGrp="1"/>
          </p:cNvSpPr>
          <p:nvPr>
            <p:ph type="title"/>
          </p:nvPr>
        </p:nvSpPr>
        <p:spPr>
          <a:xfrm>
            <a:off x="725707" y="614853"/>
            <a:ext cx="9603275" cy="1049235"/>
          </a:xfrm>
        </p:spPr>
        <p:txBody>
          <a:bodyPr/>
          <a:lstStyle/>
          <a:p>
            <a:r>
              <a:rPr lang="en-IN" dirty="0"/>
              <a:t>SEQUENCE DIAGRAM</a:t>
            </a:r>
          </a:p>
        </p:txBody>
      </p:sp>
      <p:sp>
        <p:nvSpPr>
          <p:cNvPr id="3" name="Content Placeholder 2">
            <a:extLst>
              <a:ext uri="{FF2B5EF4-FFF2-40B4-BE49-F238E27FC236}">
                <a16:creationId xmlns:a16="http://schemas.microsoft.com/office/drawing/2014/main" id="{8441E1CB-E804-4FB8-80BF-BD4D74BE37ED}"/>
              </a:ext>
            </a:extLst>
          </p:cNvPr>
          <p:cNvSpPr>
            <a:spLocks noGrp="1"/>
          </p:cNvSpPr>
          <p:nvPr>
            <p:ph idx="1"/>
          </p:nvPr>
        </p:nvSpPr>
        <p:spPr>
          <a:xfrm>
            <a:off x="838200" y="1641419"/>
            <a:ext cx="10515600" cy="5227476"/>
          </a:xfrm>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B7341C5F-BB55-4045-875B-8ED9B4D4D703}"/>
              </a:ext>
            </a:extLst>
          </p:cNvPr>
          <p:cNvSpPr/>
          <p:nvPr/>
        </p:nvSpPr>
        <p:spPr>
          <a:xfrm>
            <a:off x="1037230" y="2442949"/>
            <a:ext cx="1037230" cy="3138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cxnSp>
        <p:nvCxnSpPr>
          <p:cNvPr id="6" name="Straight Connector 5">
            <a:extLst>
              <a:ext uri="{FF2B5EF4-FFF2-40B4-BE49-F238E27FC236}">
                <a16:creationId xmlns:a16="http://schemas.microsoft.com/office/drawing/2014/main" id="{AF7FFFE6-161F-47B1-9D10-5F6D54EA8EE3}"/>
              </a:ext>
            </a:extLst>
          </p:cNvPr>
          <p:cNvCxnSpPr>
            <a:cxnSpLocks/>
          </p:cNvCxnSpPr>
          <p:nvPr/>
        </p:nvCxnSpPr>
        <p:spPr>
          <a:xfrm>
            <a:off x="2347415" y="2197290"/>
            <a:ext cx="0" cy="424445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C14BEC0-6E18-41EB-A4E6-8387BB9AAEA5}"/>
              </a:ext>
            </a:extLst>
          </p:cNvPr>
          <p:cNvSpPr txBox="1"/>
          <p:nvPr/>
        </p:nvSpPr>
        <p:spPr>
          <a:xfrm>
            <a:off x="2620372" y="2599898"/>
            <a:ext cx="1719616" cy="923330"/>
          </a:xfrm>
          <a:prstGeom prst="rect">
            <a:avLst/>
          </a:prstGeom>
          <a:noFill/>
        </p:spPr>
        <p:txBody>
          <a:bodyPr wrap="square" rtlCol="0">
            <a:spAutoFit/>
          </a:bodyPr>
          <a:lstStyle/>
          <a:p>
            <a:r>
              <a:rPr lang="en-IN" dirty="0"/>
              <a:t>TRANSFER THE COLLECTED DATA</a:t>
            </a:r>
          </a:p>
        </p:txBody>
      </p:sp>
      <p:cxnSp>
        <p:nvCxnSpPr>
          <p:cNvPr id="9" name="Straight Connector 8">
            <a:extLst>
              <a:ext uri="{FF2B5EF4-FFF2-40B4-BE49-F238E27FC236}">
                <a16:creationId xmlns:a16="http://schemas.microsoft.com/office/drawing/2014/main" id="{2A749A04-37EE-4582-ABFB-4E738B45B16F}"/>
              </a:ext>
            </a:extLst>
          </p:cNvPr>
          <p:cNvCxnSpPr>
            <a:cxnSpLocks/>
          </p:cNvCxnSpPr>
          <p:nvPr/>
        </p:nvCxnSpPr>
        <p:spPr>
          <a:xfrm flipH="1">
            <a:off x="4339988" y="2317072"/>
            <a:ext cx="49185" cy="412467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42741C5-C5B9-4A03-B796-F0074BB3F761}"/>
              </a:ext>
            </a:extLst>
          </p:cNvPr>
          <p:cNvSpPr txBox="1"/>
          <p:nvPr/>
        </p:nvSpPr>
        <p:spPr>
          <a:xfrm>
            <a:off x="4722130" y="2442949"/>
            <a:ext cx="1610430" cy="1200329"/>
          </a:xfrm>
          <a:prstGeom prst="rect">
            <a:avLst/>
          </a:prstGeom>
          <a:noFill/>
        </p:spPr>
        <p:txBody>
          <a:bodyPr wrap="square" rtlCol="0">
            <a:spAutoFit/>
          </a:bodyPr>
          <a:lstStyle/>
          <a:p>
            <a:r>
              <a:rPr lang="en-IN" dirty="0"/>
              <a:t>FEATURE SELECTION ON COLLECTED DATA</a:t>
            </a:r>
          </a:p>
        </p:txBody>
      </p:sp>
      <p:sp>
        <p:nvSpPr>
          <p:cNvPr id="11" name="TextBox 10">
            <a:extLst>
              <a:ext uri="{FF2B5EF4-FFF2-40B4-BE49-F238E27FC236}">
                <a16:creationId xmlns:a16="http://schemas.microsoft.com/office/drawing/2014/main" id="{44CB1B51-1100-43D9-8055-CA3F9200DB0B}"/>
              </a:ext>
            </a:extLst>
          </p:cNvPr>
          <p:cNvSpPr txBox="1"/>
          <p:nvPr/>
        </p:nvSpPr>
        <p:spPr>
          <a:xfrm>
            <a:off x="6573390" y="2876897"/>
            <a:ext cx="2269789" cy="646331"/>
          </a:xfrm>
          <a:prstGeom prst="rect">
            <a:avLst/>
          </a:prstGeom>
          <a:noFill/>
        </p:spPr>
        <p:txBody>
          <a:bodyPr wrap="none" rtlCol="0">
            <a:spAutoFit/>
          </a:bodyPr>
          <a:lstStyle/>
          <a:p>
            <a:r>
              <a:rPr lang="en-IN" dirty="0"/>
              <a:t>LOGISTIC REGRESSION</a:t>
            </a:r>
          </a:p>
          <a:p>
            <a:r>
              <a:rPr lang="en-IN" dirty="0"/>
              <a:t>84% ACCURACY</a:t>
            </a:r>
          </a:p>
        </p:txBody>
      </p:sp>
      <p:sp>
        <p:nvSpPr>
          <p:cNvPr id="12" name="TextBox 11">
            <a:extLst>
              <a:ext uri="{FF2B5EF4-FFF2-40B4-BE49-F238E27FC236}">
                <a16:creationId xmlns:a16="http://schemas.microsoft.com/office/drawing/2014/main" id="{17765DFD-240A-4B25-B06C-CFFE1BC27439}"/>
              </a:ext>
            </a:extLst>
          </p:cNvPr>
          <p:cNvSpPr txBox="1"/>
          <p:nvPr/>
        </p:nvSpPr>
        <p:spPr>
          <a:xfrm>
            <a:off x="9157362" y="2543245"/>
            <a:ext cx="1882254" cy="1200329"/>
          </a:xfrm>
          <a:prstGeom prst="rect">
            <a:avLst/>
          </a:prstGeom>
          <a:noFill/>
        </p:spPr>
        <p:txBody>
          <a:bodyPr wrap="square" rtlCol="0">
            <a:spAutoFit/>
          </a:bodyPr>
          <a:lstStyle/>
          <a:p>
            <a:r>
              <a:rPr lang="en-IN" dirty="0"/>
              <a:t>RESULT AND HOME PAGE WITH FLASK CONNECTION</a:t>
            </a:r>
          </a:p>
        </p:txBody>
      </p:sp>
      <p:cxnSp>
        <p:nvCxnSpPr>
          <p:cNvPr id="14" name="Straight Connector 13">
            <a:extLst>
              <a:ext uri="{FF2B5EF4-FFF2-40B4-BE49-F238E27FC236}">
                <a16:creationId xmlns:a16="http://schemas.microsoft.com/office/drawing/2014/main" id="{00D727D3-CAA6-42DE-ADD7-A74ADFEE1959}"/>
              </a:ext>
            </a:extLst>
          </p:cNvPr>
          <p:cNvCxnSpPr>
            <a:cxnSpLocks/>
          </p:cNvCxnSpPr>
          <p:nvPr/>
        </p:nvCxnSpPr>
        <p:spPr>
          <a:xfrm>
            <a:off x="6332560" y="2317072"/>
            <a:ext cx="0" cy="4124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9843A5-C2D6-461C-9D26-5230E1D712C4}"/>
              </a:ext>
            </a:extLst>
          </p:cNvPr>
          <p:cNvCxnSpPr>
            <a:cxnSpLocks/>
          </p:cNvCxnSpPr>
          <p:nvPr/>
        </p:nvCxnSpPr>
        <p:spPr>
          <a:xfrm>
            <a:off x="8843178" y="2204069"/>
            <a:ext cx="29004" cy="423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E8BE43-8816-418E-A1FB-2052A805C4A1}"/>
              </a:ext>
            </a:extLst>
          </p:cNvPr>
          <p:cNvCxnSpPr>
            <a:cxnSpLocks/>
          </p:cNvCxnSpPr>
          <p:nvPr/>
        </p:nvCxnSpPr>
        <p:spPr>
          <a:xfrm>
            <a:off x="10754436" y="2086252"/>
            <a:ext cx="0" cy="4355491"/>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DE561C0-87D8-4E84-AFC0-DD2FBCC0FCE7}"/>
              </a:ext>
            </a:extLst>
          </p:cNvPr>
          <p:cNvSpPr/>
          <p:nvPr/>
        </p:nvSpPr>
        <p:spPr>
          <a:xfrm>
            <a:off x="2183642" y="3643278"/>
            <a:ext cx="274077" cy="32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73C3C4BA-06A5-43CE-BACC-E334752C7E74}"/>
              </a:ext>
            </a:extLst>
          </p:cNvPr>
          <p:cNvSpPr/>
          <p:nvPr/>
        </p:nvSpPr>
        <p:spPr>
          <a:xfrm>
            <a:off x="2196736" y="4283567"/>
            <a:ext cx="274065" cy="32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21CACF64-8A26-4BD9-B062-05531214E16D}"/>
              </a:ext>
            </a:extLst>
          </p:cNvPr>
          <p:cNvSpPr/>
          <p:nvPr/>
        </p:nvSpPr>
        <p:spPr>
          <a:xfrm>
            <a:off x="2620372" y="4005618"/>
            <a:ext cx="1478786" cy="277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80B5A904-6451-4CB0-AC2C-3C6EFF1E7D62}"/>
              </a:ext>
            </a:extLst>
          </p:cNvPr>
          <p:cNvSpPr/>
          <p:nvPr/>
        </p:nvSpPr>
        <p:spPr>
          <a:xfrm>
            <a:off x="4252135" y="3917563"/>
            <a:ext cx="274077" cy="32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F9F0D087-90BA-4E1B-8B27-6EA99DB26FE9}"/>
              </a:ext>
            </a:extLst>
          </p:cNvPr>
          <p:cNvSpPr/>
          <p:nvPr/>
        </p:nvSpPr>
        <p:spPr>
          <a:xfrm>
            <a:off x="4265229" y="4557852"/>
            <a:ext cx="274065" cy="32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F66B1373-C3C5-49F3-9D75-99AD3D820216}"/>
              </a:ext>
            </a:extLst>
          </p:cNvPr>
          <p:cNvSpPr/>
          <p:nvPr/>
        </p:nvSpPr>
        <p:spPr>
          <a:xfrm>
            <a:off x="4722130" y="4283567"/>
            <a:ext cx="1500112" cy="274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9F406EC8-F395-495B-875E-90596983640F}"/>
              </a:ext>
            </a:extLst>
          </p:cNvPr>
          <p:cNvSpPr/>
          <p:nvPr/>
        </p:nvSpPr>
        <p:spPr>
          <a:xfrm>
            <a:off x="6284508" y="4148485"/>
            <a:ext cx="274077" cy="32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D35177D7-AD95-48D6-8673-D48B82F30989}"/>
              </a:ext>
            </a:extLst>
          </p:cNvPr>
          <p:cNvSpPr/>
          <p:nvPr/>
        </p:nvSpPr>
        <p:spPr>
          <a:xfrm>
            <a:off x="6297602" y="4788774"/>
            <a:ext cx="274065" cy="32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E47E1F21-B047-42DB-BDF3-4E868C96AAA7}"/>
              </a:ext>
            </a:extLst>
          </p:cNvPr>
          <p:cNvSpPr/>
          <p:nvPr/>
        </p:nvSpPr>
        <p:spPr>
          <a:xfrm>
            <a:off x="6655549" y="4476706"/>
            <a:ext cx="1902450" cy="328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D425B267-4804-4945-A58A-33D3018183F0}"/>
              </a:ext>
            </a:extLst>
          </p:cNvPr>
          <p:cNvSpPr/>
          <p:nvPr/>
        </p:nvSpPr>
        <p:spPr>
          <a:xfrm>
            <a:off x="9157362" y="5116995"/>
            <a:ext cx="1311894" cy="232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0C123480-98B5-4789-AE8D-7A4E2EC7819D}"/>
              </a:ext>
            </a:extLst>
          </p:cNvPr>
          <p:cNvSpPr/>
          <p:nvPr/>
        </p:nvSpPr>
        <p:spPr>
          <a:xfrm>
            <a:off x="8734154" y="4653931"/>
            <a:ext cx="274077" cy="32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4C01141E-7BA1-4F2A-B719-C874FE130CC3}"/>
              </a:ext>
            </a:extLst>
          </p:cNvPr>
          <p:cNvSpPr/>
          <p:nvPr/>
        </p:nvSpPr>
        <p:spPr>
          <a:xfrm>
            <a:off x="8747248" y="5294220"/>
            <a:ext cx="274065" cy="32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88CE16DD-552F-4071-82CE-915DBE83EE8A}"/>
              </a:ext>
            </a:extLst>
          </p:cNvPr>
          <p:cNvCxnSpPr/>
          <p:nvPr/>
        </p:nvCxnSpPr>
        <p:spPr>
          <a:xfrm>
            <a:off x="838200" y="5758918"/>
            <a:ext cx="9916236"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91E1FB71-4677-4354-9C48-C9162CFD617C}"/>
              </a:ext>
            </a:extLst>
          </p:cNvPr>
          <p:cNvSpPr/>
          <p:nvPr/>
        </p:nvSpPr>
        <p:spPr>
          <a:xfrm>
            <a:off x="10645254" y="5472752"/>
            <a:ext cx="259852" cy="286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A0E43492-CCCF-402E-8F69-4943C32818F0}"/>
              </a:ext>
            </a:extLst>
          </p:cNvPr>
          <p:cNvSpPr/>
          <p:nvPr/>
        </p:nvSpPr>
        <p:spPr>
          <a:xfrm>
            <a:off x="838200" y="2197290"/>
            <a:ext cx="88711" cy="424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976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49C3-A644-410B-AB95-FF409FCA6DBD}"/>
              </a:ext>
            </a:extLst>
          </p:cNvPr>
          <p:cNvSpPr>
            <a:spLocks noGrp="1"/>
          </p:cNvSpPr>
          <p:nvPr>
            <p:ph type="title"/>
          </p:nvPr>
        </p:nvSpPr>
        <p:spPr>
          <a:xfrm>
            <a:off x="883353" y="686972"/>
            <a:ext cx="9603275" cy="1049235"/>
          </a:xfrm>
        </p:spPr>
        <p:txBody>
          <a:bodyPr/>
          <a:lstStyle/>
          <a:p>
            <a:r>
              <a:rPr lang="en-IN" dirty="0"/>
              <a:t>METHODOLOGY</a:t>
            </a:r>
          </a:p>
        </p:txBody>
      </p:sp>
      <p:pic>
        <p:nvPicPr>
          <p:cNvPr id="4" name="Content Placeholder 3">
            <a:extLst>
              <a:ext uri="{FF2B5EF4-FFF2-40B4-BE49-F238E27FC236}">
                <a16:creationId xmlns:a16="http://schemas.microsoft.com/office/drawing/2014/main" id="{5858875A-7BAF-4FC0-8346-58ADFC99D422}"/>
              </a:ext>
            </a:extLst>
          </p:cNvPr>
          <p:cNvPicPr>
            <a:picLocks noGrp="1" noChangeAspect="1"/>
          </p:cNvPicPr>
          <p:nvPr>
            <p:ph idx="1"/>
          </p:nvPr>
        </p:nvPicPr>
        <p:blipFill>
          <a:blip r:embed="rId2"/>
          <a:stretch>
            <a:fillRect/>
          </a:stretch>
        </p:blipFill>
        <p:spPr>
          <a:xfrm>
            <a:off x="9725349" y="2647889"/>
            <a:ext cx="1681870" cy="3416300"/>
          </a:xfrm>
          <a:prstGeom prst="rect">
            <a:avLst/>
          </a:prstGeom>
        </p:spPr>
      </p:pic>
      <p:sp>
        <p:nvSpPr>
          <p:cNvPr id="3" name="TextBox 2">
            <a:extLst>
              <a:ext uri="{FF2B5EF4-FFF2-40B4-BE49-F238E27FC236}">
                <a16:creationId xmlns:a16="http://schemas.microsoft.com/office/drawing/2014/main" id="{7F8F1A0A-481C-4CB0-829D-5249EC8F73E4}"/>
              </a:ext>
            </a:extLst>
          </p:cNvPr>
          <p:cNvSpPr txBox="1"/>
          <p:nvPr/>
        </p:nvSpPr>
        <p:spPr>
          <a:xfrm>
            <a:off x="934064" y="2308766"/>
            <a:ext cx="8476266" cy="453970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The methodology used in prediction system is problem and data understanding, data filtering, system modelling and finally system evaluation. </a:t>
            </a:r>
            <a:r>
              <a:rPr lang="en-US" sz="1700" dirty="0">
                <a:cs typeface="Times New Roman" panose="02020603050405020304" pitchFamily="18" charset="0"/>
              </a:rPr>
              <a:t>In this paper a model is built using 5 classifiers and the highest accuracy classifier is taken and trained and tested the model (input and output) based on splitting. Implementing the highest accuracy model classifier Logistic in my case will be better.</a:t>
            </a:r>
          </a:p>
          <a:p>
            <a:pPr algn="just"/>
            <a:endParaRPr lang="en-US" sz="1700" dirty="0">
              <a:cs typeface="Times New Roman" panose="02020603050405020304" pitchFamily="18" charset="0"/>
            </a:endParaRPr>
          </a:p>
          <a:p>
            <a:pPr marL="285750" indent="-285750" algn="just">
              <a:buFont typeface="Arial" panose="020B0604020202020204" pitchFamily="34" charset="0"/>
              <a:buChar char="•"/>
            </a:pPr>
            <a:r>
              <a:rPr lang="en-US" sz="1700" dirty="0">
                <a:cs typeface="Times New Roman" panose="02020603050405020304" pitchFamily="18" charset="0"/>
              </a:rPr>
              <a:t>After that f_score, recall, precision is calculated. This is quite a analysis part of my project. Now it comes the webpage connection with my model. And it is done using python flask. At first the model is loaded using pathlib library then the home page is created and executed. After that the post method was declared and loaded and saved the model using joblib library. After saving the model then the post method is connected to the html file and executed the post method in machine learning program using python flask request method. Then passed the data entity to array and predicting the loan whether the user is eligible or not. </a:t>
            </a:r>
          </a:p>
          <a:p>
            <a:pPr marL="285750" indent="-285750" algn="just">
              <a:buFont typeface="Arial" panose="020B0604020202020204" pitchFamily="34" charset="0"/>
              <a:buChar char="•"/>
            </a:pPr>
            <a:endParaRPr lang="en-US" sz="1700" dirty="0">
              <a:cs typeface="Times New Roman" panose="02020603050405020304" pitchFamily="18" charset="0"/>
            </a:endParaRPr>
          </a:p>
        </p:txBody>
      </p:sp>
    </p:spTree>
    <p:extLst>
      <p:ext uri="{BB962C8B-B14F-4D97-AF65-F5344CB8AC3E}">
        <p14:creationId xmlns:p14="http://schemas.microsoft.com/office/powerpoint/2010/main" val="353530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7871-8C6A-431E-B426-8B685F8D5887}"/>
              </a:ext>
            </a:extLst>
          </p:cNvPr>
          <p:cNvSpPr>
            <a:spLocks noGrp="1"/>
          </p:cNvSpPr>
          <p:nvPr>
            <p:ph type="title" idx="4294967295"/>
          </p:nvPr>
        </p:nvSpPr>
        <p:spPr>
          <a:xfrm>
            <a:off x="0" y="134938"/>
            <a:ext cx="10515600" cy="1041400"/>
          </a:xfrm>
        </p:spPr>
        <p:txBody>
          <a:bodyPr/>
          <a:lstStyle/>
          <a:p>
            <a:r>
              <a:rPr lang="en-IN" dirty="0">
                <a:solidFill>
                  <a:srgbClr val="002060"/>
                </a:solidFill>
              </a:rPr>
              <a:t>ACTIVITY DIAGRAM</a:t>
            </a:r>
          </a:p>
        </p:txBody>
      </p:sp>
      <p:sp>
        <p:nvSpPr>
          <p:cNvPr id="4" name="Rectangle: Rounded Corners 3">
            <a:extLst>
              <a:ext uri="{FF2B5EF4-FFF2-40B4-BE49-F238E27FC236}">
                <a16:creationId xmlns:a16="http://schemas.microsoft.com/office/drawing/2014/main" id="{8C52A43D-1B01-4624-89C8-FDBCDDB6011B}"/>
              </a:ext>
            </a:extLst>
          </p:cNvPr>
          <p:cNvSpPr/>
          <p:nvPr/>
        </p:nvSpPr>
        <p:spPr>
          <a:xfrm>
            <a:off x="1175175" y="1051920"/>
            <a:ext cx="1034802" cy="615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sp>
        <p:nvSpPr>
          <p:cNvPr id="5" name="Rectangle 4">
            <a:extLst>
              <a:ext uri="{FF2B5EF4-FFF2-40B4-BE49-F238E27FC236}">
                <a16:creationId xmlns:a16="http://schemas.microsoft.com/office/drawing/2014/main" id="{EEB0C73E-9BD8-4397-B648-73F447DB4642}"/>
              </a:ext>
            </a:extLst>
          </p:cNvPr>
          <p:cNvSpPr/>
          <p:nvPr/>
        </p:nvSpPr>
        <p:spPr>
          <a:xfrm>
            <a:off x="984637" y="1935682"/>
            <a:ext cx="1415878" cy="472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FEATURE SELECTION</a:t>
            </a:r>
          </a:p>
        </p:txBody>
      </p:sp>
      <p:sp>
        <p:nvSpPr>
          <p:cNvPr id="8" name="Oval 7">
            <a:extLst>
              <a:ext uri="{FF2B5EF4-FFF2-40B4-BE49-F238E27FC236}">
                <a16:creationId xmlns:a16="http://schemas.microsoft.com/office/drawing/2014/main" id="{3C91EB1E-7621-486D-8E4C-C437CE53EA2D}"/>
              </a:ext>
            </a:extLst>
          </p:cNvPr>
          <p:cNvSpPr/>
          <p:nvPr/>
        </p:nvSpPr>
        <p:spPr>
          <a:xfrm>
            <a:off x="865498" y="4263515"/>
            <a:ext cx="1654156" cy="846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WEBPAGE</a:t>
            </a:r>
          </a:p>
        </p:txBody>
      </p:sp>
      <p:sp>
        <p:nvSpPr>
          <p:cNvPr id="9" name="Rectangle: Rounded Corners 8">
            <a:extLst>
              <a:ext uri="{FF2B5EF4-FFF2-40B4-BE49-F238E27FC236}">
                <a16:creationId xmlns:a16="http://schemas.microsoft.com/office/drawing/2014/main" id="{8A3F8BD0-38A4-4B7E-940E-44B88E0229E4}"/>
              </a:ext>
            </a:extLst>
          </p:cNvPr>
          <p:cNvSpPr/>
          <p:nvPr/>
        </p:nvSpPr>
        <p:spPr>
          <a:xfrm>
            <a:off x="737352" y="5485232"/>
            <a:ext cx="1814312" cy="846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FLASK CONNECTION</a:t>
            </a:r>
          </a:p>
        </p:txBody>
      </p:sp>
      <p:sp>
        <p:nvSpPr>
          <p:cNvPr id="10" name="Rectangle 9">
            <a:extLst>
              <a:ext uri="{FF2B5EF4-FFF2-40B4-BE49-F238E27FC236}">
                <a16:creationId xmlns:a16="http://schemas.microsoft.com/office/drawing/2014/main" id="{1E6298A9-CF7D-46C4-A15B-35E33C244F7B}"/>
              </a:ext>
            </a:extLst>
          </p:cNvPr>
          <p:cNvSpPr/>
          <p:nvPr/>
        </p:nvSpPr>
        <p:spPr>
          <a:xfrm>
            <a:off x="4462373" y="5567887"/>
            <a:ext cx="1254400" cy="61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PROPERTY AREA</a:t>
            </a:r>
          </a:p>
        </p:txBody>
      </p:sp>
      <p:sp>
        <p:nvSpPr>
          <p:cNvPr id="11" name="Flowchart: Decision 10">
            <a:extLst>
              <a:ext uri="{FF2B5EF4-FFF2-40B4-BE49-F238E27FC236}">
                <a16:creationId xmlns:a16="http://schemas.microsoft.com/office/drawing/2014/main" id="{6937F937-31A9-448F-8E4E-73500AE8836A}"/>
              </a:ext>
            </a:extLst>
          </p:cNvPr>
          <p:cNvSpPr/>
          <p:nvPr/>
        </p:nvSpPr>
        <p:spPr>
          <a:xfrm>
            <a:off x="6006867" y="5224757"/>
            <a:ext cx="1496176" cy="136477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IF</a:t>
            </a:r>
          </a:p>
        </p:txBody>
      </p:sp>
      <p:cxnSp>
        <p:nvCxnSpPr>
          <p:cNvPr id="13" name="Connector: Elbow 12">
            <a:extLst>
              <a:ext uri="{FF2B5EF4-FFF2-40B4-BE49-F238E27FC236}">
                <a16:creationId xmlns:a16="http://schemas.microsoft.com/office/drawing/2014/main" id="{87E05EAD-75E0-49BE-8065-CFA94A1BBEBE}"/>
              </a:ext>
            </a:extLst>
          </p:cNvPr>
          <p:cNvCxnSpPr/>
          <p:nvPr/>
        </p:nvCxnSpPr>
        <p:spPr>
          <a:xfrm>
            <a:off x="7503043" y="5907145"/>
            <a:ext cx="888691" cy="5488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35B6BA-0615-4AD4-90C3-D976CB685A8D}"/>
              </a:ext>
            </a:extLst>
          </p:cNvPr>
          <p:cNvCxnSpPr/>
          <p:nvPr/>
        </p:nvCxnSpPr>
        <p:spPr>
          <a:xfrm flipV="1">
            <a:off x="7947388" y="5301526"/>
            <a:ext cx="0" cy="605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9BCE264-6615-4187-8B1A-E53D124A4F5C}"/>
              </a:ext>
            </a:extLst>
          </p:cNvPr>
          <p:cNvCxnSpPr/>
          <p:nvPr/>
        </p:nvCxnSpPr>
        <p:spPr>
          <a:xfrm>
            <a:off x="7947388" y="5301526"/>
            <a:ext cx="444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AE4A2E1-E8F7-4B87-B804-DE184C23449C}"/>
              </a:ext>
            </a:extLst>
          </p:cNvPr>
          <p:cNvSpPr/>
          <p:nvPr/>
        </p:nvSpPr>
        <p:spPr>
          <a:xfrm>
            <a:off x="8391734" y="4828586"/>
            <a:ext cx="984223" cy="79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ELIGIBLE</a:t>
            </a:r>
          </a:p>
        </p:txBody>
      </p:sp>
      <p:sp>
        <p:nvSpPr>
          <p:cNvPr id="25" name="Rectangle 24">
            <a:extLst>
              <a:ext uri="{FF2B5EF4-FFF2-40B4-BE49-F238E27FC236}">
                <a16:creationId xmlns:a16="http://schemas.microsoft.com/office/drawing/2014/main" id="{E6DAB48C-63DA-497B-A0FF-0B3C95204FEE}"/>
              </a:ext>
            </a:extLst>
          </p:cNvPr>
          <p:cNvSpPr/>
          <p:nvPr/>
        </p:nvSpPr>
        <p:spPr>
          <a:xfrm>
            <a:off x="9887910" y="5485232"/>
            <a:ext cx="1566739" cy="587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RESULT PAGE</a:t>
            </a:r>
          </a:p>
        </p:txBody>
      </p:sp>
      <p:sp>
        <p:nvSpPr>
          <p:cNvPr id="28" name="Rectangle 27">
            <a:extLst>
              <a:ext uri="{FF2B5EF4-FFF2-40B4-BE49-F238E27FC236}">
                <a16:creationId xmlns:a16="http://schemas.microsoft.com/office/drawing/2014/main" id="{E1D4B00C-F8D5-4E35-A68C-7E5F3F01CE29}"/>
              </a:ext>
            </a:extLst>
          </p:cNvPr>
          <p:cNvSpPr/>
          <p:nvPr/>
        </p:nvSpPr>
        <p:spPr>
          <a:xfrm>
            <a:off x="984637" y="2705617"/>
            <a:ext cx="1370390" cy="472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DATA SPLITTING</a:t>
            </a:r>
          </a:p>
        </p:txBody>
      </p:sp>
      <p:sp>
        <p:nvSpPr>
          <p:cNvPr id="29" name="Rectangle 28">
            <a:extLst>
              <a:ext uri="{FF2B5EF4-FFF2-40B4-BE49-F238E27FC236}">
                <a16:creationId xmlns:a16="http://schemas.microsoft.com/office/drawing/2014/main" id="{65039A13-672A-48DF-B91F-9BBAD3AFA902}"/>
              </a:ext>
            </a:extLst>
          </p:cNvPr>
          <p:cNvSpPr/>
          <p:nvPr/>
        </p:nvSpPr>
        <p:spPr>
          <a:xfrm>
            <a:off x="984636" y="3475552"/>
            <a:ext cx="1535013" cy="472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t>ACCURACY</a:t>
            </a:r>
          </a:p>
        </p:txBody>
      </p:sp>
      <p:sp>
        <p:nvSpPr>
          <p:cNvPr id="30" name="Rectangle 29">
            <a:extLst>
              <a:ext uri="{FF2B5EF4-FFF2-40B4-BE49-F238E27FC236}">
                <a16:creationId xmlns:a16="http://schemas.microsoft.com/office/drawing/2014/main" id="{2ADBED60-E336-468B-A187-6B19018A738E}"/>
              </a:ext>
            </a:extLst>
          </p:cNvPr>
          <p:cNvSpPr/>
          <p:nvPr/>
        </p:nvSpPr>
        <p:spPr>
          <a:xfrm>
            <a:off x="3069647" y="5485232"/>
            <a:ext cx="1030822" cy="846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HOME </a:t>
            </a:r>
          </a:p>
          <a:p>
            <a:pPr algn="ctr"/>
            <a:r>
              <a:rPr lang="en-IN" dirty="0"/>
              <a:t>PAGE</a:t>
            </a:r>
          </a:p>
        </p:txBody>
      </p:sp>
      <p:sp>
        <p:nvSpPr>
          <p:cNvPr id="31" name="Rectangle 30">
            <a:extLst>
              <a:ext uri="{FF2B5EF4-FFF2-40B4-BE49-F238E27FC236}">
                <a16:creationId xmlns:a16="http://schemas.microsoft.com/office/drawing/2014/main" id="{4B4FEFF9-7A8F-4C9A-96BC-42540F39125D}"/>
              </a:ext>
            </a:extLst>
          </p:cNvPr>
          <p:cNvSpPr/>
          <p:nvPr/>
        </p:nvSpPr>
        <p:spPr>
          <a:xfrm>
            <a:off x="8391733" y="5983915"/>
            <a:ext cx="984224" cy="79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NOT ELIGIBLE</a:t>
            </a:r>
          </a:p>
        </p:txBody>
      </p:sp>
      <p:sp>
        <p:nvSpPr>
          <p:cNvPr id="19" name="Rectangle 18">
            <a:extLst>
              <a:ext uri="{FF2B5EF4-FFF2-40B4-BE49-F238E27FC236}">
                <a16:creationId xmlns:a16="http://schemas.microsoft.com/office/drawing/2014/main" id="{ED4F952B-458B-465D-B139-978AC22DF4E5}"/>
              </a:ext>
            </a:extLst>
          </p:cNvPr>
          <p:cNvSpPr/>
          <p:nvPr/>
        </p:nvSpPr>
        <p:spPr>
          <a:xfrm>
            <a:off x="4560882" y="2051933"/>
            <a:ext cx="1133276" cy="61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GENDER</a:t>
            </a:r>
          </a:p>
        </p:txBody>
      </p:sp>
      <p:sp>
        <p:nvSpPr>
          <p:cNvPr id="21" name="Rectangle 20">
            <a:extLst>
              <a:ext uri="{FF2B5EF4-FFF2-40B4-BE49-F238E27FC236}">
                <a16:creationId xmlns:a16="http://schemas.microsoft.com/office/drawing/2014/main" id="{0E6C94B0-C33F-4B00-A830-E706555C300E}"/>
              </a:ext>
            </a:extLst>
          </p:cNvPr>
          <p:cNvSpPr/>
          <p:nvPr/>
        </p:nvSpPr>
        <p:spPr>
          <a:xfrm>
            <a:off x="4533427" y="4618246"/>
            <a:ext cx="981999" cy="61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CREDIT SCORE</a:t>
            </a:r>
          </a:p>
        </p:txBody>
      </p:sp>
      <p:sp>
        <p:nvSpPr>
          <p:cNvPr id="24" name="Rectangle 23">
            <a:extLst>
              <a:ext uri="{FF2B5EF4-FFF2-40B4-BE49-F238E27FC236}">
                <a16:creationId xmlns:a16="http://schemas.microsoft.com/office/drawing/2014/main" id="{F921B53D-DB65-4511-A23B-F63D88666649}"/>
              </a:ext>
            </a:extLst>
          </p:cNvPr>
          <p:cNvSpPr/>
          <p:nvPr/>
        </p:nvSpPr>
        <p:spPr>
          <a:xfrm>
            <a:off x="4533426" y="3789942"/>
            <a:ext cx="1254395" cy="61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LOAN AMOUNT</a:t>
            </a:r>
          </a:p>
        </p:txBody>
      </p:sp>
      <p:sp>
        <p:nvSpPr>
          <p:cNvPr id="26" name="Rectangle 25">
            <a:extLst>
              <a:ext uri="{FF2B5EF4-FFF2-40B4-BE49-F238E27FC236}">
                <a16:creationId xmlns:a16="http://schemas.microsoft.com/office/drawing/2014/main" id="{0D690A8B-0FB0-40DA-A9D6-93739E539C39}"/>
              </a:ext>
            </a:extLst>
          </p:cNvPr>
          <p:cNvSpPr/>
          <p:nvPr/>
        </p:nvSpPr>
        <p:spPr>
          <a:xfrm>
            <a:off x="4526155" y="2961638"/>
            <a:ext cx="1190618" cy="61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MARITAL STATUS</a:t>
            </a:r>
          </a:p>
        </p:txBody>
      </p:sp>
      <p:cxnSp>
        <p:nvCxnSpPr>
          <p:cNvPr id="7" name="Straight Arrow Connector 6">
            <a:extLst>
              <a:ext uri="{FF2B5EF4-FFF2-40B4-BE49-F238E27FC236}">
                <a16:creationId xmlns:a16="http://schemas.microsoft.com/office/drawing/2014/main" id="{4D1AB928-5F61-41C2-89F9-4B5934EF4BDA}"/>
              </a:ext>
            </a:extLst>
          </p:cNvPr>
          <p:cNvCxnSpPr>
            <a:stCxn id="4" idx="2"/>
            <a:endCxn id="5" idx="0"/>
          </p:cNvCxnSpPr>
          <p:nvPr/>
        </p:nvCxnSpPr>
        <p:spPr>
          <a:xfrm>
            <a:off x="1692576" y="1667704"/>
            <a:ext cx="0" cy="2679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E3DF0182-A7F7-43E4-B6CE-4937AE1493D5}"/>
              </a:ext>
            </a:extLst>
          </p:cNvPr>
          <p:cNvCxnSpPr/>
          <p:nvPr/>
        </p:nvCxnSpPr>
        <p:spPr>
          <a:xfrm>
            <a:off x="1692576" y="2437639"/>
            <a:ext cx="0" cy="2679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A54A5230-9C8D-46FD-AF42-6BFB54ECD9C9}"/>
              </a:ext>
            </a:extLst>
          </p:cNvPr>
          <p:cNvCxnSpPr/>
          <p:nvPr/>
        </p:nvCxnSpPr>
        <p:spPr>
          <a:xfrm>
            <a:off x="1997376" y="1972504"/>
            <a:ext cx="0" cy="2679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81D24316-3B61-4B6A-8A69-D9B30169C2FA}"/>
              </a:ext>
            </a:extLst>
          </p:cNvPr>
          <p:cNvCxnSpPr/>
          <p:nvPr/>
        </p:nvCxnSpPr>
        <p:spPr>
          <a:xfrm>
            <a:off x="1692576" y="3207574"/>
            <a:ext cx="0" cy="2679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A1734705-90D1-47A3-B0BC-6EC9CD0948BC}"/>
              </a:ext>
            </a:extLst>
          </p:cNvPr>
          <p:cNvCxnSpPr/>
          <p:nvPr/>
        </p:nvCxnSpPr>
        <p:spPr>
          <a:xfrm>
            <a:off x="1692576" y="5167537"/>
            <a:ext cx="0" cy="2679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49233C7B-C44C-4579-8D2A-742166B7653A}"/>
              </a:ext>
            </a:extLst>
          </p:cNvPr>
          <p:cNvCxnSpPr/>
          <p:nvPr/>
        </p:nvCxnSpPr>
        <p:spPr>
          <a:xfrm>
            <a:off x="1692576" y="3989352"/>
            <a:ext cx="0" cy="2679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DE70D3AB-096A-4360-95B1-AF558F979BFE}"/>
              </a:ext>
            </a:extLst>
          </p:cNvPr>
          <p:cNvCxnSpPr>
            <a:cxnSpLocks/>
            <a:stCxn id="9" idx="3"/>
            <a:endCxn id="30" idx="1"/>
          </p:cNvCxnSpPr>
          <p:nvPr/>
        </p:nvCxnSpPr>
        <p:spPr>
          <a:xfrm>
            <a:off x="2551664" y="5908313"/>
            <a:ext cx="5179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57876844-B208-44FA-BD58-E9F41ACBEA5A}"/>
              </a:ext>
            </a:extLst>
          </p:cNvPr>
          <p:cNvCxnSpPr/>
          <p:nvPr/>
        </p:nvCxnSpPr>
        <p:spPr>
          <a:xfrm>
            <a:off x="3944389" y="5874731"/>
            <a:ext cx="51798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669DE1C4-CA6F-4E77-A449-F00AE1BD4221}"/>
              </a:ext>
            </a:extLst>
          </p:cNvPr>
          <p:cNvCxnSpPr>
            <a:cxnSpLocks/>
            <a:stCxn id="10" idx="3"/>
            <a:endCxn id="11" idx="1"/>
          </p:cNvCxnSpPr>
          <p:nvPr/>
        </p:nvCxnSpPr>
        <p:spPr>
          <a:xfrm>
            <a:off x="5716773" y="5874731"/>
            <a:ext cx="290094" cy="324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6E78B90A-F34E-4602-B0E8-644B376B1702}"/>
              </a:ext>
            </a:extLst>
          </p:cNvPr>
          <p:cNvCxnSpPr>
            <a:cxnSpLocks/>
          </p:cNvCxnSpPr>
          <p:nvPr/>
        </p:nvCxnSpPr>
        <p:spPr>
          <a:xfrm>
            <a:off x="5046425" y="2705617"/>
            <a:ext cx="0" cy="256021"/>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CFB3571D-32C8-4CBF-A805-AE1B4DD271EE}"/>
              </a:ext>
            </a:extLst>
          </p:cNvPr>
          <p:cNvCxnSpPr/>
          <p:nvPr/>
        </p:nvCxnSpPr>
        <p:spPr>
          <a:xfrm flipH="1">
            <a:off x="5016673" y="3554593"/>
            <a:ext cx="1" cy="275661"/>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Straight Connector 38">
            <a:extLst>
              <a:ext uri="{FF2B5EF4-FFF2-40B4-BE49-F238E27FC236}">
                <a16:creationId xmlns:a16="http://schemas.microsoft.com/office/drawing/2014/main" id="{2C279882-0AF8-4927-B18C-C2EECF9F5382}"/>
              </a:ext>
            </a:extLst>
          </p:cNvPr>
          <p:cNvCxnSpPr/>
          <p:nvPr/>
        </p:nvCxnSpPr>
        <p:spPr>
          <a:xfrm flipH="1">
            <a:off x="5024426" y="4410934"/>
            <a:ext cx="1" cy="275661"/>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A625D78C-D381-4449-A3E5-CC1B9F16555E}"/>
              </a:ext>
            </a:extLst>
          </p:cNvPr>
          <p:cNvCxnSpPr>
            <a:cxnSpLocks/>
          </p:cNvCxnSpPr>
          <p:nvPr/>
        </p:nvCxnSpPr>
        <p:spPr>
          <a:xfrm flipH="1">
            <a:off x="5046425" y="5247725"/>
            <a:ext cx="1" cy="275661"/>
          </a:xfrm>
          <a:prstGeom prst="line">
            <a:avLst/>
          </a:prstGeom>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84F85E27-1571-4F4F-914D-D283DE464123}"/>
              </a:ext>
            </a:extLst>
          </p:cNvPr>
          <p:cNvCxnSpPr>
            <a:cxnSpLocks/>
            <a:stCxn id="23" idx="3"/>
          </p:cNvCxnSpPr>
          <p:nvPr/>
        </p:nvCxnSpPr>
        <p:spPr>
          <a:xfrm>
            <a:off x="9375957" y="5224757"/>
            <a:ext cx="205925" cy="7177"/>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AA5D1BC8-EFD4-454C-AB61-389D4F3E44A7}"/>
              </a:ext>
            </a:extLst>
          </p:cNvPr>
          <p:cNvCxnSpPr>
            <a:cxnSpLocks/>
          </p:cNvCxnSpPr>
          <p:nvPr/>
        </p:nvCxnSpPr>
        <p:spPr>
          <a:xfrm>
            <a:off x="9375956" y="6297732"/>
            <a:ext cx="20592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6" name="Straight Connector 45">
            <a:extLst>
              <a:ext uri="{FF2B5EF4-FFF2-40B4-BE49-F238E27FC236}">
                <a16:creationId xmlns:a16="http://schemas.microsoft.com/office/drawing/2014/main" id="{A711D4FC-1BEF-4E5B-A73D-63722176B65B}"/>
              </a:ext>
            </a:extLst>
          </p:cNvPr>
          <p:cNvCxnSpPr/>
          <p:nvPr/>
        </p:nvCxnSpPr>
        <p:spPr>
          <a:xfrm>
            <a:off x="9581882" y="5231934"/>
            <a:ext cx="0" cy="1065798"/>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Arrow Connector 47">
            <a:extLst>
              <a:ext uri="{FF2B5EF4-FFF2-40B4-BE49-F238E27FC236}">
                <a16:creationId xmlns:a16="http://schemas.microsoft.com/office/drawing/2014/main" id="{370C6816-3C24-4990-93EA-F58D00C50D60}"/>
              </a:ext>
            </a:extLst>
          </p:cNvPr>
          <p:cNvCxnSpPr>
            <a:endCxn id="25" idx="1"/>
          </p:cNvCxnSpPr>
          <p:nvPr/>
        </p:nvCxnSpPr>
        <p:spPr>
          <a:xfrm>
            <a:off x="9581882" y="5779215"/>
            <a:ext cx="306028"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20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B040-F5CD-45FF-BAEE-8FFAE9A5C896}"/>
              </a:ext>
            </a:extLst>
          </p:cNvPr>
          <p:cNvSpPr>
            <a:spLocks noGrp="1"/>
          </p:cNvSpPr>
          <p:nvPr>
            <p:ph type="title" idx="4294967295"/>
          </p:nvPr>
        </p:nvSpPr>
        <p:spPr>
          <a:xfrm>
            <a:off x="0" y="218539"/>
            <a:ext cx="9604375" cy="1047750"/>
          </a:xfrm>
        </p:spPr>
        <p:txBody>
          <a:bodyPr/>
          <a:lstStyle/>
          <a:p>
            <a:r>
              <a:rPr lang="en-IN" dirty="0">
                <a:solidFill>
                  <a:srgbClr val="002060"/>
                </a:solidFill>
              </a:rPr>
              <a:t>DATA COLLECTION</a:t>
            </a:r>
          </a:p>
        </p:txBody>
      </p:sp>
      <p:sp>
        <p:nvSpPr>
          <p:cNvPr id="3" name="Content Placeholder 2">
            <a:extLst>
              <a:ext uri="{FF2B5EF4-FFF2-40B4-BE49-F238E27FC236}">
                <a16:creationId xmlns:a16="http://schemas.microsoft.com/office/drawing/2014/main" id="{D8A181DD-6812-4F06-866E-8B40858922E2}"/>
              </a:ext>
            </a:extLst>
          </p:cNvPr>
          <p:cNvSpPr>
            <a:spLocks noGrp="1"/>
          </p:cNvSpPr>
          <p:nvPr>
            <p:ph idx="4294967295"/>
          </p:nvPr>
        </p:nvSpPr>
        <p:spPr>
          <a:xfrm>
            <a:off x="0" y="1093788"/>
            <a:ext cx="10515600" cy="4351337"/>
          </a:xfrm>
        </p:spPr>
        <p:txBody>
          <a:bodyPr/>
          <a:lstStyle/>
          <a:p>
            <a:r>
              <a:rPr lang="en-IN" dirty="0"/>
              <a:t>The dataset was collected from KAGGLE. The required dataset is represented in in the excel sheet below.</a:t>
            </a:r>
          </a:p>
        </p:txBody>
      </p:sp>
      <p:pic>
        <p:nvPicPr>
          <p:cNvPr id="5" name="Picture 4">
            <a:extLst>
              <a:ext uri="{FF2B5EF4-FFF2-40B4-BE49-F238E27FC236}">
                <a16:creationId xmlns:a16="http://schemas.microsoft.com/office/drawing/2014/main" id="{3FBFA6AC-7E18-42BC-B8F0-C2CB551B3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821607"/>
            <a:ext cx="8810647" cy="4659092"/>
          </a:xfrm>
          <a:prstGeom prst="rect">
            <a:avLst/>
          </a:prstGeom>
        </p:spPr>
      </p:pic>
    </p:spTree>
    <p:extLst>
      <p:ext uri="{BB962C8B-B14F-4D97-AF65-F5344CB8AC3E}">
        <p14:creationId xmlns:p14="http://schemas.microsoft.com/office/powerpoint/2010/main" val="111648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04E6-3EC1-49A3-8228-4E1857BD9DB0}"/>
              </a:ext>
            </a:extLst>
          </p:cNvPr>
          <p:cNvSpPr>
            <a:spLocks noGrp="1"/>
          </p:cNvSpPr>
          <p:nvPr>
            <p:ph type="title"/>
          </p:nvPr>
        </p:nvSpPr>
        <p:spPr>
          <a:xfrm>
            <a:off x="901163" y="652908"/>
            <a:ext cx="9603275" cy="1049235"/>
          </a:xfrm>
        </p:spPr>
        <p:txBody>
          <a:bodyPr/>
          <a:lstStyle/>
          <a:p>
            <a:r>
              <a:rPr lang="en-IN" dirty="0"/>
              <a:t>FEATURE SELECTION</a:t>
            </a:r>
          </a:p>
        </p:txBody>
      </p:sp>
      <p:sp>
        <p:nvSpPr>
          <p:cNvPr id="3" name="Content Placeholder 2">
            <a:extLst>
              <a:ext uri="{FF2B5EF4-FFF2-40B4-BE49-F238E27FC236}">
                <a16:creationId xmlns:a16="http://schemas.microsoft.com/office/drawing/2014/main" id="{3A65D88D-6E5E-44D2-A00A-4CF8856E37AC}"/>
              </a:ext>
            </a:extLst>
          </p:cNvPr>
          <p:cNvSpPr>
            <a:spLocks noGrp="1"/>
          </p:cNvSpPr>
          <p:nvPr>
            <p:ph idx="1"/>
          </p:nvPr>
        </p:nvSpPr>
        <p:spPr>
          <a:xfrm>
            <a:off x="901163" y="2785910"/>
            <a:ext cx="10515600" cy="4351338"/>
          </a:xfrm>
        </p:spPr>
        <p:txBody>
          <a:bodyPr/>
          <a:lstStyle/>
          <a:p>
            <a:pPr algn="just"/>
            <a:r>
              <a:rPr lang="en-US" dirty="0"/>
              <a:t>Based on the correlation among attributes it was observed more likely to pay back their loans. The attributes that are individual and significant can include Property area, education, loan amount, and lastly credit History, which is since by intuition it is considered as important. The correlation among attributes can be identified using corplot and boxplot in Python platform.</a:t>
            </a:r>
            <a:endParaRPr lang="en-IN" dirty="0"/>
          </a:p>
        </p:txBody>
      </p:sp>
    </p:spTree>
    <p:extLst>
      <p:ext uri="{BB962C8B-B14F-4D97-AF65-F5344CB8AC3E}">
        <p14:creationId xmlns:p14="http://schemas.microsoft.com/office/powerpoint/2010/main" val="2014067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{CCB15A4C-27D4-0641-9E6C-849A6C4F1F2C}tf10001076</Template>
  <TotalTime>175</TotalTime>
  <Words>1950</Words>
  <Application>Microsoft Macintosh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Kristen ITC</vt:lpstr>
      <vt:lpstr>Times New Roman</vt:lpstr>
      <vt:lpstr>Wingdings 3</vt:lpstr>
      <vt:lpstr>Ion Boardroom</vt:lpstr>
      <vt:lpstr>LOAN PREDICTION SYSTEM</vt:lpstr>
      <vt:lpstr>OUTLINE</vt:lpstr>
      <vt:lpstr>INTRODUCTION</vt:lpstr>
      <vt:lpstr>PROBLEM DEFINITION</vt:lpstr>
      <vt:lpstr>SEQUENCE DIAGRAM</vt:lpstr>
      <vt:lpstr>METHODOLOGY</vt:lpstr>
      <vt:lpstr>ACTIVITY DIAGRAM</vt:lpstr>
      <vt:lpstr>DATA COLLECTION</vt:lpstr>
      <vt:lpstr>FEATURE SELECTION</vt:lpstr>
      <vt:lpstr>CLASSIFIERS USED</vt:lpstr>
      <vt:lpstr>CLASSIFIERS</vt:lpstr>
      <vt:lpstr>RESULTS AND ANALYSIS</vt:lpstr>
      <vt:lpstr>RESULT OF MY PROBLEM</vt:lpstr>
      <vt:lpstr>BAR PLOTTING REPRESENTATION OF ACCURACY SCORE, F1_SCORE, PRECISION AND RECALL</vt:lpstr>
      <vt:lpstr>LOAN PREDICTION SYSTEM</vt:lpstr>
      <vt:lpstr>LOAN PREDICTION SYSTEM WEBPAGES</vt:lpstr>
      <vt:lpstr>CONCLUSION</vt:lpstr>
      <vt:lpstr>FUTURE WORKS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SYSTEM</dc:title>
  <dc:creator>sayandip adhikary</dc:creator>
  <cp:lastModifiedBy>Microsoft Office User</cp:lastModifiedBy>
  <cp:revision>31</cp:revision>
  <dcterms:created xsi:type="dcterms:W3CDTF">2020-07-06T13:57:52Z</dcterms:created>
  <dcterms:modified xsi:type="dcterms:W3CDTF">2022-01-14T11:21:12Z</dcterms:modified>
</cp:coreProperties>
</file>