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89"/>
  </p:normalViewPr>
  <p:slideViewPr>
    <p:cSldViewPr snapToGrid="0" snapToObjects="1">
      <p:cViewPr varScale="1">
        <p:scale>
          <a:sx n="145" d="100"/>
          <a:sy n="145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579F-FEF9-774F-8E22-FED969015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A4E34-B7D6-6E4A-8934-7DA68A54E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91D8-C412-D14D-A26A-6DF08E8D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567C-04D0-1641-AD28-307256A4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8286-1CD6-BF47-94C2-B926C9C0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1D6D-0718-E446-B075-23B323DE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B7D5D-DDC6-6849-92B6-95F718EE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105B-17BE-124C-BE91-E69D777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83DD-6BA7-8343-8900-38BC0E21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1414-2AC8-9046-8374-7151B5CF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43BF4-7265-AA45-B15F-C3B59F9A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AA7B-CC79-B845-AB51-CCCBE61E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FAAC-7270-AE44-AC22-818C258E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9EBF-D922-8743-8FCA-313D1DDE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4DD1-C2D7-D14E-A82D-519E58BC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7CDF-2DB0-4A41-A1AC-CA8A2124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42E0-BB16-B04C-84B7-66F039B3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B72F-0F30-E041-98C4-914268C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CCEE-AE1F-8242-85E6-383AB8A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E523-E637-1C4A-A702-BD2A568E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0552-4CB0-8245-B64F-19B85B1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7875D-E94F-EC4E-B11B-0DFF4905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F0EE-3082-4B4D-8A85-BEAF7B8B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0347-2CB7-C646-8A53-B8F04FA0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093E-2695-D845-B184-E1240D01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5B18-B39B-E845-B372-B5D19354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1EC6-B320-A34A-9D21-91C32DB8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CA6A3-DA1E-734F-9B24-F6CD30EC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33A89-3F24-6D42-80A5-B5425B6B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79AF-CB7C-0A4F-825F-D9F147B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7E3D-23D0-3545-BF20-4F9CC31E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0025-C5BD-3D46-8335-36FF798B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48F8C-36BA-8B4A-A74C-33464D829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911C9-FCBA-B14E-B900-A7EFE4C6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0161-73B9-FE46-BB13-12A56FA8D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A66B1-97E0-2141-9B64-4602B83B0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3E10E-D4AA-C145-96EB-3E0087C0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F62D3-8BB3-734F-8856-00769CF4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623B-7712-7A44-AE35-D5942DA7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1AC8-65F4-FE41-969A-8BF6194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3EFAA-930B-6F4F-B19E-51894AB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AA3FB-3A50-1B42-A84A-6E3D3F9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6A1FD-76F0-6044-B063-EE73D6A3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98229-E49A-474E-A008-74019E11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88796-E6BC-7049-B48C-48E6A9B2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745C5-283C-744B-B4AF-E00B983D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2CDD-AF8D-944A-BF3E-AF9FACA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3822-3C85-BA43-999C-B12A3276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8D4C-89F5-534E-AFB2-B8B5CD99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5AFE4-9078-A140-898C-A668E808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2FC9-DE1B-9E46-B7E4-8F113CDA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F31BE-696C-BF41-9282-BBEBCC5C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6098-B85F-F14C-9D08-D9925356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2485-D52B-3246-B03C-FA1EEA19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3B50-564B-884B-9389-10E311A0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5343-C83D-604E-A7E7-D1B490E4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3A83-F5F2-1148-BF17-F3E01EF6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A4BA-3E6F-944D-A54C-BCEDBBD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DD198-7111-6748-9534-861E980A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513C9-4536-7A43-923C-0C9030F0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DC91-C55A-A34A-ABCD-A036AF4AD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DE5F-A325-F04B-9277-C65A4D5C008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87E3-BCB3-B645-8D52-91C836344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32D0-AA76-454C-82E8-6670D44C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CE47-C0B8-6543-9BDA-DEA368F5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866-394A-4A43-B51A-70AC8359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05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Vehicle Routing Problem with Private Fleet and Common Carrier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C668-6008-3847-B1BE-347659A5B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376"/>
            <a:ext cx="9144000" cy="226610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Presented by,</a:t>
            </a:r>
          </a:p>
          <a:p>
            <a:r>
              <a:rPr lang="en-US" sz="2200" b="1" dirty="0"/>
              <a:t>Sayan Sarkar </a:t>
            </a:r>
            <a:r>
              <a:rPr lang="en-US" sz="2200" dirty="0"/>
              <a:t>(90/MCA 200017)</a:t>
            </a:r>
          </a:p>
          <a:p>
            <a:r>
              <a:rPr lang="en-US" sz="2200" b="1" dirty="0"/>
              <a:t>Sayandip Adhikary </a:t>
            </a:r>
            <a:r>
              <a:rPr lang="en-US" sz="2200" dirty="0"/>
              <a:t>(90/MCA 200018) </a:t>
            </a:r>
          </a:p>
          <a:p>
            <a:endParaRPr lang="en-US" sz="2200" dirty="0"/>
          </a:p>
          <a:p>
            <a:r>
              <a:rPr lang="en-US" sz="2200" dirty="0"/>
              <a:t>Department of Computer Science and Engineering</a:t>
            </a:r>
          </a:p>
          <a:p>
            <a:r>
              <a:rPr lang="en-US" sz="2200" dirty="0"/>
              <a:t>University of Kalyani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0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64C9-6139-DD48-84F1-1FD788A7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5F0C-BF81-2A4F-A35C-315CDA84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98EB-7DB9-D748-925F-B30CB04D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5D1D-42B2-A443-AA94-82EC511A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3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770-DCE9-FD44-848D-0326458B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75FE-B819-EF4A-BE1C-D5A043BC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93EE-63F2-1949-91D0-7BCF5160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B64-3C15-8E49-A025-300BF48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E5D-3FDF-3B4B-A09F-6F76346F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A0E2-5ED4-7340-9445-E507824D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What is VRP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VRP stands for </a:t>
            </a:r>
            <a:r>
              <a:rPr lang="en-US" sz="2000" b="1" dirty="0">
                <a:sym typeface="Wingdings" pitchFamily="2" charset="2"/>
              </a:rPr>
              <a:t>Vehicle Routing Problem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IN" sz="2000" dirty="0"/>
              <a:t>In the </a:t>
            </a:r>
            <a:r>
              <a:rPr lang="en-IN" sz="2000" i="1" dirty="0"/>
              <a:t>Vehicle Routing Problem (VRP)</a:t>
            </a:r>
            <a:r>
              <a:rPr lang="en-IN" sz="2000" dirty="0"/>
              <a:t>, the goal is to find optimal routes for multiple vehicles 	visiting a set of locations. (When there's only one vehicle, it reduces to the Traveling 	Salesperson Problem.)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What is VRPPC</a:t>
            </a:r>
          </a:p>
          <a:p>
            <a:pPr marL="457200" lvl="1" indent="0">
              <a:buNone/>
            </a:pPr>
            <a:r>
              <a:rPr lang="en-US" sz="2000" dirty="0"/>
              <a:t>	VRPPC stands for </a:t>
            </a:r>
            <a:r>
              <a:rPr lang="en-US" sz="2000" b="1" dirty="0"/>
              <a:t>Vehicle Routing Problem with Private fleet and Common carrier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sz="2000" dirty="0"/>
              <a:t>A variant of the well-known Vehicle Routing Problem in which a fixed internal fleet (Private 	fleet) is available at the warehouse in the presence of an external Transporter.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222B7-FFF3-7242-9D6F-EFCAEE6AF45B}"/>
              </a:ext>
            </a:extLst>
          </p:cNvPr>
          <p:cNvSpPr txBox="1"/>
          <p:nvPr/>
        </p:nvSpPr>
        <p:spPr>
          <a:xfrm>
            <a:off x="4110362" y="5122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4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5235-4EC8-D54B-A79E-8DA733A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9230-7D52-7E4B-BD41-3A8A9265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9723-8CDB-0445-962A-2DEE813A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2E49-B7BF-F74E-A0F9-669FF839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text file is given as dataset</a:t>
            </a:r>
          </a:p>
          <a:p>
            <a:r>
              <a:rPr lang="en-US" sz="2000" dirty="0"/>
              <a:t>Reading the text file and extracting data from the file.</a:t>
            </a:r>
          </a:p>
          <a:p>
            <a:r>
              <a:rPr lang="en-US" sz="2000" dirty="0"/>
              <a:t>We get,</a:t>
            </a:r>
          </a:p>
          <a:p>
            <a:pPr lvl="1"/>
            <a:r>
              <a:rPr lang="en-US" sz="1600" dirty="0"/>
              <a:t>Number of Private Fleets</a:t>
            </a:r>
          </a:p>
          <a:p>
            <a:pPr lvl="1"/>
            <a:r>
              <a:rPr lang="en-US" sz="1600" dirty="0"/>
              <a:t>Number of Customers</a:t>
            </a:r>
          </a:p>
          <a:p>
            <a:pPr lvl="1"/>
            <a:r>
              <a:rPr lang="en-US" sz="1600" dirty="0"/>
              <a:t>Customer ID</a:t>
            </a:r>
          </a:p>
          <a:p>
            <a:pPr lvl="1"/>
            <a:r>
              <a:rPr lang="en-US" sz="1600" dirty="0"/>
              <a:t>Coordinates(X, Y)</a:t>
            </a:r>
          </a:p>
          <a:p>
            <a:pPr lvl="1"/>
            <a:r>
              <a:rPr lang="en-US" sz="1600" dirty="0"/>
              <a:t>Demands</a:t>
            </a:r>
          </a:p>
          <a:p>
            <a:pPr lvl="1"/>
            <a:r>
              <a:rPr lang="en-US" sz="1600" dirty="0"/>
              <a:t>External Cost.</a:t>
            </a:r>
          </a:p>
          <a:p>
            <a:pPr lvl="1"/>
            <a:r>
              <a:rPr lang="en-US" sz="1600" dirty="0"/>
              <a:t>Vehicle ID</a:t>
            </a:r>
          </a:p>
          <a:p>
            <a:pPr lvl="1"/>
            <a:r>
              <a:rPr lang="en-US" sz="1600" dirty="0"/>
              <a:t>Capacity</a:t>
            </a:r>
          </a:p>
          <a:p>
            <a:pPr lvl="1"/>
            <a:r>
              <a:rPr lang="en-US" sz="1600" dirty="0"/>
              <a:t>Fixed Cost</a:t>
            </a:r>
          </a:p>
          <a:p>
            <a:pPr lvl="1"/>
            <a:r>
              <a:rPr lang="en-US" sz="1600" dirty="0"/>
              <a:t>Variable Cost</a:t>
            </a:r>
          </a:p>
        </p:txBody>
      </p:sp>
    </p:spTree>
    <p:extLst>
      <p:ext uri="{BB962C8B-B14F-4D97-AF65-F5344CB8AC3E}">
        <p14:creationId xmlns:p14="http://schemas.microsoft.com/office/powerpoint/2010/main" val="20305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1886-7C92-EA4F-B1A1-7642D0DE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B17F-D168-9A41-9462-F76CFEDC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Generating an initial solution for external fleet: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Check (sum of the demands of all the customers </a:t>
            </a:r>
            <a:r>
              <a:rPr lang="en-US" sz="2000" b="1" dirty="0"/>
              <a:t>&gt;</a:t>
            </a:r>
            <a:r>
              <a:rPr lang="en-US" sz="2000" dirty="0"/>
              <a:t> sum of the capacities of all private vehicles)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If true, then schedule some of the customers to external vehicle.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Sort the customer based on the ratio of their respective external cost and demands.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Add the customers according to this sorted list until internal fleet is just capable of serving the remaining customers.</a:t>
            </a:r>
          </a:p>
          <a:p>
            <a:pPr marL="0" indent="0">
              <a:buNone/>
            </a:pPr>
            <a:r>
              <a:rPr lang="en-US" sz="2000" b="1" dirty="0"/>
              <a:t>NOTE:</a:t>
            </a:r>
            <a:r>
              <a:rPr lang="en-US" sz="2000" dirty="0"/>
              <a:t>	Step II-IV are not required if the step I is not true.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b="1" dirty="0"/>
              <a:t>Generating an initial solution for external fleet: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Schedule the remaining customers to internal fleet.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Least-cost insertion heuristic applied.</a:t>
            </a:r>
          </a:p>
          <a:p>
            <a:pPr marL="0" indent="0">
              <a:buNone/>
            </a:pPr>
            <a:r>
              <a:rPr lang="en-US" sz="2000" b="1" dirty="0"/>
              <a:t>NOTE:	</a:t>
            </a:r>
            <a:r>
              <a:rPr lang="en-US" sz="2000" dirty="0"/>
              <a:t>Choose the internal vehicles based on the least fixed cost.</a:t>
            </a:r>
          </a:p>
          <a:p>
            <a:pPr marL="514350" indent="-514350">
              <a:buFont typeface="+mj-lt"/>
              <a:buAutoNum type="romanU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25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ACB2-6087-FB41-8E11-A74720CB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2-Opt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E50A-12EA-AF46-B26A-2986B51A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Modified 2-opt local search algorithm to improve the solution quality:</a:t>
            </a:r>
          </a:p>
          <a:p>
            <a:pPr marL="0" indent="0">
              <a:buNone/>
            </a:pPr>
            <a:endParaRPr lang="en-US" sz="2000" b="1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Find mean point of each route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Create distance matrix from these mean points.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For each row in find the min-value column. (Pair of Routes)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For each pair of routes, swap each pair of customers in them.</a:t>
            </a:r>
          </a:p>
        </p:txBody>
      </p:sp>
    </p:spTree>
    <p:extLst>
      <p:ext uri="{BB962C8B-B14F-4D97-AF65-F5344CB8AC3E}">
        <p14:creationId xmlns:p14="http://schemas.microsoft.com/office/powerpoint/2010/main" val="13925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55DF-720C-304C-AC4D-2DA164A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Adjacent 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AAB2-C645-E443-8ED2-482843CE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F947-52CE-7A4C-9DF7-0C778533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Swap(1,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90CD-A51A-5E4A-847F-BFEF698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5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392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Vehicle Routing Problem with Private Fleet and Common Carrier</vt:lpstr>
      <vt:lpstr>Index</vt:lpstr>
      <vt:lpstr>Introduction</vt:lpstr>
      <vt:lpstr>Goals</vt:lpstr>
      <vt:lpstr>Extraction of Data</vt:lpstr>
      <vt:lpstr>Initial Solution</vt:lpstr>
      <vt:lpstr>2-Opt Solution</vt:lpstr>
      <vt:lpstr>Adjacent Swapping</vt:lpstr>
      <vt:lpstr>Swap(1, 1)</vt:lpstr>
      <vt:lpstr>Single Insertion</vt:lpstr>
      <vt:lpstr>External Vehicle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Problem with Private Fleet and Common Carrier</dc:title>
  <dc:creator>Microsoft Office User</dc:creator>
  <cp:lastModifiedBy>Microsoft Office User</cp:lastModifiedBy>
  <cp:revision>20</cp:revision>
  <dcterms:created xsi:type="dcterms:W3CDTF">2022-04-16T14:32:50Z</dcterms:created>
  <dcterms:modified xsi:type="dcterms:W3CDTF">2022-04-19T14:36:48Z</dcterms:modified>
</cp:coreProperties>
</file>