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6"/>
  </p:notesMasterIdLst>
  <p:sldIdLst>
    <p:sldId id="257" r:id="rId2"/>
    <p:sldId id="410" r:id="rId3"/>
    <p:sldId id="378" r:id="rId4"/>
    <p:sldId id="381" r:id="rId5"/>
    <p:sldId id="382" r:id="rId6"/>
    <p:sldId id="384" r:id="rId7"/>
    <p:sldId id="377" r:id="rId8"/>
    <p:sldId id="368" r:id="rId9"/>
    <p:sldId id="369" r:id="rId10"/>
    <p:sldId id="415" r:id="rId11"/>
    <p:sldId id="416" r:id="rId12"/>
    <p:sldId id="417" r:id="rId13"/>
    <p:sldId id="418" r:id="rId14"/>
    <p:sldId id="419" r:id="rId15"/>
    <p:sldId id="315" r:id="rId16"/>
    <p:sldId id="301" r:id="rId17"/>
    <p:sldId id="427" r:id="rId18"/>
    <p:sldId id="374" r:id="rId19"/>
    <p:sldId id="399" r:id="rId20"/>
    <p:sldId id="400" r:id="rId21"/>
    <p:sldId id="401" r:id="rId22"/>
    <p:sldId id="386" r:id="rId23"/>
    <p:sldId id="424" r:id="rId24"/>
    <p:sldId id="391" r:id="rId25"/>
    <p:sldId id="402" r:id="rId26"/>
    <p:sldId id="404" r:id="rId27"/>
    <p:sldId id="409" r:id="rId28"/>
    <p:sldId id="408" r:id="rId29"/>
    <p:sldId id="420" r:id="rId30"/>
    <p:sldId id="421" r:id="rId31"/>
    <p:sldId id="422" r:id="rId32"/>
    <p:sldId id="423" r:id="rId33"/>
    <p:sldId id="426" r:id="rId34"/>
    <p:sldId id="42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TENDRA MEHTA" initials="JM" lastIdx="3" clrIdx="0">
    <p:extLst>
      <p:ext uri="{19B8F6BF-5375-455C-9EA6-DF929625EA0E}">
        <p15:presenceInfo xmlns:p15="http://schemas.microsoft.com/office/powerpoint/2012/main" userId="2de4a62716e5c7f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88029" autoAdjust="0"/>
  </p:normalViewPr>
  <p:slideViewPr>
    <p:cSldViewPr snapToGrid="0" showGuides="1">
      <p:cViewPr varScale="1">
        <p:scale>
          <a:sx n="64" d="100"/>
          <a:sy n="64" d="100"/>
        </p:scale>
        <p:origin x="97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823329-1CC8-49B2-8EA7-FCA5CBE9F0B6}" type="datetimeFigureOut">
              <a:rPr lang="en-IN" smtClean="0"/>
              <a:t>11-11-2024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2800D2-7DEA-4B73-BB37-E1223AFA4391}" type="slidenum">
              <a:rPr lang="en-IN" smtClean="0"/>
              <a:t>‹#›</a:t>
            </a:fld>
            <a:endParaRPr lang="en-IN"/>
          </a:p>
        </p:txBody>
      </p:sp>
    </p:spTree>
    <p:extLst>
      <p:ext uri="{BB962C8B-B14F-4D97-AF65-F5344CB8AC3E}">
        <p14:creationId xmlns:p14="http://schemas.microsoft.com/office/powerpoint/2010/main" val="20760273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2800D2-7DEA-4B73-BB37-E1223AFA4391}" type="slidenum">
              <a:rPr lang="en-IN" smtClean="0"/>
              <a:t>9</a:t>
            </a:fld>
            <a:endParaRPr lang="en-IN"/>
          </a:p>
        </p:txBody>
      </p:sp>
    </p:spTree>
    <p:extLst>
      <p:ext uri="{BB962C8B-B14F-4D97-AF65-F5344CB8AC3E}">
        <p14:creationId xmlns:p14="http://schemas.microsoft.com/office/powerpoint/2010/main" val="333414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B2800D2-7DEA-4B73-BB37-E1223AFA4391}" type="slidenum">
              <a:rPr lang="en-IN" smtClean="0"/>
              <a:t>28</a:t>
            </a:fld>
            <a:endParaRPr lang="en-IN"/>
          </a:p>
        </p:txBody>
      </p:sp>
    </p:spTree>
    <p:extLst>
      <p:ext uri="{BB962C8B-B14F-4D97-AF65-F5344CB8AC3E}">
        <p14:creationId xmlns:p14="http://schemas.microsoft.com/office/powerpoint/2010/main" val="1266773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278AE-A165-4C54-9AC0-3A002E1C2B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3F61F8-8118-4AA5-B59A-543FDE53C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9EA8C0B-20E1-445A-B348-A95667BDB5D7}"/>
              </a:ext>
            </a:extLst>
          </p:cNvPr>
          <p:cNvSpPr>
            <a:spLocks noGrp="1"/>
          </p:cNvSpPr>
          <p:nvPr>
            <p:ph type="dt" sz="half" idx="10"/>
          </p:nvPr>
        </p:nvSpPr>
        <p:spPr/>
        <p:txBody>
          <a:bodyPr/>
          <a:lstStyle/>
          <a:p>
            <a:fld id="{4665E195-C89C-4871-8AE9-903FDB8B6D9D}" type="datetimeFigureOut">
              <a:rPr lang="en-US" smtClean="0"/>
              <a:t>11/11/2024</a:t>
            </a:fld>
            <a:endParaRPr lang="en-US"/>
          </a:p>
        </p:txBody>
      </p:sp>
      <p:sp>
        <p:nvSpPr>
          <p:cNvPr id="5" name="Footer Placeholder 4">
            <a:extLst>
              <a:ext uri="{FF2B5EF4-FFF2-40B4-BE49-F238E27FC236}">
                <a16:creationId xmlns:a16="http://schemas.microsoft.com/office/drawing/2014/main" id="{B22F0CEC-8230-4190-8E1E-06905A639A4C}"/>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16357DEA-5E4C-4347-9778-62E54FDC3C18}"/>
              </a:ext>
            </a:extLst>
          </p:cNvPr>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898696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83A7B-763D-4BF3-8668-AA57320211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2DFEA57-5BDC-4C79-875E-767AF4E927A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33E7C2-B0FB-4762-B5BC-10A9F0813F8E}"/>
              </a:ext>
            </a:extLst>
          </p:cNvPr>
          <p:cNvSpPr>
            <a:spLocks noGrp="1"/>
          </p:cNvSpPr>
          <p:nvPr>
            <p:ph type="dt" sz="half" idx="10"/>
          </p:nvPr>
        </p:nvSpPr>
        <p:spPr/>
        <p:txBody>
          <a:bodyPr/>
          <a:lstStyle/>
          <a:p>
            <a:fld id="{4665E195-C89C-4871-8AE9-903FDB8B6D9D}" type="datetimeFigureOut">
              <a:rPr lang="en-US" smtClean="0"/>
              <a:t>11/11/2024</a:t>
            </a:fld>
            <a:endParaRPr lang="en-US"/>
          </a:p>
        </p:txBody>
      </p:sp>
      <p:sp>
        <p:nvSpPr>
          <p:cNvPr id="5" name="Footer Placeholder 4">
            <a:extLst>
              <a:ext uri="{FF2B5EF4-FFF2-40B4-BE49-F238E27FC236}">
                <a16:creationId xmlns:a16="http://schemas.microsoft.com/office/drawing/2014/main" id="{7B9F2EC8-442A-42D4-9DD9-170CB65C84AB}"/>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AC4E0092-95BE-4F90-86E5-1106CBBA7DE4}"/>
              </a:ext>
            </a:extLst>
          </p:cNvPr>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644920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9390BB-34A3-418D-BCE5-5643FFE1D6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B0985D-71CE-4CBF-B2DB-84F75EAEF0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9DE8BD-2415-422D-9B47-6E4193819F78}"/>
              </a:ext>
            </a:extLst>
          </p:cNvPr>
          <p:cNvSpPr>
            <a:spLocks noGrp="1"/>
          </p:cNvSpPr>
          <p:nvPr>
            <p:ph type="dt" sz="half" idx="10"/>
          </p:nvPr>
        </p:nvSpPr>
        <p:spPr/>
        <p:txBody>
          <a:bodyPr/>
          <a:lstStyle/>
          <a:p>
            <a:fld id="{4665E195-C89C-4871-8AE9-903FDB8B6D9D}" type="datetimeFigureOut">
              <a:rPr lang="en-US" smtClean="0"/>
              <a:t>11/11/2024</a:t>
            </a:fld>
            <a:endParaRPr lang="en-US"/>
          </a:p>
        </p:txBody>
      </p:sp>
      <p:sp>
        <p:nvSpPr>
          <p:cNvPr id="5" name="Footer Placeholder 4">
            <a:extLst>
              <a:ext uri="{FF2B5EF4-FFF2-40B4-BE49-F238E27FC236}">
                <a16:creationId xmlns:a16="http://schemas.microsoft.com/office/drawing/2014/main" id="{FD3616E1-4EC6-4CD3-85AA-6D9C8239ADA7}"/>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8C97B23D-28BF-499E-A774-C254B4693A8D}"/>
              </a:ext>
            </a:extLst>
          </p:cNvPr>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878885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F4C0B-89AF-4A70-863B-D4F57857BD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B47814-377C-4F37-8DC3-147C8E10863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303F81-5D37-46FF-A010-7F1622D5E022}"/>
              </a:ext>
            </a:extLst>
          </p:cNvPr>
          <p:cNvSpPr>
            <a:spLocks noGrp="1"/>
          </p:cNvSpPr>
          <p:nvPr>
            <p:ph type="dt" sz="half" idx="10"/>
          </p:nvPr>
        </p:nvSpPr>
        <p:spPr/>
        <p:txBody>
          <a:bodyPr/>
          <a:lstStyle/>
          <a:p>
            <a:fld id="{4665E195-C89C-4871-8AE9-903FDB8B6D9D}" type="datetimeFigureOut">
              <a:rPr lang="en-US" smtClean="0"/>
              <a:t>11/11/2024</a:t>
            </a:fld>
            <a:endParaRPr lang="en-US"/>
          </a:p>
        </p:txBody>
      </p:sp>
      <p:sp>
        <p:nvSpPr>
          <p:cNvPr id="5" name="Footer Placeholder 4">
            <a:extLst>
              <a:ext uri="{FF2B5EF4-FFF2-40B4-BE49-F238E27FC236}">
                <a16:creationId xmlns:a16="http://schemas.microsoft.com/office/drawing/2014/main" id="{3F6BD7D6-286D-4660-98AB-642F318F2B29}"/>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DD5195D8-8ED5-4823-B32A-D017A6161687}"/>
              </a:ext>
            </a:extLst>
          </p:cNvPr>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4015848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ED4B-1624-4D93-9A26-77DC528DFD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C0DFD5-D954-427E-B4E8-F322DA5E2F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81AAF7-1C07-4A2D-B021-F3B233BCDC44}"/>
              </a:ext>
            </a:extLst>
          </p:cNvPr>
          <p:cNvSpPr>
            <a:spLocks noGrp="1"/>
          </p:cNvSpPr>
          <p:nvPr>
            <p:ph type="dt" sz="half" idx="10"/>
          </p:nvPr>
        </p:nvSpPr>
        <p:spPr/>
        <p:txBody>
          <a:bodyPr/>
          <a:lstStyle/>
          <a:p>
            <a:fld id="{4665E195-C89C-4871-8AE9-903FDB8B6D9D}" type="datetimeFigureOut">
              <a:rPr lang="en-US" smtClean="0"/>
              <a:t>11/11/2024</a:t>
            </a:fld>
            <a:endParaRPr lang="en-US"/>
          </a:p>
        </p:txBody>
      </p:sp>
      <p:sp>
        <p:nvSpPr>
          <p:cNvPr id="5" name="Footer Placeholder 4">
            <a:extLst>
              <a:ext uri="{FF2B5EF4-FFF2-40B4-BE49-F238E27FC236}">
                <a16:creationId xmlns:a16="http://schemas.microsoft.com/office/drawing/2014/main" id="{609147CF-FA56-4544-985D-90FCF5BCA525}"/>
              </a:ext>
            </a:extLst>
          </p:cNvPr>
          <p:cNvSpPr>
            <a:spLocks noGrp="1"/>
          </p:cNvSpPr>
          <p:nvPr>
            <p:ph type="ftr" sz="quarter" idx="11"/>
          </p:nvPr>
        </p:nvSpPr>
        <p:spPr/>
        <p:txBody>
          <a:bodyPr/>
          <a:lstStyle/>
          <a:p>
            <a:r>
              <a:rPr lang="en-US"/>
              <a:t>Add a footer</a:t>
            </a:r>
            <a:endParaRPr lang="en-US" dirty="0"/>
          </a:p>
        </p:txBody>
      </p:sp>
      <p:sp>
        <p:nvSpPr>
          <p:cNvPr id="6" name="Slide Number Placeholder 5">
            <a:extLst>
              <a:ext uri="{FF2B5EF4-FFF2-40B4-BE49-F238E27FC236}">
                <a16:creationId xmlns:a16="http://schemas.microsoft.com/office/drawing/2014/main" id="{FA0551D6-4C3D-46EB-A12F-89A93280EC11}"/>
              </a:ext>
            </a:extLst>
          </p:cNvPr>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4134033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4E24C-6EAB-4937-BE67-945A182DA6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EC5AC9-7DA3-4BBD-9DC9-FFBB337B363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BC4037-E115-4440-8E00-56AEEDD125A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F40837-ABAA-415B-8367-8C91B28AF229}"/>
              </a:ext>
            </a:extLst>
          </p:cNvPr>
          <p:cNvSpPr>
            <a:spLocks noGrp="1"/>
          </p:cNvSpPr>
          <p:nvPr>
            <p:ph type="dt" sz="half" idx="10"/>
          </p:nvPr>
        </p:nvSpPr>
        <p:spPr/>
        <p:txBody>
          <a:bodyPr/>
          <a:lstStyle/>
          <a:p>
            <a:fld id="{4665E195-C89C-4871-8AE9-903FDB8B6D9D}" type="datetimeFigureOut">
              <a:rPr lang="en-US" smtClean="0"/>
              <a:t>11/11/2024</a:t>
            </a:fld>
            <a:endParaRPr lang="en-US"/>
          </a:p>
        </p:txBody>
      </p:sp>
      <p:sp>
        <p:nvSpPr>
          <p:cNvPr id="6" name="Footer Placeholder 5">
            <a:extLst>
              <a:ext uri="{FF2B5EF4-FFF2-40B4-BE49-F238E27FC236}">
                <a16:creationId xmlns:a16="http://schemas.microsoft.com/office/drawing/2014/main" id="{1DE19529-9D40-4282-8999-08E358550523}"/>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C7E59A48-7ABF-4961-9A2E-8ABB9ED2747F}"/>
              </a:ext>
            </a:extLst>
          </p:cNvPr>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16174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F76E0-538D-4A8F-8D3C-DEAF604ADF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34378F-CBFF-4AC5-98DF-28FF17C1CC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DB27FC2-1E7B-49C5-97CF-509205D4EFE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90CA5C-0797-46A2-8A39-EF0FF000D5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DFA68A3-DAFC-454C-9C10-BDB7DB70966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5E7916-993D-408C-B0C8-43D710D5DFEF}"/>
              </a:ext>
            </a:extLst>
          </p:cNvPr>
          <p:cNvSpPr>
            <a:spLocks noGrp="1"/>
          </p:cNvSpPr>
          <p:nvPr>
            <p:ph type="dt" sz="half" idx="10"/>
          </p:nvPr>
        </p:nvSpPr>
        <p:spPr/>
        <p:txBody>
          <a:bodyPr/>
          <a:lstStyle/>
          <a:p>
            <a:fld id="{4665E195-C89C-4871-8AE9-903FDB8B6D9D}" type="datetimeFigureOut">
              <a:rPr lang="en-US" smtClean="0"/>
              <a:t>11/11/2024</a:t>
            </a:fld>
            <a:endParaRPr lang="en-US"/>
          </a:p>
        </p:txBody>
      </p:sp>
      <p:sp>
        <p:nvSpPr>
          <p:cNvPr id="8" name="Footer Placeholder 7">
            <a:extLst>
              <a:ext uri="{FF2B5EF4-FFF2-40B4-BE49-F238E27FC236}">
                <a16:creationId xmlns:a16="http://schemas.microsoft.com/office/drawing/2014/main" id="{9683F2C6-D798-4476-8E2C-A1C12F3B095B}"/>
              </a:ext>
            </a:extLst>
          </p:cNvPr>
          <p:cNvSpPr>
            <a:spLocks noGrp="1"/>
          </p:cNvSpPr>
          <p:nvPr>
            <p:ph type="ftr" sz="quarter" idx="11"/>
          </p:nvPr>
        </p:nvSpPr>
        <p:spPr/>
        <p:txBody>
          <a:bodyPr/>
          <a:lstStyle/>
          <a:p>
            <a:r>
              <a:rPr lang="en-US"/>
              <a:t>Add a footer</a:t>
            </a:r>
            <a:endParaRPr lang="en-US" dirty="0"/>
          </a:p>
        </p:txBody>
      </p:sp>
      <p:sp>
        <p:nvSpPr>
          <p:cNvPr id="9" name="Slide Number Placeholder 8">
            <a:extLst>
              <a:ext uri="{FF2B5EF4-FFF2-40B4-BE49-F238E27FC236}">
                <a16:creationId xmlns:a16="http://schemas.microsoft.com/office/drawing/2014/main" id="{76E15258-96CD-4370-9C88-CA8C1861E1ED}"/>
              </a:ext>
            </a:extLst>
          </p:cNvPr>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968165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49669-173A-47B5-9251-83CACC2FAA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C287E5C-0EFC-45A6-AF8E-16BA512076F1}"/>
              </a:ext>
            </a:extLst>
          </p:cNvPr>
          <p:cNvSpPr>
            <a:spLocks noGrp="1"/>
          </p:cNvSpPr>
          <p:nvPr>
            <p:ph type="dt" sz="half" idx="10"/>
          </p:nvPr>
        </p:nvSpPr>
        <p:spPr/>
        <p:txBody>
          <a:bodyPr/>
          <a:lstStyle/>
          <a:p>
            <a:fld id="{4665E195-C89C-4871-8AE9-903FDB8B6D9D}" type="datetimeFigureOut">
              <a:rPr lang="en-US" smtClean="0"/>
              <a:t>11/11/2024</a:t>
            </a:fld>
            <a:endParaRPr lang="en-US"/>
          </a:p>
        </p:txBody>
      </p:sp>
      <p:sp>
        <p:nvSpPr>
          <p:cNvPr id="4" name="Footer Placeholder 3">
            <a:extLst>
              <a:ext uri="{FF2B5EF4-FFF2-40B4-BE49-F238E27FC236}">
                <a16:creationId xmlns:a16="http://schemas.microsoft.com/office/drawing/2014/main" id="{E5195B88-B3E5-4E42-8BA9-7C4518614B80}"/>
              </a:ext>
            </a:extLst>
          </p:cNvPr>
          <p:cNvSpPr>
            <a:spLocks noGrp="1"/>
          </p:cNvSpPr>
          <p:nvPr>
            <p:ph type="ftr" sz="quarter" idx="11"/>
          </p:nvPr>
        </p:nvSpPr>
        <p:spPr/>
        <p:txBody>
          <a:bodyPr/>
          <a:lstStyle/>
          <a:p>
            <a:r>
              <a:rPr lang="en-US"/>
              <a:t>Add a footer</a:t>
            </a:r>
            <a:endParaRPr lang="en-US" dirty="0"/>
          </a:p>
        </p:txBody>
      </p:sp>
      <p:sp>
        <p:nvSpPr>
          <p:cNvPr id="5" name="Slide Number Placeholder 4">
            <a:extLst>
              <a:ext uri="{FF2B5EF4-FFF2-40B4-BE49-F238E27FC236}">
                <a16:creationId xmlns:a16="http://schemas.microsoft.com/office/drawing/2014/main" id="{805E2751-27FE-4399-8398-7E8854CEC8D9}"/>
              </a:ext>
            </a:extLst>
          </p:cNvPr>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751615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907236-CE8D-4896-90D4-CACCC274E4FA}"/>
              </a:ext>
            </a:extLst>
          </p:cNvPr>
          <p:cNvSpPr>
            <a:spLocks noGrp="1"/>
          </p:cNvSpPr>
          <p:nvPr>
            <p:ph type="dt" sz="half" idx="10"/>
          </p:nvPr>
        </p:nvSpPr>
        <p:spPr/>
        <p:txBody>
          <a:bodyPr/>
          <a:lstStyle/>
          <a:p>
            <a:fld id="{4665E195-C89C-4871-8AE9-903FDB8B6D9D}" type="datetimeFigureOut">
              <a:rPr lang="en-US" smtClean="0"/>
              <a:t>11/11/2024</a:t>
            </a:fld>
            <a:endParaRPr lang="en-US"/>
          </a:p>
        </p:txBody>
      </p:sp>
      <p:sp>
        <p:nvSpPr>
          <p:cNvPr id="3" name="Footer Placeholder 2">
            <a:extLst>
              <a:ext uri="{FF2B5EF4-FFF2-40B4-BE49-F238E27FC236}">
                <a16:creationId xmlns:a16="http://schemas.microsoft.com/office/drawing/2014/main" id="{DCC39461-9F64-414A-BBDE-DCE77810DC84}"/>
              </a:ext>
            </a:extLst>
          </p:cNvPr>
          <p:cNvSpPr>
            <a:spLocks noGrp="1"/>
          </p:cNvSpPr>
          <p:nvPr>
            <p:ph type="ftr" sz="quarter" idx="11"/>
          </p:nvPr>
        </p:nvSpPr>
        <p:spPr/>
        <p:txBody>
          <a:bodyPr/>
          <a:lstStyle/>
          <a:p>
            <a:r>
              <a:rPr lang="en-US"/>
              <a:t>Add a footer</a:t>
            </a:r>
            <a:endParaRPr lang="en-US" dirty="0"/>
          </a:p>
        </p:txBody>
      </p:sp>
      <p:sp>
        <p:nvSpPr>
          <p:cNvPr id="4" name="Slide Number Placeholder 3">
            <a:extLst>
              <a:ext uri="{FF2B5EF4-FFF2-40B4-BE49-F238E27FC236}">
                <a16:creationId xmlns:a16="http://schemas.microsoft.com/office/drawing/2014/main" id="{70005C85-EFE9-4A9D-9D4F-B6FFF461E7BB}"/>
              </a:ext>
            </a:extLst>
          </p:cNvPr>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611674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14EC5-D946-4DD6-BC15-EF9F23C861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19EF42-8DA6-4B5B-A9FF-36CD4E352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CB08E7-9EDD-4A32-89D0-97B4B5D43D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32D52F9-A6BC-4AC0-A8C3-EDBCB5228740}"/>
              </a:ext>
            </a:extLst>
          </p:cNvPr>
          <p:cNvSpPr>
            <a:spLocks noGrp="1"/>
          </p:cNvSpPr>
          <p:nvPr>
            <p:ph type="dt" sz="half" idx="10"/>
          </p:nvPr>
        </p:nvSpPr>
        <p:spPr/>
        <p:txBody>
          <a:bodyPr/>
          <a:lstStyle/>
          <a:p>
            <a:fld id="{4665E195-C89C-4871-8AE9-903FDB8B6D9D}" type="datetimeFigureOut">
              <a:rPr lang="en-US" smtClean="0"/>
              <a:t>11/11/2024</a:t>
            </a:fld>
            <a:endParaRPr lang="en-US"/>
          </a:p>
        </p:txBody>
      </p:sp>
      <p:sp>
        <p:nvSpPr>
          <p:cNvPr id="6" name="Footer Placeholder 5">
            <a:extLst>
              <a:ext uri="{FF2B5EF4-FFF2-40B4-BE49-F238E27FC236}">
                <a16:creationId xmlns:a16="http://schemas.microsoft.com/office/drawing/2014/main" id="{6A4CDDE8-1B7F-47F4-9B50-43546997EDFA}"/>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656ED01E-1C03-4D6E-9959-F07732E37936}"/>
              </a:ext>
            </a:extLst>
          </p:cNvPr>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3194983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5563-B6CE-47E0-99D1-3F9147B20B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F63BBB7-B47E-4AD8-8BCE-4E7584E624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DC259E-88DD-46FA-8B4B-06C3D813F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F562138-B39B-4F29-B8A9-898B3D73CBF0}"/>
              </a:ext>
            </a:extLst>
          </p:cNvPr>
          <p:cNvSpPr>
            <a:spLocks noGrp="1"/>
          </p:cNvSpPr>
          <p:nvPr>
            <p:ph type="dt" sz="half" idx="10"/>
          </p:nvPr>
        </p:nvSpPr>
        <p:spPr/>
        <p:txBody>
          <a:bodyPr/>
          <a:lstStyle/>
          <a:p>
            <a:fld id="{4665E195-C89C-4871-8AE9-903FDB8B6D9D}" type="datetimeFigureOut">
              <a:rPr lang="en-US" smtClean="0"/>
              <a:t>11/11/2024</a:t>
            </a:fld>
            <a:endParaRPr lang="en-US"/>
          </a:p>
        </p:txBody>
      </p:sp>
      <p:sp>
        <p:nvSpPr>
          <p:cNvPr id="6" name="Footer Placeholder 5">
            <a:extLst>
              <a:ext uri="{FF2B5EF4-FFF2-40B4-BE49-F238E27FC236}">
                <a16:creationId xmlns:a16="http://schemas.microsoft.com/office/drawing/2014/main" id="{0EBB89FC-6328-407A-8770-54F3D7388B9F}"/>
              </a:ext>
            </a:extLst>
          </p:cNvPr>
          <p:cNvSpPr>
            <a:spLocks noGrp="1"/>
          </p:cNvSpPr>
          <p:nvPr>
            <p:ph type="ftr" sz="quarter" idx="11"/>
          </p:nvPr>
        </p:nvSpPr>
        <p:spPr/>
        <p:txBody>
          <a:bodyPr/>
          <a:lstStyle/>
          <a:p>
            <a:r>
              <a:rPr lang="en-US"/>
              <a:t>Add a footer</a:t>
            </a:r>
            <a:endParaRPr lang="en-US" dirty="0"/>
          </a:p>
        </p:txBody>
      </p:sp>
      <p:sp>
        <p:nvSpPr>
          <p:cNvPr id="7" name="Slide Number Placeholder 6">
            <a:extLst>
              <a:ext uri="{FF2B5EF4-FFF2-40B4-BE49-F238E27FC236}">
                <a16:creationId xmlns:a16="http://schemas.microsoft.com/office/drawing/2014/main" id="{02CB9837-483F-4C54-BAE1-43177D1CA89B}"/>
              </a:ext>
            </a:extLst>
          </p:cNvPr>
          <p:cNvSpPr>
            <a:spLocks noGrp="1"/>
          </p:cNvSpPr>
          <p:nvPr>
            <p:ph type="sldNum" sz="quarter" idx="12"/>
          </p:nvPr>
        </p:nvSpPr>
        <p:spPr/>
        <p:txBody>
          <a:bodyPr/>
          <a:lstStyle/>
          <a:p>
            <a:fld id="{062D6987-FB6D-4DB8-81B8-AD0F35E3BB5F}" type="slidenum">
              <a:rPr lang="en-US" smtClean="0"/>
              <a:t>‹#›</a:t>
            </a:fld>
            <a:endParaRPr lang="en-US"/>
          </a:p>
        </p:txBody>
      </p:sp>
    </p:spTree>
    <p:extLst>
      <p:ext uri="{BB962C8B-B14F-4D97-AF65-F5344CB8AC3E}">
        <p14:creationId xmlns:p14="http://schemas.microsoft.com/office/powerpoint/2010/main" val="2511141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4C73C4-09D0-45E0-980F-81A612A8F4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855BF4-921B-4D6F-89F8-B43F80742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9EEE65-FE70-46B2-93BA-6BB427AC1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65E195-C89C-4871-8AE9-903FDB8B6D9D}" type="datetimeFigureOut">
              <a:rPr lang="en-US" smtClean="0"/>
              <a:pPr/>
              <a:t>11/11/2024</a:t>
            </a:fld>
            <a:endParaRPr lang="en-US"/>
          </a:p>
        </p:txBody>
      </p:sp>
      <p:sp>
        <p:nvSpPr>
          <p:cNvPr id="5" name="Footer Placeholder 4">
            <a:extLst>
              <a:ext uri="{FF2B5EF4-FFF2-40B4-BE49-F238E27FC236}">
                <a16:creationId xmlns:a16="http://schemas.microsoft.com/office/drawing/2014/main" id="{860C0096-84D7-4797-B106-F812166DF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Add a footer</a:t>
            </a:r>
            <a:endParaRPr lang="en-US" dirty="0"/>
          </a:p>
        </p:txBody>
      </p:sp>
      <p:sp>
        <p:nvSpPr>
          <p:cNvPr id="6" name="Slide Number Placeholder 5">
            <a:extLst>
              <a:ext uri="{FF2B5EF4-FFF2-40B4-BE49-F238E27FC236}">
                <a16:creationId xmlns:a16="http://schemas.microsoft.com/office/drawing/2014/main" id="{800CEE12-E192-47C1-89D1-50B71EEEFC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D6987-FB6D-4DB8-81B8-AD0F35E3BB5F}" type="slidenum">
              <a:rPr lang="en-US" smtClean="0"/>
              <a:pPr/>
              <a:t>‹#›</a:t>
            </a:fld>
            <a:endParaRPr lang="en-US"/>
          </a:p>
        </p:txBody>
      </p:sp>
    </p:spTree>
    <p:extLst>
      <p:ext uri="{BB962C8B-B14F-4D97-AF65-F5344CB8AC3E}">
        <p14:creationId xmlns:p14="http://schemas.microsoft.com/office/powerpoint/2010/main" val="20669814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mygreatlearning.com/blog/what-is-machine-learn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FC5E03-D7BD-4B84-A6A0-7F12350F57B4}"/>
              </a:ext>
            </a:extLst>
          </p:cNvPr>
          <p:cNvSpPr>
            <a:spLocks noChangeArrowheads="1"/>
          </p:cNvSpPr>
          <p:nvPr/>
        </p:nvSpPr>
        <p:spPr bwMode="auto">
          <a:xfrm>
            <a:off x="2881312" y="2484562"/>
            <a:ext cx="642937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2813">
              <a:spcBef>
                <a:spcPct val="20000"/>
              </a:spcBef>
              <a:buChar char="•"/>
              <a:defRPr sz="3200">
                <a:solidFill>
                  <a:schemeClr val="tx1"/>
                </a:solidFill>
                <a:latin typeface="Arial" panose="020B0604020202020204" pitchFamily="34" charset="0"/>
                <a:cs typeface="Arial" panose="020B0604020202020204" pitchFamily="34" charset="0"/>
              </a:defRPr>
            </a:lvl1pPr>
            <a:lvl2pPr marL="455613" indent="-285750" defTabSz="912813">
              <a:spcBef>
                <a:spcPct val="20000"/>
              </a:spcBef>
              <a:buChar char="–"/>
              <a:defRPr sz="2800">
                <a:solidFill>
                  <a:schemeClr val="tx1"/>
                </a:solidFill>
                <a:latin typeface="Arial" panose="020B0604020202020204" pitchFamily="34" charset="0"/>
                <a:cs typeface="Arial" panose="020B0604020202020204" pitchFamily="34" charset="0"/>
              </a:defRPr>
            </a:lvl2pPr>
            <a:lvl3pPr marL="912813" indent="-228600" defTabSz="912813">
              <a:spcBef>
                <a:spcPct val="20000"/>
              </a:spcBef>
              <a:buChar char="•"/>
              <a:defRPr sz="2400">
                <a:solidFill>
                  <a:schemeClr val="tx1"/>
                </a:solidFill>
                <a:latin typeface="Arial" panose="020B0604020202020204" pitchFamily="34" charset="0"/>
                <a:cs typeface="Arial" panose="020B0604020202020204" pitchFamily="34" charset="0"/>
              </a:defRPr>
            </a:lvl3pPr>
            <a:lvl4pPr marL="1370013" indent="-228600" defTabSz="912813">
              <a:spcBef>
                <a:spcPct val="20000"/>
              </a:spcBef>
              <a:buChar char="–"/>
              <a:defRPr sz="2000">
                <a:solidFill>
                  <a:schemeClr val="tx1"/>
                </a:solidFill>
                <a:latin typeface="Arial" panose="020B0604020202020204" pitchFamily="34" charset="0"/>
                <a:cs typeface="Arial" panose="020B0604020202020204" pitchFamily="34" charset="0"/>
              </a:defRPr>
            </a:lvl4pPr>
            <a:lvl5pPr marL="1827213" indent="-228600" defTabSz="912813">
              <a:spcBef>
                <a:spcPct val="20000"/>
              </a:spcBef>
              <a:buChar char="»"/>
              <a:defRPr sz="2000">
                <a:solidFill>
                  <a:schemeClr val="tx1"/>
                </a:solidFill>
                <a:latin typeface="Arial" panose="020B0604020202020204" pitchFamily="34" charset="0"/>
                <a:cs typeface="Arial" panose="020B0604020202020204" pitchFamily="34" charset="0"/>
              </a:defRPr>
            </a:lvl5pPr>
            <a:lvl6pPr marL="2284413" indent="-228600" defTabSz="912813"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741613" indent="-228600" defTabSz="912813"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198813" indent="-228600" defTabSz="912813"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656013" indent="-228600" defTabSz="912813"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just" eaLnBrk="1" hangingPunct="1">
              <a:spcBef>
                <a:spcPct val="0"/>
              </a:spcBef>
              <a:buFontTx/>
              <a:buNone/>
            </a:pPr>
            <a:r>
              <a:rPr lang="en-US" altLang="en-US" sz="2400" i="1" dirty="0">
                <a:latin typeface="Times New Roman" panose="02020603050405020304" pitchFamily="18" charset="0"/>
                <a:cs typeface="Times New Roman" panose="02020603050405020304" pitchFamily="18" charset="0"/>
              </a:rPr>
              <a:t>Presented by: 		</a:t>
            </a:r>
            <a:r>
              <a:rPr lang="en-US" altLang="en-US" sz="2400" b="1" dirty="0">
                <a:latin typeface="Times New Roman" panose="02020603050405020304" pitchFamily="18" charset="0"/>
                <a:cs typeface="Times New Roman" panose="02020603050405020304" pitchFamily="18" charset="0"/>
              </a:rPr>
              <a:t>Sayani Das</a:t>
            </a:r>
          </a:p>
          <a:p>
            <a:pPr algn="just" eaLnBrk="1" hangingPunct="1">
              <a:spcBef>
                <a:spcPct val="0"/>
              </a:spcBef>
              <a:buFontTx/>
              <a:buNone/>
            </a:pPr>
            <a:r>
              <a:rPr lang="en-US" altLang="en-US" sz="2400" b="1"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	</a:t>
            </a:r>
            <a:r>
              <a:rPr lang="en-US" altLang="en-US" sz="2000" b="1" i="1" dirty="0">
                <a:latin typeface="Times New Roman" panose="02020603050405020304" pitchFamily="18" charset="0"/>
                <a:cs typeface="Times New Roman" panose="02020603050405020304" pitchFamily="18" charset="0"/>
              </a:rPr>
              <a:t>(Reg.No.2021BM12)</a:t>
            </a:r>
            <a:endParaRPr lang="en-US" altLang="en-US" sz="2400" b="1" i="1" dirty="0">
              <a:latin typeface="Times New Roman" panose="02020603050405020304" pitchFamily="18" charset="0"/>
              <a:cs typeface="Times New Roman" panose="02020603050405020304" pitchFamily="18" charset="0"/>
            </a:endParaRPr>
          </a:p>
          <a:p>
            <a:pPr algn="just" eaLnBrk="1" hangingPunct="1">
              <a:spcBef>
                <a:spcPct val="0"/>
              </a:spcBef>
              <a:buFontTx/>
              <a:buNone/>
            </a:pPr>
            <a:r>
              <a:rPr lang="en-US" altLang="en-US" sz="2400" i="1" dirty="0">
                <a:latin typeface="Times New Roman" panose="02020603050405020304" pitchFamily="18" charset="0"/>
                <a:cs typeface="Times New Roman" panose="02020603050405020304" pitchFamily="18" charset="0"/>
              </a:rPr>
              <a:t>Under the </a:t>
            </a:r>
          </a:p>
          <a:p>
            <a:pPr algn="just" eaLnBrk="1" hangingPunct="1">
              <a:spcBef>
                <a:spcPct val="0"/>
              </a:spcBef>
              <a:buFontTx/>
              <a:buNone/>
            </a:pPr>
            <a:r>
              <a:rPr lang="en-US" altLang="en-US" sz="2400" i="1" dirty="0">
                <a:latin typeface="Times New Roman" panose="02020603050405020304" pitchFamily="18" charset="0"/>
                <a:cs typeface="Times New Roman" panose="02020603050405020304" pitchFamily="18" charset="0"/>
              </a:rPr>
              <a:t>Supervision of: 	</a:t>
            </a:r>
            <a:r>
              <a:rPr lang="en-US" altLang="en-US" sz="2000" b="1" dirty="0">
                <a:latin typeface="Times New Roman" panose="02020603050405020304" pitchFamily="18" charset="0"/>
                <a:cs typeface="Times New Roman" panose="02020603050405020304" pitchFamily="18" charset="0"/>
              </a:rPr>
              <a:t>Dr. Abhishek Kumar Tiwari</a:t>
            </a:r>
          </a:p>
        </p:txBody>
      </p:sp>
      <p:pic>
        <p:nvPicPr>
          <p:cNvPr id="9" name="Picture 5">
            <a:extLst>
              <a:ext uri="{FF2B5EF4-FFF2-40B4-BE49-F238E27FC236}">
                <a16:creationId xmlns:a16="http://schemas.microsoft.com/office/drawing/2014/main" id="{B7129C92-DB91-4754-937C-8FC31D0A2F4A}"/>
              </a:ext>
            </a:extLst>
          </p:cNvPr>
          <p:cNvPicPr>
            <a:picLocks noChangeAspect="1" noChangeArrowheads="1"/>
          </p:cNvPicPr>
          <p:nvPr/>
        </p:nvPicPr>
        <p:blipFill>
          <a:blip r:embed="rId2">
            <a:clrChange>
              <a:clrFrom>
                <a:srgbClr val="F9FFFD"/>
              </a:clrFrom>
              <a:clrTo>
                <a:srgbClr val="F9FFFD">
                  <a:alpha val="0"/>
                </a:srgbClr>
              </a:clrTo>
            </a:clrChange>
            <a:extLst>
              <a:ext uri="{28A0092B-C50C-407E-A947-70E740481C1C}">
                <a14:useLocalDpi xmlns:a14="http://schemas.microsoft.com/office/drawing/2010/main" val="0"/>
              </a:ext>
            </a:extLst>
          </a:blip>
          <a:srcRect/>
          <a:stretch>
            <a:fillRect/>
          </a:stretch>
        </p:blipFill>
        <p:spPr bwMode="auto">
          <a:xfrm>
            <a:off x="5255594" y="4119471"/>
            <a:ext cx="1294426" cy="1633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8">
            <a:extLst>
              <a:ext uri="{FF2B5EF4-FFF2-40B4-BE49-F238E27FC236}">
                <a16:creationId xmlns:a16="http://schemas.microsoft.com/office/drawing/2014/main" id="{D59CED05-E760-40E3-8454-ABE3A86AB1CD}"/>
              </a:ext>
            </a:extLst>
          </p:cNvPr>
          <p:cNvSpPr txBox="1">
            <a:spLocks noChangeArrowheads="1"/>
          </p:cNvSpPr>
          <p:nvPr/>
        </p:nvSpPr>
        <p:spPr bwMode="auto">
          <a:xfrm>
            <a:off x="2092807" y="5818187"/>
            <a:ext cx="7620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800" b="1" dirty="0">
                <a:solidFill>
                  <a:srgbClr val="000000"/>
                </a:solidFill>
                <a:latin typeface="Times New Roman" panose="02020603050405020304" pitchFamily="18" charset="0"/>
                <a:cs typeface="Times New Roman" panose="02020603050405020304" pitchFamily="18" charset="0"/>
              </a:rPr>
              <a:t>Applied Mechanics Department</a:t>
            </a:r>
          </a:p>
          <a:p>
            <a:pPr algn="ctr" eaLnBrk="1" hangingPunct="1">
              <a:spcBef>
                <a:spcPct val="0"/>
              </a:spcBef>
              <a:buFontTx/>
              <a:buNone/>
            </a:pPr>
            <a:r>
              <a:rPr lang="en-US" altLang="en-US" sz="1800" b="1" dirty="0">
                <a:solidFill>
                  <a:srgbClr val="000000"/>
                </a:solidFill>
                <a:latin typeface="Times New Roman" panose="02020603050405020304" pitchFamily="18" charset="0"/>
                <a:cs typeface="Times New Roman" panose="02020603050405020304" pitchFamily="18" charset="0"/>
              </a:rPr>
              <a:t> Motilal Nehru National Institute of Technology Allahabad,</a:t>
            </a:r>
          </a:p>
          <a:p>
            <a:pPr algn="ctr" eaLnBrk="1" hangingPunct="1">
              <a:spcBef>
                <a:spcPct val="0"/>
              </a:spcBef>
              <a:buFontTx/>
              <a:buNone/>
            </a:pPr>
            <a:r>
              <a:rPr lang="en-US" altLang="en-US" sz="1800" b="1" dirty="0">
                <a:solidFill>
                  <a:srgbClr val="000000"/>
                </a:solidFill>
                <a:latin typeface="Times New Roman" panose="02020603050405020304" pitchFamily="18" charset="0"/>
                <a:cs typeface="Times New Roman" panose="02020603050405020304" pitchFamily="18" charset="0"/>
              </a:rPr>
              <a:t>Prayagraj, Uttar Pradesh-211004</a:t>
            </a:r>
          </a:p>
        </p:txBody>
      </p:sp>
      <p:sp>
        <p:nvSpPr>
          <p:cNvPr id="2" name="Rectangle 1">
            <a:extLst>
              <a:ext uri="{FF2B5EF4-FFF2-40B4-BE49-F238E27FC236}">
                <a16:creationId xmlns:a16="http://schemas.microsoft.com/office/drawing/2014/main" id="{8A7FF951-57B9-453B-BCC5-88FA3750D95B}"/>
              </a:ext>
            </a:extLst>
          </p:cNvPr>
          <p:cNvSpPr/>
          <p:nvPr/>
        </p:nvSpPr>
        <p:spPr>
          <a:xfrm>
            <a:off x="2695073" y="115888"/>
            <a:ext cx="7017733" cy="8297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ct val="0"/>
              </a:spcBef>
            </a:pPr>
            <a:r>
              <a:rPr lang="en-US" altLang="en-US" sz="2800" b="1" dirty="0">
                <a:solidFill>
                  <a:schemeClr val="tx1"/>
                </a:solidFill>
                <a:latin typeface="Times New Roman" panose="02020603050405020304" pitchFamily="18" charset="0"/>
                <a:cs typeface="Times New Roman" panose="02020603050405020304" pitchFamily="18" charset="0"/>
              </a:rPr>
              <a:t>Final Presentation</a:t>
            </a:r>
          </a:p>
          <a:p>
            <a:pPr algn="ctr">
              <a:spcBef>
                <a:spcPct val="0"/>
              </a:spcBef>
            </a:pPr>
            <a:r>
              <a:rPr lang="en-US" altLang="en-US" sz="2800" b="1" dirty="0">
                <a:solidFill>
                  <a:schemeClr val="tx1"/>
                </a:solidFill>
                <a:latin typeface="Times New Roman" panose="02020603050405020304" pitchFamily="18" charset="0"/>
                <a:cs typeface="Times New Roman" panose="02020603050405020304" pitchFamily="18" charset="0"/>
              </a:rPr>
              <a:t>on</a:t>
            </a:r>
            <a:endParaRPr lang="en-IN" sz="2800" b="1" dirty="0">
              <a:solidFill>
                <a:schemeClr val="tx1"/>
              </a:solidFill>
            </a:endParaRPr>
          </a:p>
        </p:txBody>
      </p:sp>
      <p:sp>
        <p:nvSpPr>
          <p:cNvPr id="3" name="Rectangle 2">
            <a:extLst>
              <a:ext uri="{FF2B5EF4-FFF2-40B4-BE49-F238E27FC236}">
                <a16:creationId xmlns:a16="http://schemas.microsoft.com/office/drawing/2014/main" id="{99192F6D-8F6B-41BC-BAFD-1F3455E21D76}"/>
              </a:ext>
            </a:extLst>
          </p:cNvPr>
          <p:cNvSpPr/>
          <p:nvPr/>
        </p:nvSpPr>
        <p:spPr>
          <a:xfrm>
            <a:off x="834189" y="945679"/>
            <a:ext cx="10138611" cy="9239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i="1" u="sng" dirty="0">
                <a:solidFill>
                  <a:schemeClr val="accent6"/>
                </a:solidFill>
                <a:latin typeface="Times New Roman" panose="02020603050405020304" pitchFamily="18" charset="0"/>
                <a:cs typeface="Times New Roman" panose="02020603050405020304" pitchFamily="18" charset="0"/>
              </a:rPr>
              <a:t>Development of Artificial Intelligence Based Computation Model for Prediction of COVID-19 Patient Outcome</a:t>
            </a:r>
          </a:p>
        </p:txBody>
      </p:sp>
    </p:spTree>
    <p:extLst>
      <p:ext uri="{BB962C8B-B14F-4D97-AF65-F5344CB8AC3E}">
        <p14:creationId xmlns:p14="http://schemas.microsoft.com/office/powerpoint/2010/main" val="1756136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B6E8EB-28A7-4751-A893-FE60F9EC9983}"/>
              </a:ext>
            </a:extLst>
          </p:cNvPr>
          <p:cNvGraphicFramePr>
            <a:graphicFrameLocks noGrp="1"/>
          </p:cNvGraphicFramePr>
          <p:nvPr>
            <p:extLst>
              <p:ext uri="{D42A27DB-BD31-4B8C-83A1-F6EECF244321}">
                <p14:modId xmlns:p14="http://schemas.microsoft.com/office/powerpoint/2010/main" val="1496535868"/>
              </p:ext>
            </p:extLst>
          </p:nvPr>
        </p:nvGraphicFramePr>
        <p:xfrm>
          <a:off x="119920" y="974361"/>
          <a:ext cx="11962152" cy="5733737"/>
        </p:xfrm>
        <a:graphic>
          <a:graphicData uri="http://schemas.openxmlformats.org/drawingml/2006/table">
            <a:tbl>
              <a:tblPr firstRow="1" bandRow="1">
                <a:tableStyleId>{5C22544A-7EE6-4342-B048-85BDC9FD1C3A}</a:tableStyleId>
              </a:tblPr>
              <a:tblGrid>
                <a:gridCol w="2990538">
                  <a:extLst>
                    <a:ext uri="{9D8B030D-6E8A-4147-A177-3AD203B41FA5}">
                      <a16:colId xmlns:a16="http://schemas.microsoft.com/office/drawing/2014/main" val="629893651"/>
                    </a:ext>
                  </a:extLst>
                </a:gridCol>
                <a:gridCol w="2990538">
                  <a:extLst>
                    <a:ext uri="{9D8B030D-6E8A-4147-A177-3AD203B41FA5}">
                      <a16:colId xmlns:a16="http://schemas.microsoft.com/office/drawing/2014/main" val="1405591334"/>
                    </a:ext>
                  </a:extLst>
                </a:gridCol>
                <a:gridCol w="2990538">
                  <a:extLst>
                    <a:ext uri="{9D8B030D-6E8A-4147-A177-3AD203B41FA5}">
                      <a16:colId xmlns:a16="http://schemas.microsoft.com/office/drawing/2014/main" val="1524249431"/>
                    </a:ext>
                  </a:extLst>
                </a:gridCol>
                <a:gridCol w="2990538">
                  <a:extLst>
                    <a:ext uri="{9D8B030D-6E8A-4147-A177-3AD203B41FA5}">
                      <a16:colId xmlns:a16="http://schemas.microsoft.com/office/drawing/2014/main" val="3697144788"/>
                    </a:ext>
                  </a:extLst>
                </a:gridCol>
              </a:tblGrid>
              <a:tr h="928318">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Authors (Yr.)</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Methodology</a:t>
                      </a:r>
                    </a:p>
                  </a:txBody>
                  <a:tcPr/>
                </a:tc>
                <a:tc>
                  <a:txBody>
                    <a:bodyPr/>
                    <a:lstStyle/>
                    <a:p>
                      <a:pPr algn="ctr"/>
                      <a:r>
                        <a:rPr lang="en-IN" dirty="0"/>
                        <a:t>Main Findings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Outcome</a:t>
                      </a:r>
                    </a:p>
                  </a:txBody>
                  <a:tcPr/>
                </a:tc>
                <a:extLst>
                  <a:ext uri="{0D108BD9-81ED-4DB2-BD59-A6C34878D82A}">
                    <a16:rowId xmlns:a16="http://schemas.microsoft.com/office/drawing/2014/main" val="276596066"/>
                  </a:ext>
                </a:extLst>
              </a:tr>
              <a:tr h="4805419">
                <a:tc>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Zhendong Xiao</a:t>
                      </a:r>
                    </a:p>
                    <a:p>
                      <a:pPr algn="ctr">
                        <a:lnSpc>
                          <a:spcPct val="200000"/>
                        </a:lnSpc>
                      </a:pPr>
                      <a:r>
                        <a:rPr lang="en-IN" sz="1800" b="0" dirty="0">
                          <a:latin typeface="Times New Roman" panose="02020603050405020304" pitchFamily="18" charset="0"/>
                          <a:cs typeface="Times New Roman" panose="02020603050405020304" pitchFamily="18" charset="0"/>
                        </a:rPr>
                        <a:t>2021[1]</a:t>
                      </a:r>
                    </a:p>
                    <a:p>
                      <a:pPr>
                        <a:lnSpc>
                          <a:spcPct val="200000"/>
                        </a:lnSpc>
                      </a:pPr>
                      <a:endParaRPr lang="en-IN" sz="1800" b="0" dirty="0"/>
                    </a:p>
                  </a:txBody>
                  <a:tcPr/>
                </a:tc>
                <a:tc>
                  <a:txBody>
                    <a:bodyPr/>
                    <a:lstStyle/>
                    <a:p>
                      <a:pPr algn="just">
                        <a:lnSpc>
                          <a:spcPct val="200000"/>
                        </a:lnSpc>
                      </a:pPr>
                      <a:r>
                        <a:rPr lang="en-IN" sz="1800" b="0" dirty="0">
                          <a:latin typeface="Times New Roman" panose="02020603050405020304" pitchFamily="18" charset="0"/>
                          <a:cs typeface="Times New Roman" panose="02020603050405020304" pitchFamily="18" charset="0"/>
                        </a:rPr>
                        <a:t>ML techniques: Logistic regression, Neural networks , Light GBM, and Decision trees.</a:t>
                      </a:r>
                      <a:endParaRPr lang="en-IN" sz="1800" b="0" dirty="0"/>
                    </a:p>
                  </a:txBody>
                  <a:tcPr/>
                </a:tc>
                <a:tc>
                  <a:txBody>
                    <a:bodyPr/>
                    <a:lstStyle/>
                    <a:p>
                      <a:pPr marL="285750" indent="-285750" algn="just">
                        <a:lnSpc>
                          <a:spcPct val="200000"/>
                        </a:lnSpc>
                        <a:buFont typeface="Arial" panose="020B0604020202020204" pitchFamily="34" charset="0"/>
                        <a:buChar cha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The most predictable of the five models was the light GBM. </a:t>
                      </a:r>
                    </a:p>
                    <a:p>
                      <a:pPr marL="285750" indent="-285750" algn="just">
                        <a:lnSpc>
                          <a:spcPct val="200000"/>
                        </a:lnSpc>
                        <a:buFont typeface="Arial" panose="020B0604020202020204" pitchFamily="34" charset="0"/>
                        <a:buChar char="•"/>
                      </a:pPr>
                      <a:r>
                        <a:rPr lang="en-IN" sz="1800" b="0" kern="1200" dirty="0">
                          <a:solidFill>
                            <a:schemeClr val="dk1"/>
                          </a:solidFill>
                          <a:effectLst/>
                          <a:latin typeface="Times New Roman" panose="02020603050405020304" pitchFamily="18" charset="0"/>
                          <a:ea typeface="+mn-ea"/>
                          <a:cs typeface="Times New Roman" panose="02020603050405020304" pitchFamily="18" charset="0"/>
                        </a:rPr>
                        <a:t> Age group as well as being admitted to a critical-care unit all became more impact on the chance of mortality.</a:t>
                      </a:r>
                      <a:endParaRPr lang="en-IN" sz="1800" b="0" dirty="0"/>
                    </a:p>
                  </a:txBody>
                  <a:tcPr/>
                </a:tc>
                <a:tc>
                  <a:txBody>
                    <a:bodyPr/>
                    <a:lstStyle/>
                    <a:p>
                      <a:pPr algn="just">
                        <a:lnSpc>
                          <a:spcPct val="200000"/>
                        </a:lnSpc>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The study found that the highest age group (&gt;80) had the highest risk of death due to COVID-19.</a:t>
                      </a:r>
                      <a:endParaRPr lang="en-IN" sz="1800" b="0" dirty="0"/>
                    </a:p>
                  </a:txBody>
                  <a:tcPr/>
                </a:tc>
                <a:extLst>
                  <a:ext uri="{0D108BD9-81ED-4DB2-BD59-A6C34878D82A}">
                    <a16:rowId xmlns:a16="http://schemas.microsoft.com/office/drawing/2014/main" val="313755306"/>
                  </a:ext>
                </a:extLst>
              </a:tr>
            </a:tbl>
          </a:graphicData>
        </a:graphic>
      </p:graphicFrame>
      <p:sp>
        <p:nvSpPr>
          <p:cNvPr id="5" name="Rectangle 4">
            <a:extLst>
              <a:ext uri="{FF2B5EF4-FFF2-40B4-BE49-F238E27FC236}">
                <a16:creationId xmlns:a16="http://schemas.microsoft.com/office/drawing/2014/main" id="{D49B3414-9BE0-4CD0-B887-F6B6D7574C76}"/>
              </a:ext>
            </a:extLst>
          </p:cNvPr>
          <p:cNvSpPr/>
          <p:nvPr/>
        </p:nvSpPr>
        <p:spPr>
          <a:xfrm>
            <a:off x="3852472" y="149902"/>
            <a:ext cx="4721902" cy="719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defRPr/>
            </a:pPr>
            <a:r>
              <a:rPr lang="en-US" sz="3200" b="1" dirty="0">
                <a:solidFill>
                  <a:schemeClr val="tx1"/>
                </a:solidFill>
                <a:latin typeface="Times New Roman" pitchFamily="18" charset="0"/>
                <a:cs typeface="Times New Roman" pitchFamily="18" charset="0"/>
              </a:rPr>
              <a:t>LITERATURE REVIEW</a:t>
            </a:r>
            <a:endParaRPr lang="en-IN"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24483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B6E8EB-28A7-4751-A893-FE60F9EC9983}"/>
              </a:ext>
            </a:extLst>
          </p:cNvPr>
          <p:cNvGraphicFramePr>
            <a:graphicFrameLocks noGrp="1"/>
          </p:cNvGraphicFramePr>
          <p:nvPr>
            <p:extLst>
              <p:ext uri="{D42A27DB-BD31-4B8C-83A1-F6EECF244321}">
                <p14:modId xmlns:p14="http://schemas.microsoft.com/office/powerpoint/2010/main" val="1371290887"/>
              </p:ext>
            </p:extLst>
          </p:nvPr>
        </p:nvGraphicFramePr>
        <p:xfrm>
          <a:off x="74951" y="974361"/>
          <a:ext cx="12007121" cy="5825244"/>
        </p:xfrm>
        <a:graphic>
          <a:graphicData uri="http://schemas.openxmlformats.org/drawingml/2006/table">
            <a:tbl>
              <a:tblPr firstRow="1" bandRow="1">
                <a:tableStyleId>{5C22544A-7EE6-4342-B048-85BDC9FD1C3A}</a:tableStyleId>
              </a:tblPr>
              <a:tblGrid>
                <a:gridCol w="3035507">
                  <a:extLst>
                    <a:ext uri="{9D8B030D-6E8A-4147-A177-3AD203B41FA5}">
                      <a16:colId xmlns:a16="http://schemas.microsoft.com/office/drawing/2014/main" val="629893651"/>
                    </a:ext>
                  </a:extLst>
                </a:gridCol>
                <a:gridCol w="2990538">
                  <a:extLst>
                    <a:ext uri="{9D8B030D-6E8A-4147-A177-3AD203B41FA5}">
                      <a16:colId xmlns:a16="http://schemas.microsoft.com/office/drawing/2014/main" val="1405591334"/>
                    </a:ext>
                  </a:extLst>
                </a:gridCol>
                <a:gridCol w="2990538">
                  <a:extLst>
                    <a:ext uri="{9D8B030D-6E8A-4147-A177-3AD203B41FA5}">
                      <a16:colId xmlns:a16="http://schemas.microsoft.com/office/drawing/2014/main" val="1524249431"/>
                    </a:ext>
                  </a:extLst>
                </a:gridCol>
                <a:gridCol w="2990538">
                  <a:extLst>
                    <a:ext uri="{9D8B030D-6E8A-4147-A177-3AD203B41FA5}">
                      <a16:colId xmlns:a16="http://schemas.microsoft.com/office/drawing/2014/main" val="3697144788"/>
                    </a:ext>
                  </a:extLst>
                </a:gridCol>
              </a:tblGrid>
              <a:tr h="872879">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Authors (Yr.)</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Methodology</a:t>
                      </a:r>
                    </a:p>
                  </a:txBody>
                  <a:tcPr/>
                </a:tc>
                <a:tc>
                  <a:txBody>
                    <a:bodyPr/>
                    <a:lstStyle/>
                    <a:p>
                      <a:pPr algn="ctr"/>
                      <a:r>
                        <a:rPr lang="en-IN" dirty="0"/>
                        <a:t>Main Findings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Outcome</a:t>
                      </a:r>
                    </a:p>
                  </a:txBody>
                  <a:tcPr/>
                </a:tc>
                <a:extLst>
                  <a:ext uri="{0D108BD9-81ED-4DB2-BD59-A6C34878D82A}">
                    <a16:rowId xmlns:a16="http://schemas.microsoft.com/office/drawing/2014/main" val="276596066"/>
                  </a:ext>
                </a:extLst>
              </a:tr>
              <a:tr h="4673481">
                <a:tc>
                  <a:txBody>
                    <a:bodyPr/>
                    <a:lstStyle/>
                    <a:p>
                      <a:pPr algn="just">
                        <a:lnSpc>
                          <a:spcPct val="200000"/>
                        </a:lnSpc>
                        <a:spcAft>
                          <a:spcPts val="0"/>
                        </a:spcAft>
                      </a:pPr>
                      <a:r>
                        <a:rPr lang="en-US" sz="1800" b="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Deif</a:t>
                      </a:r>
                      <a:r>
                        <a:rPr lang="en-US" sz="1800"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et.al(2021)</a:t>
                      </a: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200000"/>
                        </a:lnSpc>
                      </a:pPr>
                      <a:endParaRPr lang="en-IN" b="0" dirty="0"/>
                    </a:p>
                  </a:txBody>
                  <a:tcPr/>
                </a:tc>
                <a:tc>
                  <a:txBody>
                    <a:bodyPr/>
                    <a:lstStyle/>
                    <a:p>
                      <a:pPr algn="just">
                        <a:lnSpc>
                          <a:spcPct val="200000"/>
                        </a:lnSpc>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Sample:550 sample used.</a:t>
                      </a:r>
                    </a:p>
                    <a:p>
                      <a:pPr algn="just">
                        <a:lnSpc>
                          <a:spcPct val="200000"/>
                        </a:lnSpc>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Clinical Features:38 clinal features were collected.</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tc>
                <a:tc>
                  <a:txBody>
                    <a:bodyPr/>
                    <a:lstStyle/>
                    <a:p>
                      <a:pPr algn="just">
                        <a:lnSpc>
                          <a:spcPct val="200000"/>
                        </a:lnSpc>
                        <a:spcAft>
                          <a:spcPts val="0"/>
                        </a:spcAft>
                      </a:pPr>
                      <a:r>
                        <a:rPr lang="en-US" sz="1800" b="0" dirty="0">
                          <a:effectLst/>
                          <a:latin typeface="Times New Roman" panose="02020603050405020304" pitchFamily="18" charset="0"/>
                          <a:cs typeface="Times New Roman" panose="02020603050405020304" pitchFamily="18" charset="0"/>
                        </a:rPr>
                        <a:t>The study  demonstrated that machine learning models such DT, RF, SVM, KNN, ANN, and Xgboost were used to predict the seriousness of patients for ICU allocation.</a:t>
                      </a:r>
                      <a:endParaRPr lang="en-IN" sz="1800" b="0" dirty="0">
                        <a:effectLst/>
                        <a:latin typeface="Times New Roman" panose="02020603050405020304" pitchFamily="18" charset="0"/>
                        <a:cs typeface="Times New Roman" panose="02020603050405020304" pitchFamily="18" charset="0"/>
                      </a:endParaRPr>
                    </a:p>
                    <a:p>
                      <a:pPr algn="just">
                        <a:lnSpc>
                          <a:spcPct val="200000"/>
                        </a:lnSpc>
                        <a:spcAft>
                          <a:spcPts val="0"/>
                        </a:spcAft>
                      </a:pPr>
                      <a:endParaRPr lang="en-IN" sz="1800" b="0" dirty="0">
                        <a:effectLst/>
                        <a:latin typeface="Times New Roman" panose="02020603050405020304" pitchFamily="18" charset="0"/>
                        <a:cs typeface="Times New Roman" panose="02020603050405020304" pitchFamily="18" charset="0"/>
                      </a:endParaRPr>
                    </a:p>
                    <a:p>
                      <a:pPr>
                        <a:lnSpc>
                          <a:spcPct val="200000"/>
                        </a:lnSpc>
                        <a:spcAft>
                          <a:spcPts val="0"/>
                        </a:spcAft>
                      </a:pPr>
                      <a:endParaRPr lang="en-IN" sz="1800" b="0" dirty="0">
                        <a:effectLst/>
                        <a:latin typeface="Times New Roman" panose="02020603050405020304" pitchFamily="18" charset="0"/>
                        <a:cs typeface="Times New Roman" panose="02020603050405020304" pitchFamily="18" charset="0"/>
                      </a:endParaRPr>
                    </a:p>
                    <a:p>
                      <a:pPr marL="0" indent="0">
                        <a:lnSpc>
                          <a:spcPct val="200000"/>
                        </a:lnSpc>
                        <a:buFont typeface="Arial" panose="020B0604020202020204" pitchFamily="34" charset="0"/>
                        <a:buNone/>
                      </a:pPr>
                      <a:endParaRPr lang="en-IN" b="0" dirty="0"/>
                    </a:p>
                  </a:txBody>
                  <a:tcPr/>
                </a:tc>
                <a:tc>
                  <a:txBody>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lang="en-US" sz="1800" b="0" dirty="0">
                          <a:effectLst/>
                          <a:latin typeface="Times New Roman" panose="02020603050405020304" pitchFamily="18" charset="0"/>
                          <a:cs typeface="Times New Roman" panose="02020603050405020304" pitchFamily="18" charset="0"/>
                        </a:rPr>
                        <a:t>The Xgboost classifier showed extremely precise accuracy of 97% in predicting mild patients.</a:t>
                      </a:r>
                    </a:p>
                    <a:p>
                      <a:pPr>
                        <a:lnSpc>
                          <a:spcPct val="200000"/>
                        </a:lnSpc>
                      </a:pPr>
                      <a:endParaRPr lang="en-IN" b="0" dirty="0"/>
                    </a:p>
                  </a:txBody>
                  <a:tcPr/>
                </a:tc>
                <a:extLst>
                  <a:ext uri="{0D108BD9-81ED-4DB2-BD59-A6C34878D82A}">
                    <a16:rowId xmlns:a16="http://schemas.microsoft.com/office/drawing/2014/main" val="313755306"/>
                  </a:ext>
                </a:extLst>
              </a:tr>
            </a:tbl>
          </a:graphicData>
        </a:graphic>
      </p:graphicFrame>
      <p:sp>
        <p:nvSpPr>
          <p:cNvPr id="5" name="Rectangle 4">
            <a:extLst>
              <a:ext uri="{FF2B5EF4-FFF2-40B4-BE49-F238E27FC236}">
                <a16:creationId xmlns:a16="http://schemas.microsoft.com/office/drawing/2014/main" id="{D49B3414-9BE0-4CD0-B887-F6B6D7574C76}"/>
              </a:ext>
            </a:extLst>
          </p:cNvPr>
          <p:cNvSpPr/>
          <p:nvPr/>
        </p:nvSpPr>
        <p:spPr>
          <a:xfrm>
            <a:off x="3852472" y="149902"/>
            <a:ext cx="4721902" cy="719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defRPr/>
            </a:pPr>
            <a:r>
              <a:rPr lang="en-US" sz="3200" b="1" dirty="0">
                <a:solidFill>
                  <a:schemeClr val="tx1"/>
                </a:solidFill>
                <a:latin typeface="Times New Roman" pitchFamily="18" charset="0"/>
                <a:cs typeface="Times New Roman" pitchFamily="18" charset="0"/>
              </a:rPr>
              <a:t>LITERATURE REVIEW</a:t>
            </a:r>
            <a:endParaRPr lang="en-IN"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037073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B6E8EB-28A7-4751-A893-FE60F9EC9983}"/>
              </a:ext>
            </a:extLst>
          </p:cNvPr>
          <p:cNvGraphicFramePr>
            <a:graphicFrameLocks noGrp="1"/>
          </p:cNvGraphicFramePr>
          <p:nvPr>
            <p:extLst>
              <p:ext uri="{D42A27DB-BD31-4B8C-83A1-F6EECF244321}">
                <p14:modId xmlns:p14="http://schemas.microsoft.com/office/powerpoint/2010/main" val="139273256"/>
              </p:ext>
            </p:extLst>
          </p:nvPr>
        </p:nvGraphicFramePr>
        <p:xfrm>
          <a:off x="74951" y="974361"/>
          <a:ext cx="12007121" cy="5606321"/>
        </p:xfrm>
        <a:graphic>
          <a:graphicData uri="http://schemas.openxmlformats.org/drawingml/2006/table">
            <a:tbl>
              <a:tblPr firstRow="1" bandRow="1">
                <a:tableStyleId>{5C22544A-7EE6-4342-B048-85BDC9FD1C3A}</a:tableStyleId>
              </a:tblPr>
              <a:tblGrid>
                <a:gridCol w="3035507">
                  <a:extLst>
                    <a:ext uri="{9D8B030D-6E8A-4147-A177-3AD203B41FA5}">
                      <a16:colId xmlns:a16="http://schemas.microsoft.com/office/drawing/2014/main" val="629893651"/>
                    </a:ext>
                  </a:extLst>
                </a:gridCol>
                <a:gridCol w="2990538">
                  <a:extLst>
                    <a:ext uri="{9D8B030D-6E8A-4147-A177-3AD203B41FA5}">
                      <a16:colId xmlns:a16="http://schemas.microsoft.com/office/drawing/2014/main" val="1405591334"/>
                    </a:ext>
                  </a:extLst>
                </a:gridCol>
                <a:gridCol w="2990538">
                  <a:extLst>
                    <a:ext uri="{9D8B030D-6E8A-4147-A177-3AD203B41FA5}">
                      <a16:colId xmlns:a16="http://schemas.microsoft.com/office/drawing/2014/main" val="1524249431"/>
                    </a:ext>
                  </a:extLst>
                </a:gridCol>
                <a:gridCol w="2990538">
                  <a:extLst>
                    <a:ext uri="{9D8B030D-6E8A-4147-A177-3AD203B41FA5}">
                      <a16:colId xmlns:a16="http://schemas.microsoft.com/office/drawing/2014/main" val="3697144788"/>
                    </a:ext>
                  </a:extLst>
                </a:gridCol>
              </a:tblGrid>
              <a:tr h="907689">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Authors (Yr.)</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Methodology</a:t>
                      </a:r>
                    </a:p>
                  </a:txBody>
                  <a:tcPr/>
                </a:tc>
                <a:tc>
                  <a:txBody>
                    <a:bodyPr/>
                    <a:lstStyle/>
                    <a:p>
                      <a:pPr algn="ctr"/>
                      <a:r>
                        <a:rPr lang="en-IN" dirty="0"/>
                        <a:t>Main Findings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Outcome</a:t>
                      </a:r>
                    </a:p>
                  </a:txBody>
                  <a:tcPr/>
                </a:tc>
                <a:extLst>
                  <a:ext uri="{0D108BD9-81ED-4DB2-BD59-A6C34878D82A}">
                    <a16:rowId xmlns:a16="http://schemas.microsoft.com/office/drawing/2014/main" val="276596066"/>
                  </a:ext>
                </a:extLst>
              </a:tr>
              <a:tr h="4698632">
                <a:tc>
                  <a:txBody>
                    <a:bodyPr/>
                    <a:lstStyle/>
                    <a:p>
                      <a:pPr algn="just">
                        <a:lnSpc>
                          <a:spcPct val="100000"/>
                        </a:lnSpc>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Statsenko et al.(2021)[4]</a:t>
                      </a:r>
                      <a:endParaRPr lang="en-IN" sz="18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Biomarkers used: Ferritin, Fibrinogen, Lactate dehydrogenase, CRP. </a:t>
                      </a:r>
                    </a:p>
                    <a:p>
                      <a:pPr algn="just">
                        <a:lnSpc>
                          <a:spcPct val="200000"/>
                        </a:lnSpc>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The biomarkers were checked both of patients(ICU and non-ICU). </a:t>
                      </a:r>
                      <a:endParaRPr lang="en-IN" sz="18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In accordance with the study, ICU patients much higher levels of several biomarker  including CRP, LDH, Ferritin, and Fibrinogen to the non-ICU patients. </a:t>
                      </a:r>
                      <a:endParaRPr lang="en-IN" sz="18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85750" indent="-285750" algn="just">
                        <a:lnSpc>
                          <a:spcPct val="200000"/>
                        </a:lnSpc>
                        <a:spcAft>
                          <a:spcPts val="0"/>
                        </a:spcAft>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There is a possibility for loss, which may necessitate admission to an intensive care unit (ICU). </a:t>
                      </a:r>
                    </a:p>
                    <a:p>
                      <a:pPr marL="285750" indent="-285750" algn="just">
                        <a:lnSpc>
                          <a:spcPct val="200000"/>
                        </a:lnSpc>
                        <a:spcAft>
                          <a:spcPts val="0"/>
                        </a:spcAft>
                        <a:buFont typeface="Arial" panose="020B0604020202020204" pitchFamily="34" charset="0"/>
                        <a:buChar char="•"/>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The (AUC) score was found to be 0.86 in the study.</a:t>
                      </a:r>
                      <a:endParaRPr lang="en-IN" sz="1800" b="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755306"/>
                  </a:ext>
                </a:extLst>
              </a:tr>
            </a:tbl>
          </a:graphicData>
        </a:graphic>
      </p:graphicFrame>
      <p:sp>
        <p:nvSpPr>
          <p:cNvPr id="5" name="Rectangle 4">
            <a:extLst>
              <a:ext uri="{FF2B5EF4-FFF2-40B4-BE49-F238E27FC236}">
                <a16:creationId xmlns:a16="http://schemas.microsoft.com/office/drawing/2014/main" id="{D49B3414-9BE0-4CD0-B887-F6B6D7574C76}"/>
              </a:ext>
            </a:extLst>
          </p:cNvPr>
          <p:cNvSpPr/>
          <p:nvPr/>
        </p:nvSpPr>
        <p:spPr>
          <a:xfrm>
            <a:off x="3852472" y="149902"/>
            <a:ext cx="4721902" cy="719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defRPr/>
            </a:pPr>
            <a:r>
              <a:rPr lang="en-US" sz="3200" b="1" dirty="0">
                <a:solidFill>
                  <a:schemeClr val="tx1"/>
                </a:solidFill>
                <a:latin typeface="Times New Roman" pitchFamily="18" charset="0"/>
                <a:cs typeface="Times New Roman" pitchFamily="18" charset="0"/>
              </a:rPr>
              <a:t>LITERATURE REVIEW</a:t>
            </a:r>
            <a:endParaRPr lang="en-IN"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66895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B6E8EB-28A7-4751-A893-FE60F9EC9983}"/>
              </a:ext>
            </a:extLst>
          </p:cNvPr>
          <p:cNvGraphicFramePr>
            <a:graphicFrameLocks noGrp="1"/>
          </p:cNvGraphicFramePr>
          <p:nvPr>
            <p:extLst>
              <p:ext uri="{D42A27DB-BD31-4B8C-83A1-F6EECF244321}">
                <p14:modId xmlns:p14="http://schemas.microsoft.com/office/powerpoint/2010/main" val="1537226421"/>
              </p:ext>
            </p:extLst>
          </p:nvPr>
        </p:nvGraphicFramePr>
        <p:xfrm>
          <a:off x="74951" y="974361"/>
          <a:ext cx="12007121" cy="5733737"/>
        </p:xfrm>
        <a:graphic>
          <a:graphicData uri="http://schemas.openxmlformats.org/drawingml/2006/table">
            <a:tbl>
              <a:tblPr firstRow="1" bandRow="1">
                <a:tableStyleId>{5C22544A-7EE6-4342-B048-85BDC9FD1C3A}</a:tableStyleId>
              </a:tblPr>
              <a:tblGrid>
                <a:gridCol w="3035507">
                  <a:extLst>
                    <a:ext uri="{9D8B030D-6E8A-4147-A177-3AD203B41FA5}">
                      <a16:colId xmlns:a16="http://schemas.microsoft.com/office/drawing/2014/main" val="629893651"/>
                    </a:ext>
                  </a:extLst>
                </a:gridCol>
                <a:gridCol w="2990538">
                  <a:extLst>
                    <a:ext uri="{9D8B030D-6E8A-4147-A177-3AD203B41FA5}">
                      <a16:colId xmlns:a16="http://schemas.microsoft.com/office/drawing/2014/main" val="1405591334"/>
                    </a:ext>
                  </a:extLst>
                </a:gridCol>
                <a:gridCol w="2990538">
                  <a:extLst>
                    <a:ext uri="{9D8B030D-6E8A-4147-A177-3AD203B41FA5}">
                      <a16:colId xmlns:a16="http://schemas.microsoft.com/office/drawing/2014/main" val="1524249431"/>
                    </a:ext>
                  </a:extLst>
                </a:gridCol>
                <a:gridCol w="2990538">
                  <a:extLst>
                    <a:ext uri="{9D8B030D-6E8A-4147-A177-3AD203B41FA5}">
                      <a16:colId xmlns:a16="http://schemas.microsoft.com/office/drawing/2014/main" val="3697144788"/>
                    </a:ext>
                  </a:extLst>
                </a:gridCol>
              </a:tblGrid>
              <a:tr h="928318">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Authors (Yr.)</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Methodology</a:t>
                      </a:r>
                    </a:p>
                  </a:txBody>
                  <a:tcPr/>
                </a:tc>
                <a:tc>
                  <a:txBody>
                    <a:bodyPr/>
                    <a:lstStyle/>
                    <a:p>
                      <a:pPr algn="ctr"/>
                      <a:r>
                        <a:rPr lang="en-IN" dirty="0"/>
                        <a:t>Main Findings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Outcome</a:t>
                      </a:r>
                    </a:p>
                  </a:txBody>
                  <a:tcPr/>
                </a:tc>
                <a:extLst>
                  <a:ext uri="{0D108BD9-81ED-4DB2-BD59-A6C34878D82A}">
                    <a16:rowId xmlns:a16="http://schemas.microsoft.com/office/drawing/2014/main" val="276596066"/>
                  </a:ext>
                </a:extLst>
              </a:tr>
              <a:tr h="4805419">
                <a:tc>
                  <a:txBody>
                    <a:bodyPr/>
                    <a:lstStyle/>
                    <a:p>
                      <a:pPr algn="just">
                        <a:lnSpc>
                          <a:spcPct val="200000"/>
                        </a:lnSpc>
                        <a:spcAft>
                          <a:spcPts val="0"/>
                        </a:spcAft>
                      </a:pPr>
                      <a:r>
                        <a:rPr lang="en-US" sz="1800" b="0" i="0" dirty="0" err="1">
                          <a:effectLst/>
                          <a:latin typeface="Times New Roman" panose="02020603050405020304" pitchFamily="18" charset="0"/>
                          <a:ea typeface="Times New Roman" panose="02020603050405020304" pitchFamily="18" charset="0"/>
                          <a:cs typeface="Times New Roman" panose="02020603050405020304" pitchFamily="18" charset="0"/>
                        </a:rPr>
                        <a:t>Schöning</a:t>
                      </a:r>
                      <a:r>
                        <a:rPr lang="en-US" sz="1800" b="0" i="0" dirty="0">
                          <a:effectLst/>
                          <a:latin typeface="Times New Roman" panose="02020603050405020304" pitchFamily="18" charset="0"/>
                          <a:ea typeface="Times New Roman" panose="02020603050405020304" pitchFamily="18" charset="0"/>
                          <a:cs typeface="Times New Roman" panose="02020603050405020304" pitchFamily="18" charset="0"/>
                        </a:rPr>
                        <a:t> et al.(2021)[7]</a:t>
                      </a:r>
                      <a:endParaRPr lang="en-IN" sz="1800" b="0" i="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85750" indent="-285750" algn="just">
                        <a:lnSpc>
                          <a:spcPct val="200000"/>
                        </a:lnSpc>
                        <a:spcAft>
                          <a:spcPts val="0"/>
                        </a:spcAft>
                        <a:buFont typeface="Arial" panose="020B0604020202020204" pitchFamily="34" charset="0"/>
                        <a:buChar char="•"/>
                      </a:pPr>
                      <a:r>
                        <a:rPr lang="en-US" sz="1800" b="0" i="0" dirty="0">
                          <a:effectLst/>
                          <a:latin typeface="Times New Roman" panose="02020603050405020304" pitchFamily="18" charset="0"/>
                          <a:ea typeface="Times New Roman" panose="02020603050405020304" pitchFamily="18" charset="0"/>
                          <a:cs typeface="Times New Roman" panose="02020603050405020304" pitchFamily="18" charset="0"/>
                        </a:rPr>
                        <a:t>Dataset used: 287 Patients dataset.</a:t>
                      </a:r>
                    </a:p>
                    <a:p>
                      <a:pPr marL="285750" indent="-285750" algn="just">
                        <a:lnSpc>
                          <a:spcPct val="200000"/>
                        </a:lnSpc>
                        <a:spcAft>
                          <a:spcPts val="0"/>
                        </a:spcAft>
                        <a:buFont typeface="Arial" panose="020B0604020202020204" pitchFamily="34" charset="0"/>
                        <a:buChar char="•"/>
                      </a:pPr>
                      <a:r>
                        <a:rPr lang="en-US" sz="1800" b="0" i="0" dirty="0">
                          <a:effectLst/>
                          <a:latin typeface="Times New Roman" panose="02020603050405020304" pitchFamily="18" charset="0"/>
                          <a:ea typeface="Times New Roman" panose="02020603050405020304" pitchFamily="18" charset="0"/>
                          <a:cs typeface="Times New Roman" panose="02020603050405020304" pitchFamily="18" charset="0"/>
                        </a:rPr>
                        <a:t>Biomarkers: D-dimer, LDH value, and neutrophil-to-lymphocyte </a:t>
                      </a:r>
                    </a:p>
                    <a:p>
                      <a:pPr algn="just">
                        <a:lnSpc>
                          <a:spcPct val="200000"/>
                        </a:lnSpc>
                        <a:spcAft>
                          <a:spcPts val="0"/>
                        </a:spcAft>
                      </a:pPr>
                      <a:endParaRPr lang="en-IN" sz="1800" b="0" i="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285750" indent="-285750" algn="just">
                        <a:lnSpc>
                          <a:spcPct val="200000"/>
                        </a:lnSpc>
                        <a:spcAft>
                          <a:spcPts val="0"/>
                        </a:spcAft>
                        <a:buFont typeface="Arial" panose="020B0604020202020204" pitchFamily="34" charset="0"/>
                        <a:buChar char="•"/>
                      </a:pPr>
                      <a:r>
                        <a:rPr lang="en-US" sz="1800" b="0" i="0" dirty="0">
                          <a:effectLst/>
                          <a:latin typeface="Times New Roman" panose="02020603050405020304" pitchFamily="18" charset="0"/>
                          <a:ea typeface="Times New Roman" panose="02020603050405020304" pitchFamily="18" charset="0"/>
                          <a:cs typeface="Times New Roman" panose="02020603050405020304" pitchFamily="18" charset="0"/>
                        </a:rPr>
                        <a:t>Admission into critical care units. </a:t>
                      </a:r>
                    </a:p>
                    <a:p>
                      <a:pPr marL="285750" indent="-285750" algn="just">
                        <a:lnSpc>
                          <a:spcPct val="200000"/>
                        </a:lnSpc>
                        <a:spcAft>
                          <a:spcPts val="0"/>
                        </a:spcAft>
                        <a:buFont typeface="Arial" panose="020B0604020202020204" pitchFamily="34" charset="0"/>
                        <a:buChar char="•"/>
                      </a:pPr>
                      <a:r>
                        <a:rPr lang="en-US" sz="1800" b="0" i="0" dirty="0">
                          <a:effectLst/>
                          <a:latin typeface="Times New Roman" panose="02020603050405020304" pitchFamily="18" charset="0"/>
                          <a:ea typeface="Times New Roman" panose="02020603050405020304" pitchFamily="18" charset="0"/>
                          <a:cs typeface="Times New Roman" panose="02020603050405020304" pitchFamily="18" charset="0"/>
                        </a:rPr>
                        <a:t>The factors that were most significant that determined the risk score were features including gender, CRP, and hemoglobin levels.</a:t>
                      </a:r>
                      <a:endParaRPr lang="en-IN" sz="1800" b="0" i="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ea typeface="Times New Roman" panose="02020603050405020304" pitchFamily="18" charset="0"/>
                          <a:cs typeface="Times New Roman" panose="02020603050405020304" pitchFamily="18" charset="0"/>
                        </a:rPr>
                        <a:t>The using of Random Forest model, the greatest AUC score was obtained, which was 0.98</a:t>
                      </a:r>
                      <a:r>
                        <a:rPr lang="en-US" sz="1800" b="1" i="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b="1" i="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755306"/>
                  </a:ext>
                </a:extLst>
              </a:tr>
            </a:tbl>
          </a:graphicData>
        </a:graphic>
      </p:graphicFrame>
      <p:sp>
        <p:nvSpPr>
          <p:cNvPr id="5" name="Rectangle 4">
            <a:extLst>
              <a:ext uri="{FF2B5EF4-FFF2-40B4-BE49-F238E27FC236}">
                <a16:creationId xmlns:a16="http://schemas.microsoft.com/office/drawing/2014/main" id="{D49B3414-9BE0-4CD0-B887-F6B6D7574C76}"/>
              </a:ext>
            </a:extLst>
          </p:cNvPr>
          <p:cNvSpPr/>
          <p:nvPr/>
        </p:nvSpPr>
        <p:spPr>
          <a:xfrm>
            <a:off x="3852472" y="149902"/>
            <a:ext cx="4721902" cy="719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defRPr/>
            </a:pPr>
            <a:r>
              <a:rPr lang="en-US" sz="3200" b="1" dirty="0">
                <a:solidFill>
                  <a:schemeClr val="tx1"/>
                </a:solidFill>
                <a:latin typeface="Times New Roman" pitchFamily="18" charset="0"/>
                <a:cs typeface="Times New Roman" pitchFamily="18" charset="0"/>
              </a:rPr>
              <a:t>LITERATURE REVIEW</a:t>
            </a:r>
            <a:endParaRPr lang="en-IN"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68848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1B6E8EB-28A7-4751-A893-FE60F9EC9983}"/>
              </a:ext>
            </a:extLst>
          </p:cNvPr>
          <p:cNvGraphicFramePr>
            <a:graphicFrameLocks noGrp="1"/>
          </p:cNvGraphicFramePr>
          <p:nvPr>
            <p:extLst>
              <p:ext uri="{D42A27DB-BD31-4B8C-83A1-F6EECF244321}">
                <p14:modId xmlns:p14="http://schemas.microsoft.com/office/powerpoint/2010/main" val="1166605184"/>
              </p:ext>
            </p:extLst>
          </p:nvPr>
        </p:nvGraphicFramePr>
        <p:xfrm>
          <a:off x="119920" y="749509"/>
          <a:ext cx="11962149" cy="5958589"/>
        </p:xfrm>
        <a:graphic>
          <a:graphicData uri="http://schemas.openxmlformats.org/drawingml/2006/table">
            <a:tbl>
              <a:tblPr firstRow="1" bandRow="1">
                <a:tableStyleId>{5C22544A-7EE6-4342-B048-85BDC9FD1C3A}</a:tableStyleId>
              </a:tblPr>
              <a:tblGrid>
                <a:gridCol w="3024138">
                  <a:extLst>
                    <a:ext uri="{9D8B030D-6E8A-4147-A177-3AD203B41FA5}">
                      <a16:colId xmlns:a16="http://schemas.microsoft.com/office/drawing/2014/main" val="629893651"/>
                    </a:ext>
                  </a:extLst>
                </a:gridCol>
                <a:gridCol w="2979337">
                  <a:extLst>
                    <a:ext uri="{9D8B030D-6E8A-4147-A177-3AD203B41FA5}">
                      <a16:colId xmlns:a16="http://schemas.microsoft.com/office/drawing/2014/main" val="1405591334"/>
                    </a:ext>
                  </a:extLst>
                </a:gridCol>
                <a:gridCol w="3035595">
                  <a:extLst>
                    <a:ext uri="{9D8B030D-6E8A-4147-A177-3AD203B41FA5}">
                      <a16:colId xmlns:a16="http://schemas.microsoft.com/office/drawing/2014/main" val="1524249431"/>
                    </a:ext>
                  </a:extLst>
                </a:gridCol>
                <a:gridCol w="2923079">
                  <a:extLst>
                    <a:ext uri="{9D8B030D-6E8A-4147-A177-3AD203B41FA5}">
                      <a16:colId xmlns:a16="http://schemas.microsoft.com/office/drawing/2014/main" val="3697144788"/>
                    </a:ext>
                  </a:extLst>
                </a:gridCol>
              </a:tblGrid>
              <a:tr h="669709">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Authors (Yr.)</a:t>
                      </a:r>
                    </a:p>
                  </a:txBody>
                  <a:tcPr/>
                </a:tc>
                <a:tc>
                  <a:txBody>
                    <a:bodyPr/>
                    <a:lstStyle/>
                    <a:p>
                      <a:pPr marL="0" marR="0" lvl="0" indent="0" algn="ctr" defTabSz="914423"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Methodology</a:t>
                      </a:r>
                    </a:p>
                  </a:txBody>
                  <a:tcPr/>
                </a:tc>
                <a:tc>
                  <a:txBody>
                    <a:bodyPr/>
                    <a:lstStyle/>
                    <a:p>
                      <a:pPr algn="ctr"/>
                      <a:r>
                        <a:rPr lang="en-IN" dirty="0"/>
                        <a:t>Main Findings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itchFamily="18" charset="0"/>
                          <a:cs typeface="Times New Roman" pitchFamily="18" charset="0"/>
                        </a:rPr>
                        <a:t>Outcome</a:t>
                      </a:r>
                    </a:p>
                  </a:txBody>
                  <a:tcPr/>
                </a:tc>
                <a:extLst>
                  <a:ext uri="{0D108BD9-81ED-4DB2-BD59-A6C34878D82A}">
                    <a16:rowId xmlns:a16="http://schemas.microsoft.com/office/drawing/2014/main" val="276596066"/>
                  </a:ext>
                </a:extLst>
              </a:tr>
              <a:tr h="5288880">
                <a:tc>
                  <a:txBody>
                    <a:bodyPr/>
                    <a:lstStyle/>
                    <a:p>
                      <a:pPr algn="just">
                        <a:lnSpc>
                          <a:spcPct val="200000"/>
                        </a:lnSpc>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Rahman et al.(2023)[5]</a:t>
                      </a:r>
                      <a:endParaRPr lang="en-IN" sz="18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It requires using datasets collected from 930 COVID-19 patients who were admitted in Italy.</a:t>
                      </a:r>
                      <a:endParaRPr lang="en-IN" sz="1800" b="0" i="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lnSpc>
                          <a:spcPct val="200000"/>
                        </a:lnSpc>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Identification of Low or High Levels of Emergency Patients. </a:t>
                      </a:r>
                    </a:p>
                    <a:p>
                      <a:pPr algn="just">
                        <a:lnSpc>
                          <a:spcPct val="200000"/>
                        </a:lnSpc>
                        <a:spcAft>
                          <a:spcPts val="0"/>
                        </a:spcAft>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Identified with Covid-19 and their treatment With a Low or High Risk for the Covid-19 Variation.</a:t>
                      </a:r>
                      <a:r>
                        <a:rPr lang="en-US" sz="1800" b="0" i="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800" b="0" i="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200000"/>
                        </a:lnSpc>
                        <a:spcBef>
                          <a:spcPts val="0"/>
                        </a:spcBef>
                        <a:spcAft>
                          <a:spcPts val="0"/>
                        </a:spcAft>
                        <a:buClrTx/>
                        <a:buSzTx/>
                        <a:buFontTx/>
                        <a:buNone/>
                        <a:tabLst/>
                        <a:defRPr/>
                      </a:pPr>
                      <a:r>
                        <a:rPr lang="en-US" sz="1800" b="0" i="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A machine learning module was developed with an accuracy: 89.03%</a:t>
                      </a:r>
                    </a:p>
                    <a:p>
                      <a:pPr marL="0" marR="0" lvl="0" indent="0" algn="just" defTabSz="914400" rtl="0" eaLnBrk="1" fontAlgn="auto" latinLnBrk="0" hangingPunct="1">
                        <a:lnSpc>
                          <a:spcPct val="200000"/>
                        </a:lnSpc>
                        <a:spcBef>
                          <a:spcPts val="0"/>
                        </a:spcBef>
                        <a:spcAft>
                          <a:spcPts val="0"/>
                        </a:spcAft>
                        <a:buClrTx/>
                        <a:buSzTx/>
                        <a:buFontTx/>
                        <a:buNone/>
                        <a:tabLst/>
                        <a:defRPr/>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 Sensitivity: 90.44%</a:t>
                      </a:r>
                    </a:p>
                    <a:p>
                      <a:pPr marL="0" marR="0" lvl="0" indent="0" algn="just" defTabSz="914400" rtl="0" eaLnBrk="1" fontAlgn="auto" latinLnBrk="0" hangingPunct="1">
                        <a:lnSpc>
                          <a:spcPct val="200000"/>
                        </a:lnSpc>
                        <a:spcBef>
                          <a:spcPts val="0"/>
                        </a:spcBef>
                        <a:spcAft>
                          <a:spcPts val="0"/>
                        </a:spcAft>
                        <a:buClrTx/>
                        <a:buSzTx/>
                        <a:buFontTx/>
                        <a:buNone/>
                        <a:tabLst/>
                        <a:defRPr/>
                      </a:pPr>
                      <a:r>
                        <a:rPr lang="en-US" sz="1800" b="0" dirty="0">
                          <a:effectLst/>
                          <a:latin typeface="Times New Roman" panose="02020603050405020304" pitchFamily="18" charset="0"/>
                          <a:ea typeface="Times New Roman" panose="02020603050405020304" pitchFamily="18" charset="0"/>
                          <a:cs typeface="Times New Roman" panose="02020603050405020304" pitchFamily="18" charset="0"/>
                        </a:rPr>
                        <a:t>F1-score:89.03%</a:t>
                      </a:r>
                    </a:p>
                    <a:p>
                      <a:pPr algn="just">
                        <a:lnSpc>
                          <a:spcPct val="200000"/>
                        </a:lnSpc>
                        <a:spcAft>
                          <a:spcPts val="0"/>
                        </a:spcAft>
                      </a:pPr>
                      <a:endParaRPr lang="en-IN" sz="1800" b="0" i="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3755306"/>
                  </a:ext>
                </a:extLst>
              </a:tr>
            </a:tbl>
          </a:graphicData>
        </a:graphic>
      </p:graphicFrame>
      <p:sp>
        <p:nvSpPr>
          <p:cNvPr id="5" name="Rectangle 4">
            <a:extLst>
              <a:ext uri="{FF2B5EF4-FFF2-40B4-BE49-F238E27FC236}">
                <a16:creationId xmlns:a16="http://schemas.microsoft.com/office/drawing/2014/main" id="{D49B3414-9BE0-4CD0-B887-F6B6D7574C76}"/>
              </a:ext>
            </a:extLst>
          </p:cNvPr>
          <p:cNvSpPr/>
          <p:nvPr/>
        </p:nvSpPr>
        <p:spPr>
          <a:xfrm>
            <a:off x="3852472" y="149902"/>
            <a:ext cx="4721902" cy="719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ct val="0"/>
              </a:spcBef>
              <a:defRPr/>
            </a:pPr>
            <a:r>
              <a:rPr lang="en-US" sz="3200" b="1" dirty="0">
                <a:solidFill>
                  <a:schemeClr val="tx1"/>
                </a:solidFill>
                <a:latin typeface="Times New Roman" pitchFamily="18" charset="0"/>
                <a:cs typeface="Times New Roman" pitchFamily="18" charset="0"/>
              </a:rPr>
              <a:t>LITERATURE REVIEW</a:t>
            </a:r>
            <a:endParaRPr lang="en-IN" sz="32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33941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8ACA63-AD44-4668-A2D5-935599E9448E}"/>
              </a:ext>
            </a:extLst>
          </p:cNvPr>
          <p:cNvSpPr txBox="1"/>
          <p:nvPr/>
        </p:nvSpPr>
        <p:spPr>
          <a:xfrm>
            <a:off x="531056" y="1611143"/>
            <a:ext cx="11285806" cy="5719836"/>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Prediction of COVID-19 patients outcome (Survival vs Not-Survival)</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Comprehensive data analyzing and learning models and also </a:t>
            </a:r>
            <a:r>
              <a:rPr lang="en-IN" sz="2000" dirty="0">
                <a:latin typeface="Times New Roman" panose="02020603050405020304" pitchFamily="18" charset="0"/>
                <a:cs typeface="Times New Roman" panose="02020603050405020304" pitchFamily="18" charset="0"/>
              </a:rPr>
              <a:t>building models that can rapidly modify and update predictions(Survival and Non-Survival).</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Computational to directly dataset and predict outcome based on Day-wise Biomarkers.</a:t>
            </a:r>
          </a:p>
          <a:p>
            <a:pPr marL="342900" indent="-342900" algn="just">
              <a:lnSpc>
                <a:spcPct val="150000"/>
              </a:lnSpc>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E4A00FFB-FDAE-405E-9316-1DDC43DB7D3D}"/>
              </a:ext>
            </a:extLst>
          </p:cNvPr>
          <p:cNvSpPr/>
          <p:nvPr/>
        </p:nvSpPr>
        <p:spPr>
          <a:xfrm>
            <a:off x="3465096" y="552603"/>
            <a:ext cx="4860758"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RESEARCH GAP</a:t>
            </a:r>
          </a:p>
        </p:txBody>
      </p:sp>
    </p:spTree>
    <p:extLst>
      <p:ext uri="{BB962C8B-B14F-4D97-AF65-F5344CB8AC3E}">
        <p14:creationId xmlns:p14="http://schemas.microsoft.com/office/powerpoint/2010/main" val="913927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A8A802-E34F-44EF-90F0-4ACBBE285428}"/>
              </a:ext>
            </a:extLst>
          </p:cNvPr>
          <p:cNvSpPr txBox="1"/>
          <p:nvPr/>
        </p:nvSpPr>
        <p:spPr>
          <a:xfrm>
            <a:off x="1902840" y="518190"/>
            <a:ext cx="6063176" cy="535531"/>
          </a:xfrm>
          <a:prstGeom prst="rect">
            <a:avLst/>
          </a:prstGeom>
          <a:noFill/>
        </p:spPr>
        <p:txBody>
          <a:bodyPr wrap="square" rtlCol="0">
            <a:spAutoFit/>
          </a:bodyPr>
          <a:lstStyle/>
          <a:p>
            <a:pPr algn="ctr">
              <a:lnSpc>
                <a:spcPct val="90000"/>
              </a:lnSpc>
              <a:spcBef>
                <a:spcPct val="0"/>
              </a:spcBef>
              <a:buClr>
                <a:srgbClr val="FF0000"/>
              </a:buClr>
              <a:buSzPct val="95000"/>
            </a:pPr>
            <a:r>
              <a:rPr lang="en-US" sz="3200" b="1" dirty="0">
                <a:solidFill>
                  <a:srgbClr val="00B050"/>
                </a:solidFill>
                <a:latin typeface="Times New Roman" pitchFamily="18" charset="0"/>
                <a:ea typeface="+mj-ea"/>
                <a:cs typeface="Times New Roman" pitchFamily="18" charset="0"/>
              </a:rPr>
              <a:t>	</a:t>
            </a:r>
            <a:endParaRPr lang="en-IN" sz="3200" b="1" dirty="0">
              <a:solidFill>
                <a:srgbClr val="00B050"/>
              </a:solidFill>
              <a:latin typeface="Times New Roman" pitchFamily="18" charset="0"/>
              <a:ea typeface="+mj-ea"/>
              <a:cs typeface="Times New Roman" pitchFamily="18" charset="0"/>
            </a:endParaRPr>
          </a:p>
        </p:txBody>
      </p:sp>
      <p:sp>
        <p:nvSpPr>
          <p:cNvPr id="3" name="TextBox 2">
            <a:extLst>
              <a:ext uri="{FF2B5EF4-FFF2-40B4-BE49-F238E27FC236}">
                <a16:creationId xmlns:a16="http://schemas.microsoft.com/office/drawing/2014/main" id="{39CC8882-E9EB-43E0-9362-68496C90A148}"/>
              </a:ext>
            </a:extLst>
          </p:cNvPr>
          <p:cNvSpPr txBox="1"/>
          <p:nvPr/>
        </p:nvSpPr>
        <p:spPr>
          <a:xfrm>
            <a:off x="311528" y="946439"/>
            <a:ext cx="11695594" cy="4315092"/>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Prediction of the COVID-19 patients outcome.</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Collecting large amount of unprocessed Dataset.</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Selecting the most prominent biomarkers as per literature.</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Training and testing these biomarkers on 14 different models and calculating their accuracies.</a:t>
            </a:r>
          </a:p>
          <a:p>
            <a:pPr marL="342900" indent="-34290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Based on the clinical parameters development and implementation of the  computation model which  predicts patients outcome i.e., Survival, and non-survival of the patients</a:t>
            </a:r>
            <a:r>
              <a:rPr lang="en-US" sz="2400" dirty="0">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66D0936-D28C-40F9-98AF-DF997EF77B03}"/>
              </a:ext>
            </a:extLst>
          </p:cNvPr>
          <p:cNvSpPr/>
          <p:nvPr/>
        </p:nvSpPr>
        <p:spPr>
          <a:xfrm>
            <a:off x="4167266" y="89941"/>
            <a:ext cx="3567659" cy="428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Times New Roman" pitchFamily="18" charset="0"/>
                <a:cs typeface="Times New Roman" pitchFamily="18" charset="0"/>
              </a:rPr>
              <a:t>OBJECTIVES</a:t>
            </a:r>
            <a:endParaRPr lang="en-IN" sz="3200" b="1" dirty="0">
              <a:solidFill>
                <a:schemeClr val="tx1"/>
              </a:solidFill>
            </a:endParaRPr>
          </a:p>
        </p:txBody>
      </p:sp>
    </p:spTree>
    <p:extLst>
      <p:ext uri="{BB962C8B-B14F-4D97-AF65-F5344CB8AC3E}">
        <p14:creationId xmlns:p14="http://schemas.microsoft.com/office/powerpoint/2010/main" val="1219612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055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AAD878-AFC4-49EA-B420-AA2C7F2EBEC1}"/>
              </a:ext>
            </a:extLst>
          </p:cNvPr>
          <p:cNvSpPr txBox="1"/>
          <p:nvPr/>
        </p:nvSpPr>
        <p:spPr>
          <a:xfrm>
            <a:off x="-1563128" y="238055"/>
            <a:ext cx="6611815" cy="830997"/>
          </a:xfrm>
          <a:prstGeom prst="rect">
            <a:avLst/>
          </a:prstGeom>
          <a:noFill/>
        </p:spPr>
        <p:txBody>
          <a:bodyPr wrap="square">
            <a:spAutoFit/>
          </a:bodyPr>
          <a:lstStyle/>
          <a:p>
            <a:pPr marR="0" lvl="0" algn="r" defTabSz="914400" rtl="0" eaLnBrk="1" fontAlgn="auto" latinLnBrk="0" hangingPunct="1">
              <a:lnSpc>
                <a:spcPct val="100000"/>
              </a:lnSpc>
              <a:spcBef>
                <a:spcPct val="20000"/>
              </a:spcBef>
              <a:spcAft>
                <a:spcPts val="0"/>
              </a:spcAft>
              <a:buClr>
                <a:srgbClr val="FF0000"/>
              </a:buClr>
              <a:buSzPct val="95000"/>
              <a:tabLst/>
              <a:defRPr/>
            </a:pPr>
            <a:r>
              <a:rPr lang="en-US" sz="2400" b="1" dirty="0">
                <a:solidFill>
                  <a:srgbClr val="00B050"/>
                </a:solidFill>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B28ACA63-AD44-4668-A2D5-935599E9448E}"/>
              </a:ext>
            </a:extLst>
          </p:cNvPr>
          <p:cNvSpPr txBox="1"/>
          <p:nvPr/>
        </p:nvSpPr>
        <p:spPr>
          <a:xfrm>
            <a:off x="0" y="73586"/>
            <a:ext cx="12192000" cy="2092881"/>
          </a:xfrm>
          <a:prstGeom prst="rect">
            <a:avLst/>
          </a:prstGeom>
          <a:noFill/>
        </p:spPr>
        <p:txBody>
          <a:bodyPr wrap="square">
            <a:spAutoFit/>
          </a:bodyPr>
          <a:lstStyle/>
          <a:p>
            <a:pPr lvl="1" algn="just">
              <a:lnSpc>
                <a:spcPct val="150000"/>
              </a:lnSpc>
            </a:pPr>
            <a:r>
              <a:rPr lang="en-IN" sz="2800" dirty="0">
                <a:latin typeface="Times New Roman" panose="02020603050405020304" pitchFamily="18" charset="0"/>
                <a:cs typeface="Times New Roman" panose="02020603050405020304" pitchFamily="18" charset="0"/>
              </a:rPr>
              <a:t>						</a:t>
            </a:r>
            <a:endParaRPr lang="en-IN" sz="2800" b="1" dirty="0">
              <a:solidFill>
                <a:srgbClr val="00B050"/>
              </a:solidFill>
              <a:latin typeface="Times New Roman" panose="02020603050405020304" pitchFamily="18" charset="0"/>
              <a:cs typeface="Times New Roman" panose="02020603050405020304" pitchFamily="18" charset="0"/>
            </a:endParaRPr>
          </a:p>
          <a:p>
            <a:pPr lvl="1" algn="just">
              <a:lnSpc>
                <a:spcPct val="150000"/>
              </a:lnSpc>
            </a:pPr>
            <a:endParaRPr lang="en-IN" sz="2000" dirty="0">
              <a:latin typeface="Times New Roman" panose="02020603050405020304" pitchFamily="18" charset="0"/>
              <a:cs typeface="Times New Roman" panose="02020603050405020304" pitchFamily="18" charset="0"/>
            </a:endParaRPr>
          </a:p>
          <a:p>
            <a:pPr lvl="0">
              <a:lnSpc>
                <a:spcPct val="150000"/>
              </a:lnSpc>
            </a:pPr>
            <a:endParaRPr lang="en-IN" sz="2000" dirty="0">
              <a:latin typeface="Times New Roman" panose="02020603050405020304" pitchFamily="18" charset="0"/>
              <a:cs typeface="Times New Roman" panose="02020603050405020304" pitchFamily="18" charset="0"/>
            </a:endParaRPr>
          </a:p>
          <a:p>
            <a:pPr lvl="0" algn="just"/>
            <a:endParaRPr lang="en-IN" sz="2800" b="1" dirty="0">
              <a:solidFill>
                <a:srgbClr val="00B05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8FC797D-0069-4FE0-A238-3C2FB76177B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17131" y="794479"/>
            <a:ext cx="5662174" cy="5825466"/>
          </a:xfrm>
          <a:prstGeom prst="rect">
            <a:avLst/>
          </a:prstGeom>
        </p:spPr>
      </p:pic>
      <p:sp>
        <p:nvSpPr>
          <p:cNvPr id="7" name="Rectangle 6">
            <a:extLst>
              <a:ext uri="{FF2B5EF4-FFF2-40B4-BE49-F238E27FC236}">
                <a16:creationId xmlns:a16="http://schemas.microsoft.com/office/drawing/2014/main" id="{36108263-B298-41DA-9B8C-3FC832B6524C}"/>
              </a:ext>
            </a:extLst>
          </p:cNvPr>
          <p:cNvSpPr/>
          <p:nvPr/>
        </p:nvSpPr>
        <p:spPr>
          <a:xfrm>
            <a:off x="4811843" y="73586"/>
            <a:ext cx="2608288" cy="5410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b="1" dirty="0">
                <a:solidFill>
                  <a:schemeClr val="tx1"/>
                </a:solidFill>
                <a:latin typeface="Times New Roman" panose="02020603050405020304" pitchFamily="18" charset="0"/>
                <a:cs typeface="Times New Roman" panose="02020603050405020304" pitchFamily="18" charset="0"/>
              </a:rPr>
              <a:t>Methodology</a:t>
            </a:r>
            <a:endParaRPr lang="en-IN" sz="3200" b="1" dirty="0">
              <a:solidFill>
                <a:schemeClr val="tx1"/>
              </a:solidFill>
            </a:endParaRPr>
          </a:p>
        </p:txBody>
      </p:sp>
    </p:spTree>
    <p:extLst>
      <p:ext uri="{BB962C8B-B14F-4D97-AF65-F5344CB8AC3E}">
        <p14:creationId xmlns:p14="http://schemas.microsoft.com/office/powerpoint/2010/main" val="3642029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5BB8-1DF8-4CA5-97D4-B7CFED76C749}"/>
              </a:ext>
            </a:extLst>
          </p:cNvPr>
          <p:cNvSpPr>
            <a:spLocks noGrp="1"/>
          </p:cNvSpPr>
          <p:nvPr>
            <p:ph type="title"/>
          </p:nvPr>
        </p:nvSpPr>
        <p:spPr>
          <a:xfrm>
            <a:off x="765176" y="457200"/>
            <a:ext cx="3932237" cy="762000"/>
          </a:xfrm>
        </p:spPr>
        <p:txBody>
          <a:bodyPr>
            <a:normAutofit/>
          </a:bodyPr>
          <a:lstStyle/>
          <a:p>
            <a:r>
              <a:rPr lang="en-IN" b="1" dirty="0">
                <a:latin typeface="Times New Roman" panose="02020603050405020304" pitchFamily="18" charset="0"/>
                <a:cs typeface="Times New Roman" panose="02020603050405020304" pitchFamily="18" charset="0"/>
              </a:rPr>
              <a:t>Correlation Matrix</a:t>
            </a:r>
          </a:p>
        </p:txBody>
      </p:sp>
      <p:sp>
        <p:nvSpPr>
          <p:cNvPr id="4" name="Text Placeholder 3">
            <a:extLst>
              <a:ext uri="{FF2B5EF4-FFF2-40B4-BE49-F238E27FC236}">
                <a16:creationId xmlns:a16="http://schemas.microsoft.com/office/drawing/2014/main" id="{EA5EB3EA-6671-4000-A3E6-E4A3AC3E621A}"/>
              </a:ext>
            </a:extLst>
          </p:cNvPr>
          <p:cNvSpPr>
            <a:spLocks noGrp="1"/>
          </p:cNvSpPr>
          <p:nvPr>
            <p:ph type="body" sz="half" idx="2"/>
          </p:nvPr>
        </p:nvSpPr>
        <p:spPr>
          <a:xfrm>
            <a:off x="389744" y="1219199"/>
            <a:ext cx="4382281" cy="5021179"/>
          </a:xfrm>
        </p:spPr>
        <p:txBody>
          <a:bodyPr>
            <a:noAutofit/>
          </a:bodyPr>
          <a:lstStyle/>
          <a:p>
            <a:pPr algn="just">
              <a:lnSpc>
                <a:spcPct val="160000"/>
              </a:lnSpc>
            </a:pPr>
            <a:r>
              <a:rPr lang="en-IN" sz="1800" dirty="0">
                <a:latin typeface="Times New Roman" panose="02020603050405020304" pitchFamily="18" charset="0"/>
                <a:cs typeface="Times New Roman" panose="02020603050405020304" pitchFamily="18" charset="0"/>
              </a:rPr>
              <a:t>A correlation matrix is a statistical technique used to evaluate the relationship between two variables in a data set. The matrix is a table in which every cell contains a correlation coefficient, where 1 is considered a strong relationship between variables, 0 a neutral relationship and -1 a not strong relationship.</a:t>
            </a:r>
          </a:p>
        </p:txBody>
      </p:sp>
      <p:pic>
        <p:nvPicPr>
          <p:cNvPr id="15" name="Picture Placeholder 14">
            <a:extLst>
              <a:ext uri="{FF2B5EF4-FFF2-40B4-BE49-F238E27FC236}">
                <a16:creationId xmlns:a16="http://schemas.microsoft.com/office/drawing/2014/main" id="{70A49408-D15D-46B3-B0A3-F43968B506D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496" b="2496"/>
          <a:stretch>
            <a:fillRect/>
          </a:stretch>
        </p:blipFill>
        <p:spPr>
          <a:xfrm>
            <a:off x="5183187" y="457201"/>
            <a:ext cx="6495465" cy="5510462"/>
          </a:xfrm>
        </p:spPr>
      </p:pic>
    </p:spTree>
    <p:extLst>
      <p:ext uri="{BB962C8B-B14F-4D97-AF65-F5344CB8AC3E}">
        <p14:creationId xmlns:p14="http://schemas.microsoft.com/office/powerpoint/2010/main" val="2436370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E0C0FF-769B-4F13-A796-F43C45E2C3F7}"/>
              </a:ext>
            </a:extLst>
          </p:cNvPr>
          <p:cNvSpPr/>
          <p:nvPr/>
        </p:nvSpPr>
        <p:spPr>
          <a:xfrm>
            <a:off x="160421" y="645513"/>
            <a:ext cx="11839073" cy="6045694"/>
          </a:xfrm>
          <a:prstGeom prst="rect">
            <a:avLst/>
          </a:prstGeom>
        </p:spPr>
        <p:txBody>
          <a:bodyPr wrap="square">
            <a:spAutoFit/>
          </a:bodyPr>
          <a:lstStyle/>
          <a:p>
            <a:pPr algn="ctr"/>
            <a:r>
              <a:rPr lang="en-IN" sz="3200" b="1" dirty="0">
                <a:latin typeface="Times New Roman" pitchFamily="18" charset="0"/>
                <a:ea typeface="+mj-ea"/>
                <a:cs typeface="Times New Roman" pitchFamily="18" charset="0"/>
              </a:rPr>
              <a:t>OUTLINE</a:t>
            </a:r>
          </a:p>
          <a:p>
            <a:pPr marL="457200" indent="-457200">
              <a:lnSpc>
                <a:spcPct val="200000"/>
              </a:lnSpc>
              <a:spcBef>
                <a:spcPct val="0"/>
              </a:spcBef>
              <a:buFont typeface="Wingdings" panose="05000000000000000000" pitchFamily="2" charset="2"/>
              <a:buChar char="§"/>
            </a:pPr>
            <a:r>
              <a:rPr lang="en-IN" altLang="en-US" b="1" dirty="0">
                <a:latin typeface="Times New Roman" panose="02020603050405020304" pitchFamily="18" charset="0"/>
                <a:cs typeface="Times New Roman" panose="02020603050405020304" pitchFamily="18" charset="0"/>
              </a:rPr>
              <a:t>Introduction</a:t>
            </a:r>
          </a:p>
          <a:p>
            <a:pPr marL="457200" indent="-457200">
              <a:lnSpc>
                <a:spcPct val="200000"/>
              </a:lnSpc>
              <a:spcBef>
                <a:spcPct val="0"/>
              </a:spcBef>
              <a:buFont typeface="Wingdings" panose="05000000000000000000" pitchFamily="2" charset="2"/>
              <a:buChar char="§"/>
            </a:pPr>
            <a:r>
              <a:rPr lang="en-IN" altLang="en-US" b="1" dirty="0">
                <a:latin typeface="Times New Roman" panose="02020603050405020304" pitchFamily="18" charset="0"/>
                <a:cs typeface="Times New Roman" panose="02020603050405020304" pitchFamily="18" charset="0"/>
              </a:rPr>
              <a:t>Motivation</a:t>
            </a:r>
          </a:p>
          <a:p>
            <a:pPr marL="457200" indent="-457200">
              <a:lnSpc>
                <a:spcPct val="200000"/>
              </a:lnSpc>
              <a:spcBef>
                <a:spcPct val="0"/>
              </a:spcBef>
              <a:buFont typeface="Wingdings" panose="05000000000000000000" pitchFamily="2" charset="2"/>
              <a:buChar char="§"/>
            </a:pPr>
            <a:r>
              <a:rPr lang="en-IN" altLang="en-US" b="1" dirty="0">
                <a:latin typeface="Times New Roman" panose="02020603050405020304" pitchFamily="18" charset="0"/>
                <a:cs typeface="Times New Roman" panose="02020603050405020304" pitchFamily="18" charset="0"/>
              </a:rPr>
              <a:t>Literature survey</a:t>
            </a:r>
          </a:p>
          <a:p>
            <a:pPr marL="457200" indent="-457200">
              <a:lnSpc>
                <a:spcPct val="200000"/>
              </a:lnSpc>
              <a:spcBef>
                <a:spcPct val="0"/>
              </a:spcBef>
              <a:buFont typeface="Wingdings" panose="05000000000000000000" pitchFamily="2" charset="2"/>
              <a:buChar char="§"/>
            </a:pPr>
            <a:r>
              <a:rPr lang="en-IN" altLang="en-US" b="1" dirty="0">
                <a:latin typeface="Times New Roman" panose="02020603050405020304" pitchFamily="18" charset="0"/>
                <a:cs typeface="Times New Roman" panose="02020603050405020304" pitchFamily="18" charset="0"/>
              </a:rPr>
              <a:t>Research Gap</a:t>
            </a:r>
          </a:p>
          <a:p>
            <a:pPr marL="457200" indent="-457200">
              <a:lnSpc>
                <a:spcPct val="200000"/>
              </a:lnSpc>
              <a:spcBef>
                <a:spcPct val="0"/>
              </a:spcBef>
              <a:buFont typeface="Wingdings" panose="05000000000000000000" pitchFamily="2" charset="2"/>
              <a:buChar char="§"/>
            </a:pPr>
            <a:r>
              <a:rPr lang="en-IN" altLang="en-US" b="1" dirty="0">
                <a:latin typeface="Times New Roman" panose="02020603050405020304" pitchFamily="18" charset="0"/>
                <a:cs typeface="Times New Roman" panose="02020603050405020304" pitchFamily="18" charset="0"/>
              </a:rPr>
              <a:t>Objective</a:t>
            </a:r>
          </a:p>
          <a:p>
            <a:pPr marL="457200" indent="-457200">
              <a:lnSpc>
                <a:spcPct val="200000"/>
              </a:lnSpc>
              <a:spcBef>
                <a:spcPct val="0"/>
              </a:spcBef>
              <a:buFont typeface="Wingdings" panose="05000000000000000000" pitchFamily="2" charset="2"/>
              <a:buChar char="§"/>
            </a:pPr>
            <a:r>
              <a:rPr lang="en-IN" altLang="en-US" b="1" dirty="0">
                <a:latin typeface="Times New Roman" panose="02020603050405020304" pitchFamily="18" charset="0"/>
                <a:cs typeface="Times New Roman" panose="02020603050405020304" pitchFamily="18" charset="0"/>
              </a:rPr>
              <a:t>Methodology</a:t>
            </a:r>
          </a:p>
          <a:p>
            <a:pPr marL="457200" indent="-457200">
              <a:lnSpc>
                <a:spcPct val="200000"/>
              </a:lnSpc>
              <a:spcBef>
                <a:spcPct val="0"/>
              </a:spcBef>
              <a:buFont typeface="Wingdings" panose="05000000000000000000" pitchFamily="2" charset="2"/>
              <a:buChar char="§"/>
            </a:pPr>
            <a:r>
              <a:rPr lang="en-IN" altLang="en-US" b="1" dirty="0">
                <a:latin typeface="Times New Roman" panose="02020603050405020304" pitchFamily="18" charset="0"/>
                <a:cs typeface="Times New Roman" panose="02020603050405020304" pitchFamily="18" charset="0"/>
              </a:rPr>
              <a:t>Results</a:t>
            </a:r>
          </a:p>
          <a:p>
            <a:pPr marL="457200" indent="-457200">
              <a:lnSpc>
                <a:spcPct val="200000"/>
              </a:lnSpc>
              <a:spcBef>
                <a:spcPct val="0"/>
              </a:spcBef>
              <a:buFont typeface="Wingdings" panose="05000000000000000000" pitchFamily="2" charset="2"/>
              <a:buChar char="§"/>
            </a:pPr>
            <a:r>
              <a:rPr lang="en-IN" altLang="en-US" b="1" dirty="0">
                <a:latin typeface="Times New Roman" panose="02020603050405020304" pitchFamily="18" charset="0"/>
                <a:cs typeface="Times New Roman" panose="02020603050405020304" pitchFamily="18" charset="0"/>
              </a:rPr>
              <a:t>Conclusion</a:t>
            </a:r>
          </a:p>
          <a:p>
            <a:pPr marL="457200" indent="-457200">
              <a:lnSpc>
                <a:spcPct val="200000"/>
              </a:lnSpc>
              <a:spcBef>
                <a:spcPct val="0"/>
              </a:spcBef>
              <a:buFont typeface="Wingdings" panose="05000000000000000000" pitchFamily="2" charset="2"/>
              <a:buChar char="§"/>
            </a:pPr>
            <a:r>
              <a:rPr lang="en-IN" altLang="en-US" b="1" dirty="0">
                <a:latin typeface="Times New Roman" panose="02020603050405020304" pitchFamily="18" charset="0"/>
                <a:cs typeface="Times New Roman" panose="02020603050405020304" pitchFamily="18" charset="0"/>
              </a:rPr>
              <a:t>Future Scope</a:t>
            </a:r>
          </a:p>
          <a:p>
            <a:pPr marL="457200" indent="-457200">
              <a:lnSpc>
                <a:spcPct val="200000"/>
              </a:lnSpc>
              <a:spcBef>
                <a:spcPct val="0"/>
              </a:spcBef>
              <a:buFont typeface="Wingdings" panose="05000000000000000000" pitchFamily="2" charset="2"/>
              <a:buChar char="§"/>
            </a:pPr>
            <a:r>
              <a:rPr lang="en-IN" altLang="en-US" b="1" dirty="0">
                <a:latin typeface="Times New Roman" panose="02020603050405020304" pitchFamily="18" charset="0"/>
                <a:cs typeface="Times New Roman" panose="02020603050405020304" pitchFamily="18" charset="0"/>
              </a:rPr>
              <a:t>References</a:t>
            </a:r>
            <a:endParaRPr lang="en-IN" dirty="0"/>
          </a:p>
        </p:txBody>
      </p:sp>
    </p:spTree>
    <p:extLst>
      <p:ext uri="{BB962C8B-B14F-4D97-AF65-F5344CB8AC3E}">
        <p14:creationId xmlns:p14="http://schemas.microsoft.com/office/powerpoint/2010/main" val="19703125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4ADB-D6F1-41BD-949D-BC038CDCFB7F}"/>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Handling Imbalanced Dataset</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EA94AE3-FB30-4E52-A955-455D84CACDFE}"/>
              </a:ext>
            </a:extLst>
          </p:cNvPr>
          <p:cNvSpPr>
            <a:spLocks noGrp="1"/>
          </p:cNvSpPr>
          <p:nvPr>
            <p:ph idx="1"/>
          </p:nvPr>
        </p:nvSpPr>
        <p:spPr>
          <a:xfrm>
            <a:off x="494675" y="1289154"/>
            <a:ext cx="10859125" cy="4774761"/>
          </a:xfrm>
        </p:spPr>
        <p:txBody>
          <a:bodyPr>
            <a:normAutofit/>
          </a:bodyPr>
          <a:lstStyle/>
          <a:p>
            <a:pPr algn="just">
              <a:lnSpc>
                <a:spcPct val="250000"/>
              </a:lnSpc>
            </a:pPr>
            <a:r>
              <a:rPr lang="en-IN" sz="1800" dirty="0">
                <a:latin typeface="Times New Roman" panose="02020603050405020304" pitchFamily="18" charset="0"/>
                <a:cs typeface="Times New Roman" panose="02020603050405020304" pitchFamily="18" charset="0"/>
              </a:rPr>
              <a:t>After the dataset was cleaned, the sample size was reduced to 1578 cases. There were 789 and 219 samples in the survival and death classes, correspondingly. This dataset is imbalanced. </a:t>
            </a:r>
          </a:p>
          <a:p>
            <a:pPr algn="just">
              <a:lnSpc>
                <a:spcPct val="250000"/>
              </a:lnSpc>
            </a:pPr>
            <a:r>
              <a:rPr lang="en-IN" sz="1800" dirty="0">
                <a:latin typeface="Times New Roman" panose="02020603050405020304" pitchFamily="18" charset="0"/>
                <a:cs typeface="Times New Roman" panose="02020603050405020304" pitchFamily="18" charset="0"/>
              </a:rPr>
              <a:t>To build the balanced dataset, Synthetic Minority Oversampling Technique (SMOTE) was implemented. To achieve balance, this method artificially generates samples from the minority class.</a:t>
            </a:r>
          </a:p>
          <a:p>
            <a:pPr algn="just">
              <a:lnSpc>
                <a:spcPct val="250000"/>
              </a:lnSpc>
            </a:pPr>
            <a:r>
              <a:rPr lang="en-IN" sz="1800" dirty="0">
                <a:latin typeface="Times New Roman" panose="02020603050405020304" pitchFamily="18" charset="0"/>
                <a:cs typeface="Times New Roman" panose="02020603050405020304" pitchFamily="18" charset="0"/>
              </a:rPr>
              <a:t>A balanced dataset makes it possible for the classifier to make predictions about both classes.</a:t>
            </a:r>
          </a:p>
          <a:p>
            <a:pPr marL="0" indent="0">
              <a:buNone/>
            </a:pPr>
            <a:endParaRPr lang="en-IN" dirty="0"/>
          </a:p>
        </p:txBody>
      </p:sp>
    </p:spTree>
    <p:extLst>
      <p:ext uri="{BB962C8B-B14F-4D97-AF65-F5344CB8AC3E}">
        <p14:creationId xmlns:p14="http://schemas.microsoft.com/office/powerpoint/2010/main" val="8397542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9F9717-F671-466A-BF2E-487FE56F815E}"/>
              </a:ext>
            </a:extLst>
          </p:cNvPr>
          <p:cNvSpPr>
            <a:spLocks noGrp="1"/>
          </p:cNvSpPr>
          <p:nvPr>
            <p:ph type="body" idx="1"/>
          </p:nvPr>
        </p:nvSpPr>
        <p:spPr>
          <a:xfrm>
            <a:off x="839788" y="668337"/>
            <a:ext cx="5157787" cy="647116"/>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Box-Plot to show the Outlier with Clinical Features(Before)</a:t>
            </a:r>
          </a:p>
        </p:txBody>
      </p:sp>
      <p:sp>
        <p:nvSpPr>
          <p:cNvPr id="5" name="Text Placeholder 4">
            <a:extLst>
              <a:ext uri="{FF2B5EF4-FFF2-40B4-BE49-F238E27FC236}">
                <a16:creationId xmlns:a16="http://schemas.microsoft.com/office/drawing/2014/main" id="{F037BC6C-2A6C-491F-9AD6-9B279353AE1D}"/>
              </a:ext>
            </a:extLst>
          </p:cNvPr>
          <p:cNvSpPr>
            <a:spLocks noGrp="1"/>
          </p:cNvSpPr>
          <p:nvPr>
            <p:ph type="body" sz="quarter" idx="3"/>
          </p:nvPr>
        </p:nvSpPr>
        <p:spPr>
          <a:xfrm>
            <a:off x="6172200" y="668337"/>
            <a:ext cx="5183188" cy="935874"/>
          </a:xfrm>
        </p:spPr>
        <p:txBody>
          <a:bodyPr>
            <a:normAutofit fontScale="85000" lnSpcReduction="20000"/>
          </a:bodyPr>
          <a:lstStyle/>
          <a:p>
            <a:endParaRPr lang="en-IN" dirty="0"/>
          </a:p>
          <a:p>
            <a:r>
              <a:rPr lang="en-IN" dirty="0">
                <a:latin typeface="Times New Roman" panose="02020603050405020304" pitchFamily="18" charset="0"/>
                <a:cs typeface="Times New Roman" panose="02020603050405020304" pitchFamily="18" charset="0"/>
              </a:rPr>
              <a:t>Box-Plot to show the Outlier with Clinical Features (After)</a:t>
            </a:r>
          </a:p>
          <a:p>
            <a:endParaRPr lang="en-IN" dirty="0"/>
          </a:p>
        </p:txBody>
      </p:sp>
      <p:pic>
        <p:nvPicPr>
          <p:cNvPr id="7" name="Content Placeholder 6">
            <a:extLst>
              <a:ext uri="{FF2B5EF4-FFF2-40B4-BE49-F238E27FC236}">
                <a16:creationId xmlns:a16="http://schemas.microsoft.com/office/drawing/2014/main" id="{EC4A9AF3-F963-4EE2-BE80-5044CC27331E}"/>
              </a:ext>
            </a:extLst>
          </p:cNvPr>
          <p:cNvPicPr>
            <a:picLocks noGrp="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224589" y="1604212"/>
            <a:ext cx="4692980" cy="4585452"/>
          </a:xfrm>
          <a:prstGeom prst="rect">
            <a:avLst/>
          </a:prstGeom>
        </p:spPr>
      </p:pic>
      <p:pic>
        <p:nvPicPr>
          <p:cNvPr id="8" name="Content Placeholder 7" descr="A picture containing text, diagram, parallel, plan&#10;&#10;Description automatically generated">
            <a:extLst>
              <a:ext uri="{FF2B5EF4-FFF2-40B4-BE49-F238E27FC236}">
                <a16:creationId xmlns:a16="http://schemas.microsoft.com/office/drawing/2014/main" id="{F4535D8D-F1CD-4056-AA7B-1A0EFF8CDFBB}"/>
              </a:ext>
            </a:extLst>
          </p:cNvPr>
          <p:cNvPicPr>
            <a:picLocks noGrp="1"/>
          </p:cNvPicPr>
          <p:nvPr>
            <p:ph sz="quarter" idx="4"/>
          </p:nvPr>
        </p:nvPicPr>
        <p:blipFill>
          <a:blip r:embed="rId3" cstate="print">
            <a:extLst>
              <a:ext uri="{28A0092B-C50C-407E-A947-70E740481C1C}">
                <a14:useLocalDpi xmlns:a14="http://schemas.microsoft.com/office/drawing/2010/main" val="0"/>
              </a:ext>
            </a:extLst>
          </a:blip>
          <a:stretch>
            <a:fillRect/>
          </a:stretch>
        </p:blipFill>
        <p:spPr>
          <a:xfrm>
            <a:off x="5678905" y="1604211"/>
            <a:ext cx="5676483" cy="4585452"/>
          </a:xfrm>
          <a:prstGeom prst="rect">
            <a:avLst/>
          </a:prstGeom>
        </p:spPr>
      </p:pic>
    </p:spTree>
    <p:extLst>
      <p:ext uri="{BB962C8B-B14F-4D97-AF65-F5344CB8AC3E}">
        <p14:creationId xmlns:p14="http://schemas.microsoft.com/office/powerpoint/2010/main" val="4108902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7CE2-DC43-4AA2-B5D6-9FF7BB18A59F}"/>
              </a:ext>
            </a:extLst>
          </p:cNvPr>
          <p:cNvSpPr>
            <a:spLocks noGrp="1"/>
          </p:cNvSpPr>
          <p:nvPr>
            <p:ph type="title"/>
          </p:nvPr>
        </p:nvSpPr>
        <p:spPr>
          <a:xfrm>
            <a:off x="299804" y="194873"/>
            <a:ext cx="5276538" cy="929390"/>
          </a:xfrm>
        </p:spPr>
        <p:txBody>
          <a:bodyPr>
            <a:normAutofit/>
          </a:bodyPr>
          <a:lstStyle/>
          <a:p>
            <a:r>
              <a:rPr lang="en-IN" sz="3200" b="1" dirty="0">
                <a:latin typeface="Times New Roman" panose="02020603050405020304" pitchFamily="18" charset="0"/>
                <a:cs typeface="Times New Roman" panose="02020603050405020304" pitchFamily="18" charset="0"/>
              </a:rPr>
              <a:t>Results</a:t>
            </a:r>
          </a:p>
        </p:txBody>
      </p:sp>
      <p:sp>
        <p:nvSpPr>
          <p:cNvPr id="11" name="Content Placeholder 10">
            <a:extLst>
              <a:ext uri="{FF2B5EF4-FFF2-40B4-BE49-F238E27FC236}">
                <a16:creationId xmlns:a16="http://schemas.microsoft.com/office/drawing/2014/main" id="{F956D6EA-7DF2-498E-B012-05FBD97B24CF}"/>
              </a:ext>
            </a:extLst>
          </p:cNvPr>
          <p:cNvSpPr>
            <a:spLocks noGrp="1"/>
          </p:cNvSpPr>
          <p:nvPr>
            <p:ph idx="1"/>
          </p:nvPr>
        </p:nvSpPr>
        <p:spPr>
          <a:xfrm>
            <a:off x="299804" y="1124262"/>
            <a:ext cx="11053996" cy="5733737"/>
          </a:xfrm>
        </p:spPr>
        <p:txBody>
          <a:bodyPr/>
          <a:lstStyle/>
          <a:p>
            <a:pPr>
              <a:lnSpc>
                <a:spcPct val="150000"/>
              </a:lnSpc>
            </a:pPr>
            <a:r>
              <a:rPr lang="en-IN" sz="2000" dirty="0">
                <a:latin typeface="Times New Roman" panose="02020603050405020304" pitchFamily="18" charset="0"/>
                <a:cs typeface="Times New Roman" panose="02020603050405020304" pitchFamily="18" charset="0"/>
              </a:rPr>
              <a:t>Our research showed that it is possible to predict COVID-19 patients' survival using their clinical characteristics. </a:t>
            </a:r>
          </a:p>
          <a:p>
            <a:pPr>
              <a:lnSpc>
                <a:spcPct val="150000"/>
              </a:lnSpc>
            </a:pPr>
            <a:r>
              <a:rPr lang="en-IN" sz="2000" dirty="0">
                <a:latin typeface="Times New Roman" panose="02020603050405020304" pitchFamily="18" charset="0"/>
                <a:cs typeface="Times New Roman" panose="02020603050405020304" pitchFamily="18" charset="0"/>
              </a:rPr>
              <a:t>High accuracy, sensitivity, and specificity were achieved by the machine learning models, demonstrating their promise as prognostic tools. </a:t>
            </a:r>
          </a:p>
          <a:p>
            <a:pPr>
              <a:lnSpc>
                <a:spcPct val="150000"/>
              </a:lnSpc>
            </a:pPr>
            <a:r>
              <a:rPr lang="en-IN" sz="2000" dirty="0">
                <a:latin typeface="Times New Roman" panose="02020603050405020304" pitchFamily="18" charset="0"/>
                <a:cs typeface="Times New Roman" panose="02020603050405020304" pitchFamily="18" charset="0"/>
              </a:rPr>
              <a:t>Additionally, the feature importance analysis demonstrated the major contributions of particular clinical indicators, underlining their function in the prediction of patient outcomes.</a:t>
            </a:r>
          </a:p>
          <a:p>
            <a:pPr>
              <a:lnSpc>
                <a:spcPct val="150000"/>
              </a:lnSpc>
            </a:pPr>
            <a:endParaRPr lang="en-IN" sz="18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914126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16B3C5-F4FD-472A-89AB-1AD029843DB1}"/>
              </a:ext>
            </a:extLst>
          </p:cNvPr>
          <p:cNvPicPr/>
          <p:nvPr/>
        </p:nvPicPr>
        <p:blipFill rotWithShape="1">
          <a:blip r:embed="rId3"/>
          <a:srcRect t="2370" r="9806" b="17034"/>
          <a:stretch/>
        </p:blipFill>
        <p:spPr bwMode="auto">
          <a:xfrm>
            <a:off x="0" y="727710"/>
            <a:ext cx="5650865" cy="3102610"/>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66992962-2EA6-42F0-AEBA-68106602997E}"/>
              </a:ext>
            </a:extLst>
          </p:cNvPr>
          <p:cNvPicPr/>
          <p:nvPr/>
        </p:nvPicPr>
        <p:blipFill rotWithShape="1">
          <a:blip r:embed="rId4"/>
          <a:srcRect l="1466" t="5484" r="4417" b="28957"/>
          <a:stretch/>
        </p:blipFill>
        <p:spPr bwMode="auto">
          <a:xfrm>
            <a:off x="5506459" y="865505"/>
            <a:ext cx="5706110" cy="2964815"/>
          </a:xfrm>
          <a:prstGeom prst="rect">
            <a:avLst/>
          </a:prstGeom>
          <a:ln>
            <a:noFill/>
          </a:ln>
          <a:extLst>
            <a:ext uri="{53640926-AAD7-44D8-BBD7-CCE9431645EC}">
              <a14:shadowObscured xmlns:a14="http://schemas.microsoft.com/office/drawing/2010/main"/>
            </a:ext>
          </a:extLst>
        </p:spPr>
      </p:pic>
      <p:pic>
        <p:nvPicPr>
          <p:cNvPr id="4" name="Picture 3">
            <a:extLst>
              <a:ext uri="{FF2B5EF4-FFF2-40B4-BE49-F238E27FC236}">
                <a16:creationId xmlns:a16="http://schemas.microsoft.com/office/drawing/2014/main" id="{3655DD43-4F54-4E5C-81E1-E408BD7A3973}"/>
              </a:ext>
            </a:extLst>
          </p:cNvPr>
          <p:cNvPicPr/>
          <p:nvPr/>
        </p:nvPicPr>
        <p:blipFill rotWithShape="1">
          <a:blip r:embed="rId5"/>
          <a:srcRect l="3256" t="7350" r="10786" b="22927"/>
          <a:stretch/>
        </p:blipFill>
        <p:spPr bwMode="auto">
          <a:xfrm>
            <a:off x="298073" y="3871809"/>
            <a:ext cx="5859145" cy="2701290"/>
          </a:xfrm>
          <a:prstGeom prst="rect">
            <a:avLst/>
          </a:prstGeom>
          <a:ln>
            <a:noFill/>
          </a:ln>
          <a:extLst>
            <a:ext uri="{53640926-AAD7-44D8-BBD7-CCE9431645EC}">
              <a14:shadowObscured xmlns:a14="http://schemas.microsoft.com/office/drawing/2010/main"/>
            </a:ext>
          </a:extLst>
        </p:spPr>
      </p:pic>
      <p:sp>
        <p:nvSpPr>
          <p:cNvPr id="5" name="Rectangle 4">
            <a:extLst>
              <a:ext uri="{FF2B5EF4-FFF2-40B4-BE49-F238E27FC236}">
                <a16:creationId xmlns:a16="http://schemas.microsoft.com/office/drawing/2014/main" id="{5018C544-F8E4-4A2E-8CF9-284A9B216708}"/>
              </a:ext>
            </a:extLst>
          </p:cNvPr>
          <p:cNvSpPr/>
          <p:nvPr/>
        </p:nvSpPr>
        <p:spPr>
          <a:xfrm>
            <a:off x="445135" y="91725"/>
            <a:ext cx="7694524" cy="4832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400" b="1" dirty="0">
                <a:solidFill>
                  <a:schemeClr val="tx1"/>
                </a:solidFill>
                <a:latin typeface="Times New Roman" panose="02020603050405020304" pitchFamily="18" charset="0"/>
                <a:cs typeface="Times New Roman" panose="02020603050405020304" pitchFamily="18" charset="0"/>
              </a:rPr>
              <a:t>Accuracy Comparison of different Algorithms</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6781CF64-F899-448D-9DA7-3BD6D57B19A5}"/>
              </a:ext>
            </a:extLst>
          </p:cNvPr>
          <p:cNvSpPr/>
          <p:nvPr/>
        </p:nvSpPr>
        <p:spPr>
          <a:xfrm>
            <a:off x="439685" y="3608282"/>
            <a:ext cx="513795" cy="2495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(e)</a:t>
            </a:r>
          </a:p>
        </p:txBody>
      </p:sp>
      <p:sp>
        <p:nvSpPr>
          <p:cNvPr id="8" name="Rectangle 7">
            <a:extLst>
              <a:ext uri="{FF2B5EF4-FFF2-40B4-BE49-F238E27FC236}">
                <a16:creationId xmlns:a16="http://schemas.microsoft.com/office/drawing/2014/main" id="{558294B0-4CB2-4C0D-ACAF-0D701C8EEF92}"/>
              </a:ext>
            </a:extLst>
          </p:cNvPr>
          <p:cNvSpPr/>
          <p:nvPr/>
        </p:nvSpPr>
        <p:spPr>
          <a:xfrm>
            <a:off x="8859873" y="588874"/>
            <a:ext cx="500472" cy="3041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(d)</a:t>
            </a:r>
          </a:p>
        </p:txBody>
      </p:sp>
      <p:sp>
        <p:nvSpPr>
          <p:cNvPr id="9" name="Rectangle 8">
            <a:extLst>
              <a:ext uri="{FF2B5EF4-FFF2-40B4-BE49-F238E27FC236}">
                <a16:creationId xmlns:a16="http://schemas.microsoft.com/office/drawing/2014/main" id="{5B58035E-7EB7-4128-B810-C856349AF24C}"/>
              </a:ext>
            </a:extLst>
          </p:cNvPr>
          <p:cNvSpPr/>
          <p:nvPr/>
        </p:nvSpPr>
        <p:spPr>
          <a:xfrm>
            <a:off x="5870607" y="616431"/>
            <a:ext cx="500472" cy="2484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(c)</a:t>
            </a:r>
          </a:p>
        </p:txBody>
      </p:sp>
      <p:sp>
        <p:nvSpPr>
          <p:cNvPr id="10" name="Rectangle 9">
            <a:extLst>
              <a:ext uri="{FF2B5EF4-FFF2-40B4-BE49-F238E27FC236}">
                <a16:creationId xmlns:a16="http://schemas.microsoft.com/office/drawing/2014/main" id="{130F2811-ABA8-4C78-B8ED-6E2E4EB913D5}"/>
              </a:ext>
            </a:extLst>
          </p:cNvPr>
          <p:cNvSpPr/>
          <p:nvPr/>
        </p:nvSpPr>
        <p:spPr>
          <a:xfrm>
            <a:off x="3216361" y="644601"/>
            <a:ext cx="513795" cy="248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(b)</a:t>
            </a:r>
          </a:p>
        </p:txBody>
      </p:sp>
      <p:sp>
        <p:nvSpPr>
          <p:cNvPr id="11" name="Rectangle 10">
            <a:extLst>
              <a:ext uri="{FF2B5EF4-FFF2-40B4-BE49-F238E27FC236}">
                <a16:creationId xmlns:a16="http://schemas.microsoft.com/office/drawing/2014/main" id="{C9643CED-4B21-4059-BDAA-D92843DF1335}"/>
              </a:ext>
            </a:extLst>
          </p:cNvPr>
          <p:cNvSpPr/>
          <p:nvPr/>
        </p:nvSpPr>
        <p:spPr>
          <a:xfrm>
            <a:off x="3536325" y="3580725"/>
            <a:ext cx="513795" cy="27715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(f)</a:t>
            </a:r>
          </a:p>
        </p:txBody>
      </p:sp>
      <p:sp>
        <p:nvSpPr>
          <p:cNvPr id="12" name="Rectangle 11">
            <a:extLst>
              <a:ext uri="{FF2B5EF4-FFF2-40B4-BE49-F238E27FC236}">
                <a16:creationId xmlns:a16="http://schemas.microsoft.com/office/drawing/2014/main" id="{1948E503-61A9-48DE-B098-3486B42AA7A6}"/>
              </a:ext>
            </a:extLst>
          </p:cNvPr>
          <p:cNvSpPr/>
          <p:nvPr/>
        </p:nvSpPr>
        <p:spPr>
          <a:xfrm>
            <a:off x="439685" y="616431"/>
            <a:ext cx="500472" cy="2484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(a)</a:t>
            </a:r>
          </a:p>
        </p:txBody>
      </p:sp>
      <p:sp>
        <p:nvSpPr>
          <p:cNvPr id="13" name="Rectangle 12">
            <a:extLst>
              <a:ext uri="{FF2B5EF4-FFF2-40B4-BE49-F238E27FC236}">
                <a16:creationId xmlns:a16="http://schemas.microsoft.com/office/drawing/2014/main" id="{6B901CF5-28FB-430E-8B64-718E14FFEE24}"/>
              </a:ext>
            </a:extLst>
          </p:cNvPr>
          <p:cNvSpPr/>
          <p:nvPr/>
        </p:nvSpPr>
        <p:spPr>
          <a:xfrm>
            <a:off x="7794885" y="3830320"/>
            <a:ext cx="3162925" cy="24388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b="1" dirty="0">
              <a:solidFill>
                <a:schemeClr val="tx1"/>
              </a:solidFill>
              <a:latin typeface="Times New Roman" panose="02020603050405020304" pitchFamily="18" charset="0"/>
              <a:cs typeface="Times New Roman" panose="02020603050405020304" pitchFamily="18" charset="0"/>
            </a:endParaRPr>
          </a:p>
        </p:txBody>
      </p:sp>
      <p:graphicFrame>
        <p:nvGraphicFramePr>
          <p:cNvPr id="15" name="Object 14">
            <a:extLst>
              <a:ext uri="{FF2B5EF4-FFF2-40B4-BE49-F238E27FC236}">
                <a16:creationId xmlns:a16="http://schemas.microsoft.com/office/drawing/2014/main" id="{EF5C3B78-4337-4529-8FB0-91234657FCBA}"/>
              </a:ext>
            </a:extLst>
          </p:cNvPr>
          <p:cNvGraphicFramePr>
            <a:graphicFrameLocks noChangeAspect="1"/>
          </p:cNvGraphicFramePr>
          <p:nvPr>
            <p:extLst>
              <p:ext uri="{D42A27DB-BD31-4B8C-83A1-F6EECF244321}">
                <p14:modId xmlns:p14="http://schemas.microsoft.com/office/powerpoint/2010/main" val="1682294283"/>
              </p:ext>
            </p:extLst>
          </p:nvPr>
        </p:nvGraphicFramePr>
        <p:xfrm>
          <a:off x="5650865" y="3429000"/>
          <a:ext cx="6245856" cy="4380875"/>
        </p:xfrm>
        <a:graphic>
          <a:graphicData uri="http://schemas.openxmlformats.org/presentationml/2006/ole">
            <mc:AlternateContent xmlns:mc="http://schemas.openxmlformats.org/markup-compatibility/2006">
              <mc:Choice xmlns:v="urn:schemas-microsoft-com:vml" Requires="v">
                <p:oleObj spid="_x0000_s1038" name="Graph" r:id="rId6" imgW="9802440" imgH="7502760" progId="Origin95.Graph">
                  <p:embed/>
                </p:oleObj>
              </mc:Choice>
              <mc:Fallback>
                <p:oleObj name="Graph" r:id="rId6" imgW="9802440" imgH="7502760" progId="Origin95.Graph">
                  <p:embed/>
                  <p:pic>
                    <p:nvPicPr>
                      <p:cNvPr id="0" name=""/>
                      <p:cNvPicPr/>
                      <p:nvPr/>
                    </p:nvPicPr>
                    <p:blipFill>
                      <a:blip r:embed="rId7"/>
                      <a:stretch>
                        <a:fillRect/>
                      </a:stretch>
                    </p:blipFill>
                    <p:spPr>
                      <a:xfrm>
                        <a:off x="5650865" y="3429000"/>
                        <a:ext cx="6245856" cy="4380875"/>
                      </a:xfrm>
                      <a:prstGeom prst="rect">
                        <a:avLst/>
                      </a:prstGeom>
                    </p:spPr>
                  </p:pic>
                </p:oleObj>
              </mc:Fallback>
            </mc:AlternateContent>
          </a:graphicData>
        </a:graphic>
      </p:graphicFrame>
      <p:sp>
        <p:nvSpPr>
          <p:cNvPr id="16" name="Rectangle 15">
            <a:extLst>
              <a:ext uri="{FF2B5EF4-FFF2-40B4-BE49-F238E27FC236}">
                <a16:creationId xmlns:a16="http://schemas.microsoft.com/office/drawing/2014/main" id="{6FB022A3-28F3-4381-91EF-9E93AD2A5028}"/>
              </a:ext>
            </a:extLst>
          </p:cNvPr>
          <p:cNvSpPr/>
          <p:nvPr/>
        </p:nvSpPr>
        <p:spPr>
          <a:xfrm>
            <a:off x="6194140" y="3619592"/>
            <a:ext cx="629301" cy="2635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(f)</a:t>
            </a:r>
          </a:p>
        </p:txBody>
      </p:sp>
      <p:sp>
        <p:nvSpPr>
          <p:cNvPr id="17" name="Rectangle 16">
            <a:extLst>
              <a:ext uri="{FF2B5EF4-FFF2-40B4-BE49-F238E27FC236}">
                <a16:creationId xmlns:a16="http://schemas.microsoft.com/office/drawing/2014/main" id="{D4FFD320-84FC-4C81-8C03-CE72E082BA84}"/>
              </a:ext>
            </a:extLst>
          </p:cNvPr>
          <p:cNvSpPr/>
          <p:nvPr/>
        </p:nvSpPr>
        <p:spPr>
          <a:xfrm>
            <a:off x="9953469" y="3883119"/>
            <a:ext cx="2087658" cy="21093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AutoNum type="alphaLcParenBoth"/>
            </a:pPr>
            <a:r>
              <a:rPr lang="en-IN" b="1" dirty="0">
                <a:solidFill>
                  <a:schemeClr val="tx1"/>
                </a:solidFill>
                <a:latin typeface="Times New Roman" panose="02020603050405020304" pitchFamily="18" charset="0"/>
                <a:cs typeface="Times New Roman" panose="02020603050405020304" pitchFamily="18" charset="0"/>
              </a:rPr>
              <a:t>20% Training</a:t>
            </a:r>
          </a:p>
          <a:p>
            <a:pPr marL="342900" indent="-342900" algn="just">
              <a:buAutoNum type="alphaLcParenBoth"/>
            </a:pPr>
            <a:r>
              <a:rPr lang="en-IN" b="1" dirty="0">
                <a:solidFill>
                  <a:schemeClr val="tx1"/>
                </a:solidFill>
                <a:latin typeface="Times New Roman" panose="02020603050405020304" pitchFamily="18" charset="0"/>
                <a:cs typeface="Times New Roman" panose="02020603050405020304" pitchFamily="18" charset="0"/>
              </a:rPr>
              <a:t>30% Training</a:t>
            </a:r>
          </a:p>
          <a:p>
            <a:pPr marL="342900" indent="-342900" algn="just">
              <a:buAutoNum type="alphaLcParenBoth"/>
            </a:pPr>
            <a:r>
              <a:rPr lang="en-IN" b="1" dirty="0">
                <a:solidFill>
                  <a:schemeClr val="tx1"/>
                </a:solidFill>
                <a:latin typeface="Times New Roman" panose="02020603050405020304" pitchFamily="18" charset="0"/>
                <a:cs typeface="Times New Roman" panose="02020603050405020304" pitchFamily="18" charset="0"/>
              </a:rPr>
              <a:t>40 % Training</a:t>
            </a:r>
          </a:p>
          <a:p>
            <a:pPr marL="342900" indent="-342900" algn="just">
              <a:buAutoNum type="alphaLcParenBoth"/>
            </a:pPr>
            <a:r>
              <a:rPr lang="en-IN" b="1" dirty="0">
                <a:solidFill>
                  <a:schemeClr val="tx1"/>
                </a:solidFill>
                <a:latin typeface="Times New Roman" panose="02020603050405020304" pitchFamily="18" charset="0"/>
                <a:cs typeface="Times New Roman" panose="02020603050405020304" pitchFamily="18" charset="0"/>
              </a:rPr>
              <a:t>50% Training</a:t>
            </a:r>
          </a:p>
          <a:p>
            <a:pPr marL="342900" indent="-342900" algn="just">
              <a:buAutoNum type="alphaLcParenBoth"/>
            </a:pPr>
            <a:r>
              <a:rPr lang="en-IN" b="1" dirty="0">
                <a:solidFill>
                  <a:schemeClr val="tx1"/>
                </a:solidFill>
                <a:latin typeface="Times New Roman" panose="02020603050405020304" pitchFamily="18" charset="0"/>
                <a:cs typeface="Times New Roman" panose="02020603050405020304" pitchFamily="18" charset="0"/>
              </a:rPr>
              <a:t>60% Training</a:t>
            </a:r>
          </a:p>
          <a:p>
            <a:pPr marL="342900" indent="-342900" algn="just">
              <a:buAutoNum type="alphaLcParenBoth"/>
            </a:pPr>
            <a:r>
              <a:rPr lang="en-IN" b="1" dirty="0">
                <a:solidFill>
                  <a:schemeClr val="tx1"/>
                </a:solidFill>
                <a:latin typeface="Times New Roman" panose="02020603050405020304" pitchFamily="18" charset="0"/>
                <a:cs typeface="Times New Roman" panose="02020603050405020304" pitchFamily="18" charset="0"/>
              </a:rPr>
              <a:t>70% Training</a:t>
            </a:r>
          </a:p>
          <a:p>
            <a:pPr marL="342900" indent="-342900" algn="just">
              <a:buAutoNum type="alphaLcParenBoth"/>
            </a:pPr>
            <a:r>
              <a:rPr lang="en-IN" b="1" dirty="0">
                <a:solidFill>
                  <a:schemeClr val="tx1"/>
                </a:solidFill>
                <a:latin typeface="Times New Roman" panose="02020603050405020304" pitchFamily="18" charset="0"/>
                <a:cs typeface="Times New Roman" panose="02020603050405020304" pitchFamily="18" charset="0"/>
              </a:rPr>
              <a:t>80% Training</a:t>
            </a:r>
          </a:p>
        </p:txBody>
      </p:sp>
    </p:spTree>
    <p:extLst>
      <p:ext uri="{BB962C8B-B14F-4D97-AF65-F5344CB8AC3E}">
        <p14:creationId xmlns:p14="http://schemas.microsoft.com/office/powerpoint/2010/main" val="1017882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AEAE4C-C842-4D7F-BAEB-1B09BF2E3F14}"/>
              </a:ext>
            </a:extLst>
          </p:cNvPr>
          <p:cNvGraphicFramePr>
            <a:graphicFrameLocks noGrp="1"/>
          </p:cNvGraphicFramePr>
          <p:nvPr>
            <p:extLst>
              <p:ext uri="{D42A27DB-BD31-4B8C-83A1-F6EECF244321}">
                <p14:modId xmlns:p14="http://schemas.microsoft.com/office/powerpoint/2010/main" val="2208781281"/>
              </p:ext>
            </p:extLst>
          </p:nvPr>
        </p:nvGraphicFramePr>
        <p:xfrm>
          <a:off x="734518" y="719528"/>
          <a:ext cx="10268262" cy="5906129"/>
        </p:xfrm>
        <a:graphic>
          <a:graphicData uri="http://schemas.openxmlformats.org/drawingml/2006/table">
            <a:tbl>
              <a:tblPr firstRow="1" firstCol="1" bandRow="1">
                <a:tableStyleId>{616DA210-FB5B-4158-B5E0-FEB733F419BA}</a:tableStyleId>
              </a:tblPr>
              <a:tblGrid>
                <a:gridCol w="1877072">
                  <a:extLst>
                    <a:ext uri="{9D8B030D-6E8A-4147-A177-3AD203B41FA5}">
                      <a16:colId xmlns:a16="http://schemas.microsoft.com/office/drawing/2014/main" val="1170928625"/>
                    </a:ext>
                  </a:extLst>
                </a:gridCol>
                <a:gridCol w="1813486">
                  <a:extLst>
                    <a:ext uri="{9D8B030D-6E8A-4147-A177-3AD203B41FA5}">
                      <a16:colId xmlns:a16="http://schemas.microsoft.com/office/drawing/2014/main" val="1498336025"/>
                    </a:ext>
                  </a:extLst>
                </a:gridCol>
                <a:gridCol w="1734000">
                  <a:extLst>
                    <a:ext uri="{9D8B030D-6E8A-4147-A177-3AD203B41FA5}">
                      <a16:colId xmlns:a16="http://schemas.microsoft.com/office/drawing/2014/main" val="3001744983"/>
                    </a:ext>
                  </a:extLst>
                </a:gridCol>
                <a:gridCol w="1802480">
                  <a:extLst>
                    <a:ext uri="{9D8B030D-6E8A-4147-A177-3AD203B41FA5}">
                      <a16:colId xmlns:a16="http://schemas.microsoft.com/office/drawing/2014/main" val="3202373350"/>
                    </a:ext>
                  </a:extLst>
                </a:gridCol>
                <a:gridCol w="1409944">
                  <a:extLst>
                    <a:ext uri="{9D8B030D-6E8A-4147-A177-3AD203B41FA5}">
                      <a16:colId xmlns:a16="http://schemas.microsoft.com/office/drawing/2014/main" val="3003038908"/>
                    </a:ext>
                  </a:extLst>
                </a:gridCol>
                <a:gridCol w="1631280">
                  <a:extLst>
                    <a:ext uri="{9D8B030D-6E8A-4147-A177-3AD203B41FA5}">
                      <a16:colId xmlns:a16="http://schemas.microsoft.com/office/drawing/2014/main" val="1703331935"/>
                    </a:ext>
                  </a:extLst>
                </a:gridCol>
              </a:tblGrid>
              <a:tr h="345543">
                <a:tc>
                  <a:txBody>
                    <a:bodyPr/>
                    <a:lstStyle/>
                    <a:p>
                      <a:pPr algn="ctr">
                        <a:lnSpc>
                          <a:spcPct val="107000"/>
                        </a:lnSpc>
                        <a:spcAft>
                          <a:spcPts val="0"/>
                        </a:spcAft>
                      </a:pPr>
                      <a:r>
                        <a:rPr lang="en-US" sz="1800" b="1" kern="100" dirty="0">
                          <a:effectLst/>
                          <a:latin typeface="Times New Roman" panose="02020603050405020304" pitchFamily="18" charset="0"/>
                          <a:cs typeface="Times New Roman" panose="02020603050405020304" pitchFamily="18" charset="0"/>
                        </a:rPr>
                        <a:t>Model</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Accuracy</a:t>
                      </a:r>
                      <a:endParaRPr lang="en-IN" sz="18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Recall</a:t>
                      </a:r>
                      <a:endParaRPr lang="en-IN" sz="18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Precision</a:t>
                      </a:r>
                      <a:endParaRPr lang="en-IN" sz="18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b="1" kern="100">
                          <a:effectLst/>
                          <a:latin typeface="Times New Roman" panose="02020603050405020304" pitchFamily="18" charset="0"/>
                          <a:cs typeface="Times New Roman" panose="02020603050405020304" pitchFamily="18" charset="0"/>
                        </a:rPr>
                        <a:t>F1 Score</a:t>
                      </a:r>
                      <a:endParaRPr lang="en-IN" sz="1800" b="1"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0"/>
                        </a:spcAft>
                      </a:pPr>
                      <a:r>
                        <a:rPr lang="en-US" sz="1800" b="1" kern="100" dirty="0">
                          <a:effectLst/>
                          <a:latin typeface="Times New Roman" panose="02020603050405020304" pitchFamily="18" charset="0"/>
                          <a:cs typeface="Times New Roman" panose="02020603050405020304" pitchFamily="18" charset="0"/>
                        </a:rPr>
                        <a:t>AUC</a:t>
                      </a:r>
                      <a:endPar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9278602"/>
                  </a:ext>
                </a:extLst>
              </a:tr>
              <a:tr h="707035">
                <a:tc>
                  <a:txBody>
                    <a:bodyPr/>
                    <a:lstStyle/>
                    <a:p>
                      <a:pPr algn="ctr">
                        <a:lnSpc>
                          <a:spcPct val="107000"/>
                        </a:lnSpc>
                        <a:spcAft>
                          <a:spcPts val="0"/>
                        </a:spcAft>
                      </a:pPr>
                      <a:r>
                        <a:rPr lang="en-US" sz="1200" kern="100" dirty="0">
                          <a:effectLst/>
                        </a:rPr>
                        <a:t>Logistic Regression</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dirty="0">
                          <a:effectLst/>
                        </a:rPr>
                        <a:t>87.12%</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88.34%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96.17%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92.07%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709021254"/>
                  </a:ext>
                </a:extLst>
              </a:tr>
              <a:tr h="345543">
                <a:tc>
                  <a:txBody>
                    <a:bodyPr/>
                    <a:lstStyle/>
                    <a:p>
                      <a:pPr algn="ctr">
                        <a:lnSpc>
                          <a:spcPct val="107000"/>
                        </a:lnSpc>
                        <a:spcAft>
                          <a:spcPts val="0"/>
                        </a:spcAft>
                      </a:pPr>
                      <a:r>
                        <a:rPr lang="en-US" sz="1200" kern="100">
                          <a:effectLst/>
                        </a:rPr>
                        <a:t>Random Forest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87.62%</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77.77%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84.34%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80.33%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11803064"/>
                  </a:ext>
                </a:extLst>
              </a:tr>
              <a:tr h="345543">
                <a:tc>
                  <a:txBody>
                    <a:bodyPr/>
                    <a:lstStyle/>
                    <a:p>
                      <a:pPr algn="ctr">
                        <a:lnSpc>
                          <a:spcPct val="107000"/>
                        </a:lnSpc>
                        <a:spcAft>
                          <a:spcPts val="0"/>
                        </a:spcAft>
                      </a:pPr>
                      <a:r>
                        <a:rPr lang="en-US" sz="1200" kern="100">
                          <a:effectLst/>
                        </a:rPr>
                        <a:t>Decision Tree</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81.68%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75.53%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73.73%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74.33%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860411996"/>
                  </a:ext>
                </a:extLst>
              </a:tr>
              <a:tr h="345543">
                <a:tc>
                  <a:txBody>
                    <a:bodyPr/>
                    <a:lstStyle/>
                    <a:p>
                      <a:pPr algn="ctr">
                        <a:lnSpc>
                          <a:spcPct val="107000"/>
                        </a:lnSpc>
                        <a:spcAft>
                          <a:spcPts val="0"/>
                        </a:spcAft>
                      </a:pPr>
                      <a:r>
                        <a:rPr lang="en-US" sz="1200" kern="100">
                          <a:effectLst/>
                        </a:rPr>
                        <a:t>Naïve Bayes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81.68%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83.46%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75.58%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77.51%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45016752"/>
                  </a:ext>
                </a:extLst>
              </a:tr>
              <a:tr h="707035">
                <a:tc>
                  <a:txBody>
                    <a:bodyPr/>
                    <a:lstStyle/>
                    <a:p>
                      <a:pPr algn="ctr">
                        <a:lnSpc>
                          <a:spcPct val="107000"/>
                        </a:lnSpc>
                        <a:spcAft>
                          <a:spcPts val="0"/>
                        </a:spcAft>
                      </a:pPr>
                      <a:r>
                        <a:rPr lang="en-US" sz="1200" kern="100">
                          <a:effectLst/>
                        </a:rPr>
                        <a:t>K-Nearest Neighbor</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85.15%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74.59%</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79.72%</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76.62%</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250489279"/>
                  </a:ext>
                </a:extLst>
              </a:tr>
              <a:tr h="345543">
                <a:tc>
                  <a:txBody>
                    <a:bodyPr/>
                    <a:lstStyle/>
                    <a:p>
                      <a:pPr algn="ctr">
                        <a:lnSpc>
                          <a:spcPct val="107000"/>
                        </a:lnSpc>
                        <a:spcAft>
                          <a:spcPts val="0"/>
                        </a:spcAft>
                      </a:pPr>
                      <a:r>
                        <a:rPr lang="en-US" sz="1200" kern="100" dirty="0">
                          <a:effectLst/>
                        </a:rPr>
                        <a:t>Xgboost</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88.12%</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79.67%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84.34%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81.63%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dirty="0">
                          <a:effectLst/>
                        </a:rPr>
                        <a:t>94%</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47506424"/>
                  </a:ext>
                </a:extLst>
              </a:tr>
              <a:tr h="345543">
                <a:tc>
                  <a:txBody>
                    <a:bodyPr/>
                    <a:lstStyle/>
                    <a:p>
                      <a:pPr algn="ctr">
                        <a:lnSpc>
                          <a:spcPct val="107000"/>
                        </a:lnSpc>
                        <a:spcAft>
                          <a:spcPts val="0"/>
                        </a:spcAft>
                      </a:pPr>
                      <a:r>
                        <a:rPr lang="en-US" sz="1200" kern="100">
                          <a:effectLst/>
                        </a:rPr>
                        <a:t>Gradient Boost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87.13%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78.24%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82.68%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329074627"/>
                  </a:ext>
                </a:extLst>
              </a:tr>
              <a:tr h="345543">
                <a:tc>
                  <a:txBody>
                    <a:bodyPr/>
                    <a:lstStyle/>
                    <a:p>
                      <a:pPr algn="ctr">
                        <a:lnSpc>
                          <a:spcPct val="107000"/>
                        </a:lnSpc>
                        <a:spcAft>
                          <a:spcPts val="0"/>
                        </a:spcAft>
                      </a:pPr>
                      <a:r>
                        <a:rPr lang="en-US" sz="1200" kern="100">
                          <a:effectLst/>
                        </a:rPr>
                        <a:t>Adaboost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85.15%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77.76%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78.68%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78.20%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136360599"/>
                  </a:ext>
                </a:extLst>
              </a:tr>
              <a:tr h="345543">
                <a:tc>
                  <a:txBody>
                    <a:bodyPr/>
                    <a:lstStyle/>
                    <a:p>
                      <a:pPr algn="ctr">
                        <a:lnSpc>
                          <a:spcPct val="107000"/>
                        </a:lnSpc>
                        <a:spcAft>
                          <a:spcPts val="0"/>
                        </a:spcAft>
                      </a:pPr>
                      <a:r>
                        <a:rPr lang="en-US" sz="1200" kern="100">
                          <a:effectLst/>
                        </a:rPr>
                        <a:t>Catboost</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87.13%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dirty="0">
                          <a:effectLst/>
                        </a:rPr>
                        <a:t>78.24%</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82.68%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80.10%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995942789"/>
                  </a:ext>
                </a:extLst>
              </a:tr>
              <a:tr h="345543">
                <a:tc>
                  <a:txBody>
                    <a:bodyPr/>
                    <a:lstStyle/>
                    <a:p>
                      <a:pPr algn="ctr">
                        <a:lnSpc>
                          <a:spcPct val="107000"/>
                        </a:lnSpc>
                        <a:spcAft>
                          <a:spcPts val="0"/>
                        </a:spcAft>
                      </a:pPr>
                      <a:r>
                        <a:rPr lang="en-US" sz="1200" kern="100">
                          <a:effectLst/>
                        </a:rPr>
                        <a:t>Extratrees</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87.62%</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76.70%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84.34%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80.30%</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92%</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35974708"/>
                  </a:ext>
                </a:extLst>
              </a:tr>
              <a:tr h="345543">
                <a:tc>
                  <a:txBody>
                    <a:bodyPr/>
                    <a:lstStyle/>
                    <a:p>
                      <a:pPr algn="ctr">
                        <a:lnSpc>
                          <a:spcPct val="107000"/>
                        </a:lnSpc>
                        <a:spcAft>
                          <a:spcPts val="0"/>
                        </a:spcAft>
                      </a:pPr>
                      <a:r>
                        <a:rPr lang="en-US" sz="1200" kern="100">
                          <a:effectLst/>
                        </a:rPr>
                        <a:t>LSTM</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93.7%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84.67%</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72.56%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85.43%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797400554"/>
                  </a:ext>
                </a:extLst>
              </a:tr>
              <a:tr h="345543">
                <a:tc>
                  <a:txBody>
                    <a:bodyPr/>
                    <a:lstStyle/>
                    <a:p>
                      <a:pPr algn="ctr">
                        <a:lnSpc>
                          <a:spcPct val="107000"/>
                        </a:lnSpc>
                        <a:spcAft>
                          <a:spcPts val="0"/>
                        </a:spcAft>
                      </a:pPr>
                      <a:r>
                        <a:rPr lang="en-US" sz="1200" kern="100">
                          <a:effectLst/>
                        </a:rPr>
                        <a:t>SVM</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91.58%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68.18%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90.9%</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77.92%</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2726245752"/>
                  </a:ext>
                </a:extLst>
              </a:tr>
              <a:tr h="345543">
                <a:tc>
                  <a:txBody>
                    <a:bodyPr/>
                    <a:lstStyle/>
                    <a:p>
                      <a:pPr algn="ctr">
                        <a:lnSpc>
                          <a:spcPct val="107000"/>
                        </a:lnSpc>
                        <a:spcAft>
                          <a:spcPts val="0"/>
                        </a:spcAft>
                      </a:pPr>
                      <a:r>
                        <a:rPr lang="en-US" sz="1200" kern="100">
                          <a:effectLst/>
                        </a:rPr>
                        <a:t>1-D CNN</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90.5%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84.09%</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72.54%</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77.89%</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87.6%</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3013375257"/>
                  </a:ext>
                </a:extLst>
              </a:tr>
              <a:tr h="345543">
                <a:tc>
                  <a:txBody>
                    <a:bodyPr/>
                    <a:lstStyle/>
                    <a:p>
                      <a:pPr algn="ctr">
                        <a:lnSpc>
                          <a:spcPct val="107000"/>
                        </a:lnSpc>
                        <a:spcAft>
                          <a:spcPts val="0"/>
                        </a:spcAft>
                      </a:pPr>
                      <a:r>
                        <a:rPr lang="en-US" sz="1200" kern="100">
                          <a:effectLst/>
                        </a:rPr>
                        <a:t>LightGBM</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98%</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94.13%</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95.45%</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a:effectLst/>
                        </a:rPr>
                        <a:t>93.1%</a:t>
                      </a:r>
                      <a:endParaRPr lang="en-IN" sz="1100" kern="10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tc>
                  <a:txBody>
                    <a:bodyPr/>
                    <a:lstStyle/>
                    <a:p>
                      <a:pPr algn="ctr">
                        <a:lnSpc>
                          <a:spcPct val="107000"/>
                        </a:lnSpc>
                        <a:spcAft>
                          <a:spcPts val="0"/>
                        </a:spcAft>
                      </a:pPr>
                      <a:r>
                        <a:rPr lang="en-US" sz="1200" kern="100" dirty="0">
                          <a:effectLst/>
                        </a:rPr>
                        <a:t>99%</a:t>
                      </a:r>
                      <a:endParaRPr lang="en-IN" sz="1100" kern="100" dirty="0">
                        <a:effectLst/>
                        <a:latin typeface="Calibri" panose="020F0502020204030204" pitchFamily="34" charset="0"/>
                        <a:ea typeface="Calibri" panose="020F0502020204030204" pitchFamily="34" charset="0"/>
                        <a:cs typeface="Mangal" panose="02040503050203030202" pitchFamily="18" charset="0"/>
                      </a:endParaRPr>
                    </a:p>
                  </a:txBody>
                  <a:tcPr marL="68580" marR="68580" marT="0" marB="0"/>
                </a:tc>
                <a:extLst>
                  <a:ext uri="{0D108BD9-81ED-4DB2-BD59-A6C34878D82A}">
                    <a16:rowId xmlns:a16="http://schemas.microsoft.com/office/drawing/2014/main" val="1860438207"/>
                  </a:ext>
                </a:extLst>
              </a:tr>
            </a:tbl>
          </a:graphicData>
        </a:graphic>
      </p:graphicFrame>
      <p:sp>
        <p:nvSpPr>
          <p:cNvPr id="3" name="Rectangle 2">
            <a:extLst>
              <a:ext uri="{FF2B5EF4-FFF2-40B4-BE49-F238E27FC236}">
                <a16:creationId xmlns:a16="http://schemas.microsoft.com/office/drawing/2014/main" id="{40492C2A-22E3-4A50-9001-0A912D45245C}"/>
              </a:ext>
            </a:extLst>
          </p:cNvPr>
          <p:cNvSpPr/>
          <p:nvPr/>
        </p:nvSpPr>
        <p:spPr>
          <a:xfrm>
            <a:off x="4302177" y="0"/>
            <a:ext cx="2923082" cy="5846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b="1" dirty="0">
              <a:solidFill>
                <a:schemeClr val="tx1"/>
              </a:solidFill>
              <a:latin typeface="Times New Roman" panose="02020603050405020304" pitchFamily="18" charset="0"/>
              <a:cs typeface="Times New Roman" panose="02020603050405020304" pitchFamily="18" charset="0"/>
            </a:endParaRPr>
          </a:p>
          <a:p>
            <a:pPr algn="ctr"/>
            <a:r>
              <a:rPr lang="en-IN" sz="1600" b="1" dirty="0">
                <a:solidFill>
                  <a:schemeClr val="tx1"/>
                </a:solidFill>
                <a:latin typeface="Times New Roman" panose="02020603050405020304" pitchFamily="18" charset="0"/>
                <a:cs typeface="Times New Roman" panose="02020603050405020304" pitchFamily="18" charset="0"/>
              </a:rPr>
              <a:t>Performance of the different models</a:t>
            </a:r>
          </a:p>
          <a:p>
            <a:pPr algn="ctr"/>
            <a:endParaRPr lang="en-IN" dirty="0"/>
          </a:p>
        </p:txBody>
      </p:sp>
    </p:spTree>
    <p:extLst>
      <p:ext uri="{BB962C8B-B14F-4D97-AF65-F5344CB8AC3E}">
        <p14:creationId xmlns:p14="http://schemas.microsoft.com/office/powerpoint/2010/main" val="474980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2C83-7C35-4D3C-8EDC-2B69F427DF21}"/>
              </a:ext>
            </a:extLst>
          </p:cNvPr>
          <p:cNvSpPr>
            <a:spLocks noGrp="1"/>
          </p:cNvSpPr>
          <p:nvPr>
            <p:ph type="title"/>
          </p:nvPr>
        </p:nvSpPr>
        <p:spPr>
          <a:xfrm>
            <a:off x="838200" y="365125"/>
            <a:ext cx="10515600" cy="534285"/>
          </a:xfrm>
        </p:spPr>
        <p:txBody>
          <a:bodyPr>
            <a:normAutofit/>
          </a:bodyPr>
          <a:lstStyle/>
          <a:p>
            <a:r>
              <a:rPr lang="en-IN" sz="3200" b="1" dirty="0">
                <a:latin typeface="Times New Roman" panose="02020603050405020304" pitchFamily="18" charset="0"/>
                <a:cs typeface="Times New Roman" panose="02020603050405020304" pitchFamily="18" charset="0"/>
              </a:rPr>
              <a:t>Evaluation AUC-ROC </a:t>
            </a:r>
          </a:p>
        </p:txBody>
      </p:sp>
      <p:pic>
        <p:nvPicPr>
          <p:cNvPr id="4" name="Content Placeholder 3">
            <a:extLst>
              <a:ext uri="{FF2B5EF4-FFF2-40B4-BE49-F238E27FC236}">
                <a16:creationId xmlns:a16="http://schemas.microsoft.com/office/drawing/2014/main" id="{8EAE2B37-C618-446A-B455-20557EB63EC3}"/>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41503" y="899410"/>
            <a:ext cx="3501108" cy="2972863"/>
          </a:xfrm>
          <a:prstGeom prst="rect">
            <a:avLst/>
          </a:prstGeom>
          <a:noFill/>
          <a:ln>
            <a:noFill/>
          </a:ln>
        </p:spPr>
      </p:pic>
      <p:pic>
        <p:nvPicPr>
          <p:cNvPr id="5" name="Picture 4">
            <a:extLst>
              <a:ext uri="{FF2B5EF4-FFF2-40B4-BE49-F238E27FC236}">
                <a16:creationId xmlns:a16="http://schemas.microsoft.com/office/drawing/2014/main" id="{335F9200-5ECD-4DD6-A127-FF9D2D565B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43663" y="899410"/>
            <a:ext cx="3501108" cy="2972863"/>
          </a:xfrm>
          <a:prstGeom prst="rect">
            <a:avLst/>
          </a:prstGeom>
        </p:spPr>
      </p:pic>
      <p:pic>
        <p:nvPicPr>
          <p:cNvPr id="6" name="Picture 5">
            <a:extLst>
              <a:ext uri="{FF2B5EF4-FFF2-40B4-BE49-F238E27FC236}">
                <a16:creationId xmlns:a16="http://schemas.microsoft.com/office/drawing/2014/main" id="{9ACBBFB5-2182-4000-8B67-524FFDD1EFD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4771" y="899409"/>
            <a:ext cx="3672999" cy="2972863"/>
          </a:xfrm>
          <a:prstGeom prst="rect">
            <a:avLst/>
          </a:prstGeom>
        </p:spPr>
      </p:pic>
      <p:sp>
        <p:nvSpPr>
          <p:cNvPr id="7" name="Rectangle 6">
            <a:extLst>
              <a:ext uri="{FF2B5EF4-FFF2-40B4-BE49-F238E27FC236}">
                <a16:creationId xmlns:a16="http://schemas.microsoft.com/office/drawing/2014/main" id="{CA85C690-725C-4528-973A-2DD86AAAE04D}"/>
              </a:ext>
            </a:extLst>
          </p:cNvPr>
          <p:cNvSpPr/>
          <p:nvPr/>
        </p:nvSpPr>
        <p:spPr>
          <a:xfrm>
            <a:off x="861439" y="3872272"/>
            <a:ext cx="2429656" cy="719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(a) AUC-ROC curve for Light GBM</a:t>
            </a:r>
          </a:p>
        </p:txBody>
      </p:sp>
      <p:sp>
        <p:nvSpPr>
          <p:cNvPr id="8" name="Rectangle 7">
            <a:extLst>
              <a:ext uri="{FF2B5EF4-FFF2-40B4-BE49-F238E27FC236}">
                <a16:creationId xmlns:a16="http://schemas.microsoft.com/office/drawing/2014/main" id="{E0CD2DD9-1298-4EE7-B200-C83F924DC8F7}"/>
              </a:ext>
            </a:extLst>
          </p:cNvPr>
          <p:cNvSpPr/>
          <p:nvPr/>
        </p:nvSpPr>
        <p:spPr>
          <a:xfrm>
            <a:off x="4886794" y="3964900"/>
            <a:ext cx="2158583" cy="6145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(b) AUC-ROC curve for SVM</a:t>
            </a:r>
          </a:p>
        </p:txBody>
      </p:sp>
      <p:sp>
        <p:nvSpPr>
          <p:cNvPr id="9" name="Rectangle 8">
            <a:extLst>
              <a:ext uri="{FF2B5EF4-FFF2-40B4-BE49-F238E27FC236}">
                <a16:creationId xmlns:a16="http://schemas.microsoft.com/office/drawing/2014/main" id="{3E504A1C-1D6A-402A-8FA0-B1D8E3DAB938}"/>
              </a:ext>
            </a:extLst>
          </p:cNvPr>
          <p:cNvSpPr/>
          <p:nvPr/>
        </p:nvSpPr>
        <p:spPr>
          <a:xfrm>
            <a:off x="8416224" y="3849789"/>
            <a:ext cx="2429655" cy="7195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(c) AUC-ROC curve for 1D CNN</a:t>
            </a:r>
          </a:p>
        </p:txBody>
      </p:sp>
      <p:sp>
        <p:nvSpPr>
          <p:cNvPr id="11" name="Rectangle 10">
            <a:extLst>
              <a:ext uri="{FF2B5EF4-FFF2-40B4-BE49-F238E27FC236}">
                <a16:creationId xmlns:a16="http://schemas.microsoft.com/office/drawing/2014/main" id="{9D795EC5-EC3D-40FF-BA34-18666DF8934F}"/>
              </a:ext>
            </a:extLst>
          </p:cNvPr>
          <p:cNvSpPr/>
          <p:nvPr/>
        </p:nvSpPr>
        <p:spPr>
          <a:xfrm>
            <a:off x="374754" y="4591800"/>
            <a:ext cx="11497456" cy="2230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A perfect classifier would have an AUC of 1, and it would always give a positive occurrence a higher score than a negative occurrence. </a:t>
            </a:r>
          </a:p>
          <a:p>
            <a:pPr marL="285750" indent="-285750" algn="just">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In addition, a perfect classifier would not have any false positives or false negatives. Figure  illustrates the area under the curve (AUC) as well as the receiver operating characteristic (ROC) curve for each of the machine learning algorithms that were applied during the process of developing our model.</a:t>
            </a:r>
            <a:endParaRPr lang="en-IN" dirty="0">
              <a:solidFill>
                <a:schemeClr val="tx1"/>
              </a:solidFill>
            </a:endParaRPr>
          </a:p>
        </p:txBody>
      </p:sp>
    </p:spTree>
    <p:extLst>
      <p:ext uri="{BB962C8B-B14F-4D97-AF65-F5344CB8AC3E}">
        <p14:creationId xmlns:p14="http://schemas.microsoft.com/office/powerpoint/2010/main" val="4258865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546F-FA57-4A87-875A-5806D6D2B5F6}"/>
              </a:ext>
            </a:extLst>
          </p:cNvPr>
          <p:cNvSpPr>
            <a:spLocks noGrp="1"/>
          </p:cNvSpPr>
          <p:nvPr>
            <p:ph type="title"/>
          </p:nvPr>
        </p:nvSpPr>
        <p:spPr>
          <a:xfrm>
            <a:off x="838200" y="719528"/>
            <a:ext cx="10515600" cy="74952"/>
          </a:xfrm>
        </p:spPr>
        <p:txBody>
          <a:bodyPr>
            <a:noAutofit/>
          </a:bodyPr>
          <a:lstStyle/>
          <a:p>
            <a:r>
              <a:rPr lang="en-IN" sz="3200" b="1" dirty="0">
                <a:latin typeface="Times New Roman" panose="02020603050405020304" pitchFamily="18" charset="0"/>
                <a:cs typeface="Times New Roman" panose="02020603050405020304" pitchFamily="18" charset="0"/>
              </a:rPr>
              <a:t>Feature and Density Plot</a:t>
            </a:r>
            <a:br>
              <a:rPr lang="en-IN" sz="3200" b="1" dirty="0">
                <a:latin typeface="Times New Roman" panose="02020603050405020304" pitchFamily="18" charset="0"/>
                <a:cs typeface="Times New Roman" panose="02020603050405020304" pitchFamily="18" charset="0"/>
              </a:rPr>
            </a:br>
            <a:endParaRPr lang="en-IN" sz="32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4AA96131-C488-4984-AAE6-C576CCD5C3A7}"/>
              </a:ext>
            </a:extLst>
          </p:cNvPr>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524864" y="914516"/>
            <a:ext cx="3297238" cy="2404131"/>
          </a:xfrm>
          <a:prstGeom prst="rect">
            <a:avLst/>
          </a:prstGeom>
        </p:spPr>
      </p:pic>
      <p:sp>
        <p:nvSpPr>
          <p:cNvPr id="6" name="Rectangle 5">
            <a:extLst>
              <a:ext uri="{FF2B5EF4-FFF2-40B4-BE49-F238E27FC236}">
                <a16:creationId xmlns:a16="http://schemas.microsoft.com/office/drawing/2014/main" id="{07C0B175-416E-4338-9E0A-42DB611185C8}"/>
              </a:ext>
            </a:extLst>
          </p:cNvPr>
          <p:cNvSpPr/>
          <p:nvPr/>
        </p:nvSpPr>
        <p:spPr>
          <a:xfrm>
            <a:off x="1506421" y="3429000"/>
            <a:ext cx="1334124" cy="3597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(a) Hs-CRP</a:t>
            </a:r>
          </a:p>
        </p:txBody>
      </p:sp>
      <p:pic>
        <p:nvPicPr>
          <p:cNvPr id="7" name="Picture 6">
            <a:extLst>
              <a:ext uri="{FF2B5EF4-FFF2-40B4-BE49-F238E27FC236}">
                <a16:creationId xmlns:a16="http://schemas.microsoft.com/office/drawing/2014/main" id="{C44A6A12-C824-4269-945E-B320D129370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761752" y="871473"/>
            <a:ext cx="3525577" cy="2401094"/>
          </a:xfrm>
          <a:prstGeom prst="rect">
            <a:avLst/>
          </a:prstGeom>
        </p:spPr>
      </p:pic>
      <p:sp>
        <p:nvSpPr>
          <p:cNvPr id="9" name="Rectangle 8">
            <a:extLst>
              <a:ext uri="{FF2B5EF4-FFF2-40B4-BE49-F238E27FC236}">
                <a16:creationId xmlns:a16="http://schemas.microsoft.com/office/drawing/2014/main" id="{2A6FC6B9-E9A2-4EC5-A53E-11221B71423A}"/>
              </a:ext>
            </a:extLst>
          </p:cNvPr>
          <p:cNvSpPr/>
          <p:nvPr/>
        </p:nvSpPr>
        <p:spPr>
          <a:xfrm>
            <a:off x="4303036" y="3272567"/>
            <a:ext cx="2503358" cy="5996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Times New Roman" panose="02020603050405020304" pitchFamily="18" charset="0"/>
                <a:cs typeface="Times New Roman" panose="02020603050405020304" pitchFamily="18" charset="0"/>
              </a:rPr>
              <a:t>(b) LYMPHOCYTES</a:t>
            </a:r>
          </a:p>
        </p:txBody>
      </p:sp>
      <p:pic>
        <p:nvPicPr>
          <p:cNvPr id="10" name="Picture 9">
            <a:extLst>
              <a:ext uri="{FF2B5EF4-FFF2-40B4-BE49-F238E27FC236}">
                <a16:creationId xmlns:a16="http://schemas.microsoft.com/office/drawing/2014/main" id="{08D82606-F1D2-491E-8089-878B61DA38E3}"/>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287328" y="757004"/>
            <a:ext cx="3398252" cy="2524167"/>
          </a:xfrm>
          <a:prstGeom prst="rect">
            <a:avLst/>
          </a:prstGeom>
        </p:spPr>
      </p:pic>
      <p:sp>
        <p:nvSpPr>
          <p:cNvPr id="11" name="Rectangle 10">
            <a:extLst>
              <a:ext uri="{FF2B5EF4-FFF2-40B4-BE49-F238E27FC236}">
                <a16:creationId xmlns:a16="http://schemas.microsoft.com/office/drawing/2014/main" id="{8D14E8D4-9B72-41D5-BDA7-0BC70FBF3CD6}"/>
              </a:ext>
            </a:extLst>
          </p:cNvPr>
          <p:cNvSpPr/>
          <p:nvPr/>
        </p:nvSpPr>
        <p:spPr>
          <a:xfrm>
            <a:off x="8442729" y="3272567"/>
            <a:ext cx="1693888" cy="4796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(c) IL-6</a:t>
            </a:r>
          </a:p>
        </p:txBody>
      </p:sp>
      <p:sp>
        <p:nvSpPr>
          <p:cNvPr id="14" name="Rectangle 13">
            <a:extLst>
              <a:ext uri="{FF2B5EF4-FFF2-40B4-BE49-F238E27FC236}">
                <a16:creationId xmlns:a16="http://schemas.microsoft.com/office/drawing/2014/main" id="{6D336910-D55F-4DDE-949B-BC029C09D317}"/>
              </a:ext>
            </a:extLst>
          </p:cNvPr>
          <p:cNvSpPr/>
          <p:nvPr/>
        </p:nvSpPr>
        <p:spPr>
          <a:xfrm>
            <a:off x="149902" y="3872173"/>
            <a:ext cx="12042097" cy="29108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We have the feature density histograms of surviving and death patients to assist us understand how various clinical factors differ in predicting patient death and survival. </a:t>
            </a:r>
          </a:p>
          <a:p>
            <a:pPr marL="285750" indent="-285750" algn="just">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The value of HS_CRP was found to be significantly greater in patients who did not survive compared to individuals who survived.</a:t>
            </a:r>
          </a:p>
          <a:p>
            <a:pPr marL="285750" indent="-285750" algn="just">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Additionally, it can be shown that the lymphocyte (%) value is higher for patients who survived in comparison to patients who died. </a:t>
            </a:r>
          </a:p>
        </p:txBody>
      </p:sp>
    </p:spTree>
    <p:extLst>
      <p:ext uri="{BB962C8B-B14F-4D97-AF65-F5344CB8AC3E}">
        <p14:creationId xmlns:p14="http://schemas.microsoft.com/office/powerpoint/2010/main" val="489338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F829-3E3F-4E02-9222-419285665C81}"/>
              </a:ext>
            </a:extLst>
          </p:cNvPr>
          <p:cNvSpPr>
            <a:spLocks noGrp="1"/>
          </p:cNvSpPr>
          <p:nvPr>
            <p:ph type="title"/>
          </p:nvPr>
        </p:nvSpPr>
        <p:spPr>
          <a:xfrm>
            <a:off x="839788" y="0"/>
            <a:ext cx="4180622" cy="1892968"/>
          </a:xfrm>
        </p:spPr>
        <p:txBody>
          <a:bodyPr>
            <a:normAutofit/>
          </a:bodyPr>
          <a:lstStyle/>
          <a:p>
            <a:r>
              <a:rPr lang="en-IN" b="1" dirty="0">
                <a:latin typeface="Times New Roman" panose="02020603050405020304" pitchFamily="18" charset="0"/>
                <a:cs typeface="Times New Roman" panose="02020603050405020304" pitchFamily="18" charset="0"/>
              </a:rPr>
              <a:t>Bland Altman Analysis:</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DF1A5D35-6A57-4B38-9050-1EF46D49C451}"/>
              </a:ext>
            </a:extLst>
          </p:cNvPr>
          <p:cNvSpPr>
            <a:spLocks noGrp="1"/>
          </p:cNvSpPr>
          <p:nvPr>
            <p:ph type="body" sz="half" idx="2"/>
          </p:nvPr>
        </p:nvSpPr>
        <p:spPr/>
        <p:txBody>
          <a:bodyPr/>
          <a:lstStyle/>
          <a:p>
            <a:pPr algn="just">
              <a:lnSpc>
                <a:spcPct val="150000"/>
              </a:lnSpc>
            </a:pPr>
            <a:r>
              <a:rPr lang="en-IN" sz="2000" dirty="0">
                <a:latin typeface="Times New Roman" panose="02020603050405020304" pitchFamily="18" charset="0"/>
                <a:cs typeface="Times New Roman" panose="02020603050405020304" pitchFamily="18" charset="0"/>
              </a:rPr>
              <a:t>Analysis methods such as the Bland-Altman analysis are commonly used in the area of biomedical research. This method is used to examine the degree of agreement between two measurements that are taken on a continuous scale.</a:t>
            </a:r>
          </a:p>
          <a:p>
            <a:endParaRPr lang="en-IN" dirty="0"/>
          </a:p>
        </p:txBody>
      </p:sp>
      <p:sp>
        <p:nvSpPr>
          <p:cNvPr id="7" name="Picture Placeholder 6">
            <a:extLst>
              <a:ext uri="{FF2B5EF4-FFF2-40B4-BE49-F238E27FC236}">
                <a16:creationId xmlns:a16="http://schemas.microsoft.com/office/drawing/2014/main" id="{06E9C3B8-3029-4DDD-A152-4EEB146B6051}"/>
              </a:ext>
            </a:extLst>
          </p:cNvPr>
          <p:cNvSpPr>
            <a:spLocks noGrp="1"/>
          </p:cNvSpPr>
          <p:nvPr>
            <p:ph type="pic" idx="1"/>
          </p:nvPr>
        </p:nvSpPr>
        <p:spPr/>
      </p:sp>
      <p:pic>
        <p:nvPicPr>
          <p:cNvPr id="8" name="Picture 7">
            <a:extLst>
              <a:ext uri="{FF2B5EF4-FFF2-40B4-BE49-F238E27FC236}">
                <a16:creationId xmlns:a16="http://schemas.microsoft.com/office/drawing/2014/main" id="{32B846AA-6E84-4AD3-9C09-279B30DB829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5023586" y="996950"/>
            <a:ext cx="6328626" cy="4864100"/>
          </a:xfrm>
          <a:prstGeom prst="rect">
            <a:avLst/>
          </a:prstGeom>
        </p:spPr>
      </p:pic>
    </p:spTree>
    <p:extLst>
      <p:ext uri="{BB962C8B-B14F-4D97-AF65-F5344CB8AC3E}">
        <p14:creationId xmlns:p14="http://schemas.microsoft.com/office/powerpoint/2010/main" val="8579345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13AAF-72D1-44C2-AE7A-2A1693E11900}"/>
              </a:ext>
            </a:extLst>
          </p:cNvPr>
          <p:cNvSpPr>
            <a:spLocks noGrp="1"/>
          </p:cNvSpPr>
          <p:nvPr>
            <p:ph type="title"/>
          </p:nvPr>
        </p:nvSpPr>
        <p:spPr>
          <a:xfrm>
            <a:off x="128335" y="-112294"/>
            <a:ext cx="4995813" cy="1828798"/>
          </a:xfrm>
        </p:spPr>
        <p:txBody>
          <a:bodyPr>
            <a:normAutofit/>
          </a:bodyPr>
          <a:lstStyle/>
          <a:p>
            <a:r>
              <a:rPr lang="en-IN" b="1" dirty="0">
                <a:latin typeface="Times New Roman" panose="02020603050405020304" pitchFamily="18" charset="0"/>
                <a:cs typeface="Times New Roman" panose="02020603050405020304" pitchFamily="18" charset="0"/>
              </a:rPr>
              <a:t>Shapley Additive Explanation(SHAP):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FB6EC787-D345-415D-91C7-FA5F28A84E77}"/>
              </a:ext>
            </a:extLst>
          </p:cNvPr>
          <p:cNvSpPr>
            <a:spLocks noGrp="1"/>
          </p:cNvSpPr>
          <p:nvPr>
            <p:ph type="body" sz="half" idx="2"/>
          </p:nvPr>
        </p:nvSpPr>
        <p:spPr>
          <a:xfrm>
            <a:off x="128337" y="1716504"/>
            <a:ext cx="4995813" cy="5141495"/>
          </a:xfrm>
        </p:spPr>
        <p:txBody>
          <a:bodyPr>
            <a:noAutofit/>
          </a:bodyPr>
          <a:lstStyle/>
          <a:p>
            <a:pPr algn="just">
              <a:lnSpc>
                <a:spcPct val="100000"/>
              </a:lnSpc>
            </a:pPr>
            <a:r>
              <a:rPr lang="en-IN" sz="2000" dirty="0">
                <a:latin typeface="Times New Roman" panose="02020603050405020304" pitchFamily="18" charset="0"/>
                <a:cs typeface="Times New Roman" panose="02020603050405020304" pitchFamily="18" charset="0"/>
              </a:rPr>
              <a:t>Game-theoretic classifier explanation tool SHAP is prominent.  The contribution of each feature to a prediction determines its Shapley value.  SHAP Beeswarm plot for Random Forest classifier. The beeswarm graphic provides a rich global interpretation summary for the random forest classifier. Each plot dot represents a data point. Feature names are ordered by importance on the y-axis. SHAP values are on the x-axis. Feature values are shown by colour gradient. The graphic contains more feature data for the redder spots. </a:t>
            </a:r>
          </a:p>
        </p:txBody>
      </p:sp>
      <p:sp>
        <p:nvSpPr>
          <p:cNvPr id="7" name="Picture Placeholder 6">
            <a:extLst>
              <a:ext uri="{FF2B5EF4-FFF2-40B4-BE49-F238E27FC236}">
                <a16:creationId xmlns:a16="http://schemas.microsoft.com/office/drawing/2014/main" id="{AD6B8185-EE3E-4A78-85C5-E90AFEF9D454}"/>
              </a:ext>
            </a:extLst>
          </p:cNvPr>
          <p:cNvSpPr>
            <a:spLocks noGrp="1"/>
          </p:cNvSpPr>
          <p:nvPr>
            <p:ph type="pic" idx="1"/>
          </p:nvPr>
        </p:nvSpPr>
        <p:spPr>
          <a:xfrm>
            <a:off x="5403533" y="1004327"/>
            <a:ext cx="6172200" cy="4873625"/>
          </a:xfrm>
        </p:spPr>
      </p:sp>
      <p:pic>
        <p:nvPicPr>
          <p:cNvPr id="8" name="Picture 7">
            <a:extLst>
              <a:ext uri="{FF2B5EF4-FFF2-40B4-BE49-F238E27FC236}">
                <a16:creationId xmlns:a16="http://schemas.microsoft.com/office/drawing/2014/main" id="{9AF27B74-0848-4D40-8253-69C9137D100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403532" y="1004327"/>
            <a:ext cx="6451583" cy="4995420"/>
          </a:xfrm>
          <a:prstGeom prst="rect">
            <a:avLst/>
          </a:prstGeom>
          <a:noFill/>
          <a:ln>
            <a:noFill/>
          </a:ln>
        </p:spPr>
      </p:pic>
    </p:spTree>
    <p:extLst>
      <p:ext uri="{BB962C8B-B14F-4D97-AF65-F5344CB8AC3E}">
        <p14:creationId xmlns:p14="http://schemas.microsoft.com/office/powerpoint/2010/main" val="35642582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8A49-1FA6-48DA-89C0-7FBF0254B541}"/>
              </a:ext>
            </a:extLst>
          </p:cNvPr>
          <p:cNvSpPr>
            <a:spLocks noGrp="1"/>
          </p:cNvSpPr>
          <p:nvPr>
            <p:ph type="title"/>
          </p:nvPr>
        </p:nvSpPr>
        <p:spPr>
          <a:xfrm>
            <a:off x="334780" y="365126"/>
            <a:ext cx="11019020" cy="684186"/>
          </a:xfrm>
        </p:spPr>
        <p:txBody>
          <a:bodyPr>
            <a:norm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DAA0C2C-375D-409D-96CE-F7B554E2F139}"/>
              </a:ext>
            </a:extLst>
          </p:cNvPr>
          <p:cNvSpPr>
            <a:spLocks noGrp="1"/>
          </p:cNvSpPr>
          <p:nvPr>
            <p:ph idx="1"/>
          </p:nvPr>
        </p:nvSpPr>
        <p:spPr>
          <a:xfrm>
            <a:off x="194872" y="944380"/>
            <a:ext cx="11662348" cy="5548494"/>
          </a:xfrm>
        </p:spPr>
        <p:txBody>
          <a:bodyPr/>
          <a:lstStyle/>
          <a:p>
            <a:pPr algn="just">
              <a:lnSpc>
                <a:spcPct val="150000"/>
              </a:lnSpc>
            </a:pPr>
            <a:r>
              <a:rPr lang="en-IN" sz="2000" dirty="0">
                <a:latin typeface="Times New Roman" panose="02020603050405020304" pitchFamily="18" charset="0"/>
                <a:cs typeface="Times New Roman" panose="02020603050405020304" pitchFamily="18" charset="0"/>
              </a:rPr>
              <a:t>In this present study, we created a prediction algorithm with the intention of assisting the healthcare system in improving clinic decision-making and concentrating on COVID-19-infected patients.</a:t>
            </a:r>
          </a:p>
          <a:p>
            <a:pPr algn="just">
              <a:lnSpc>
                <a:spcPct val="150000"/>
              </a:lnSpc>
            </a:pPr>
            <a:r>
              <a:rPr lang="en-IN" sz="2000" dirty="0">
                <a:latin typeface="Times New Roman" panose="02020603050405020304" pitchFamily="18" charset="0"/>
                <a:cs typeface="Times New Roman" panose="02020603050405020304" pitchFamily="18" charset="0"/>
              </a:rPr>
              <a:t>Patients who have been diagnosed with COVID-19 may reap benefits from the exploitation of the identified clinical indicators as valuable biomarkers for the purpose of risk classification and for monitoring the progression of disease. </a:t>
            </a:r>
          </a:p>
          <a:p>
            <a:pPr algn="just">
              <a:lnSpc>
                <a:spcPct val="150000"/>
              </a:lnSpc>
            </a:pPr>
            <a:r>
              <a:rPr lang="en-IN" sz="2000" dirty="0">
                <a:latin typeface="Times New Roman" panose="02020603050405020304" pitchFamily="18" charset="0"/>
                <a:cs typeface="Times New Roman" panose="02020603050405020304" pitchFamily="18" charset="0"/>
              </a:rPr>
              <a:t>Before the models can be employed in clinical settings in the real world, they need to be developed and enhanced; however, this can only be done if additional research and validation are conducted.</a:t>
            </a:r>
          </a:p>
          <a:p>
            <a:pPr algn="just">
              <a:lnSpc>
                <a:spcPct val="150000"/>
              </a:lnSpc>
            </a:pPr>
            <a:r>
              <a:rPr lang="en-US" sz="2000" dirty="0">
                <a:latin typeface="Times New Roman" panose="02020603050405020304" pitchFamily="18" charset="0"/>
                <a:cs typeface="Times New Roman" panose="02020603050405020304" pitchFamily="18" charset="0"/>
              </a:rPr>
              <a:t>The work might be expanded to cover additional diseases, empowering the healthcare setting to react faster in the case of an epidemic or pandemic.</a:t>
            </a:r>
            <a:endParaRPr lang="en-IN" sz="2000" dirty="0">
              <a:latin typeface="Times New Roman" panose="02020603050405020304" pitchFamily="18" charset="0"/>
              <a:cs typeface="Times New Roman" panose="02020603050405020304" pitchFamily="18" charset="0"/>
            </a:endParaRPr>
          </a:p>
          <a:p>
            <a:pPr>
              <a:lnSpc>
                <a:spcPct val="150000"/>
              </a:lnSpc>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6802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310A-B8CF-417C-B79B-F9571F191E9D}"/>
              </a:ext>
            </a:extLst>
          </p:cNvPr>
          <p:cNvSpPr>
            <a:spLocks noGrp="1"/>
          </p:cNvSpPr>
          <p:nvPr>
            <p:ph type="title"/>
          </p:nvPr>
        </p:nvSpPr>
        <p:spPr/>
        <p:txBody>
          <a:bodyPr>
            <a:noAutofit/>
          </a:bodyPr>
          <a:lstStyle/>
          <a:p>
            <a:r>
              <a:rPr lang="en-US" sz="3200" b="1" dirty="0">
                <a:latin typeface="Times New Roman" pitchFamily="18" charset="0"/>
                <a:cs typeface="Times New Roman" pitchFamily="18" charset="0"/>
              </a:rPr>
              <a:t>INTRODUCTION</a:t>
            </a:r>
            <a:br>
              <a:rPr lang="en-US" sz="3200" b="1" dirty="0">
                <a:latin typeface="Times New Roman" pitchFamily="18" charset="0"/>
                <a:cs typeface="Times New Roman" pitchFamily="18" charset="0"/>
              </a:rPr>
            </a:br>
            <a:br>
              <a:rPr lang="en-US" sz="3200" b="1" dirty="0">
                <a:latin typeface="Times New Roman" pitchFamily="18" charset="0"/>
                <a:cs typeface="Times New Roman" pitchFamily="18" charset="0"/>
              </a:rPr>
            </a:br>
            <a:endParaRPr lang="en-IN" sz="3200" dirty="0"/>
          </a:p>
        </p:txBody>
      </p:sp>
      <p:sp>
        <p:nvSpPr>
          <p:cNvPr id="3" name="Content Placeholder 2">
            <a:extLst>
              <a:ext uri="{FF2B5EF4-FFF2-40B4-BE49-F238E27FC236}">
                <a16:creationId xmlns:a16="http://schemas.microsoft.com/office/drawing/2014/main" id="{F2683576-186F-4266-BA5C-DA255C0F8090}"/>
              </a:ext>
            </a:extLst>
          </p:cNvPr>
          <p:cNvSpPr>
            <a:spLocks noGrp="1"/>
          </p:cNvSpPr>
          <p:nvPr>
            <p:ph idx="1"/>
          </p:nvPr>
        </p:nvSpPr>
        <p:spPr>
          <a:xfrm>
            <a:off x="253218" y="1026942"/>
            <a:ext cx="6471139" cy="5613009"/>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COVID-19, short for Coronavirus Disease 2019, is an infectious disease caused by the novel coronavirus SARS-CoV-2. </a:t>
            </a:r>
          </a:p>
          <a:p>
            <a:pPr algn="just">
              <a:lnSpc>
                <a:spcPct val="150000"/>
              </a:lnSpc>
            </a:pPr>
            <a:r>
              <a:rPr lang="en-IN" sz="2000" dirty="0">
                <a:latin typeface="Times New Roman" panose="02020603050405020304" pitchFamily="18" charset="0"/>
                <a:cs typeface="Times New Roman" panose="02020603050405020304" pitchFamily="18" charset="0"/>
              </a:rPr>
              <a:t>It first started in December 2019 in the Chinese city of Wuhan, in the province of Hubei, and has since spread worldwide. </a:t>
            </a:r>
          </a:p>
          <a:p>
            <a:pPr algn="just">
              <a:lnSpc>
                <a:spcPct val="150000"/>
              </a:lnSpc>
            </a:pPr>
            <a:r>
              <a:rPr lang="en-IN" sz="2000" dirty="0">
                <a:latin typeface="Times New Roman" panose="02020603050405020304" pitchFamily="18" charset="0"/>
                <a:cs typeface="Times New Roman" panose="02020603050405020304" pitchFamily="18" charset="0"/>
              </a:rPr>
              <a:t>On January 30, 2020, the World Health Organisation (WHO) declared it a Public Health Emergency of Worldwide Concern. On March 11, 2020, the WHO classified it as a pandemic.</a:t>
            </a:r>
          </a:p>
        </p:txBody>
      </p:sp>
      <p:pic>
        <p:nvPicPr>
          <p:cNvPr id="1026" name="Picture 2" descr="Jan. 11 data: COVID-19 kills 4 more Utahns as cases, rates drop slightly |  KJZZ">
            <a:extLst>
              <a:ext uri="{FF2B5EF4-FFF2-40B4-BE49-F238E27FC236}">
                <a16:creationId xmlns:a16="http://schemas.microsoft.com/office/drawing/2014/main" id="{E90ACEBD-ABC7-42E1-91AA-96F41AE5B0B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977573" y="427431"/>
            <a:ext cx="5078435" cy="403202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9C832A1-F56A-4AE0-B6C0-A067849A1022}"/>
              </a:ext>
            </a:extLst>
          </p:cNvPr>
          <p:cNvSpPr/>
          <p:nvPr/>
        </p:nvSpPr>
        <p:spPr>
          <a:xfrm>
            <a:off x="10058400" y="6205928"/>
            <a:ext cx="1588957" cy="4340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1"/>
                </a:solidFill>
                <a:latin typeface="Times New Roman" panose="02020603050405020304" pitchFamily="18" charset="0"/>
                <a:cs typeface="Times New Roman" panose="02020603050405020304" pitchFamily="18" charset="0"/>
              </a:rPr>
              <a:t>Contd…</a:t>
            </a:r>
          </a:p>
        </p:txBody>
      </p:sp>
    </p:spTree>
    <p:extLst>
      <p:ext uri="{BB962C8B-B14F-4D97-AF65-F5344CB8AC3E}">
        <p14:creationId xmlns:p14="http://schemas.microsoft.com/office/powerpoint/2010/main" val="1121809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8A49-1FA6-48DA-89C0-7FBF0254B541}"/>
              </a:ext>
            </a:extLst>
          </p:cNvPr>
          <p:cNvSpPr>
            <a:spLocks noGrp="1"/>
          </p:cNvSpPr>
          <p:nvPr>
            <p:ph type="title"/>
          </p:nvPr>
        </p:nvSpPr>
        <p:spPr>
          <a:xfrm>
            <a:off x="334780" y="365126"/>
            <a:ext cx="11019020" cy="684186"/>
          </a:xfrm>
        </p:spPr>
        <p:txBody>
          <a:bodyPr>
            <a:normAutofit/>
          </a:bodyPr>
          <a:lstStyle/>
          <a:p>
            <a:r>
              <a:rPr lang="en-IN" sz="3200"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6DAA0C2C-375D-409D-96CE-F7B554E2F139}"/>
              </a:ext>
            </a:extLst>
          </p:cNvPr>
          <p:cNvSpPr>
            <a:spLocks noGrp="1"/>
          </p:cNvSpPr>
          <p:nvPr>
            <p:ph idx="1"/>
          </p:nvPr>
        </p:nvSpPr>
        <p:spPr>
          <a:xfrm>
            <a:off x="194872" y="944380"/>
            <a:ext cx="11662348" cy="5548494"/>
          </a:xfrm>
        </p:spPr>
        <p:txBody>
          <a:bodyPr/>
          <a:lstStyle/>
          <a:p>
            <a:pPr algn="just">
              <a:lnSpc>
                <a:spcPct val="200000"/>
              </a:lnSpc>
            </a:pPr>
            <a:r>
              <a:rPr lang="en-IN" sz="2000" dirty="0">
                <a:latin typeface="Times New Roman" panose="02020603050405020304" pitchFamily="18" charset="0"/>
                <a:cs typeface="Times New Roman" panose="02020603050405020304" pitchFamily="18" charset="0"/>
              </a:rPr>
              <a:t>In accordance with the reality that our study provides significant fresh knowledge into the COVID-19 patient survival prediction, it is essential to note that the study has a number of significant limitations. </a:t>
            </a:r>
          </a:p>
          <a:p>
            <a:pPr algn="just">
              <a:lnSpc>
                <a:spcPct val="200000"/>
              </a:lnSpc>
            </a:pPr>
            <a:r>
              <a:rPr lang="en-IN" sz="2000" dirty="0">
                <a:latin typeface="Times New Roman" panose="02020603050405020304" pitchFamily="18" charset="0"/>
                <a:cs typeface="Times New Roman" panose="02020603050405020304" pitchFamily="18" charset="0"/>
              </a:rPr>
              <a:t>Concerns about the ability to be generalized of the results can be expressed in relation to the dataset that was used in the present study. </a:t>
            </a:r>
          </a:p>
          <a:p>
            <a:pPr algn="just">
              <a:lnSpc>
                <a:spcPct val="200000"/>
              </a:lnSpc>
            </a:pPr>
            <a:r>
              <a:rPr lang="en-IN" sz="2000" dirty="0">
                <a:latin typeface="Times New Roman" panose="02020603050405020304" pitchFamily="18" charset="0"/>
                <a:cs typeface="Times New Roman" panose="02020603050405020304" pitchFamily="18" charset="0"/>
              </a:rPr>
              <a:t>The outcomes should be confirmed with datasets of larger size and more diversity in any future research that is performed. Additionally, the integration of additional relevant clinical variables and the investigation of new machine learning techniques may improve the prediction performance of the models.</a:t>
            </a:r>
          </a:p>
          <a:p>
            <a:pPr>
              <a:lnSpc>
                <a:spcPct val="150000"/>
              </a:lnSpc>
            </a:pPr>
            <a:endParaRPr lang="en-IN" sz="20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153222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F8A49-1FA6-48DA-89C0-7FBF0254B541}"/>
              </a:ext>
            </a:extLst>
          </p:cNvPr>
          <p:cNvSpPr>
            <a:spLocks noGrp="1"/>
          </p:cNvSpPr>
          <p:nvPr>
            <p:ph type="title"/>
          </p:nvPr>
        </p:nvSpPr>
        <p:spPr>
          <a:xfrm>
            <a:off x="0" y="179882"/>
            <a:ext cx="11353800" cy="569626"/>
          </a:xfrm>
        </p:spPr>
        <p:txBody>
          <a:bodyPr>
            <a:normAutofit/>
          </a:bodyPr>
          <a:lstStyle/>
          <a:p>
            <a:r>
              <a:rPr lang="en-IN" sz="32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6DAA0C2C-375D-409D-96CE-F7B554E2F139}"/>
              </a:ext>
            </a:extLst>
          </p:cNvPr>
          <p:cNvSpPr>
            <a:spLocks noGrp="1"/>
          </p:cNvSpPr>
          <p:nvPr>
            <p:ph idx="1"/>
          </p:nvPr>
        </p:nvSpPr>
        <p:spPr>
          <a:xfrm>
            <a:off x="0" y="749508"/>
            <a:ext cx="12192000" cy="6108492"/>
          </a:xfrm>
        </p:spPr>
        <p:txBody>
          <a:bodyPr>
            <a:normAutofit fontScale="25000" lnSpcReduction="20000"/>
          </a:bodyPr>
          <a:lstStyle/>
          <a:p>
            <a:pPr marL="0" indent="0" algn="just">
              <a:lnSpc>
                <a:spcPct val="220000"/>
              </a:lnSpc>
              <a:buNone/>
            </a:pPr>
            <a:r>
              <a:rPr lang="en-IN" sz="7200" dirty="0">
                <a:latin typeface="Times New Roman" panose="02020603050405020304" pitchFamily="18" charset="0"/>
                <a:cs typeface="Times New Roman" panose="02020603050405020304" pitchFamily="18" charset="0"/>
              </a:rPr>
              <a:t>[1]	A. Erkoreka, “The Spanish influenza pandemic in occidental Europe (1918–1920) and victim age,” Influenza</a:t>
            </a:r>
            <a:r>
              <a:rPr lang="en-IN" sz="7200" i="1" dirty="0">
                <a:latin typeface="Times New Roman" panose="02020603050405020304" pitchFamily="18" charset="0"/>
                <a:cs typeface="Times New Roman" panose="02020603050405020304" pitchFamily="18" charset="0"/>
              </a:rPr>
              <a:t> Other Respir. Viruses</a:t>
            </a:r>
            <a:r>
              <a:rPr lang="en-IN" sz="7200" dirty="0">
                <a:latin typeface="Times New Roman" panose="02020603050405020304" pitchFamily="18" charset="0"/>
                <a:cs typeface="Times New Roman" panose="02020603050405020304" pitchFamily="18" charset="0"/>
              </a:rPr>
              <a:t>, vol. 4, no. 2, pp. 81–89, 2010, doi: 10.1111/j.1750-2659.2009.00125. x.</a:t>
            </a:r>
          </a:p>
          <a:p>
            <a:pPr marL="0" indent="0" algn="just">
              <a:lnSpc>
                <a:spcPct val="220000"/>
              </a:lnSpc>
              <a:buNone/>
            </a:pPr>
            <a:r>
              <a:rPr lang="en-IN" sz="7200" dirty="0">
                <a:latin typeface="Times New Roman" panose="02020603050405020304" pitchFamily="18" charset="0"/>
                <a:cs typeface="Times New Roman" panose="02020603050405020304" pitchFamily="18" charset="0"/>
              </a:rPr>
              <a:t>[2]	J. Li </a:t>
            </a:r>
            <a:r>
              <a:rPr lang="en-IN" sz="7200" i="1" dirty="0">
                <a:latin typeface="Times New Roman" panose="02020603050405020304" pitchFamily="18" charset="0"/>
                <a:cs typeface="Times New Roman" panose="02020603050405020304" pitchFamily="18" charset="0"/>
              </a:rPr>
              <a:t>et al.</a:t>
            </a:r>
            <a:r>
              <a:rPr lang="en-IN" sz="7200" dirty="0">
                <a:latin typeface="Times New Roman" panose="02020603050405020304" pitchFamily="18" charset="0"/>
                <a:cs typeface="Times New Roman" panose="02020603050405020304" pitchFamily="18" charset="0"/>
              </a:rPr>
              <a:t>, “Machine learning methods for predicting human-adaptive influenza a viruses based on viral nucleotide compositions,” </a:t>
            </a:r>
            <a:r>
              <a:rPr lang="en-IN" sz="7200" i="1" dirty="0">
                <a:latin typeface="Times New Roman" panose="02020603050405020304" pitchFamily="18" charset="0"/>
                <a:cs typeface="Times New Roman" panose="02020603050405020304" pitchFamily="18" charset="0"/>
              </a:rPr>
              <a:t>Mol. Biol. Evol.</a:t>
            </a:r>
            <a:r>
              <a:rPr lang="en-IN" sz="7200" dirty="0">
                <a:latin typeface="Times New Roman" panose="02020603050405020304" pitchFamily="18" charset="0"/>
                <a:cs typeface="Times New Roman" panose="02020603050405020304" pitchFamily="18" charset="0"/>
              </a:rPr>
              <a:t>, vol. 37, no. 4, pp. 1224–1236, 2020.</a:t>
            </a:r>
          </a:p>
          <a:p>
            <a:pPr marL="0" indent="0" algn="just">
              <a:lnSpc>
                <a:spcPct val="220000"/>
              </a:lnSpc>
              <a:buNone/>
            </a:pPr>
            <a:r>
              <a:rPr lang="en-IN" sz="7200" dirty="0">
                <a:latin typeface="Times New Roman" panose="02020603050405020304" pitchFamily="18" charset="0"/>
                <a:cs typeface="Times New Roman" panose="02020603050405020304" pitchFamily="18" charset="0"/>
              </a:rPr>
              <a:t>[3]	Y. BAI and X. TAO, “Comparison of COVID-19 and influenza characteristics,” </a:t>
            </a:r>
            <a:r>
              <a:rPr lang="en-IN" sz="7200" i="1" dirty="0">
                <a:latin typeface="Times New Roman" panose="02020603050405020304" pitchFamily="18" charset="0"/>
                <a:cs typeface="Times New Roman" panose="02020603050405020304" pitchFamily="18" charset="0"/>
              </a:rPr>
              <a:t>J. Zhejiang Univ. Sci. B</a:t>
            </a:r>
            <a:r>
              <a:rPr lang="en-IN" sz="7200" dirty="0">
                <a:latin typeface="Times New Roman" panose="02020603050405020304" pitchFamily="18" charset="0"/>
                <a:cs typeface="Times New Roman" panose="02020603050405020304" pitchFamily="18" charset="0"/>
              </a:rPr>
              <a:t>, vol. 22, no. 2, pp. 87–98, Feb. 2021, doi: 10.1631/jzus.B2000479.</a:t>
            </a:r>
          </a:p>
          <a:p>
            <a:pPr marL="0" indent="0" algn="just">
              <a:lnSpc>
                <a:spcPct val="220000"/>
              </a:lnSpc>
              <a:buNone/>
            </a:pPr>
            <a:r>
              <a:rPr lang="en-IN" sz="7200" dirty="0">
                <a:latin typeface="Times New Roman" panose="02020603050405020304" pitchFamily="18" charset="0"/>
                <a:cs typeface="Times New Roman" panose="02020603050405020304" pitchFamily="18" charset="0"/>
              </a:rPr>
              <a:t>[4]	S. S. Aljameel, I. U. Khan, N. Aslam, M. Aljabri, and E. S. Alsulmi, “Machine Learning-Based Model to Predict the Disease Severity and Outcome in COVID-19 Patients,” </a:t>
            </a:r>
            <a:r>
              <a:rPr lang="en-IN" sz="7200" i="1" dirty="0">
                <a:latin typeface="Times New Roman" panose="02020603050405020304" pitchFamily="18" charset="0"/>
                <a:cs typeface="Times New Roman" panose="02020603050405020304" pitchFamily="18" charset="0"/>
              </a:rPr>
              <a:t>Sci. Program.</a:t>
            </a:r>
            <a:r>
              <a:rPr lang="en-IN" sz="7200" dirty="0">
                <a:latin typeface="Times New Roman" panose="02020603050405020304" pitchFamily="18" charset="0"/>
                <a:cs typeface="Times New Roman" panose="02020603050405020304" pitchFamily="18" charset="0"/>
              </a:rPr>
              <a:t>, vol. 2021, p. e5587188, Apr. 2021, doi: 10.1155/2021/5587188.</a:t>
            </a:r>
          </a:p>
          <a:p>
            <a:pPr marL="0" indent="0" algn="just">
              <a:lnSpc>
                <a:spcPct val="220000"/>
              </a:lnSpc>
              <a:buNone/>
            </a:pPr>
            <a:r>
              <a:rPr lang="en-IN" sz="7200" dirty="0">
                <a:latin typeface="Times New Roman" panose="02020603050405020304" pitchFamily="18" charset="0"/>
                <a:cs typeface="Times New Roman" panose="02020603050405020304" pitchFamily="18" charset="0"/>
              </a:rPr>
              <a:t>[5]	Q. Liu and Y. Wu, “Supervised Learning,” Jan. 2012, doi: 10.1007/978-1-4419-1428-6_451</a:t>
            </a:r>
            <a:r>
              <a:rPr lang="en-IN" sz="6400" dirty="0">
                <a:latin typeface="Times New Roman" panose="02020603050405020304" pitchFamily="18" charset="0"/>
                <a:cs typeface="Times New Roman" panose="02020603050405020304" pitchFamily="18" charset="0"/>
              </a:rPr>
              <a:t>.</a:t>
            </a:r>
          </a:p>
        </p:txBody>
      </p:sp>
      <p:sp>
        <p:nvSpPr>
          <p:cNvPr id="4" name="Rectangle 3">
            <a:extLst>
              <a:ext uri="{FF2B5EF4-FFF2-40B4-BE49-F238E27FC236}">
                <a16:creationId xmlns:a16="http://schemas.microsoft.com/office/drawing/2014/main" id="{7E5F558C-4A88-4BCF-9E4E-D56BD9C856EC}"/>
              </a:ext>
            </a:extLst>
          </p:cNvPr>
          <p:cNvSpPr/>
          <p:nvPr/>
        </p:nvSpPr>
        <p:spPr>
          <a:xfrm>
            <a:off x="10628026" y="6288374"/>
            <a:ext cx="1259174" cy="3897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Contd…</a:t>
            </a:r>
          </a:p>
        </p:txBody>
      </p:sp>
    </p:spTree>
    <p:extLst>
      <p:ext uri="{BB962C8B-B14F-4D97-AF65-F5344CB8AC3E}">
        <p14:creationId xmlns:p14="http://schemas.microsoft.com/office/powerpoint/2010/main" val="24724041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E62891-1F0D-4EED-B4F6-9C88A4BF9A31}"/>
              </a:ext>
            </a:extLst>
          </p:cNvPr>
          <p:cNvSpPr/>
          <p:nvPr/>
        </p:nvSpPr>
        <p:spPr>
          <a:xfrm>
            <a:off x="119921" y="149902"/>
            <a:ext cx="12072079" cy="67080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IN" dirty="0">
                <a:solidFill>
                  <a:schemeClr val="tx1"/>
                </a:solidFill>
                <a:latin typeface="Times New Roman" panose="02020603050405020304" pitchFamily="18" charset="0"/>
                <a:cs typeface="Times New Roman" panose="02020603050405020304" pitchFamily="18" charset="0"/>
              </a:rPr>
              <a:t>[6]	N. Amruthnath and T. Gupta, “A research study on unsupervised machine learning algorithms for early fault detection in predictive maintenance,” in </a:t>
            </a:r>
            <a:r>
              <a:rPr lang="en-IN" i="1" dirty="0">
                <a:solidFill>
                  <a:schemeClr val="tx1"/>
                </a:solidFill>
                <a:latin typeface="Times New Roman" panose="02020603050405020304" pitchFamily="18" charset="0"/>
                <a:cs typeface="Times New Roman" panose="02020603050405020304" pitchFamily="18" charset="0"/>
              </a:rPr>
              <a:t>2018 5th International Conference on Industrial Engineering and Applications (ICIEA)</a:t>
            </a:r>
            <a:r>
              <a:rPr lang="en-IN" dirty="0">
                <a:solidFill>
                  <a:schemeClr val="tx1"/>
                </a:solidFill>
                <a:latin typeface="Times New Roman" panose="02020603050405020304" pitchFamily="18" charset="0"/>
                <a:cs typeface="Times New Roman" panose="02020603050405020304" pitchFamily="18" charset="0"/>
              </a:rPr>
              <a:t>, Apr. 2018, pp. 355–361. doi: 10.1109/IEA.2018.8387124.</a:t>
            </a: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[7]	A. Hammoudeh, “A Concise Introduction to Reinforcement Learning,” Feb. 2018. doi: 10.13140/RG.2.2.31027.53285.</a:t>
            </a: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[8]	A. Abraham Iorkaa, M. Barma, and H. Muazu, “Machine Learning Techniques, methods and Algorithms: Conceptual and Practical Insights,” </a:t>
            </a:r>
            <a:r>
              <a:rPr lang="en-IN" i="1" dirty="0">
                <a:solidFill>
                  <a:schemeClr val="tx1"/>
                </a:solidFill>
                <a:latin typeface="Times New Roman" panose="02020603050405020304" pitchFamily="18" charset="0"/>
                <a:cs typeface="Times New Roman" panose="02020603050405020304" pitchFamily="18" charset="0"/>
              </a:rPr>
              <a:t>Int. J. Eng. Res. Appl.</a:t>
            </a:r>
            <a:r>
              <a:rPr lang="en-IN" dirty="0">
                <a:solidFill>
                  <a:schemeClr val="tx1"/>
                </a:solidFill>
                <a:latin typeface="Times New Roman" panose="02020603050405020304" pitchFamily="18" charset="0"/>
                <a:cs typeface="Times New Roman" panose="02020603050405020304" pitchFamily="18" charset="0"/>
              </a:rPr>
              <a:t>, vol. 11, pp. 55–64, Aug. 2021, doi: 10.9790/9622-1108025564.</a:t>
            </a: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[9]	C. Hu </a:t>
            </a:r>
            <a:r>
              <a:rPr lang="en-IN" i="1" dirty="0">
                <a:solidFill>
                  <a:schemeClr val="tx1"/>
                </a:solidFill>
                <a:latin typeface="Times New Roman" panose="02020603050405020304" pitchFamily="18" charset="0"/>
                <a:cs typeface="Times New Roman" panose="02020603050405020304" pitchFamily="18" charset="0"/>
              </a:rPr>
              <a:t>et al.</a:t>
            </a:r>
            <a:r>
              <a:rPr lang="en-IN" dirty="0">
                <a:solidFill>
                  <a:schemeClr val="tx1"/>
                </a:solidFill>
                <a:latin typeface="Times New Roman" panose="02020603050405020304" pitchFamily="18" charset="0"/>
                <a:cs typeface="Times New Roman" panose="02020603050405020304" pitchFamily="18" charset="0"/>
              </a:rPr>
              <a:t>, “Early prediction of mortality risk among patients with severe COVID-19, using machine learning,” </a:t>
            </a:r>
            <a:r>
              <a:rPr lang="en-IN" i="1" dirty="0">
                <a:solidFill>
                  <a:schemeClr val="tx1"/>
                </a:solidFill>
                <a:latin typeface="Times New Roman" panose="02020603050405020304" pitchFamily="18" charset="0"/>
                <a:cs typeface="Times New Roman" panose="02020603050405020304" pitchFamily="18" charset="0"/>
              </a:rPr>
              <a:t>Int. J. Epidemiol.</a:t>
            </a:r>
            <a:r>
              <a:rPr lang="en-IN" dirty="0">
                <a:solidFill>
                  <a:schemeClr val="tx1"/>
                </a:solidFill>
                <a:latin typeface="Times New Roman" panose="02020603050405020304" pitchFamily="18" charset="0"/>
                <a:cs typeface="Times New Roman" panose="02020603050405020304" pitchFamily="18" charset="0"/>
              </a:rPr>
              <a:t>, vol. 49, no. 6, pp. 1918–1929, Jan. 2021, doi: 10.1093/</a:t>
            </a:r>
            <a:r>
              <a:rPr lang="en-IN" dirty="0" err="1">
                <a:solidFill>
                  <a:schemeClr val="tx1"/>
                </a:solidFill>
                <a:latin typeface="Times New Roman" panose="02020603050405020304" pitchFamily="18" charset="0"/>
                <a:cs typeface="Times New Roman" panose="02020603050405020304" pitchFamily="18" charset="0"/>
              </a:rPr>
              <a:t>ije</a:t>
            </a:r>
            <a:r>
              <a:rPr lang="en-IN" dirty="0">
                <a:solidFill>
                  <a:schemeClr val="tx1"/>
                </a:solidFill>
                <a:latin typeface="Times New Roman" panose="02020603050405020304" pitchFamily="18" charset="0"/>
                <a:cs typeface="Times New Roman" panose="02020603050405020304" pitchFamily="18" charset="0"/>
              </a:rPr>
              <a:t>/dyaa171.</a:t>
            </a: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[10]	X.-Y. Zhao </a:t>
            </a:r>
            <a:r>
              <a:rPr lang="en-IN" i="1" dirty="0">
                <a:solidFill>
                  <a:schemeClr val="tx1"/>
                </a:solidFill>
                <a:latin typeface="Times New Roman" panose="02020603050405020304" pitchFamily="18" charset="0"/>
                <a:cs typeface="Times New Roman" panose="02020603050405020304" pitchFamily="18" charset="0"/>
              </a:rPr>
              <a:t>et al.</a:t>
            </a:r>
            <a:r>
              <a:rPr lang="en-IN" dirty="0">
                <a:solidFill>
                  <a:schemeClr val="tx1"/>
                </a:solidFill>
                <a:latin typeface="Times New Roman" panose="02020603050405020304" pitchFamily="18" charset="0"/>
                <a:cs typeface="Times New Roman" panose="02020603050405020304" pitchFamily="18" charset="0"/>
              </a:rPr>
              <a:t>, “Clinical characteristics of patients with 2019 coronavirus disease in a non-Wuhan area of Hubei Province, China: a retrospective study,” </a:t>
            </a:r>
            <a:r>
              <a:rPr lang="en-IN" i="1" dirty="0">
                <a:solidFill>
                  <a:schemeClr val="tx1"/>
                </a:solidFill>
                <a:latin typeface="Times New Roman" panose="02020603050405020304" pitchFamily="18" charset="0"/>
                <a:cs typeface="Times New Roman" panose="02020603050405020304" pitchFamily="18" charset="0"/>
              </a:rPr>
              <a:t>BMC Infect. Dis.</a:t>
            </a:r>
            <a:r>
              <a:rPr lang="en-IN" dirty="0">
                <a:solidFill>
                  <a:schemeClr val="tx1"/>
                </a:solidFill>
                <a:latin typeface="Times New Roman" panose="02020603050405020304" pitchFamily="18" charset="0"/>
                <a:cs typeface="Times New Roman" panose="02020603050405020304" pitchFamily="18" charset="0"/>
              </a:rPr>
              <a:t>, vol. 20, no. 1, p. 311, Apr. 2020, doi: 10.1186/s12879-020-05010-w.</a:t>
            </a: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[11]	Z. Xiao, “COVID 19 Mortality Rate Prediction based on Machine Learning Methods,” in </a:t>
            </a:r>
            <a:r>
              <a:rPr lang="en-IN" i="1" dirty="0">
                <a:solidFill>
                  <a:schemeClr val="tx1"/>
                </a:solidFill>
                <a:latin typeface="Times New Roman" panose="02020603050405020304" pitchFamily="18" charset="0"/>
                <a:cs typeface="Times New Roman" panose="02020603050405020304" pitchFamily="18" charset="0"/>
              </a:rPr>
              <a:t>2021 IEEE International Conference on Computer Science, Electronic Information Engineering and Intelligent Control Technology (CEI)</a:t>
            </a:r>
            <a:r>
              <a:rPr lang="en-IN" dirty="0">
                <a:solidFill>
                  <a:schemeClr val="tx1"/>
                </a:solidFill>
                <a:latin typeface="Times New Roman" panose="02020603050405020304" pitchFamily="18" charset="0"/>
                <a:cs typeface="Times New Roman" panose="02020603050405020304" pitchFamily="18" charset="0"/>
              </a:rPr>
              <a:t>, IEEE, 2021, pp. 169–177.</a:t>
            </a: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[12]	D. Ma, S. Aaa, A. Mh, and U. P, “Automated Triage System for Intensive Care Admissions during the COVID-19 Pandemic Using Hybrid </a:t>
            </a:r>
            <a:r>
              <a:rPr lang="en-IN" dirty="0" err="1">
                <a:solidFill>
                  <a:schemeClr val="tx1"/>
                </a:solidFill>
                <a:latin typeface="Times New Roman" panose="02020603050405020304" pitchFamily="18" charset="0"/>
                <a:cs typeface="Times New Roman" panose="02020603050405020304" pitchFamily="18" charset="0"/>
              </a:rPr>
              <a:t>XGBoost</a:t>
            </a:r>
            <a:r>
              <a:rPr lang="en-IN" dirty="0">
                <a:solidFill>
                  <a:schemeClr val="tx1"/>
                </a:solidFill>
                <a:latin typeface="Times New Roman" panose="02020603050405020304" pitchFamily="18" charset="0"/>
                <a:cs typeface="Times New Roman" panose="02020603050405020304" pitchFamily="18" charset="0"/>
              </a:rPr>
              <a:t>-AHP Approach,” </a:t>
            </a:r>
            <a:r>
              <a:rPr lang="en-IN" i="1" dirty="0">
                <a:solidFill>
                  <a:schemeClr val="tx1"/>
                </a:solidFill>
                <a:latin typeface="Times New Roman" panose="02020603050405020304" pitchFamily="18" charset="0"/>
                <a:cs typeface="Times New Roman" panose="02020603050405020304" pitchFamily="18" charset="0"/>
              </a:rPr>
              <a:t>Sensors</a:t>
            </a:r>
            <a:r>
              <a:rPr lang="en-IN" dirty="0">
                <a:solidFill>
                  <a:schemeClr val="tx1"/>
                </a:solidFill>
                <a:latin typeface="Times New Roman" panose="02020603050405020304" pitchFamily="18" charset="0"/>
                <a:cs typeface="Times New Roman" panose="02020603050405020304" pitchFamily="18" charset="0"/>
              </a:rPr>
              <a:t>, vol. 21, no. 19, Sep. 2021, doi: 10.3390/s21196379.</a:t>
            </a:r>
          </a:p>
        </p:txBody>
      </p:sp>
    </p:spTree>
    <p:extLst>
      <p:ext uri="{BB962C8B-B14F-4D97-AF65-F5344CB8AC3E}">
        <p14:creationId xmlns:p14="http://schemas.microsoft.com/office/powerpoint/2010/main" val="20178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CF8F1-26E1-48FB-A052-11E2EC0D2D62}"/>
              </a:ext>
            </a:extLst>
          </p:cNvPr>
          <p:cNvSpPr>
            <a:spLocks noGrp="1"/>
          </p:cNvSpPr>
          <p:nvPr>
            <p:ph type="title"/>
          </p:nvPr>
        </p:nvSpPr>
        <p:spPr>
          <a:xfrm>
            <a:off x="838200" y="1"/>
            <a:ext cx="10515600" cy="959369"/>
          </a:xfrm>
        </p:spPr>
        <p:txBody>
          <a:bodyPr>
            <a:normAutofit/>
          </a:bodyPr>
          <a:lstStyle/>
          <a:p>
            <a:r>
              <a:rPr lang="en-IN" sz="3200" b="1" dirty="0">
                <a:latin typeface="Times New Roman" panose="02020603050405020304" pitchFamily="18" charset="0"/>
                <a:cs typeface="Times New Roman" panose="02020603050405020304" pitchFamily="18" charset="0"/>
              </a:rPr>
              <a:t>			Prepared Manuscript</a:t>
            </a:r>
          </a:p>
        </p:txBody>
      </p:sp>
      <p:sp>
        <p:nvSpPr>
          <p:cNvPr id="3" name="Content Placeholder 2">
            <a:extLst>
              <a:ext uri="{FF2B5EF4-FFF2-40B4-BE49-F238E27FC236}">
                <a16:creationId xmlns:a16="http://schemas.microsoft.com/office/drawing/2014/main" id="{557BD951-2A01-46BE-A6B7-AE2F53906B35}"/>
              </a:ext>
            </a:extLst>
          </p:cNvPr>
          <p:cNvSpPr>
            <a:spLocks noGrp="1"/>
          </p:cNvSpPr>
          <p:nvPr>
            <p:ph idx="1"/>
          </p:nvPr>
        </p:nvSpPr>
        <p:spPr/>
        <p:txBody>
          <a:bodyPr/>
          <a:lstStyle/>
          <a:p>
            <a:pPr marL="0" indent="0">
              <a:buNone/>
            </a:pPr>
            <a:r>
              <a:rPr lang="en-IN" b="1" dirty="0">
                <a:latin typeface="Times New Roman" panose="02020603050405020304" pitchFamily="18" charset="0"/>
                <a:cs typeface="Times New Roman" panose="02020603050405020304" pitchFamily="18" charset="0"/>
              </a:rPr>
              <a:t>“Predicting COVID-19 Patient Survival using Machine Learning Models and Clinical Features”</a:t>
            </a:r>
          </a:p>
          <a:p>
            <a:pPr marL="0" indent="0">
              <a:buNone/>
            </a:pPr>
            <a:endParaRPr lang="en-IN" dirty="0"/>
          </a:p>
        </p:txBody>
      </p:sp>
      <p:sp>
        <p:nvSpPr>
          <p:cNvPr id="4" name="Rectangle 3">
            <a:extLst>
              <a:ext uri="{FF2B5EF4-FFF2-40B4-BE49-F238E27FC236}">
                <a16:creationId xmlns:a16="http://schemas.microsoft.com/office/drawing/2014/main" id="{195E6EE7-F8C2-48EF-9650-43E7A720C1B2}"/>
              </a:ext>
            </a:extLst>
          </p:cNvPr>
          <p:cNvSpPr/>
          <p:nvPr/>
        </p:nvSpPr>
        <p:spPr>
          <a:xfrm>
            <a:off x="644577" y="1424066"/>
            <a:ext cx="11122702" cy="4811842"/>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287636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Powerpoint Thank You , Thanks for the Slide ends, thank you for listening  HD wallpaper | Pxfuel">
            <a:extLst>
              <a:ext uri="{FF2B5EF4-FFF2-40B4-BE49-F238E27FC236}">
                <a16:creationId xmlns:a16="http://schemas.microsoft.com/office/drawing/2014/main" id="{7657F5AE-65EA-4834-AEFD-21F17B69DF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63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3310A-B8CF-417C-B79B-F9571F191E9D}"/>
              </a:ext>
            </a:extLst>
          </p:cNvPr>
          <p:cNvSpPr>
            <a:spLocks noGrp="1"/>
          </p:cNvSpPr>
          <p:nvPr>
            <p:ph type="title"/>
          </p:nvPr>
        </p:nvSpPr>
        <p:spPr>
          <a:xfrm>
            <a:off x="838200" y="365125"/>
            <a:ext cx="10515600" cy="2490617"/>
          </a:xfrm>
        </p:spPr>
        <p:txBody>
          <a:bodyPr/>
          <a:lstStyle/>
          <a:p>
            <a:br>
              <a:rPr lang="en-US" b="1" dirty="0">
                <a:solidFill>
                  <a:srgbClr val="00B050"/>
                </a:solidFill>
                <a:latin typeface="Times New Roman" pitchFamily="18" charset="0"/>
                <a:cs typeface="Times New Roman" pitchFamily="18" charset="0"/>
              </a:rPr>
            </a:br>
            <a:endParaRPr lang="en-IN" dirty="0"/>
          </a:p>
        </p:txBody>
      </p:sp>
      <p:sp>
        <p:nvSpPr>
          <p:cNvPr id="3" name="Content Placeholder 2">
            <a:extLst>
              <a:ext uri="{FF2B5EF4-FFF2-40B4-BE49-F238E27FC236}">
                <a16:creationId xmlns:a16="http://schemas.microsoft.com/office/drawing/2014/main" id="{F2683576-186F-4266-BA5C-DA255C0F8090}"/>
              </a:ext>
            </a:extLst>
          </p:cNvPr>
          <p:cNvSpPr>
            <a:spLocks noGrp="1"/>
          </p:cNvSpPr>
          <p:nvPr>
            <p:ph idx="1"/>
          </p:nvPr>
        </p:nvSpPr>
        <p:spPr>
          <a:xfrm>
            <a:off x="239843" y="168812"/>
            <a:ext cx="11113957" cy="6471139"/>
          </a:xfrm>
        </p:spPr>
        <p:txBody>
          <a:bodyPr>
            <a:normAutofit/>
          </a:bodyPr>
          <a:lstStyle/>
          <a:p>
            <a:pPr algn="just">
              <a:lnSpc>
                <a:spcPct val="100000"/>
              </a:lnSpc>
            </a:pPr>
            <a:r>
              <a:rPr lang="en-IN" sz="2000" dirty="0">
                <a:latin typeface="Times New Roman" panose="02020603050405020304" pitchFamily="18" charset="0"/>
                <a:cs typeface="Times New Roman" panose="02020603050405020304" pitchFamily="18" charset="0"/>
              </a:rPr>
              <a:t>Predicting COVID-19 patient outcomes using machine learning is a significant area of research and application.</a:t>
            </a:r>
          </a:p>
          <a:p>
            <a:pPr algn="just">
              <a:lnSpc>
                <a:spcPct val="100000"/>
              </a:lnSpc>
            </a:pPr>
            <a:r>
              <a:rPr lang="en-IN" sz="2000" dirty="0">
                <a:latin typeface="Times New Roman" panose="02020603050405020304" pitchFamily="18" charset="0"/>
                <a:cs typeface="Times New Roman" panose="02020603050405020304" pitchFamily="18" charset="0"/>
              </a:rPr>
              <a:t>Machine learning techniques can help healthcare professionals identify and understand factors that contribute to different outcomes for COVID-19 patients, such as hospitalization, disease progression, and mortality.</a:t>
            </a:r>
          </a:p>
        </p:txBody>
      </p:sp>
      <p:pic>
        <p:nvPicPr>
          <p:cNvPr id="6" name="Picture 5">
            <a:extLst>
              <a:ext uri="{FF2B5EF4-FFF2-40B4-BE49-F238E27FC236}">
                <a16:creationId xmlns:a16="http://schemas.microsoft.com/office/drawing/2014/main" id="{302065E6-1BC2-4EBC-B903-129862B0BC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92" y="2025749"/>
            <a:ext cx="9636370" cy="4663440"/>
          </a:xfrm>
          <a:prstGeom prst="rect">
            <a:avLst/>
          </a:prstGeom>
        </p:spPr>
      </p:pic>
      <p:sp>
        <p:nvSpPr>
          <p:cNvPr id="4" name="Rectangle 3">
            <a:extLst>
              <a:ext uri="{FF2B5EF4-FFF2-40B4-BE49-F238E27FC236}">
                <a16:creationId xmlns:a16="http://schemas.microsoft.com/office/drawing/2014/main" id="{5A0C7370-327A-4A46-9869-B3A8BA3BC5A0}"/>
              </a:ext>
            </a:extLst>
          </p:cNvPr>
          <p:cNvSpPr/>
          <p:nvPr/>
        </p:nvSpPr>
        <p:spPr>
          <a:xfrm>
            <a:off x="10207868" y="5936105"/>
            <a:ext cx="1573823" cy="5567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latin typeface="Times New Roman" panose="02020603050405020304" pitchFamily="18" charset="0"/>
                <a:cs typeface="Times New Roman" panose="02020603050405020304" pitchFamily="18" charset="0"/>
              </a:rPr>
              <a:t>Contd…</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20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7C93-40F3-48B4-B466-28A879EE5871}"/>
              </a:ext>
            </a:extLst>
          </p:cNvPr>
          <p:cNvSpPr>
            <a:spLocks noGrp="1"/>
          </p:cNvSpPr>
          <p:nvPr>
            <p:ph type="title"/>
          </p:nvPr>
        </p:nvSpPr>
        <p:spPr>
          <a:xfrm>
            <a:off x="513347" y="224590"/>
            <a:ext cx="11245515" cy="1909010"/>
          </a:xfrm>
        </p:spPr>
        <p:txBody>
          <a:bodyPr>
            <a:norm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COVID-19 virus, SARS-CoV-2, has undergone a number of variations as of my knowledge's  in September 2021. Prior until that time, the following significant varieties have been discovered</a:t>
            </a:r>
            <a:r>
              <a:rPr lang="en-IN" sz="2400" dirty="0">
                <a:latin typeface="Times New Roman" panose="02020603050405020304" pitchFamily="18" charset="0"/>
                <a:cs typeface="Times New Roman" panose="02020603050405020304" pitchFamily="18" charset="0"/>
              </a:rPr>
              <a:t>:</a:t>
            </a:r>
          </a:p>
        </p:txBody>
      </p:sp>
      <p:pic>
        <p:nvPicPr>
          <p:cNvPr id="2050" name="Picture 2" descr="What are Covid-19 variants and why is genomic surveillance of them  important? – YourGenome">
            <a:extLst>
              <a:ext uri="{FF2B5EF4-FFF2-40B4-BE49-F238E27FC236}">
                <a16:creationId xmlns:a16="http://schemas.microsoft.com/office/drawing/2014/main" id="{0B29F984-192D-4E2C-A611-648C8E07AF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3111" y="1970003"/>
            <a:ext cx="9678572" cy="50323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73435F2-39FA-4470-8736-8B39136342E7}"/>
              </a:ext>
            </a:extLst>
          </p:cNvPr>
          <p:cNvSpPr/>
          <p:nvPr/>
        </p:nvSpPr>
        <p:spPr>
          <a:xfrm>
            <a:off x="10897849" y="6220918"/>
            <a:ext cx="1154243" cy="4124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latin typeface="Times New Roman" panose="02020603050405020304" pitchFamily="18" charset="0"/>
                <a:cs typeface="Times New Roman" panose="02020603050405020304" pitchFamily="18" charset="0"/>
              </a:rPr>
              <a:t>Contd…</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4065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AA148-CA72-4E6B-8D97-4E82591AF287}"/>
              </a:ext>
            </a:extLst>
          </p:cNvPr>
          <p:cNvSpPr>
            <a:spLocks noGrp="1"/>
          </p:cNvSpPr>
          <p:nvPr>
            <p:ph type="title"/>
          </p:nvPr>
        </p:nvSpPr>
        <p:spPr>
          <a:xfrm>
            <a:off x="645695" y="349083"/>
            <a:ext cx="10515600" cy="1325563"/>
          </a:xfrm>
        </p:spPr>
        <p:txBody>
          <a:bodyPr>
            <a:normAutofit/>
          </a:bodyPr>
          <a:lstStyle/>
          <a:p>
            <a:pPr algn="ctr"/>
            <a:r>
              <a:rPr lang="en-IN" sz="3200" b="1" dirty="0">
                <a:latin typeface="Times New Roman" pitchFamily="18" charset="0"/>
                <a:cs typeface="Times New Roman" pitchFamily="18" charset="0"/>
              </a:rPr>
              <a:t>USES OF COVID-19 BIOMARKERS</a:t>
            </a:r>
          </a:p>
        </p:txBody>
      </p:sp>
      <p:sp>
        <p:nvSpPr>
          <p:cNvPr id="3" name="Content Placeholder 2">
            <a:extLst>
              <a:ext uri="{FF2B5EF4-FFF2-40B4-BE49-F238E27FC236}">
                <a16:creationId xmlns:a16="http://schemas.microsoft.com/office/drawing/2014/main" id="{DD69F525-7155-414B-9ED8-E45BBBE208FA}"/>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Early  diagnosis of disease.</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Confirmation and Classification of disease severity.</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Framing hospital admission requirements.</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Identification of high risk cohort.</a:t>
            </a:r>
          </a:p>
          <a:p>
            <a:pPr marL="0" indent="0">
              <a:buNone/>
            </a:pP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Predicting Outcome</a:t>
            </a:r>
          </a:p>
        </p:txBody>
      </p:sp>
      <p:sp>
        <p:nvSpPr>
          <p:cNvPr id="4" name="Rectangle 3">
            <a:extLst>
              <a:ext uri="{FF2B5EF4-FFF2-40B4-BE49-F238E27FC236}">
                <a16:creationId xmlns:a16="http://schemas.microsoft.com/office/drawing/2014/main" id="{D87F3B9C-7E64-4C9C-BF0E-DCC699A6729F}"/>
              </a:ext>
            </a:extLst>
          </p:cNvPr>
          <p:cNvSpPr/>
          <p:nvPr/>
        </p:nvSpPr>
        <p:spPr>
          <a:xfrm>
            <a:off x="10523095" y="6176963"/>
            <a:ext cx="1439056" cy="3319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latin typeface="Times New Roman" panose="02020603050405020304" pitchFamily="18" charset="0"/>
                <a:cs typeface="Times New Roman" panose="02020603050405020304" pitchFamily="18" charset="0"/>
              </a:rPr>
              <a:t>Contd…</a:t>
            </a:r>
          </a:p>
        </p:txBody>
      </p:sp>
      <p:graphicFrame>
        <p:nvGraphicFramePr>
          <p:cNvPr id="5" name="Table 4">
            <a:extLst>
              <a:ext uri="{FF2B5EF4-FFF2-40B4-BE49-F238E27FC236}">
                <a16:creationId xmlns:a16="http://schemas.microsoft.com/office/drawing/2014/main" id="{10920E74-6EA1-46C8-A3B9-B769F77A8D38}"/>
              </a:ext>
            </a:extLst>
          </p:cNvPr>
          <p:cNvGraphicFramePr>
            <a:graphicFrameLocks noGrp="1"/>
          </p:cNvGraphicFramePr>
          <p:nvPr>
            <p:extLst>
              <p:ext uri="{D42A27DB-BD31-4B8C-83A1-F6EECF244321}">
                <p14:modId xmlns:p14="http://schemas.microsoft.com/office/powerpoint/2010/main" val="777209797"/>
              </p:ext>
            </p:extLst>
          </p:nvPr>
        </p:nvGraphicFramePr>
        <p:xfrm>
          <a:off x="8229600" y="1825624"/>
          <a:ext cx="3124200" cy="3615803"/>
        </p:xfrm>
        <a:graphic>
          <a:graphicData uri="http://schemas.openxmlformats.org/drawingml/2006/table">
            <a:tbl>
              <a:tblPr firstRow="1" bandRow="1">
                <a:tableStyleId>{68D230F3-CF80-4859-8CE7-A43EE81993B5}</a:tableStyleId>
              </a:tblPr>
              <a:tblGrid>
                <a:gridCol w="3124200">
                  <a:extLst>
                    <a:ext uri="{9D8B030D-6E8A-4147-A177-3AD203B41FA5}">
                      <a16:colId xmlns:a16="http://schemas.microsoft.com/office/drawing/2014/main" val="2950904574"/>
                    </a:ext>
                  </a:extLst>
                </a:gridCol>
              </a:tblGrid>
              <a:tr h="413687">
                <a:tc>
                  <a:txBody>
                    <a:bodyPr/>
                    <a:lstStyle/>
                    <a:p>
                      <a:r>
                        <a:rPr lang="en-IN" sz="1800" b="1" dirty="0">
                          <a:solidFill>
                            <a:schemeClr val="tx1"/>
                          </a:solidFill>
                          <a:latin typeface="Times New Roman" panose="02020603050405020304" pitchFamily="18" charset="0"/>
                          <a:cs typeface="Times New Roman" panose="02020603050405020304" pitchFamily="18" charset="0"/>
                        </a:rPr>
                        <a:t>Covid-19 Biomarkers</a:t>
                      </a:r>
                    </a:p>
                  </a:txBody>
                  <a:tcPr/>
                </a:tc>
                <a:extLst>
                  <a:ext uri="{0D108BD9-81ED-4DB2-BD59-A6C34878D82A}">
                    <a16:rowId xmlns:a16="http://schemas.microsoft.com/office/drawing/2014/main" val="2292922210"/>
                  </a:ext>
                </a:extLst>
              </a:tr>
              <a:tr h="1568844">
                <a:tc>
                  <a:txBody>
                    <a:bodyPr/>
                    <a:lstStyle/>
                    <a:p>
                      <a:r>
                        <a:rPr lang="en-IN" dirty="0"/>
                        <a:t>IL-6</a:t>
                      </a:r>
                    </a:p>
                    <a:p>
                      <a:r>
                        <a:rPr lang="en-IN" dirty="0"/>
                        <a:t>D-Dimer</a:t>
                      </a:r>
                    </a:p>
                    <a:p>
                      <a:r>
                        <a:rPr lang="en-IN" dirty="0"/>
                        <a:t>Platelet- Count</a:t>
                      </a:r>
                    </a:p>
                    <a:p>
                      <a:r>
                        <a:rPr lang="en-IN" dirty="0"/>
                        <a:t>ESR</a:t>
                      </a:r>
                    </a:p>
                    <a:p>
                      <a:r>
                        <a:rPr lang="en-IN" dirty="0"/>
                        <a:t>HS-CRP</a:t>
                      </a:r>
                    </a:p>
                  </a:txBody>
                  <a:tcPr/>
                </a:tc>
                <a:extLst>
                  <a:ext uri="{0D108BD9-81ED-4DB2-BD59-A6C34878D82A}">
                    <a16:rowId xmlns:a16="http://schemas.microsoft.com/office/drawing/2014/main" val="3396976425"/>
                  </a:ext>
                </a:extLst>
              </a:tr>
              <a:tr h="413687">
                <a:tc>
                  <a:txBody>
                    <a:bodyPr/>
                    <a:lstStyle/>
                    <a:p>
                      <a:r>
                        <a:rPr lang="en-IN" dirty="0"/>
                        <a:t>Basophils</a:t>
                      </a:r>
                    </a:p>
                  </a:txBody>
                  <a:tcPr/>
                </a:tc>
                <a:extLst>
                  <a:ext uri="{0D108BD9-81ED-4DB2-BD59-A6C34878D82A}">
                    <a16:rowId xmlns:a16="http://schemas.microsoft.com/office/drawing/2014/main" val="1735431582"/>
                  </a:ext>
                </a:extLst>
              </a:tr>
              <a:tr h="413687">
                <a:tc>
                  <a:txBody>
                    <a:bodyPr/>
                    <a:lstStyle/>
                    <a:p>
                      <a:r>
                        <a:rPr lang="en-IN" dirty="0"/>
                        <a:t>Neutrophils</a:t>
                      </a:r>
                    </a:p>
                  </a:txBody>
                  <a:tcPr/>
                </a:tc>
                <a:extLst>
                  <a:ext uri="{0D108BD9-81ED-4DB2-BD59-A6C34878D82A}">
                    <a16:rowId xmlns:a16="http://schemas.microsoft.com/office/drawing/2014/main" val="1239767120"/>
                  </a:ext>
                </a:extLst>
              </a:tr>
              <a:tr h="413687">
                <a:tc>
                  <a:txBody>
                    <a:bodyPr/>
                    <a:lstStyle/>
                    <a:p>
                      <a:r>
                        <a:rPr lang="en-IN" dirty="0"/>
                        <a:t>Lymphocytes</a:t>
                      </a:r>
                    </a:p>
                  </a:txBody>
                  <a:tcPr/>
                </a:tc>
                <a:extLst>
                  <a:ext uri="{0D108BD9-81ED-4DB2-BD59-A6C34878D82A}">
                    <a16:rowId xmlns:a16="http://schemas.microsoft.com/office/drawing/2014/main" val="2765687279"/>
                  </a:ext>
                </a:extLst>
              </a:tr>
              <a:tr h="392211">
                <a:tc>
                  <a:txBody>
                    <a:bodyPr/>
                    <a:lstStyle/>
                    <a:p>
                      <a:r>
                        <a:rPr lang="en-IN" dirty="0"/>
                        <a:t>Monocytes</a:t>
                      </a:r>
                    </a:p>
                  </a:txBody>
                  <a:tcPr/>
                </a:tc>
                <a:extLst>
                  <a:ext uri="{0D108BD9-81ED-4DB2-BD59-A6C34878D82A}">
                    <a16:rowId xmlns:a16="http://schemas.microsoft.com/office/drawing/2014/main" val="2259196705"/>
                  </a:ext>
                </a:extLst>
              </a:tr>
            </a:tbl>
          </a:graphicData>
        </a:graphic>
      </p:graphicFrame>
    </p:spTree>
    <p:extLst>
      <p:ext uri="{BB962C8B-B14F-4D97-AF65-F5344CB8AC3E}">
        <p14:creationId xmlns:p14="http://schemas.microsoft.com/office/powerpoint/2010/main" val="3277469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90C2629-9A41-446A-8043-4F8132390AD6}"/>
              </a:ext>
            </a:extLst>
          </p:cNvPr>
          <p:cNvSpPr txBox="1">
            <a:spLocks noChangeArrowheads="1"/>
          </p:cNvSpPr>
          <p:nvPr/>
        </p:nvSpPr>
        <p:spPr>
          <a:xfrm>
            <a:off x="203982" y="0"/>
            <a:ext cx="10979832" cy="844062"/>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400" kern="1200">
                <a:solidFill>
                  <a:schemeClr val="tx1"/>
                </a:solidFill>
                <a:latin typeface="+mj-lt"/>
                <a:ea typeface="+mj-ea"/>
                <a:cs typeface="+mj-cs"/>
              </a:defRPr>
            </a:lvl1pPr>
          </a:lstStyle>
          <a:p>
            <a:pPr algn="ctr">
              <a:lnSpc>
                <a:spcPct val="90000"/>
              </a:lnSpc>
            </a:pPr>
            <a:r>
              <a:rPr lang="en-US" altLang="en-US" sz="3200" b="1" dirty="0">
                <a:latin typeface="Times New Roman" pitchFamily="18" charset="0"/>
                <a:cs typeface="Times New Roman" pitchFamily="18" charset="0"/>
              </a:rPr>
              <a:t>ARTIFICIAL INTELLIGENCE (AI)</a:t>
            </a:r>
          </a:p>
        </p:txBody>
      </p:sp>
      <p:sp>
        <p:nvSpPr>
          <p:cNvPr id="9" name="TextBox 8">
            <a:extLst>
              <a:ext uri="{FF2B5EF4-FFF2-40B4-BE49-F238E27FC236}">
                <a16:creationId xmlns:a16="http://schemas.microsoft.com/office/drawing/2014/main" id="{FE50FF69-AFD5-43C6-8782-9AD9E3468F3F}"/>
              </a:ext>
            </a:extLst>
          </p:cNvPr>
          <p:cNvSpPr txBox="1"/>
          <p:nvPr/>
        </p:nvSpPr>
        <p:spPr>
          <a:xfrm>
            <a:off x="203982" y="3302757"/>
            <a:ext cx="8291512" cy="1200329"/>
          </a:xfrm>
          <a:prstGeom prst="rect">
            <a:avLst/>
          </a:prstGeom>
          <a:noFill/>
        </p:spPr>
        <p:txBody>
          <a:bodyPr>
            <a:spAutoFit/>
          </a:bodyPr>
          <a:lstStyle/>
          <a:p>
            <a:pPr>
              <a:defRPr/>
            </a:pPr>
            <a:r>
              <a:rPr lang="en-US" sz="2400" dirty="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defRPr/>
            </a:pPr>
            <a:endParaRPr lang="en-US" sz="2400" dirty="0">
              <a:latin typeface="Times New Roman" panose="02020603050405020304" pitchFamily="18" charset="0"/>
              <a:cs typeface="Times New Roman" panose="02020603050405020304" pitchFamily="18" charset="0"/>
            </a:endParaRPr>
          </a:p>
          <a:p>
            <a:pPr>
              <a:defRPr/>
            </a:pPr>
            <a:endParaRPr lang="en-IN"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C28B2E0-2D01-4F33-8837-120C732F30B7}"/>
              </a:ext>
            </a:extLst>
          </p:cNvPr>
          <p:cNvSpPr/>
          <p:nvPr/>
        </p:nvSpPr>
        <p:spPr>
          <a:xfrm>
            <a:off x="203982" y="844062"/>
            <a:ext cx="11442586" cy="8938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spcBef>
                <a:spcPct val="0"/>
              </a:spcBef>
            </a:pPr>
            <a:r>
              <a:rPr lang="en-US" altLang="en-US" sz="2000" dirty="0">
                <a:solidFill>
                  <a:schemeClr val="tx1"/>
                </a:solidFill>
                <a:latin typeface="Times New Roman" panose="02020603050405020304" pitchFamily="18" charset="0"/>
                <a:cs typeface="Times New Roman" panose="02020603050405020304" pitchFamily="18" charset="0"/>
              </a:rPr>
              <a:t>AI is basically that field of computer science which emphasizes on the creation of intelligent machines which can work and react like humans.</a:t>
            </a:r>
          </a:p>
        </p:txBody>
      </p:sp>
      <p:sp>
        <p:nvSpPr>
          <p:cNvPr id="3" name="Rectangle 2">
            <a:extLst>
              <a:ext uri="{FF2B5EF4-FFF2-40B4-BE49-F238E27FC236}">
                <a16:creationId xmlns:a16="http://schemas.microsoft.com/office/drawing/2014/main" id="{ABCF6CFD-E243-4CD8-988F-236D43DBF2C0}"/>
              </a:ext>
            </a:extLst>
          </p:cNvPr>
          <p:cNvSpPr/>
          <p:nvPr/>
        </p:nvSpPr>
        <p:spPr>
          <a:xfrm>
            <a:off x="203981" y="1969478"/>
            <a:ext cx="11911509" cy="439923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spcCol="36000" rtlCol="0" anchor="ctr"/>
          <a:lstStyle/>
          <a:p>
            <a:pPr>
              <a:lnSpc>
                <a:spcPct val="90000"/>
              </a:lnSpc>
              <a:spcBef>
                <a:spcPct val="0"/>
              </a:spcBef>
              <a:defRPr/>
            </a:pPr>
            <a:r>
              <a:rPr lang="en-US" sz="3200" b="1" dirty="0">
                <a:solidFill>
                  <a:schemeClr val="tx1"/>
                </a:solidFill>
                <a:latin typeface="Times New Roman" pitchFamily="18" charset="0"/>
                <a:ea typeface="+mj-ea"/>
                <a:cs typeface="Times New Roman" pitchFamily="18" charset="0"/>
              </a:rPr>
              <a:t>WHY AI?</a:t>
            </a:r>
          </a:p>
          <a:p>
            <a:pPr marL="342900" indent="-342900">
              <a:lnSpc>
                <a:spcPct val="150000"/>
              </a:lnSpc>
              <a:buFont typeface="Arial" panose="020B0604020202020204" pitchFamily="34" charset="0"/>
              <a:buChar char="•"/>
              <a:defRPr/>
            </a:pPr>
            <a:r>
              <a:rPr lang="en-US" sz="2000" dirty="0">
                <a:solidFill>
                  <a:schemeClr val="tx1"/>
                </a:solidFill>
                <a:latin typeface="Times New Roman" panose="02020603050405020304" pitchFamily="18" charset="0"/>
                <a:cs typeface="Times New Roman" panose="02020603050405020304" pitchFamily="18" charset="0"/>
              </a:rPr>
              <a:t>Widely used in banking and finance industry.</a:t>
            </a:r>
          </a:p>
          <a:p>
            <a:pPr marL="342900" indent="-342900">
              <a:lnSpc>
                <a:spcPct val="150000"/>
              </a:lnSpc>
              <a:buFont typeface="Arial" panose="020B0604020202020204" pitchFamily="34" charset="0"/>
              <a:buChar char="•"/>
              <a:defRPr/>
            </a:pPr>
            <a:r>
              <a:rPr lang="en-US" sz="2000" dirty="0">
                <a:solidFill>
                  <a:schemeClr val="tx1"/>
                </a:solidFill>
                <a:latin typeface="Times New Roman" panose="02020603050405020304" pitchFamily="18" charset="0"/>
                <a:cs typeface="Times New Roman" panose="02020603050405020304" pitchFamily="18" charset="0"/>
              </a:rPr>
              <a:t> Important feature of medical science (virtual personal healthcare assistant).</a:t>
            </a:r>
          </a:p>
          <a:p>
            <a:pPr marL="342900" indent="-342900">
              <a:lnSpc>
                <a:spcPct val="150000"/>
              </a:lnSpc>
              <a:buFont typeface="Arial" panose="020B0604020202020204" pitchFamily="34" charset="0"/>
              <a:buChar char="•"/>
              <a:defRPr/>
            </a:pPr>
            <a:r>
              <a:rPr lang="en-US" sz="2000" dirty="0">
                <a:solidFill>
                  <a:schemeClr val="tx1"/>
                </a:solidFill>
                <a:latin typeface="Times New Roman" panose="02020603050405020304" pitchFamily="18" charset="0"/>
                <a:cs typeface="Times New Roman" panose="02020603050405020304" pitchFamily="18" charset="0"/>
              </a:rPr>
              <a:t> Perfect for heavy industry.</a:t>
            </a:r>
          </a:p>
          <a:p>
            <a:pPr marL="342900" indent="-342900">
              <a:lnSpc>
                <a:spcPct val="150000"/>
              </a:lnSpc>
              <a:buFont typeface="Arial" panose="020B0604020202020204" pitchFamily="34" charset="0"/>
              <a:buChar char="•"/>
              <a:defRPr/>
            </a:pPr>
            <a:r>
              <a:rPr lang="en-US" sz="2000" dirty="0">
                <a:solidFill>
                  <a:schemeClr val="tx1"/>
                </a:solidFill>
                <a:latin typeface="Times New Roman" panose="02020603050405020304" pitchFamily="18" charset="0"/>
                <a:cs typeface="Times New Roman" panose="02020603050405020304" pitchFamily="18" charset="0"/>
              </a:rPr>
              <a:t> A great help for humans, and many more.</a:t>
            </a:r>
          </a:p>
          <a:p>
            <a:pPr>
              <a:lnSpc>
                <a:spcPct val="150000"/>
              </a:lnSpc>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     Deep Leaning (DL) and Machine Learning (ML) are the tools to achieve AI.</a:t>
            </a:r>
          </a:p>
          <a:p>
            <a:pPr>
              <a:lnSpc>
                <a:spcPct val="150000"/>
              </a:lnSpc>
              <a:buFont typeface="Arial" panose="020B0604020202020204" pitchFamily="34" charset="0"/>
              <a:buChar char="•"/>
            </a:pPr>
            <a:r>
              <a:rPr lang="en-US" altLang="en-US" sz="2000" dirty="0">
                <a:solidFill>
                  <a:schemeClr val="tx1"/>
                </a:solidFill>
                <a:latin typeface="Times New Roman" panose="02020603050405020304" pitchFamily="18" charset="0"/>
                <a:cs typeface="Times New Roman" panose="02020603050405020304" pitchFamily="18" charset="0"/>
              </a:rPr>
              <a:t>     Deep Learning comes when Machine Learning fails.</a:t>
            </a:r>
          </a:p>
          <a:p>
            <a:pPr marL="342900" indent="-342900">
              <a:lnSpc>
                <a:spcPct val="150000"/>
              </a:lnSpc>
              <a:buFont typeface="Arial" panose="020B0604020202020204" pitchFamily="34" charset="0"/>
              <a:buChar char="•"/>
              <a:defRPr/>
            </a:pP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0FFFCF6-6AF0-4963-B975-E8E5AA32BE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5770" y="2408906"/>
            <a:ext cx="5669721" cy="3249637"/>
          </a:xfrm>
          <a:prstGeom prst="rect">
            <a:avLst/>
          </a:prstGeom>
        </p:spPr>
      </p:pic>
      <p:sp>
        <p:nvSpPr>
          <p:cNvPr id="5" name="Rectangle 4">
            <a:extLst>
              <a:ext uri="{FF2B5EF4-FFF2-40B4-BE49-F238E27FC236}">
                <a16:creationId xmlns:a16="http://schemas.microsoft.com/office/drawing/2014/main" id="{BEF813B8-F666-41F1-AE1F-E01BFC81C557}"/>
              </a:ext>
            </a:extLst>
          </p:cNvPr>
          <p:cNvSpPr/>
          <p:nvPr/>
        </p:nvSpPr>
        <p:spPr>
          <a:xfrm>
            <a:off x="10792918" y="6368715"/>
            <a:ext cx="1195101" cy="2315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latin typeface="Times New Roman" panose="02020603050405020304" pitchFamily="18" charset="0"/>
                <a:cs typeface="Times New Roman" panose="02020603050405020304" pitchFamily="18" charset="0"/>
              </a:rPr>
              <a:t>Contd…</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2690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F1D4B8-1173-4020-AB3F-B23421723E83}"/>
              </a:ext>
            </a:extLst>
          </p:cNvPr>
          <p:cNvSpPr txBox="1"/>
          <p:nvPr/>
        </p:nvSpPr>
        <p:spPr>
          <a:xfrm>
            <a:off x="3304673" y="49683"/>
            <a:ext cx="6096000" cy="978729"/>
          </a:xfrm>
          <a:prstGeom prst="rect">
            <a:avLst/>
          </a:prstGeom>
          <a:noFill/>
        </p:spPr>
        <p:txBody>
          <a:bodyPr wrap="square">
            <a:spAutoFit/>
          </a:bodyPr>
          <a:lstStyle/>
          <a:p>
            <a:pPr algn="ctr">
              <a:lnSpc>
                <a:spcPct val="90000"/>
              </a:lnSpc>
              <a:spcBef>
                <a:spcPct val="0"/>
              </a:spcBef>
              <a:defRPr/>
            </a:pPr>
            <a:r>
              <a:rPr lang="en-US" altLang="en-US" sz="3200" b="1" dirty="0">
                <a:latin typeface="Times New Roman" pitchFamily="18" charset="0"/>
                <a:ea typeface="+mj-ea"/>
                <a:cs typeface="Times New Roman" pitchFamily="18" charset="0"/>
              </a:rPr>
              <a:t>7 STEPS IN MACHINE LEARNING</a:t>
            </a:r>
          </a:p>
        </p:txBody>
      </p:sp>
      <p:sp>
        <p:nvSpPr>
          <p:cNvPr id="9" name="TextBox 8">
            <a:extLst>
              <a:ext uri="{FF2B5EF4-FFF2-40B4-BE49-F238E27FC236}">
                <a16:creationId xmlns:a16="http://schemas.microsoft.com/office/drawing/2014/main" id="{F70EA60E-C81D-4E34-805C-751C48DA8587}"/>
              </a:ext>
            </a:extLst>
          </p:cNvPr>
          <p:cNvSpPr txBox="1"/>
          <p:nvPr/>
        </p:nvSpPr>
        <p:spPr>
          <a:xfrm>
            <a:off x="8791074" y="6211669"/>
            <a:ext cx="3400926" cy="276999"/>
          </a:xfrm>
          <a:prstGeom prst="rect">
            <a:avLst/>
          </a:prstGeom>
          <a:noFill/>
        </p:spPr>
        <p:txBody>
          <a:bodyPr wrap="square">
            <a:spAutoFit/>
          </a:bodyPr>
          <a:lstStyle/>
          <a:p>
            <a:r>
              <a:rPr lang="en-IN" sz="1200" u="sng" dirty="0">
                <a:solidFill>
                  <a:srgbClr val="0563C1"/>
                </a:solidFill>
                <a:effectLst/>
                <a:latin typeface="Times New Roman" panose="02020603050405020304" pitchFamily="18" charset="0"/>
                <a:ea typeface="Times New Roman" panose="02020603050405020304" pitchFamily="18" charset="0"/>
                <a:cs typeface="Mangal" panose="02040503050203030202" pitchFamily="18" charset="0"/>
                <a:hlinkClick r:id="rId2"/>
              </a:rPr>
              <a:t>/</a:t>
            </a:r>
            <a:r>
              <a:rPr lang="en-IN" sz="1200" dirty="0">
                <a:effectLst/>
                <a:latin typeface="Times New Roman" panose="02020603050405020304" pitchFamily="18" charset="0"/>
                <a:ea typeface="Times New Roman" panose="02020603050405020304" pitchFamily="18" charset="0"/>
                <a:cs typeface="Mangal" panose="02040503050203030202" pitchFamily="18" charset="0"/>
              </a:rPr>
              <a:t>.</a:t>
            </a:r>
            <a:endParaRPr lang="en-IN" dirty="0"/>
          </a:p>
        </p:txBody>
      </p:sp>
      <p:pic>
        <p:nvPicPr>
          <p:cNvPr id="6" name="Picture 5">
            <a:extLst>
              <a:ext uri="{FF2B5EF4-FFF2-40B4-BE49-F238E27FC236}">
                <a16:creationId xmlns:a16="http://schemas.microsoft.com/office/drawing/2014/main" id="{0A59C675-987E-4305-9D66-E971369E2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8694" y="1467822"/>
            <a:ext cx="7114612" cy="4740330"/>
          </a:xfrm>
          <a:prstGeom prst="rect">
            <a:avLst/>
          </a:prstGeom>
        </p:spPr>
      </p:pic>
      <p:sp>
        <p:nvSpPr>
          <p:cNvPr id="2" name="Rectangle 1">
            <a:extLst>
              <a:ext uri="{FF2B5EF4-FFF2-40B4-BE49-F238E27FC236}">
                <a16:creationId xmlns:a16="http://schemas.microsoft.com/office/drawing/2014/main" id="{0ADAA328-ADFD-4D2D-9945-CBE40A4D7BC2}"/>
              </a:ext>
            </a:extLst>
          </p:cNvPr>
          <p:cNvSpPr/>
          <p:nvPr/>
        </p:nvSpPr>
        <p:spPr>
          <a:xfrm>
            <a:off x="10493115" y="6325850"/>
            <a:ext cx="1214203" cy="439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latin typeface="Times New Roman" panose="02020603050405020304" pitchFamily="18" charset="0"/>
                <a:cs typeface="Times New Roman" panose="02020603050405020304" pitchFamily="18" charset="0"/>
              </a:rPr>
              <a:t>Contd…</a:t>
            </a:r>
            <a:endParaRPr lang="en-IN"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7007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8987DA-9A28-4A3C-8490-A61ECAD56FB1}"/>
              </a:ext>
            </a:extLst>
          </p:cNvPr>
          <p:cNvSpPr txBox="1"/>
          <p:nvPr/>
        </p:nvSpPr>
        <p:spPr>
          <a:xfrm>
            <a:off x="76250" y="1106011"/>
            <a:ext cx="11605846" cy="5381281"/>
          </a:xfrm>
          <a:prstGeom prst="rect">
            <a:avLst/>
          </a:prstGeom>
          <a:noFill/>
        </p:spPr>
        <p:txBody>
          <a:bodyPr wrap="square">
            <a:spAutoFit/>
          </a:bodyPr>
          <a:lstStyle/>
          <a:p>
            <a:pPr algn="just">
              <a:lnSpc>
                <a:spcPct val="150000"/>
              </a:lnSpc>
              <a:defRPr/>
            </a:pPr>
            <a:r>
              <a:rPr lang="en-IN" sz="2400" b="1" dirty="0">
                <a:latin typeface="Times New Roman" panose="02020603050405020304" pitchFamily="18" charset="0"/>
                <a:cs typeface="Times New Roman" panose="02020603050405020304" pitchFamily="18" charset="0"/>
              </a:rPr>
              <a:t>The main Contributions of this study will be:</a:t>
            </a:r>
          </a:p>
          <a:p>
            <a:pPr algn="just">
              <a:lnSpc>
                <a:spcPct val="150000"/>
              </a:lnSpc>
              <a:defRPr/>
            </a:pPr>
            <a:endParaRPr lang="en-IN" sz="2400" dirty="0">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defRPr/>
            </a:pPr>
            <a:r>
              <a:rPr lang="en-IN" sz="2000" dirty="0">
                <a:latin typeface="Times New Roman" panose="02020603050405020304" pitchFamily="18" charset="0"/>
                <a:cs typeface="Times New Roman" panose="02020603050405020304" pitchFamily="18" charset="0"/>
              </a:rPr>
              <a:t>Predicting the outcome of COVID-19 patients can aid healthcare professionals in making informed decisions regarding patient management and resource allocation.</a:t>
            </a:r>
          </a:p>
          <a:p>
            <a:pPr marL="285750" indent="-285750" algn="just">
              <a:lnSpc>
                <a:spcPct val="200000"/>
              </a:lnSpc>
              <a:buFont typeface="Arial" panose="020B0604020202020204" pitchFamily="34" charset="0"/>
              <a:buChar char="•"/>
              <a:defRPr/>
            </a:pPr>
            <a:r>
              <a:rPr lang="en-IN" sz="2000" dirty="0">
                <a:latin typeface="Times New Roman" panose="02020603050405020304" pitchFamily="18" charset="0"/>
                <a:cs typeface="Times New Roman" panose="02020603050405020304" pitchFamily="18" charset="0"/>
              </a:rPr>
              <a:t>Accurate prediction of patient outcomes can support the development of personalized treatment strategies.</a:t>
            </a:r>
          </a:p>
          <a:p>
            <a:pPr marL="342900" indent="-342900" algn="just">
              <a:lnSpc>
                <a:spcPct val="200000"/>
              </a:lnSpc>
              <a:buFont typeface="Arial" panose="020B0604020202020204" pitchFamily="34" charset="0"/>
              <a:buChar char="•"/>
              <a:defRPr/>
            </a:pPr>
            <a:r>
              <a:rPr lang="en-IN" sz="2000" dirty="0">
                <a:latin typeface="Times New Roman" panose="02020603050405020304" pitchFamily="18" charset="0"/>
                <a:cs typeface="Times New Roman" panose="02020603050405020304" pitchFamily="18" charset="0"/>
              </a:rPr>
              <a:t>Add information to the main points of current research to create the basis for ongoing research.</a:t>
            </a:r>
          </a:p>
          <a:p>
            <a:pPr marL="342900" indent="-342900" algn="just">
              <a:lnSpc>
                <a:spcPct val="200000"/>
              </a:lnSpc>
              <a:buFont typeface="Arial" panose="020B0604020202020204" pitchFamily="34" charset="0"/>
              <a:buChar char="•"/>
              <a:defRPr/>
            </a:pPr>
            <a:r>
              <a:rPr lang="en-IN" sz="2000" dirty="0">
                <a:latin typeface="Times New Roman" panose="02020603050405020304" pitchFamily="18" charset="0"/>
                <a:cs typeface="Times New Roman" panose="02020603050405020304" pitchFamily="18" charset="0"/>
              </a:rPr>
              <a:t>By identifying specific biomarkers associated with survival or non-survival, can be designed to improve patient outcomes and increase the chances of survival.</a:t>
            </a:r>
          </a:p>
          <a:p>
            <a:pPr marL="342900" indent="-342900" algn="just">
              <a:lnSpc>
                <a:spcPct val="150000"/>
              </a:lnSpc>
              <a:buFont typeface="Arial" panose="020B0604020202020204" pitchFamily="34" charset="0"/>
              <a:buChar char="•"/>
              <a:defRPr/>
            </a:pPr>
            <a:endParaRPr lang="en-IN" sz="2400" dirty="0">
              <a:latin typeface="Times New Roman" panose="02020603050405020304" pitchFamily="18" charset="0"/>
              <a:cs typeface="Times New Roman" panose="02020603050405020304" pitchFamily="18" charset="0"/>
            </a:endParaRPr>
          </a:p>
        </p:txBody>
      </p:sp>
      <p:sp>
        <p:nvSpPr>
          <p:cNvPr id="3" name="TextBox 4">
            <a:extLst>
              <a:ext uri="{FF2B5EF4-FFF2-40B4-BE49-F238E27FC236}">
                <a16:creationId xmlns:a16="http://schemas.microsoft.com/office/drawing/2014/main" id="{D94555F7-464C-4D3C-84A7-825C67060458}"/>
              </a:ext>
            </a:extLst>
          </p:cNvPr>
          <p:cNvSpPr txBox="1">
            <a:spLocks noChangeArrowheads="1"/>
          </p:cNvSpPr>
          <p:nvPr/>
        </p:nvSpPr>
        <p:spPr bwMode="auto">
          <a:xfrm>
            <a:off x="-231784" y="349472"/>
            <a:ext cx="11428579"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defRPr/>
            </a:pPr>
            <a:r>
              <a:rPr lang="en-IN" altLang="en-US" sz="3200" b="1" dirty="0">
                <a:latin typeface="Times New Roman" pitchFamily="18" charset="0"/>
                <a:ea typeface="+mj-ea"/>
                <a:cs typeface="Times New Roman" pitchFamily="18" charset="0"/>
              </a:rPr>
              <a:t>MOTIVATION</a:t>
            </a:r>
          </a:p>
        </p:txBody>
      </p:sp>
      <p:sp>
        <p:nvSpPr>
          <p:cNvPr id="6" name="Rectangle 3">
            <a:extLst>
              <a:ext uri="{FF2B5EF4-FFF2-40B4-BE49-F238E27FC236}">
                <a16:creationId xmlns:a16="http://schemas.microsoft.com/office/drawing/2014/main" id="{C14C2DA9-3967-4C6C-A67C-036B86C70467}"/>
              </a:ext>
            </a:extLst>
          </p:cNvPr>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75E5973C-E70F-467B-81E1-07F1ECB46457}"/>
              </a:ext>
            </a:extLst>
          </p:cNvPr>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44984DA7-F652-4D44-8EBC-EFAF6EA9BC28}"/>
              </a:ext>
            </a:extLst>
          </p:cNvPr>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a:extLst>
              <a:ext uri="{FF2B5EF4-FFF2-40B4-BE49-F238E27FC236}">
                <a16:creationId xmlns:a16="http://schemas.microsoft.com/office/drawing/2014/main" id="{3670E0DB-5E36-4A8C-8E8B-FE5F5A1B59EC}"/>
              </a:ext>
            </a:extLst>
          </p:cNvPr>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059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25018</TotalTime>
  <Words>2706</Words>
  <Application>Microsoft Office PowerPoint</Application>
  <PresentationFormat>Widescreen</PresentationFormat>
  <Paragraphs>313</Paragraphs>
  <Slides>34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2" baseType="lpstr">
      <vt:lpstr>Arial</vt:lpstr>
      <vt:lpstr>Calibri</vt:lpstr>
      <vt:lpstr>Calibri Light</vt:lpstr>
      <vt:lpstr>Mangal</vt:lpstr>
      <vt:lpstr>Times New Roman</vt:lpstr>
      <vt:lpstr>Wingdings</vt:lpstr>
      <vt:lpstr>Office Theme</vt:lpstr>
      <vt:lpstr>Graph</vt:lpstr>
      <vt:lpstr>PowerPoint Presentation</vt:lpstr>
      <vt:lpstr>PowerPoint Presentation</vt:lpstr>
      <vt:lpstr>INTRODUCTION  </vt:lpstr>
      <vt:lpstr> </vt:lpstr>
      <vt:lpstr>The COVID-19 virus, SARS-CoV-2, has undergone a number of variations as of my knowledge's  in September 2021. Prior until that time, the following significant varieties have been discovered:</vt:lpstr>
      <vt:lpstr>USES OF COVID-19 BIOMARKERS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Correlation Matrix</vt:lpstr>
      <vt:lpstr>Handling Imbalanced Dataset </vt:lpstr>
      <vt:lpstr>PowerPoint Presentation</vt:lpstr>
      <vt:lpstr>Results</vt:lpstr>
      <vt:lpstr>PowerPoint Presentation</vt:lpstr>
      <vt:lpstr>PowerPoint Presentation</vt:lpstr>
      <vt:lpstr>Evaluation AUC-ROC </vt:lpstr>
      <vt:lpstr>Feature and Density Plot </vt:lpstr>
      <vt:lpstr>Bland Altman Analysis: </vt:lpstr>
      <vt:lpstr>Shapley Additive Explanation(SHAP):  </vt:lpstr>
      <vt:lpstr>CONCLUSION</vt:lpstr>
      <vt:lpstr>Future Scope</vt:lpstr>
      <vt:lpstr>References</vt:lpstr>
      <vt:lpstr>PowerPoint Presentation</vt:lpstr>
      <vt:lpstr>   Prepared Manuscript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JITENDRA MEHTA</dc:creator>
  <cp:lastModifiedBy>Sayani Das</cp:lastModifiedBy>
  <cp:revision>425</cp:revision>
  <dcterms:created xsi:type="dcterms:W3CDTF">2021-05-26T07:24:47Z</dcterms:created>
  <dcterms:modified xsi:type="dcterms:W3CDTF">2024-11-11T06:10:31Z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74064600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