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58" r:id="rId5"/>
    <p:sldId id="261" r:id="rId6"/>
    <p:sldId id="262" r:id="rId7"/>
    <p:sldId id="263" r:id="rId8"/>
    <p:sldId id="264" r:id="rId9"/>
    <p:sldId id="265" r:id="rId10"/>
    <p:sldId id="266" r:id="rId11"/>
    <p:sldId id="267" r:id="rId12"/>
    <p:sldId id="268" r:id="rId13"/>
    <p:sldId id="269" r:id="rId14"/>
    <p:sldId id="270" r:id="rId15"/>
    <p:sldId id="271"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747"/>
    <a:srgbClr val="5EEC3C"/>
    <a:srgbClr val="34164A"/>
    <a:srgbClr val="FA8F00"/>
    <a:srgbClr val="5DF0FF"/>
    <a:srgbClr val="A2023F"/>
    <a:srgbClr val="C23E47"/>
    <a:srgbClr val="5B4101"/>
    <a:srgbClr val="956B01"/>
    <a:srgbClr val="FE7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64"/>
    <p:restoredTop sz="94712"/>
  </p:normalViewPr>
  <p:slideViewPr>
    <p:cSldViewPr>
      <p:cViewPr varScale="1">
        <p:scale>
          <a:sx n="111" d="100"/>
          <a:sy n="111" d="100"/>
        </p:scale>
        <p:origin x="200" y="101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2812F-B972-46EB-AC47-B844D2739C40}" type="datetimeFigureOut">
              <a:rPr lang="en-US" smtClean="0"/>
              <a:t>5/20/18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21D24D-91D0-4BE9-92EB-42158DA19421}" type="slidenum">
              <a:rPr lang="en-US" smtClean="0"/>
              <a:t>‹#›</a:t>
            </a:fld>
            <a:endParaRPr lang="en-US"/>
          </a:p>
        </p:txBody>
      </p:sp>
    </p:spTree>
    <p:extLst>
      <p:ext uri="{BB962C8B-B14F-4D97-AF65-F5344CB8AC3E}">
        <p14:creationId xmlns:p14="http://schemas.microsoft.com/office/powerpoint/2010/main" val="1596585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044700"/>
            <a:ext cx="8093365" cy="1679754"/>
          </a:xfrm>
          <a:noFill/>
          <a:effectLst/>
        </p:spPr>
        <p:txBody>
          <a:bodyPr>
            <a:normAutofit/>
          </a:bodyPr>
          <a:lstStyle>
            <a:lvl1pPr algn="r">
              <a:defRPr sz="3600">
                <a:solidFill>
                  <a:srgbClr val="002060"/>
                </a:solidFill>
                <a:effectLst>
                  <a:outerShdw blurRad="76200" dist="38100" dir="3000000" algn="ctr" rotWithShape="0">
                    <a:schemeClr val="tx1">
                      <a:alpha val="41000"/>
                    </a:schemeClr>
                  </a:outerShdw>
                </a:effectLs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2724455"/>
            <a:ext cx="8093365" cy="610820"/>
          </a:xfrm>
          <a:noFill/>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3929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206802"/>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9540" y="433880"/>
            <a:ext cx="5955495" cy="572644"/>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739540" y="1198559"/>
            <a:ext cx="595549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1"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82114"/>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4"/>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82114"/>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4"/>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0" y="1197405"/>
            <a:ext cx="8551478" cy="1527050"/>
          </a:xfrm>
        </p:spPr>
        <p:txBody>
          <a:bodyPr>
            <a:normAutofit/>
          </a:bodyPr>
          <a:lstStyle/>
          <a:p>
            <a:r>
              <a:rPr lang="en-US" dirty="0"/>
              <a:t>An Analysis of </a:t>
            </a:r>
            <a:br>
              <a:rPr lang="en-US" dirty="0"/>
            </a:br>
            <a:r>
              <a:rPr lang="en-US" dirty="0"/>
              <a:t>the NBA</a:t>
            </a:r>
          </a:p>
        </p:txBody>
      </p:sp>
      <p:sp>
        <p:nvSpPr>
          <p:cNvPr id="3" name="Subtitle 2"/>
          <p:cNvSpPr>
            <a:spLocks noGrp="1"/>
          </p:cNvSpPr>
          <p:nvPr>
            <p:ph type="subTitle" idx="1"/>
          </p:nvPr>
        </p:nvSpPr>
        <p:spPr>
          <a:xfrm>
            <a:off x="448965" y="2724455"/>
            <a:ext cx="8398775" cy="610820"/>
          </a:xfrm>
        </p:spPr>
        <p:txBody>
          <a:bodyPr>
            <a:normAutofit/>
          </a:bodyPr>
          <a:lstStyle/>
          <a:p>
            <a:r>
              <a:rPr lang="en-US" dirty="0"/>
              <a:t>By Team CJ</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3" y="281175"/>
            <a:ext cx="6108206" cy="763525"/>
          </a:xfrm>
        </p:spPr>
        <p:txBody>
          <a:bodyPr>
            <a:normAutofit/>
          </a:bodyPr>
          <a:lstStyle/>
          <a:p>
            <a:r>
              <a:rPr lang="en-US" dirty="0"/>
              <a:t>Modelling Salary</a:t>
            </a:r>
          </a:p>
        </p:txBody>
      </p:sp>
      <p:sp>
        <p:nvSpPr>
          <p:cNvPr id="5" name="Content Placeholder 4"/>
          <p:cNvSpPr>
            <a:spLocks noGrp="1"/>
          </p:cNvSpPr>
          <p:nvPr>
            <p:ph idx="1"/>
          </p:nvPr>
        </p:nvSpPr>
        <p:spPr>
          <a:xfrm>
            <a:off x="2586834" y="1197405"/>
            <a:ext cx="6108205" cy="3512215"/>
          </a:xfrm>
        </p:spPr>
        <p:txBody>
          <a:bodyPr>
            <a:normAutofit fontScale="62500" lnSpcReduction="20000"/>
          </a:bodyPr>
          <a:lstStyle/>
          <a:p>
            <a:pPr>
              <a:lnSpc>
                <a:spcPct val="170000"/>
              </a:lnSpc>
            </a:pPr>
            <a:r>
              <a:rPr lang="en-US" sz="2000" dirty="0"/>
              <a:t>Imputing the modelled salary values back into our dataset</a:t>
            </a:r>
          </a:p>
          <a:p>
            <a:pPr marL="0" indent="0">
              <a:lnSpc>
                <a:spcPct val="170000"/>
              </a:lnSpc>
              <a:buNone/>
            </a:pPr>
            <a:r>
              <a:rPr lang="en-US" sz="2000" b="1" dirty="0"/>
              <a:t>impute_ model</a:t>
            </a:r>
            <a:r>
              <a:rPr lang="en-US" sz="2000" dirty="0"/>
              <a:t>&lt;- function(PTS, MP, GS, Age) {</a:t>
            </a:r>
          </a:p>
          <a:p>
            <a:pPr marL="0" indent="0">
              <a:lnSpc>
                <a:spcPct val="170000"/>
              </a:lnSpc>
              <a:buNone/>
            </a:pPr>
            <a:r>
              <a:rPr lang="en-US" sz="2000" dirty="0"/>
              <a:t>  salary &lt;- -2790279.92 - 9058.61*PTS - 1096.57*MP + 242468.38*Age + 117186.18*GS - 3.21*PTS*MP + 640.53*PTS*Age + 65.34*PTS*GS + 0.039*PTS*MP*GS - 54.65*MP*GS</a:t>
            </a:r>
          </a:p>
          <a:p>
            <a:pPr marL="0" indent="0">
              <a:lnSpc>
                <a:spcPct val="170000"/>
              </a:lnSpc>
              <a:buNone/>
            </a:pPr>
            <a:r>
              <a:rPr lang="en-US" sz="2000" dirty="0"/>
              <a:t>  return(salary)}</a:t>
            </a:r>
          </a:p>
          <a:p>
            <a:pPr marL="0" indent="0">
              <a:lnSpc>
                <a:spcPct val="170000"/>
              </a:lnSpc>
              <a:buNone/>
            </a:pPr>
            <a:endParaRPr lang="en-US" sz="2000" dirty="0"/>
          </a:p>
          <a:p>
            <a:pPr marL="0" indent="0">
              <a:lnSpc>
                <a:spcPct val="170000"/>
              </a:lnSpc>
              <a:buNone/>
            </a:pPr>
            <a:r>
              <a:rPr lang="en-US" sz="2000" dirty="0"/>
              <a:t>stats &lt;- stats %&gt;%</a:t>
            </a:r>
          </a:p>
          <a:p>
            <a:pPr marL="0" indent="0">
              <a:lnSpc>
                <a:spcPct val="170000"/>
              </a:lnSpc>
              <a:buNone/>
            </a:pPr>
            <a:r>
              <a:rPr lang="en-US" sz="2000" dirty="0"/>
              <a:t>  mutate(SALARY = </a:t>
            </a:r>
            <a:r>
              <a:rPr lang="en-US" sz="2000" dirty="0" err="1"/>
              <a:t>ifelse</a:t>
            </a:r>
            <a:r>
              <a:rPr lang="en-US" sz="2000" dirty="0"/>
              <a:t>(is.na(SALARY), </a:t>
            </a:r>
            <a:r>
              <a:rPr lang="en-US" sz="2000" dirty="0" err="1"/>
              <a:t>impute_model</a:t>
            </a:r>
            <a:r>
              <a:rPr lang="en-US" sz="2000" dirty="0"/>
              <a:t>(PTS, MP, GS, Age), SALARY))</a:t>
            </a:r>
          </a:p>
          <a:p>
            <a:pPr>
              <a:lnSpc>
                <a:spcPct val="170000"/>
              </a:lnSpc>
            </a:pPr>
            <a:r>
              <a:rPr lang="en-US" sz="2000" dirty="0"/>
              <a:t>Now that our data is complete, we can begin our analysis and comparisons.</a:t>
            </a:r>
          </a:p>
        </p:txBody>
      </p:sp>
    </p:spTree>
    <p:extLst>
      <p:ext uri="{BB962C8B-B14F-4D97-AF65-F5344CB8AC3E}">
        <p14:creationId xmlns:p14="http://schemas.microsoft.com/office/powerpoint/2010/main" val="937626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464413"/>
            <a:ext cx="8093365" cy="916230"/>
          </a:xfrm>
        </p:spPr>
        <p:txBody>
          <a:bodyPr>
            <a:normAutofit/>
          </a:bodyPr>
          <a:lstStyle/>
          <a:p>
            <a:r>
              <a:rPr lang="en-AU" dirty="0">
                <a:effectLst/>
              </a:rPr>
              <a:t>Findings</a:t>
            </a:r>
          </a:p>
        </p:txBody>
      </p:sp>
      <p:sp>
        <p:nvSpPr>
          <p:cNvPr id="5" name="Text Placeholder 4"/>
          <p:cNvSpPr>
            <a:spLocks noGrp="1"/>
          </p:cNvSpPr>
          <p:nvPr>
            <p:ph type="body" idx="1"/>
          </p:nvPr>
        </p:nvSpPr>
        <p:spPr>
          <a:xfrm>
            <a:off x="219907" y="1195350"/>
            <a:ext cx="8704185" cy="730937"/>
          </a:xfrm>
        </p:spPr>
        <p:txBody>
          <a:bodyPr>
            <a:noAutofit/>
          </a:bodyPr>
          <a:lstStyle/>
          <a:p>
            <a:r>
              <a:rPr lang="en-AU" dirty="0"/>
              <a:t>Do players score better if they are paid more?</a:t>
            </a:r>
          </a:p>
        </p:txBody>
      </p:sp>
      <p:sp>
        <p:nvSpPr>
          <p:cNvPr id="6" name="Content Placeholder 5"/>
          <p:cNvSpPr>
            <a:spLocks noGrp="1"/>
          </p:cNvSpPr>
          <p:nvPr>
            <p:ph sz="half" idx="2"/>
          </p:nvPr>
        </p:nvSpPr>
        <p:spPr>
          <a:xfrm>
            <a:off x="320882" y="2123874"/>
            <a:ext cx="4040188" cy="2276294"/>
          </a:xfrm>
        </p:spPr>
        <p:txBody>
          <a:bodyPr>
            <a:normAutofit/>
          </a:bodyPr>
          <a:lstStyle/>
          <a:p>
            <a:pPr algn="l" latinLnBrk="1">
              <a:lnSpc>
                <a:spcPct val="110000"/>
              </a:lnSpc>
              <a:buFontTx/>
              <a:buChar char="-"/>
            </a:pPr>
            <a:r>
              <a:rPr lang="en-US" dirty="0"/>
              <a:t>Kind of linear</a:t>
            </a:r>
          </a:p>
          <a:p>
            <a:pPr algn="l" latinLnBrk="1">
              <a:lnSpc>
                <a:spcPct val="110000"/>
              </a:lnSpc>
              <a:buFontTx/>
              <a:buChar char="-"/>
            </a:pPr>
            <a:r>
              <a:rPr lang="en-US" dirty="0"/>
              <a:t>Many players not scoring many points, but still earning high salaries?</a:t>
            </a:r>
          </a:p>
        </p:txBody>
      </p:sp>
      <p:pic>
        <p:nvPicPr>
          <p:cNvPr id="3" name="Content Placeholder 2">
            <a:extLst>
              <a:ext uri="{FF2B5EF4-FFF2-40B4-BE49-F238E27FC236}">
                <a16:creationId xmlns:a16="http://schemas.microsoft.com/office/drawing/2014/main" id="{B1EC049B-EE3A-C944-B249-A387A5A62A0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877410" y="1996673"/>
            <a:ext cx="3970330" cy="2835950"/>
          </a:xfrm>
        </p:spPr>
      </p:pic>
    </p:spTree>
    <p:extLst>
      <p:ext uri="{BB962C8B-B14F-4D97-AF65-F5344CB8AC3E}">
        <p14:creationId xmlns:p14="http://schemas.microsoft.com/office/powerpoint/2010/main" val="3257903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464413"/>
            <a:ext cx="8093365" cy="916230"/>
          </a:xfrm>
        </p:spPr>
        <p:txBody>
          <a:bodyPr>
            <a:normAutofit/>
          </a:bodyPr>
          <a:lstStyle/>
          <a:p>
            <a:r>
              <a:rPr lang="en-AU" dirty="0">
                <a:effectLst/>
              </a:rPr>
              <a:t>Findings</a:t>
            </a:r>
          </a:p>
        </p:txBody>
      </p:sp>
      <p:sp>
        <p:nvSpPr>
          <p:cNvPr id="5" name="Text Placeholder 4"/>
          <p:cNvSpPr>
            <a:spLocks noGrp="1"/>
          </p:cNvSpPr>
          <p:nvPr>
            <p:ph type="body" idx="1"/>
          </p:nvPr>
        </p:nvSpPr>
        <p:spPr>
          <a:xfrm>
            <a:off x="219907" y="1195350"/>
            <a:ext cx="8704185" cy="730937"/>
          </a:xfrm>
        </p:spPr>
        <p:txBody>
          <a:bodyPr>
            <a:noAutofit/>
          </a:bodyPr>
          <a:lstStyle/>
          <a:p>
            <a:r>
              <a:rPr lang="en-AU" dirty="0"/>
              <a:t>Which statistics does each position perform the best with?</a:t>
            </a:r>
          </a:p>
        </p:txBody>
      </p:sp>
      <p:pic>
        <p:nvPicPr>
          <p:cNvPr id="9" name="Content Placeholder 8">
            <a:extLst>
              <a:ext uri="{FF2B5EF4-FFF2-40B4-BE49-F238E27FC236}">
                <a16:creationId xmlns:a16="http://schemas.microsoft.com/office/drawing/2014/main" id="{1AA5F2F3-2024-0241-8585-62B28AFD027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659617" y="1926287"/>
            <a:ext cx="4282879" cy="3059199"/>
          </a:xfrm>
        </p:spPr>
      </p:pic>
    </p:spTree>
    <p:extLst>
      <p:ext uri="{BB962C8B-B14F-4D97-AF65-F5344CB8AC3E}">
        <p14:creationId xmlns:p14="http://schemas.microsoft.com/office/powerpoint/2010/main" val="321475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464413"/>
            <a:ext cx="8093365" cy="916230"/>
          </a:xfrm>
        </p:spPr>
        <p:txBody>
          <a:bodyPr>
            <a:normAutofit/>
          </a:bodyPr>
          <a:lstStyle/>
          <a:p>
            <a:r>
              <a:rPr lang="en-AU" dirty="0">
                <a:effectLst/>
              </a:rPr>
              <a:t>Findings</a:t>
            </a:r>
          </a:p>
        </p:txBody>
      </p:sp>
      <p:sp>
        <p:nvSpPr>
          <p:cNvPr id="5" name="Text Placeholder 4"/>
          <p:cNvSpPr>
            <a:spLocks noGrp="1"/>
          </p:cNvSpPr>
          <p:nvPr>
            <p:ph type="body" idx="1"/>
          </p:nvPr>
        </p:nvSpPr>
        <p:spPr>
          <a:xfrm>
            <a:off x="219907" y="1195350"/>
            <a:ext cx="8704185" cy="730937"/>
          </a:xfrm>
        </p:spPr>
        <p:txBody>
          <a:bodyPr>
            <a:noAutofit/>
          </a:bodyPr>
          <a:lstStyle/>
          <a:p>
            <a:br>
              <a:rPr lang="en-AU" dirty="0"/>
            </a:br>
            <a:r>
              <a:rPr lang="en-AU" dirty="0"/>
              <a:t>Which positions get paid the most in the NBA?</a:t>
            </a:r>
          </a:p>
        </p:txBody>
      </p:sp>
      <p:sp>
        <p:nvSpPr>
          <p:cNvPr id="6" name="Content Placeholder 5"/>
          <p:cNvSpPr>
            <a:spLocks noGrp="1"/>
          </p:cNvSpPr>
          <p:nvPr>
            <p:ph sz="half" idx="2"/>
          </p:nvPr>
        </p:nvSpPr>
        <p:spPr>
          <a:xfrm>
            <a:off x="320882" y="2123874"/>
            <a:ext cx="4040188" cy="2276294"/>
          </a:xfrm>
        </p:spPr>
        <p:txBody>
          <a:bodyPr>
            <a:normAutofit/>
          </a:bodyPr>
          <a:lstStyle/>
          <a:p>
            <a:pPr algn="l" latinLnBrk="1">
              <a:lnSpc>
                <a:spcPct val="110000"/>
              </a:lnSpc>
              <a:buFontTx/>
              <a:buChar char="-"/>
            </a:pPr>
            <a:r>
              <a:rPr lang="en-US" dirty="0"/>
              <a:t>PGs get paid the least</a:t>
            </a:r>
          </a:p>
          <a:p>
            <a:pPr algn="l" latinLnBrk="1">
              <a:lnSpc>
                <a:spcPct val="110000"/>
              </a:lnSpc>
              <a:buFontTx/>
              <a:buChar char="-"/>
            </a:pPr>
            <a:r>
              <a:rPr lang="en-US" dirty="0"/>
              <a:t>Cs get paid the most – why?</a:t>
            </a:r>
          </a:p>
          <a:p>
            <a:pPr algn="l" latinLnBrk="1">
              <a:lnSpc>
                <a:spcPct val="110000"/>
              </a:lnSpc>
              <a:buFontTx/>
              <a:buChar char="-"/>
            </a:pPr>
            <a:endParaRPr lang="en-US" dirty="0"/>
          </a:p>
        </p:txBody>
      </p:sp>
      <p:pic>
        <p:nvPicPr>
          <p:cNvPr id="9" name="Content Placeholder 8">
            <a:extLst>
              <a:ext uri="{FF2B5EF4-FFF2-40B4-BE49-F238E27FC236}">
                <a16:creationId xmlns:a16="http://schemas.microsoft.com/office/drawing/2014/main" id="{21BBD726-352B-384F-851C-702194B2282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877410" y="2001969"/>
            <a:ext cx="4046682" cy="2890488"/>
          </a:xfrm>
        </p:spPr>
      </p:pic>
    </p:spTree>
    <p:extLst>
      <p:ext uri="{BB962C8B-B14F-4D97-AF65-F5344CB8AC3E}">
        <p14:creationId xmlns:p14="http://schemas.microsoft.com/office/powerpoint/2010/main" val="4116498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464413"/>
            <a:ext cx="8093365" cy="916230"/>
          </a:xfrm>
        </p:spPr>
        <p:txBody>
          <a:bodyPr>
            <a:normAutofit/>
          </a:bodyPr>
          <a:lstStyle/>
          <a:p>
            <a:r>
              <a:rPr lang="en-AU" dirty="0">
                <a:effectLst/>
              </a:rPr>
              <a:t>Findings</a:t>
            </a:r>
          </a:p>
        </p:txBody>
      </p:sp>
      <p:sp>
        <p:nvSpPr>
          <p:cNvPr id="5" name="Text Placeholder 4"/>
          <p:cNvSpPr>
            <a:spLocks noGrp="1"/>
          </p:cNvSpPr>
          <p:nvPr>
            <p:ph type="body" idx="1"/>
          </p:nvPr>
        </p:nvSpPr>
        <p:spPr>
          <a:xfrm>
            <a:off x="372612" y="922528"/>
            <a:ext cx="8704185" cy="730937"/>
          </a:xfrm>
        </p:spPr>
        <p:txBody>
          <a:bodyPr>
            <a:noAutofit/>
          </a:bodyPr>
          <a:lstStyle/>
          <a:p>
            <a:r>
              <a:rPr lang="en-AU" dirty="0"/>
              <a:t>Do teams play better if they pay higher salaries?</a:t>
            </a:r>
          </a:p>
        </p:txBody>
      </p:sp>
      <p:pic>
        <p:nvPicPr>
          <p:cNvPr id="8" name="Content Placeholder 7">
            <a:extLst>
              <a:ext uri="{FF2B5EF4-FFF2-40B4-BE49-F238E27FC236}">
                <a16:creationId xmlns:a16="http://schemas.microsoft.com/office/drawing/2014/main" id="{9B3568BE-8AB0-7F44-B023-83AB0F738E0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434130" y="1653465"/>
            <a:ext cx="4581151" cy="3272251"/>
          </a:xfrm>
        </p:spPr>
      </p:pic>
    </p:spTree>
    <p:extLst>
      <p:ext uri="{BB962C8B-B14F-4D97-AF65-F5344CB8AC3E}">
        <p14:creationId xmlns:p14="http://schemas.microsoft.com/office/powerpoint/2010/main" val="860382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3" y="281175"/>
            <a:ext cx="6108206" cy="763525"/>
          </a:xfrm>
        </p:spPr>
        <p:txBody>
          <a:bodyPr>
            <a:normAutofit/>
          </a:bodyPr>
          <a:lstStyle/>
          <a:p>
            <a:r>
              <a:rPr lang="en-US" dirty="0"/>
              <a:t>Conclusion</a:t>
            </a:r>
          </a:p>
        </p:txBody>
      </p:sp>
      <p:sp>
        <p:nvSpPr>
          <p:cNvPr id="5" name="Content Placeholder 4"/>
          <p:cNvSpPr>
            <a:spLocks noGrp="1"/>
          </p:cNvSpPr>
          <p:nvPr>
            <p:ph idx="1"/>
          </p:nvPr>
        </p:nvSpPr>
        <p:spPr>
          <a:xfrm>
            <a:off x="2586834" y="1197405"/>
            <a:ext cx="6108205" cy="3512215"/>
          </a:xfrm>
        </p:spPr>
        <p:txBody>
          <a:bodyPr>
            <a:normAutofit fontScale="62500" lnSpcReduction="20000"/>
          </a:bodyPr>
          <a:lstStyle/>
          <a:p>
            <a:pPr marL="0" indent="0">
              <a:lnSpc>
                <a:spcPct val="150000"/>
              </a:lnSpc>
              <a:buNone/>
            </a:pPr>
            <a:r>
              <a:rPr lang="en-AU" dirty="0"/>
              <a:t>We have made some surprising and some not so surprising observations about the factors affecting a player and team’s performance and salary, but it is clear that our analyses have raised even more questions that cannot be explained by the data that we have seen so far</a:t>
            </a:r>
            <a:r>
              <a:rPr lang="en-AU"/>
              <a:t>. </a:t>
            </a:r>
          </a:p>
          <a:p>
            <a:pPr marL="0" indent="0">
              <a:lnSpc>
                <a:spcPct val="150000"/>
              </a:lnSpc>
              <a:buNone/>
            </a:pPr>
            <a:r>
              <a:rPr lang="en-AU" dirty="0"/>
              <a:t>In the future, we hope to perhaps analyse the effect of external factors on performance and salary, like the impact of a coach, a player’s social media presence or even the impact of a player management agency.</a:t>
            </a:r>
            <a:endParaRPr lang="en-US" sz="2000" dirty="0"/>
          </a:p>
        </p:txBody>
      </p:sp>
    </p:spTree>
    <p:extLst>
      <p:ext uri="{BB962C8B-B14F-4D97-AF65-F5344CB8AC3E}">
        <p14:creationId xmlns:p14="http://schemas.microsoft.com/office/powerpoint/2010/main" val="1689624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317" y="433880"/>
            <a:ext cx="8093366" cy="916230"/>
          </a:xfrm>
        </p:spPr>
        <p:txBody>
          <a:bodyPr>
            <a:normAutofit/>
          </a:bodyPr>
          <a:lstStyle/>
          <a:p>
            <a:r>
              <a:rPr lang="en-US" dirty="0"/>
              <a:t>Project Data Description and Project Aim</a:t>
            </a:r>
          </a:p>
        </p:txBody>
      </p:sp>
      <p:sp>
        <p:nvSpPr>
          <p:cNvPr id="3" name="Content Placeholder 2"/>
          <p:cNvSpPr>
            <a:spLocks noGrp="1"/>
          </p:cNvSpPr>
          <p:nvPr>
            <p:ph idx="1"/>
          </p:nvPr>
        </p:nvSpPr>
        <p:spPr>
          <a:xfrm>
            <a:off x="448965" y="1502815"/>
            <a:ext cx="8246071" cy="3359510"/>
          </a:xfrm>
        </p:spPr>
        <p:txBody>
          <a:bodyPr>
            <a:normAutofit fontScale="62500" lnSpcReduction="20000"/>
          </a:bodyPr>
          <a:lstStyle/>
          <a:p>
            <a:pPr>
              <a:lnSpc>
                <a:spcPct val="170000"/>
              </a:lnSpc>
            </a:pPr>
            <a:r>
              <a:rPr lang="en-US" b="1" dirty="0">
                <a:solidFill>
                  <a:schemeClr val="tx1"/>
                </a:solidFill>
              </a:rPr>
              <a:t>Data Description</a:t>
            </a:r>
            <a:r>
              <a:rPr lang="en-US" dirty="0">
                <a:solidFill>
                  <a:schemeClr val="tx1"/>
                </a:solidFill>
              </a:rPr>
              <a:t>: </a:t>
            </a:r>
          </a:p>
          <a:p>
            <a:pPr marL="0" indent="0">
              <a:lnSpc>
                <a:spcPct val="170000"/>
              </a:lnSpc>
              <a:buNone/>
            </a:pPr>
            <a:r>
              <a:rPr lang="en-US" dirty="0"/>
              <a:t>      The salaries of NBA players data were scraped from the ESPN website, while their in-game statistics and team win records were scraped from basketball-reference.com</a:t>
            </a:r>
          </a:p>
          <a:p>
            <a:pPr>
              <a:lnSpc>
                <a:spcPct val="170000"/>
              </a:lnSpc>
            </a:pPr>
            <a:r>
              <a:rPr lang="en-US" b="1" dirty="0">
                <a:solidFill>
                  <a:schemeClr val="tx1"/>
                </a:solidFill>
              </a:rPr>
              <a:t>Project Aim: </a:t>
            </a:r>
          </a:p>
          <a:p>
            <a:pPr marL="0" indent="0">
              <a:lnSpc>
                <a:spcPct val="170000"/>
              </a:lnSpc>
              <a:buNone/>
            </a:pPr>
            <a:r>
              <a:rPr lang="en-US" dirty="0"/>
              <a:t>      To get a deeper understanding into the game of basketball to see how players perform on the court, the factors affecting their salary and an overall team's performance.</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3" y="281175"/>
            <a:ext cx="6108206" cy="763525"/>
          </a:xfrm>
        </p:spPr>
        <p:txBody>
          <a:bodyPr>
            <a:normAutofit/>
          </a:bodyPr>
          <a:lstStyle/>
          <a:p>
            <a:r>
              <a:rPr lang="en-US" dirty="0"/>
              <a:t>Data Cleaning</a:t>
            </a:r>
          </a:p>
        </p:txBody>
      </p:sp>
      <p:sp>
        <p:nvSpPr>
          <p:cNvPr id="5" name="Content Placeholder 4"/>
          <p:cNvSpPr>
            <a:spLocks noGrp="1"/>
          </p:cNvSpPr>
          <p:nvPr>
            <p:ph idx="1"/>
          </p:nvPr>
        </p:nvSpPr>
        <p:spPr>
          <a:xfrm>
            <a:off x="2586834" y="1197405"/>
            <a:ext cx="6108205" cy="3512215"/>
          </a:xfrm>
        </p:spPr>
        <p:txBody>
          <a:bodyPr>
            <a:normAutofit fontScale="85000" lnSpcReduction="10000"/>
          </a:bodyPr>
          <a:lstStyle/>
          <a:p>
            <a:pPr>
              <a:lnSpc>
                <a:spcPct val="150000"/>
              </a:lnSpc>
            </a:pPr>
            <a:r>
              <a:rPr lang="en-US" sz="2000" dirty="0"/>
              <a:t>Removing special characters from team names in the team wins data. </a:t>
            </a:r>
          </a:p>
          <a:p>
            <a:pPr lvl="1">
              <a:lnSpc>
                <a:spcPct val="150000"/>
              </a:lnSpc>
            </a:pPr>
            <a:r>
              <a:rPr lang="en-US" sz="1600" dirty="0">
                <a:solidFill>
                  <a:schemeClr val="tx1"/>
                </a:solidFill>
              </a:rPr>
              <a:t>E.g. </a:t>
            </a:r>
            <a:r>
              <a:rPr lang="en-US" sz="1600" dirty="0" err="1">
                <a:solidFill>
                  <a:schemeClr val="tx1"/>
                </a:solidFill>
              </a:rPr>
              <a:t>team$Team</a:t>
            </a:r>
            <a:r>
              <a:rPr lang="en-US" sz="1600" dirty="0">
                <a:solidFill>
                  <a:schemeClr val="tx1"/>
                </a:solidFill>
              </a:rPr>
              <a:t> &lt;- </a:t>
            </a:r>
            <a:r>
              <a:rPr lang="en-US" sz="1600" dirty="0" err="1">
                <a:solidFill>
                  <a:schemeClr val="tx1"/>
                </a:solidFill>
              </a:rPr>
              <a:t>gsub</a:t>
            </a:r>
            <a:r>
              <a:rPr lang="en-US" sz="1600" dirty="0">
                <a:solidFill>
                  <a:schemeClr val="tx1"/>
                </a:solidFill>
              </a:rPr>
              <a:t>("\\*.*","", </a:t>
            </a:r>
            <a:r>
              <a:rPr lang="en-US" sz="1600" dirty="0" err="1">
                <a:solidFill>
                  <a:schemeClr val="tx1"/>
                </a:solidFill>
              </a:rPr>
              <a:t>team$Team</a:t>
            </a:r>
            <a:r>
              <a:rPr lang="en-US" sz="1600" dirty="0">
                <a:solidFill>
                  <a:schemeClr val="tx1"/>
                </a:solidFill>
              </a:rPr>
              <a:t>)</a:t>
            </a:r>
          </a:p>
          <a:p>
            <a:pPr>
              <a:lnSpc>
                <a:spcPct val="150000"/>
              </a:lnSpc>
            </a:pPr>
            <a:r>
              <a:rPr lang="en-US" sz="2000" dirty="0"/>
              <a:t>Removing special characters from the salaries data and separating player positions from their names.</a:t>
            </a:r>
          </a:p>
          <a:p>
            <a:pPr>
              <a:lnSpc>
                <a:spcPct val="150000"/>
              </a:lnSpc>
            </a:pPr>
            <a:r>
              <a:rPr lang="en-US" sz="2000" dirty="0"/>
              <a:t>Importing team names for players with missing teams. </a:t>
            </a:r>
          </a:p>
          <a:p>
            <a:pPr lvl="1">
              <a:lnSpc>
                <a:spcPct val="150000"/>
              </a:lnSpc>
            </a:pPr>
            <a:r>
              <a:rPr lang="en-US" sz="1500" dirty="0">
                <a:solidFill>
                  <a:schemeClr val="tx1"/>
                </a:solidFill>
              </a:rPr>
              <a:t>E.g. stats %&gt;% filter(is.na(TEAM)) %&gt;% select (Player, Tm, TEAM, SALARY)</a:t>
            </a:r>
          </a:p>
          <a:p>
            <a:pPr>
              <a:lnSpc>
                <a:spcPct val="150000"/>
              </a:lnSpc>
            </a:pPr>
            <a:r>
              <a:rPr lang="en-US" sz="2000" dirty="0"/>
              <a:t>Scraping the current NBA player roster and merging the team name data with our dataset.</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464413"/>
            <a:ext cx="8093365" cy="916230"/>
          </a:xfrm>
        </p:spPr>
        <p:txBody>
          <a:bodyPr>
            <a:normAutofit/>
          </a:bodyPr>
          <a:lstStyle/>
          <a:p>
            <a:r>
              <a:rPr lang="en-US" dirty="0"/>
              <a:t>Dealing with missing data</a:t>
            </a:r>
          </a:p>
        </p:txBody>
      </p:sp>
      <p:sp>
        <p:nvSpPr>
          <p:cNvPr id="5" name="Text Placeholder 4"/>
          <p:cNvSpPr>
            <a:spLocks noGrp="1"/>
          </p:cNvSpPr>
          <p:nvPr>
            <p:ph type="body" idx="1"/>
          </p:nvPr>
        </p:nvSpPr>
        <p:spPr>
          <a:xfrm>
            <a:off x="134710" y="1130488"/>
            <a:ext cx="8704185" cy="730937"/>
          </a:xfrm>
        </p:spPr>
        <p:txBody>
          <a:bodyPr>
            <a:noAutofit/>
          </a:bodyPr>
          <a:lstStyle/>
          <a:p>
            <a:pPr algn="l"/>
            <a:r>
              <a:rPr lang="en-US" sz="2000" dirty="0">
                <a:solidFill>
                  <a:schemeClr val="tx1"/>
                </a:solidFill>
              </a:rPr>
              <a:t>In order to be able to make complete analysis, we will need to have a strategy to handle our missing data. </a:t>
            </a:r>
          </a:p>
        </p:txBody>
      </p:sp>
      <p:sp>
        <p:nvSpPr>
          <p:cNvPr id="6" name="Content Placeholder 5"/>
          <p:cNvSpPr>
            <a:spLocks noGrp="1"/>
          </p:cNvSpPr>
          <p:nvPr>
            <p:ph sz="half" idx="2"/>
          </p:nvPr>
        </p:nvSpPr>
        <p:spPr>
          <a:xfrm>
            <a:off x="536880" y="2280622"/>
            <a:ext cx="4040188" cy="2276294"/>
          </a:xfrm>
        </p:spPr>
        <p:txBody>
          <a:bodyPr>
            <a:normAutofit fontScale="55000" lnSpcReduction="20000"/>
          </a:bodyPr>
          <a:lstStyle/>
          <a:p>
            <a:r>
              <a:rPr lang="en-US" dirty="0"/>
              <a:t>Feature 1</a:t>
            </a:r>
          </a:p>
          <a:p>
            <a:r>
              <a:rPr lang="en-US" dirty="0"/>
              <a:t>Feature 2</a:t>
            </a:r>
          </a:p>
          <a:p>
            <a:r>
              <a:rPr lang="en-US" dirty="0"/>
              <a:t>Feature 3</a:t>
            </a:r>
          </a:p>
        </p:txBody>
      </p:sp>
      <p:sp>
        <p:nvSpPr>
          <p:cNvPr id="7" name="Text Placeholder 6"/>
          <p:cNvSpPr>
            <a:spLocks noGrp="1"/>
          </p:cNvSpPr>
          <p:nvPr>
            <p:ph type="body" sz="quarter" idx="3"/>
          </p:nvPr>
        </p:nvSpPr>
        <p:spPr>
          <a:xfrm>
            <a:off x="252278" y="1768238"/>
            <a:ext cx="3917707" cy="479822"/>
          </a:xfrm>
        </p:spPr>
        <p:txBody>
          <a:bodyPr>
            <a:normAutofit/>
          </a:bodyPr>
          <a:lstStyle/>
          <a:p>
            <a:r>
              <a:rPr lang="en-US" dirty="0"/>
              <a:t>Missingness map</a:t>
            </a:r>
          </a:p>
        </p:txBody>
      </p:sp>
      <p:sp>
        <p:nvSpPr>
          <p:cNvPr id="8" name="Content Placeholder 7"/>
          <p:cNvSpPr>
            <a:spLocks noGrp="1"/>
          </p:cNvSpPr>
          <p:nvPr>
            <p:ph sz="quarter" idx="4"/>
          </p:nvPr>
        </p:nvSpPr>
        <p:spPr>
          <a:xfrm>
            <a:off x="4572001" y="2280622"/>
            <a:ext cx="4041775" cy="2276294"/>
          </a:xfrm>
        </p:spPr>
        <p:txBody>
          <a:bodyPr>
            <a:normAutofit fontScale="55000" lnSpcReduction="20000"/>
          </a:bodyPr>
          <a:lstStyle/>
          <a:p>
            <a:pPr>
              <a:lnSpc>
                <a:spcPct val="170000"/>
              </a:lnSpc>
            </a:pPr>
            <a:r>
              <a:rPr lang="en-US" dirty="0"/>
              <a:t>Here, we can see that only </a:t>
            </a:r>
            <a:r>
              <a:rPr lang="en-US" b="1" dirty="0">
                <a:solidFill>
                  <a:schemeClr val="tx1"/>
                </a:solidFill>
              </a:rPr>
              <a:t>7.4%</a:t>
            </a:r>
            <a:r>
              <a:rPr lang="en-US" dirty="0"/>
              <a:t> of players are missing a team. </a:t>
            </a:r>
          </a:p>
          <a:p>
            <a:pPr>
              <a:lnSpc>
                <a:spcPct val="170000"/>
              </a:lnSpc>
            </a:pPr>
            <a:r>
              <a:rPr lang="en-US" dirty="0"/>
              <a:t>As we have already copied the information over from the current NBA roster, we can assume that these missing players are no longer currently playing in the NBA, so we can drop these.</a:t>
            </a:r>
            <a:endParaRPr lang="en-AU" dirty="0"/>
          </a:p>
        </p:txBody>
      </p:sp>
      <p:pic>
        <p:nvPicPr>
          <p:cNvPr id="11" name="Picture">
            <a:extLst>
              <a:ext uri="{FF2B5EF4-FFF2-40B4-BE49-F238E27FC236}">
                <a16:creationId xmlns:a16="http://schemas.microsoft.com/office/drawing/2014/main" id="{6E6AFF6D-27E6-4371-AF96-B2633CB9AB9C}"/>
              </a:ext>
            </a:extLst>
          </p:cNvPr>
          <p:cNvPicPr/>
          <p:nvPr/>
        </p:nvPicPr>
        <p:blipFill>
          <a:blip r:embed="rId2"/>
          <a:stretch>
            <a:fillRect/>
          </a:stretch>
        </p:blipFill>
        <p:spPr bwMode="auto">
          <a:xfrm>
            <a:off x="191824" y="2215498"/>
            <a:ext cx="4294979" cy="2901395"/>
          </a:xfrm>
          <a:prstGeom prst="rect">
            <a:avLst/>
          </a:prstGeom>
          <a:noFill/>
          <a:ln w="9525">
            <a:noFill/>
            <a:headEnd/>
            <a:tailEnd/>
          </a:ln>
        </p:spPr>
      </p:pic>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464413"/>
            <a:ext cx="8093365" cy="916230"/>
          </a:xfrm>
        </p:spPr>
        <p:txBody>
          <a:bodyPr>
            <a:normAutofit/>
          </a:bodyPr>
          <a:lstStyle/>
          <a:p>
            <a:r>
              <a:rPr lang="en-US" dirty="0"/>
              <a:t>Dealing with missing data</a:t>
            </a:r>
          </a:p>
        </p:txBody>
      </p:sp>
      <p:sp>
        <p:nvSpPr>
          <p:cNvPr id="5" name="Text Placeholder 4"/>
          <p:cNvSpPr>
            <a:spLocks noGrp="1"/>
          </p:cNvSpPr>
          <p:nvPr>
            <p:ph type="body" idx="1"/>
          </p:nvPr>
        </p:nvSpPr>
        <p:spPr>
          <a:xfrm>
            <a:off x="134710" y="1130488"/>
            <a:ext cx="8704185" cy="730937"/>
          </a:xfrm>
        </p:spPr>
        <p:txBody>
          <a:bodyPr>
            <a:noAutofit/>
          </a:bodyPr>
          <a:lstStyle/>
          <a:p>
            <a:pPr algn="l"/>
            <a:r>
              <a:rPr lang="en-US" sz="2000" b="0" dirty="0">
                <a:solidFill>
                  <a:schemeClr val="tx1"/>
                </a:solidFill>
              </a:rPr>
              <a:t>In order to be able to make complete analysis, we will need to have a strategy to handle our missing data. </a:t>
            </a:r>
          </a:p>
        </p:txBody>
      </p:sp>
      <p:sp>
        <p:nvSpPr>
          <p:cNvPr id="6" name="Content Placeholder 5"/>
          <p:cNvSpPr>
            <a:spLocks noGrp="1"/>
          </p:cNvSpPr>
          <p:nvPr>
            <p:ph sz="half" idx="2"/>
          </p:nvPr>
        </p:nvSpPr>
        <p:spPr>
          <a:xfrm>
            <a:off x="505057" y="2571750"/>
            <a:ext cx="4040188" cy="2276294"/>
          </a:xfrm>
        </p:spPr>
        <p:txBody>
          <a:bodyPr>
            <a:noAutofit/>
          </a:bodyPr>
          <a:lstStyle/>
          <a:p>
            <a:pPr marL="0" indent="0" algn="l" latinLnBrk="1">
              <a:buNone/>
            </a:pPr>
            <a:r>
              <a:rPr lang="en-US" sz="1200" b="1" dirty="0">
                <a:solidFill>
                  <a:schemeClr val="tx1"/>
                </a:solidFill>
              </a:rPr>
              <a:t>stats</a:t>
            </a:r>
            <a:r>
              <a:rPr lang="en-US" sz="1200" dirty="0">
                <a:solidFill>
                  <a:schemeClr val="tx1"/>
                </a:solidFill>
              </a:rPr>
              <a:t> &lt;- </a:t>
            </a:r>
            <a:r>
              <a:rPr lang="en-US" sz="1200" b="1" dirty="0">
                <a:solidFill>
                  <a:schemeClr val="tx1"/>
                </a:solidFill>
              </a:rPr>
              <a:t>stats</a:t>
            </a:r>
            <a:r>
              <a:rPr lang="en-US" sz="1200" dirty="0">
                <a:solidFill>
                  <a:schemeClr val="tx1"/>
                </a:solidFill>
              </a:rPr>
              <a:t> %&gt;% filter(!is.na(</a:t>
            </a:r>
            <a:r>
              <a:rPr lang="en-US" sz="1200" b="1" dirty="0">
                <a:solidFill>
                  <a:schemeClr val="tx1"/>
                </a:solidFill>
              </a:rPr>
              <a:t>TEAM</a:t>
            </a:r>
            <a:r>
              <a:rPr lang="en-US" sz="1200" dirty="0">
                <a:solidFill>
                  <a:schemeClr val="tx1"/>
                </a:solidFill>
              </a:rPr>
              <a:t>))</a:t>
            </a:r>
          </a:p>
          <a:p>
            <a:pPr marL="0" indent="0" algn="l" latinLnBrk="1">
              <a:buNone/>
            </a:pPr>
            <a:br>
              <a:rPr lang="en-US" sz="1200" dirty="0">
                <a:solidFill>
                  <a:schemeClr val="tx1"/>
                </a:solidFill>
              </a:rPr>
            </a:br>
            <a:r>
              <a:rPr lang="en-US" sz="1200" b="1" dirty="0" err="1">
                <a:solidFill>
                  <a:schemeClr val="tx1"/>
                </a:solidFill>
              </a:rPr>
              <a:t>stats_miss</a:t>
            </a:r>
            <a:r>
              <a:rPr lang="en-US" sz="1200" dirty="0">
                <a:solidFill>
                  <a:schemeClr val="tx1"/>
                </a:solidFill>
              </a:rPr>
              <a:t> &lt;- </a:t>
            </a:r>
            <a:r>
              <a:rPr lang="en-US" sz="1200" dirty="0" err="1">
                <a:solidFill>
                  <a:schemeClr val="tx1"/>
                </a:solidFill>
              </a:rPr>
              <a:t>miss_summary</a:t>
            </a:r>
            <a:r>
              <a:rPr lang="en-US" sz="1200" dirty="0">
                <a:solidFill>
                  <a:schemeClr val="tx1"/>
                </a:solidFill>
              </a:rPr>
              <a:t>(</a:t>
            </a:r>
            <a:r>
              <a:rPr lang="en-US" sz="1200" dirty="0" err="1">
                <a:solidFill>
                  <a:schemeClr val="tx1"/>
                </a:solidFill>
              </a:rPr>
              <a:t>as.data.table</a:t>
            </a:r>
            <a:r>
              <a:rPr lang="en-US" sz="1200" dirty="0">
                <a:solidFill>
                  <a:schemeClr val="tx1"/>
                </a:solidFill>
              </a:rPr>
              <a:t>(</a:t>
            </a:r>
            <a:r>
              <a:rPr lang="en-US" sz="1200" dirty="0" err="1">
                <a:solidFill>
                  <a:schemeClr val="tx1"/>
                </a:solidFill>
              </a:rPr>
              <a:t>stats$SALARY</a:t>
            </a:r>
            <a:r>
              <a:rPr lang="en-US" sz="1200" dirty="0">
                <a:solidFill>
                  <a:schemeClr val="tx1"/>
                </a:solidFill>
              </a:rPr>
              <a:t>))</a:t>
            </a:r>
          </a:p>
          <a:p>
            <a:pPr marL="0" indent="0" algn="l" latinLnBrk="1">
              <a:buNone/>
            </a:pPr>
            <a:br>
              <a:rPr lang="en-US" sz="1200" dirty="0">
                <a:solidFill>
                  <a:schemeClr val="tx1"/>
                </a:solidFill>
              </a:rPr>
            </a:br>
            <a:r>
              <a:rPr lang="en-US" sz="1200" b="1" dirty="0" err="1">
                <a:solidFill>
                  <a:schemeClr val="tx1"/>
                </a:solidFill>
              </a:rPr>
              <a:t>stats_miss</a:t>
            </a:r>
            <a:r>
              <a:rPr lang="en-US" sz="1200" dirty="0" err="1">
                <a:solidFill>
                  <a:schemeClr val="tx1"/>
                </a:solidFill>
              </a:rPr>
              <a:t>$miss_df_prop</a:t>
            </a:r>
            <a:endParaRPr lang="en-AU" sz="1200" dirty="0">
              <a:solidFill>
                <a:schemeClr val="tx1"/>
              </a:solidFill>
            </a:endParaRPr>
          </a:p>
        </p:txBody>
      </p:sp>
      <p:sp>
        <p:nvSpPr>
          <p:cNvPr id="7" name="Text Placeholder 6"/>
          <p:cNvSpPr>
            <a:spLocks noGrp="1"/>
          </p:cNvSpPr>
          <p:nvPr>
            <p:ph type="body" sz="quarter" idx="3"/>
          </p:nvPr>
        </p:nvSpPr>
        <p:spPr>
          <a:xfrm>
            <a:off x="252277" y="1768237"/>
            <a:ext cx="5694067" cy="730937"/>
          </a:xfrm>
        </p:spPr>
        <p:txBody>
          <a:bodyPr>
            <a:normAutofit/>
          </a:bodyPr>
          <a:lstStyle/>
          <a:p>
            <a:pPr algn="l"/>
            <a:r>
              <a:rPr lang="en-US" sz="1600" i="1" dirty="0"/>
              <a:t>What proportion of our players have a missing salary?</a:t>
            </a:r>
            <a:endParaRPr lang="en-AU" sz="1600" i="1" dirty="0"/>
          </a:p>
        </p:txBody>
      </p:sp>
      <p:sp>
        <p:nvSpPr>
          <p:cNvPr id="8" name="Content Placeholder 7"/>
          <p:cNvSpPr>
            <a:spLocks noGrp="1"/>
          </p:cNvSpPr>
          <p:nvPr>
            <p:ph sz="quarter" idx="4"/>
          </p:nvPr>
        </p:nvSpPr>
        <p:spPr>
          <a:xfrm>
            <a:off x="4572001" y="2280622"/>
            <a:ext cx="4041775" cy="2276294"/>
          </a:xfrm>
        </p:spPr>
        <p:txBody>
          <a:bodyPr>
            <a:normAutofit fontScale="70000" lnSpcReduction="20000"/>
          </a:bodyPr>
          <a:lstStyle/>
          <a:p>
            <a:pPr>
              <a:lnSpc>
                <a:spcPct val="160000"/>
              </a:lnSpc>
            </a:pPr>
            <a:r>
              <a:rPr lang="en-US" dirty="0"/>
              <a:t>However, there are still </a:t>
            </a:r>
            <a:r>
              <a:rPr lang="en-US" b="1" dirty="0">
                <a:solidFill>
                  <a:schemeClr val="tx1"/>
                </a:solidFill>
              </a:rPr>
              <a:t>26%</a:t>
            </a:r>
            <a:r>
              <a:rPr lang="en-US" dirty="0"/>
              <a:t> of our player observations who are missing a salary value, which is high. We will therefore build a linear model later on to generate the missing salary values.</a:t>
            </a:r>
            <a:endParaRPr lang="en-AU" dirty="0"/>
          </a:p>
        </p:txBody>
      </p:sp>
    </p:spTree>
    <p:extLst>
      <p:ext uri="{BB962C8B-B14F-4D97-AF65-F5344CB8AC3E}">
        <p14:creationId xmlns:p14="http://schemas.microsoft.com/office/powerpoint/2010/main" val="1177524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3" y="281175"/>
            <a:ext cx="6108206" cy="763525"/>
          </a:xfrm>
        </p:spPr>
        <p:txBody>
          <a:bodyPr>
            <a:normAutofit/>
          </a:bodyPr>
          <a:lstStyle/>
          <a:p>
            <a:r>
              <a:rPr lang="en-US" dirty="0"/>
              <a:t>Questions</a:t>
            </a:r>
          </a:p>
        </p:txBody>
      </p:sp>
      <p:sp>
        <p:nvSpPr>
          <p:cNvPr id="5" name="Content Placeholder 4"/>
          <p:cNvSpPr>
            <a:spLocks noGrp="1"/>
          </p:cNvSpPr>
          <p:nvPr>
            <p:ph idx="1"/>
          </p:nvPr>
        </p:nvSpPr>
        <p:spPr>
          <a:xfrm>
            <a:off x="2586834" y="1197405"/>
            <a:ext cx="6108205" cy="3512215"/>
          </a:xfrm>
        </p:spPr>
        <p:txBody>
          <a:bodyPr>
            <a:normAutofit fontScale="92500" lnSpcReduction="20000"/>
          </a:bodyPr>
          <a:lstStyle/>
          <a:p>
            <a:pPr>
              <a:lnSpc>
                <a:spcPct val="160000"/>
              </a:lnSpc>
            </a:pPr>
            <a:r>
              <a:rPr lang="en-US" sz="2000" dirty="0"/>
              <a:t>Does a player's salary translate into how well they perform?</a:t>
            </a:r>
          </a:p>
          <a:p>
            <a:pPr>
              <a:lnSpc>
                <a:spcPct val="160000"/>
              </a:lnSpc>
            </a:pPr>
            <a:r>
              <a:rPr lang="en-US" sz="2000" dirty="0"/>
              <a:t>Can we model the salary for those players with missing values using the existing salaries? </a:t>
            </a:r>
          </a:p>
          <a:p>
            <a:pPr>
              <a:lnSpc>
                <a:spcPct val="160000"/>
              </a:lnSpc>
            </a:pPr>
            <a:r>
              <a:rPr lang="en-US" sz="2000" dirty="0"/>
              <a:t>Which type of stats do each respective positions normally achieve?</a:t>
            </a:r>
          </a:p>
          <a:p>
            <a:pPr>
              <a:lnSpc>
                <a:spcPct val="160000"/>
              </a:lnSpc>
            </a:pPr>
            <a:r>
              <a:rPr lang="en-US" sz="2000" dirty="0"/>
              <a:t>Does the amount that teams spend on player salaries translate into their win records?</a:t>
            </a:r>
          </a:p>
        </p:txBody>
      </p:sp>
    </p:spTree>
    <p:extLst>
      <p:ext uri="{BB962C8B-B14F-4D97-AF65-F5344CB8AC3E}">
        <p14:creationId xmlns:p14="http://schemas.microsoft.com/office/powerpoint/2010/main" val="3568932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464413"/>
            <a:ext cx="8093365" cy="916230"/>
          </a:xfrm>
        </p:spPr>
        <p:txBody>
          <a:bodyPr>
            <a:normAutofit/>
          </a:bodyPr>
          <a:lstStyle/>
          <a:p>
            <a:r>
              <a:rPr lang="en-US" dirty="0"/>
              <a:t>Modelling Salary</a:t>
            </a:r>
          </a:p>
        </p:txBody>
      </p:sp>
      <p:sp>
        <p:nvSpPr>
          <p:cNvPr id="5" name="Text Placeholder 4"/>
          <p:cNvSpPr>
            <a:spLocks noGrp="1"/>
          </p:cNvSpPr>
          <p:nvPr>
            <p:ph type="body" idx="1"/>
          </p:nvPr>
        </p:nvSpPr>
        <p:spPr>
          <a:xfrm>
            <a:off x="219907" y="1195350"/>
            <a:ext cx="8704185" cy="730937"/>
          </a:xfrm>
        </p:spPr>
        <p:txBody>
          <a:bodyPr>
            <a:noAutofit/>
          </a:bodyPr>
          <a:lstStyle/>
          <a:p>
            <a:r>
              <a:rPr lang="en-US" sz="2000" dirty="0"/>
              <a:t>Examining the relationship between the variables and salary</a:t>
            </a:r>
          </a:p>
        </p:txBody>
      </p:sp>
      <p:sp>
        <p:nvSpPr>
          <p:cNvPr id="6" name="Content Placeholder 5"/>
          <p:cNvSpPr>
            <a:spLocks noGrp="1"/>
          </p:cNvSpPr>
          <p:nvPr>
            <p:ph sz="half" idx="2"/>
          </p:nvPr>
        </p:nvSpPr>
        <p:spPr>
          <a:xfrm>
            <a:off x="320882" y="2123874"/>
            <a:ext cx="4040188" cy="2276294"/>
          </a:xfrm>
        </p:spPr>
        <p:txBody>
          <a:bodyPr>
            <a:normAutofit fontScale="55000" lnSpcReduction="20000"/>
          </a:bodyPr>
          <a:lstStyle/>
          <a:p>
            <a:pPr algn="l" latinLnBrk="1">
              <a:lnSpc>
                <a:spcPct val="110000"/>
              </a:lnSpc>
            </a:pPr>
            <a:r>
              <a:rPr lang="en-US" dirty="0"/>
              <a:t>##   var intercept       slope         r2</a:t>
            </a:r>
            <a:br>
              <a:rPr lang="en-US" dirty="0"/>
            </a:br>
            <a:r>
              <a:rPr lang="en-US" dirty="0"/>
              <a:t>## 1 </a:t>
            </a:r>
            <a:r>
              <a:rPr lang="en-US" b="1" dirty="0">
                <a:solidFill>
                  <a:schemeClr val="tx1"/>
                </a:solidFill>
              </a:rPr>
              <a:t>PTS</a:t>
            </a:r>
            <a:r>
              <a:rPr lang="en-US" dirty="0"/>
              <a:t>   2472729    8831.803 </a:t>
            </a:r>
            <a:r>
              <a:rPr lang="en-US" b="1" dirty="0">
                <a:solidFill>
                  <a:schemeClr val="tx1"/>
                </a:solidFill>
              </a:rPr>
              <a:t>0.30644869</a:t>
            </a:r>
            <a:br>
              <a:rPr lang="en-US" dirty="0"/>
            </a:br>
            <a:r>
              <a:rPr lang="en-US" dirty="0"/>
              <a:t>## 2 AST   4127921   27699.451 0.22654032</a:t>
            </a:r>
            <a:br>
              <a:rPr lang="en-US" dirty="0"/>
            </a:br>
            <a:r>
              <a:rPr lang="en-US" dirty="0"/>
              <a:t>## 3 STL   3635001   96809.924 0.17722083</a:t>
            </a:r>
            <a:br>
              <a:rPr lang="en-US" dirty="0"/>
            </a:br>
            <a:r>
              <a:rPr lang="en-US" dirty="0"/>
              <a:t>## 4 BLK   5179952   92777.673 0.12797298</a:t>
            </a:r>
            <a:br>
              <a:rPr lang="en-US" dirty="0"/>
            </a:br>
            <a:r>
              <a:rPr lang="en-US" dirty="0"/>
              <a:t>## 5 TRB   3628330   16640.187 0.19926503</a:t>
            </a:r>
            <a:br>
              <a:rPr lang="en-US" dirty="0"/>
            </a:br>
            <a:r>
              <a:rPr lang="en-US" dirty="0"/>
              <a:t>## 6 Pos   6405815 1519271.688 0.01699339</a:t>
            </a:r>
            <a:br>
              <a:rPr lang="en-US" dirty="0"/>
            </a:br>
            <a:r>
              <a:rPr lang="en-US" dirty="0"/>
              <a:t>## 7 Age  -9534656  653080.387 0.12692602</a:t>
            </a:r>
            <a:br>
              <a:rPr lang="en-US" dirty="0"/>
            </a:br>
            <a:r>
              <a:rPr lang="en-US" dirty="0"/>
              <a:t>## 8  </a:t>
            </a:r>
            <a:r>
              <a:rPr lang="en-US" b="1" dirty="0">
                <a:solidFill>
                  <a:schemeClr val="tx1"/>
                </a:solidFill>
              </a:rPr>
              <a:t>GS</a:t>
            </a:r>
            <a:r>
              <a:rPr lang="en-US" dirty="0"/>
              <a:t>   3377062  148854.380 </a:t>
            </a:r>
            <a:r>
              <a:rPr lang="en-US" b="1" dirty="0">
                <a:solidFill>
                  <a:schemeClr val="tx1"/>
                </a:solidFill>
              </a:rPr>
              <a:t>0.32488740</a:t>
            </a:r>
            <a:br>
              <a:rPr lang="en-US" dirty="0"/>
            </a:br>
            <a:r>
              <a:rPr lang="en-US" dirty="0"/>
              <a:t>## 9  </a:t>
            </a:r>
            <a:r>
              <a:rPr lang="en-US" b="1" dirty="0">
                <a:solidFill>
                  <a:schemeClr val="tx1"/>
                </a:solidFill>
              </a:rPr>
              <a:t>MP</a:t>
            </a:r>
            <a:r>
              <a:rPr lang="en-US" dirty="0"/>
              <a:t>   1926684    4390.718 </a:t>
            </a:r>
            <a:r>
              <a:rPr lang="en-US" b="1" dirty="0">
                <a:solidFill>
                  <a:schemeClr val="tx1"/>
                </a:solidFill>
              </a:rPr>
              <a:t>0.22674760</a:t>
            </a:r>
            <a:endParaRPr lang="en-AU" b="1" dirty="0">
              <a:solidFill>
                <a:schemeClr val="tx1"/>
              </a:solidFill>
            </a:endParaRPr>
          </a:p>
        </p:txBody>
      </p:sp>
      <p:sp>
        <p:nvSpPr>
          <p:cNvPr id="8" name="Content Placeholder 7"/>
          <p:cNvSpPr>
            <a:spLocks noGrp="1"/>
          </p:cNvSpPr>
          <p:nvPr>
            <p:ph sz="quarter" idx="4"/>
          </p:nvPr>
        </p:nvSpPr>
        <p:spPr>
          <a:xfrm>
            <a:off x="4572000" y="2123874"/>
            <a:ext cx="4041775" cy="2276294"/>
          </a:xfrm>
        </p:spPr>
        <p:txBody>
          <a:bodyPr>
            <a:normAutofit fontScale="55000" lnSpcReduction="20000"/>
          </a:bodyPr>
          <a:lstStyle/>
          <a:p>
            <a:pPr>
              <a:lnSpc>
                <a:spcPct val="160000"/>
              </a:lnSpc>
            </a:pPr>
            <a:r>
              <a:rPr lang="en-US" dirty="0"/>
              <a:t>From here, we can see that some of the single variables that best explain the variation in salary are their </a:t>
            </a:r>
            <a:r>
              <a:rPr lang="en-US" b="1" dirty="0"/>
              <a:t>games started, points and minutes played </a:t>
            </a:r>
            <a:r>
              <a:rPr lang="en-US" dirty="0"/>
              <a:t>which explain </a:t>
            </a:r>
            <a:r>
              <a:rPr lang="en-US" b="1" dirty="0"/>
              <a:t>32%, 31% </a:t>
            </a:r>
            <a:r>
              <a:rPr lang="en-US" dirty="0"/>
              <a:t>and </a:t>
            </a:r>
            <a:r>
              <a:rPr lang="en-US" b="1" dirty="0"/>
              <a:t>23%</a:t>
            </a:r>
            <a:r>
              <a:rPr lang="en-US" dirty="0"/>
              <a:t> of the salary variation respectively, which is more of what we expect since some of the main statistics that players' values are </a:t>
            </a:r>
            <a:r>
              <a:rPr lang="en-US" dirty="0" err="1"/>
              <a:t>analysed</a:t>
            </a:r>
            <a:r>
              <a:rPr lang="en-US" dirty="0"/>
              <a:t> by are these.</a:t>
            </a:r>
            <a:endParaRPr lang="en-AU" dirty="0"/>
          </a:p>
        </p:txBody>
      </p:sp>
    </p:spTree>
    <p:extLst>
      <p:ext uri="{BB962C8B-B14F-4D97-AF65-F5344CB8AC3E}">
        <p14:creationId xmlns:p14="http://schemas.microsoft.com/office/powerpoint/2010/main" val="3224784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464413"/>
            <a:ext cx="8093365" cy="916230"/>
          </a:xfrm>
        </p:spPr>
        <p:txBody>
          <a:bodyPr>
            <a:normAutofit/>
          </a:bodyPr>
          <a:lstStyle/>
          <a:p>
            <a:r>
              <a:rPr lang="en-US" dirty="0"/>
              <a:t>Modelling Salary</a:t>
            </a:r>
          </a:p>
        </p:txBody>
      </p:sp>
      <p:sp>
        <p:nvSpPr>
          <p:cNvPr id="5" name="Text Placeholder 4"/>
          <p:cNvSpPr>
            <a:spLocks noGrp="1"/>
          </p:cNvSpPr>
          <p:nvPr>
            <p:ph type="body" idx="1"/>
          </p:nvPr>
        </p:nvSpPr>
        <p:spPr>
          <a:xfrm>
            <a:off x="219907" y="1195350"/>
            <a:ext cx="8704185" cy="730937"/>
          </a:xfrm>
        </p:spPr>
        <p:txBody>
          <a:bodyPr>
            <a:noAutofit/>
          </a:bodyPr>
          <a:lstStyle/>
          <a:p>
            <a:r>
              <a:rPr lang="en-US" sz="2000" dirty="0"/>
              <a:t>Building our model</a:t>
            </a:r>
          </a:p>
        </p:txBody>
      </p:sp>
      <p:sp>
        <p:nvSpPr>
          <p:cNvPr id="6" name="Content Placeholder 5"/>
          <p:cNvSpPr>
            <a:spLocks noGrp="1"/>
          </p:cNvSpPr>
          <p:nvPr>
            <p:ph sz="half" idx="2"/>
          </p:nvPr>
        </p:nvSpPr>
        <p:spPr>
          <a:xfrm>
            <a:off x="320882" y="2123874"/>
            <a:ext cx="4040188" cy="2276294"/>
          </a:xfrm>
        </p:spPr>
        <p:txBody>
          <a:bodyPr>
            <a:normAutofit fontScale="40000" lnSpcReduction="20000"/>
          </a:bodyPr>
          <a:lstStyle/>
          <a:p>
            <a:pPr algn="l" latinLnBrk="1">
              <a:lnSpc>
                <a:spcPct val="110000"/>
              </a:lnSpc>
            </a:pPr>
            <a:r>
              <a:rPr lang="en-US" sz="3200" dirty="0"/>
              <a:t>mod1 &lt;- </a:t>
            </a:r>
            <a:r>
              <a:rPr lang="en-US" sz="3200" dirty="0" err="1"/>
              <a:t>lm</a:t>
            </a:r>
            <a:r>
              <a:rPr lang="en-US" sz="3200" dirty="0"/>
              <a:t>(data = stats, SALARY ~ PTS+GS)</a:t>
            </a:r>
          </a:p>
          <a:p>
            <a:pPr algn="l" latinLnBrk="1">
              <a:lnSpc>
                <a:spcPct val="110000"/>
              </a:lnSpc>
            </a:pPr>
            <a:r>
              <a:rPr lang="en-US" sz="3200" dirty="0"/>
              <a:t>mod2 &lt;- </a:t>
            </a:r>
            <a:r>
              <a:rPr lang="en-US" sz="3200" dirty="0" err="1"/>
              <a:t>lm</a:t>
            </a:r>
            <a:r>
              <a:rPr lang="en-US" sz="3200" dirty="0"/>
              <a:t>(data=stats, SALARY ~PTS*GS)</a:t>
            </a:r>
          </a:p>
          <a:p>
            <a:pPr algn="l" latinLnBrk="1">
              <a:lnSpc>
                <a:spcPct val="110000"/>
              </a:lnSpc>
            </a:pPr>
            <a:r>
              <a:rPr lang="en-US" sz="3200" dirty="0"/>
              <a:t>mod3 &lt;- </a:t>
            </a:r>
            <a:r>
              <a:rPr lang="en-US" sz="3200" dirty="0" err="1"/>
              <a:t>lm</a:t>
            </a:r>
            <a:r>
              <a:rPr lang="en-US" sz="3200" dirty="0"/>
              <a:t>(data=stats, SALARY ~PTS*GS*MP)</a:t>
            </a:r>
          </a:p>
          <a:p>
            <a:pPr algn="l" latinLnBrk="1">
              <a:lnSpc>
                <a:spcPct val="110000"/>
              </a:lnSpc>
            </a:pPr>
            <a:r>
              <a:rPr lang="en-US" sz="3200" dirty="0"/>
              <a:t>mod4 &lt;- </a:t>
            </a:r>
            <a:r>
              <a:rPr lang="en-US" sz="3200" dirty="0" err="1"/>
              <a:t>lm</a:t>
            </a:r>
            <a:r>
              <a:rPr lang="en-US" sz="3200" dirty="0"/>
              <a:t>(data=stats, SALARY ~ PTS*MP*</a:t>
            </a:r>
            <a:r>
              <a:rPr lang="en-US" sz="3200" dirty="0" err="1"/>
              <a:t>GS+Age</a:t>
            </a:r>
            <a:r>
              <a:rPr lang="en-US" sz="3200" dirty="0"/>
              <a:t>*PTS)</a:t>
            </a:r>
          </a:p>
          <a:p>
            <a:pPr marL="0" indent="0" algn="l" latinLnBrk="1">
              <a:lnSpc>
                <a:spcPct val="110000"/>
              </a:lnSpc>
              <a:buNone/>
            </a:pPr>
            <a:r>
              <a:rPr lang="en-US" sz="3200" dirty="0"/>
              <a:t>##   </a:t>
            </a:r>
            <a:r>
              <a:rPr lang="en-US" sz="3200" dirty="0" err="1"/>
              <a:t>r.squared</a:t>
            </a:r>
            <a:r>
              <a:rPr lang="en-US" sz="3200" dirty="0"/>
              <a:t> </a:t>
            </a:r>
            <a:r>
              <a:rPr lang="en-US" sz="3200" dirty="0" err="1"/>
              <a:t>adj.r.squared</a:t>
            </a:r>
            <a:r>
              <a:rPr lang="en-US" sz="3200" dirty="0"/>
              <a:t>   sigma statistic      </a:t>
            </a:r>
            <a:r>
              <a:rPr lang="en-US" sz="3200" dirty="0" err="1"/>
              <a:t>p.value</a:t>
            </a:r>
            <a:r>
              <a:rPr lang="en-US" sz="3200" dirty="0"/>
              <a:t> df    </a:t>
            </a:r>
            <a:r>
              <a:rPr lang="en-US" sz="3200" dirty="0" err="1"/>
              <a:t>logLik</a:t>
            </a:r>
            <a:br>
              <a:rPr lang="en-US" sz="3200" dirty="0"/>
            </a:br>
            <a:r>
              <a:rPr lang="en-US" sz="3200" dirty="0"/>
              <a:t>## 1  0.522898     0.5109705 5367842  43.83952 1.044334e-52 10 -6253.435</a:t>
            </a:r>
            <a:br>
              <a:rPr lang="en-US" sz="3200" dirty="0"/>
            </a:br>
            <a:r>
              <a:rPr lang="en-US" sz="3200" dirty="0"/>
              <a:t>##        AIC      BIC     deviance </a:t>
            </a:r>
            <a:r>
              <a:rPr lang="en-US" sz="3200" dirty="0" err="1"/>
              <a:t>df.residual</a:t>
            </a:r>
            <a:br>
              <a:rPr lang="en-US" sz="3200" dirty="0"/>
            </a:br>
            <a:r>
              <a:rPr lang="en-US" sz="3200" dirty="0"/>
              <a:t>## 1 12528.87 12571.92 1.037294e+16         360</a:t>
            </a:r>
            <a:endParaRPr lang="en-AU" sz="3200" dirty="0"/>
          </a:p>
          <a:p>
            <a:pPr marL="0" indent="0" algn="l" latinLnBrk="1">
              <a:lnSpc>
                <a:spcPct val="110000"/>
              </a:lnSpc>
              <a:buNone/>
            </a:pPr>
            <a:endParaRPr lang="en-US" dirty="0"/>
          </a:p>
        </p:txBody>
      </p:sp>
      <p:sp>
        <p:nvSpPr>
          <p:cNvPr id="8" name="Content Placeholder 7"/>
          <p:cNvSpPr>
            <a:spLocks noGrp="1"/>
          </p:cNvSpPr>
          <p:nvPr>
            <p:ph sz="quarter" idx="4"/>
          </p:nvPr>
        </p:nvSpPr>
        <p:spPr>
          <a:xfrm>
            <a:off x="4571999" y="2123874"/>
            <a:ext cx="4041775" cy="2276294"/>
          </a:xfrm>
        </p:spPr>
        <p:txBody>
          <a:bodyPr>
            <a:noAutofit/>
          </a:bodyPr>
          <a:lstStyle/>
          <a:p>
            <a:pPr>
              <a:lnSpc>
                <a:spcPct val="160000"/>
              </a:lnSpc>
            </a:pPr>
            <a:r>
              <a:rPr lang="en-US" sz="1300" dirty="0"/>
              <a:t>From the above, we began with points and games started and found that the interaction between them gave us a slightly higher R2 value. We then added another interaction with the minutes that the players play, which increased it by another 2%. We then include age, as well as another interaction with points, which increases the R2 significantly by 13% to 52%.</a:t>
            </a:r>
            <a:endParaRPr lang="en-AU" sz="1300" dirty="0"/>
          </a:p>
        </p:txBody>
      </p:sp>
    </p:spTree>
    <p:extLst>
      <p:ext uri="{BB962C8B-B14F-4D97-AF65-F5344CB8AC3E}">
        <p14:creationId xmlns:p14="http://schemas.microsoft.com/office/powerpoint/2010/main" val="3327920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464413"/>
            <a:ext cx="8093365" cy="916230"/>
          </a:xfrm>
        </p:spPr>
        <p:txBody>
          <a:bodyPr>
            <a:normAutofit/>
          </a:bodyPr>
          <a:lstStyle/>
          <a:p>
            <a:r>
              <a:rPr lang="en-US" dirty="0"/>
              <a:t>Modelling Salary</a:t>
            </a:r>
          </a:p>
        </p:txBody>
      </p:sp>
      <p:sp>
        <p:nvSpPr>
          <p:cNvPr id="5" name="Text Placeholder 4"/>
          <p:cNvSpPr>
            <a:spLocks noGrp="1"/>
          </p:cNvSpPr>
          <p:nvPr>
            <p:ph type="body" idx="1"/>
          </p:nvPr>
        </p:nvSpPr>
        <p:spPr>
          <a:xfrm>
            <a:off x="219905" y="1321237"/>
            <a:ext cx="8704185" cy="730937"/>
          </a:xfrm>
        </p:spPr>
        <p:txBody>
          <a:bodyPr>
            <a:noAutofit/>
          </a:bodyPr>
          <a:lstStyle/>
          <a:p>
            <a:pPr algn="l" latinLnBrk="1">
              <a:lnSpc>
                <a:spcPct val="110000"/>
              </a:lnSpc>
            </a:pPr>
            <a:r>
              <a:rPr lang="en-US" sz="1800" dirty="0"/>
              <a:t>Salary = -2790279.92 - 9058.61*</a:t>
            </a:r>
            <a:r>
              <a:rPr lang="en-US" sz="1800" dirty="0">
                <a:solidFill>
                  <a:schemeClr val="tx1"/>
                </a:solidFill>
              </a:rPr>
              <a:t>PTS</a:t>
            </a:r>
            <a:r>
              <a:rPr lang="en-US" sz="1800" dirty="0"/>
              <a:t> - 1096.57*</a:t>
            </a:r>
            <a:r>
              <a:rPr lang="en-US" sz="1800" dirty="0">
                <a:solidFill>
                  <a:schemeClr val="tx1"/>
                </a:solidFill>
              </a:rPr>
              <a:t>MP</a:t>
            </a:r>
            <a:r>
              <a:rPr lang="en-US" sz="1800" dirty="0"/>
              <a:t> + 242468.38*</a:t>
            </a:r>
            <a:r>
              <a:rPr lang="en-US" sz="1800" dirty="0">
                <a:solidFill>
                  <a:schemeClr val="tx1"/>
                </a:solidFill>
              </a:rPr>
              <a:t>Age</a:t>
            </a:r>
            <a:r>
              <a:rPr lang="en-US" sz="1800" dirty="0"/>
              <a:t> + 117186.18*</a:t>
            </a:r>
            <a:r>
              <a:rPr lang="en-US" sz="1800" dirty="0">
                <a:solidFill>
                  <a:schemeClr val="tx1"/>
                </a:solidFill>
              </a:rPr>
              <a:t>GS</a:t>
            </a:r>
            <a:r>
              <a:rPr lang="en-US" sz="1800" dirty="0"/>
              <a:t> - 3.21*</a:t>
            </a:r>
            <a:r>
              <a:rPr lang="en-US" sz="1800" dirty="0">
                <a:solidFill>
                  <a:schemeClr val="tx1"/>
                </a:solidFill>
              </a:rPr>
              <a:t>PTS</a:t>
            </a:r>
            <a:r>
              <a:rPr lang="en-US" sz="1800" dirty="0"/>
              <a:t>*</a:t>
            </a:r>
            <a:r>
              <a:rPr lang="en-US" sz="1800" dirty="0">
                <a:solidFill>
                  <a:schemeClr val="tx1"/>
                </a:solidFill>
              </a:rPr>
              <a:t>MP</a:t>
            </a:r>
            <a:r>
              <a:rPr lang="en-US" sz="1800" dirty="0"/>
              <a:t> + 640.53*</a:t>
            </a:r>
            <a:r>
              <a:rPr lang="en-US" sz="1800" dirty="0">
                <a:solidFill>
                  <a:schemeClr val="tx1"/>
                </a:solidFill>
              </a:rPr>
              <a:t>PTS</a:t>
            </a:r>
            <a:r>
              <a:rPr lang="en-US" sz="1800" dirty="0"/>
              <a:t>*</a:t>
            </a:r>
            <a:r>
              <a:rPr lang="en-US" sz="1800" dirty="0">
                <a:solidFill>
                  <a:schemeClr val="tx1"/>
                </a:solidFill>
              </a:rPr>
              <a:t>Age</a:t>
            </a:r>
            <a:r>
              <a:rPr lang="en-US" sz="1800" dirty="0"/>
              <a:t> + 65.34*</a:t>
            </a:r>
            <a:r>
              <a:rPr lang="en-US" sz="1800" dirty="0">
                <a:solidFill>
                  <a:schemeClr val="tx1"/>
                </a:solidFill>
              </a:rPr>
              <a:t>PTS</a:t>
            </a:r>
            <a:r>
              <a:rPr lang="en-US" sz="1800" dirty="0"/>
              <a:t>*</a:t>
            </a:r>
            <a:r>
              <a:rPr lang="en-US" sz="1800" dirty="0">
                <a:solidFill>
                  <a:schemeClr val="tx1"/>
                </a:solidFill>
              </a:rPr>
              <a:t>GS</a:t>
            </a:r>
            <a:r>
              <a:rPr lang="en-US" sz="1800" dirty="0"/>
              <a:t> + 0.039*</a:t>
            </a:r>
            <a:r>
              <a:rPr lang="en-US" sz="1800" dirty="0">
                <a:solidFill>
                  <a:schemeClr val="tx1"/>
                </a:solidFill>
              </a:rPr>
              <a:t>PTS</a:t>
            </a:r>
            <a:r>
              <a:rPr lang="en-US" sz="1800" dirty="0"/>
              <a:t>*</a:t>
            </a:r>
            <a:r>
              <a:rPr lang="en-US" sz="1800" dirty="0">
                <a:solidFill>
                  <a:schemeClr val="tx1"/>
                </a:solidFill>
              </a:rPr>
              <a:t>MP</a:t>
            </a:r>
            <a:r>
              <a:rPr lang="en-US" sz="1800" dirty="0"/>
              <a:t>*</a:t>
            </a:r>
            <a:r>
              <a:rPr lang="en-US" sz="1800" dirty="0">
                <a:solidFill>
                  <a:schemeClr val="tx1"/>
                </a:solidFill>
              </a:rPr>
              <a:t>GS</a:t>
            </a:r>
            <a:r>
              <a:rPr lang="en-US" sz="1800" dirty="0"/>
              <a:t> - 54.65*</a:t>
            </a:r>
            <a:r>
              <a:rPr lang="en-US" sz="1800" dirty="0">
                <a:solidFill>
                  <a:schemeClr val="tx1"/>
                </a:solidFill>
              </a:rPr>
              <a:t>MP</a:t>
            </a:r>
            <a:r>
              <a:rPr lang="en-US" sz="1800" dirty="0"/>
              <a:t>*</a:t>
            </a:r>
            <a:r>
              <a:rPr lang="en-US" sz="1800" dirty="0">
                <a:solidFill>
                  <a:schemeClr val="tx1"/>
                </a:solidFill>
              </a:rPr>
              <a:t>GS</a:t>
            </a:r>
          </a:p>
        </p:txBody>
      </p:sp>
      <p:sp>
        <p:nvSpPr>
          <p:cNvPr id="6" name="Content Placeholder 5"/>
          <p:cNvSpPr>
            <a:spLocks noGrp="1"/>
          </p:cNvSpPr>
          <p:nvPr>
            <p:ph sz="half" idx="2"/>
          </p:nvPr>
        </p:nvSpPr>
        <p:spPr>
          <a:xfrm>
            <a:off x="320882" y="2123874"/>
            <a:ext cx="4040188" cy="2276294"/>
          </a:xfrm>
        </p:spPr>
        <p:txBody>
          <a:bodyPr>
            <a:normAutofit/>
          </a:bodyPr>
          <a:lstStyle/>
          <a:p>
            <a:pPr>
              <a:lnSpc>
                <a:spcPct val="170000"/>
              </a:lnSpc>
            </a:pPr>
            <a:endParaRPr lang="en-AU" dirty="0"/>
          </a:p>
        </p:txBody>
      </p:sp>
      <p:sp>
        <p:nvSpPr>
          <p:cNvPr id="8" name="Content Placeholder 7"/>
          <p:cNvSpPr>
            <a:spLocks noGrp="1"/>
          </p:cNvSpPr>
          <p:nvPr>
            <p:ph sz="quarter" idx="4"/>
          </p:nvPr>
        </p:nvSpPr>
        <p:spPr>
          <a:xfrm>
            <a:off x="4571998" y="2254980"/>
            <a:ext cx="4041775" cy="2276294"/>
          </a:xfrm>
        </p:spPr>
        <p:txBody>
          <a:bodyPr>
            <a:noAutofit/>
          </a:bodyPr>
          <a:lstStyle/>
          <a:p>
            <a:pPr>
              <a:lnSpc>
                <a:spcPct val="150000"/>
              </a:lnSpc>
            </a:pPr>
            <a:r>
              <a:rPr lang="en-US" sz="1400" dirty="0"/>
              <a:t>Here, there appears to be a somewhat linear relationship between the observed and fitted values, although still quite a lot of variance, as the model could still be stronger. There also does not appear to be any discernible relationship within the residual plots, suggesting that the model is sound.</a:t>
            </a:r>
            <a:endParaRPr lang="en-AU" sz="1400" dirty="0"/>
          </a:p>
          <a:p>
            <a:pPr>
              <a:lnSpc>
                <a:spcPct val="160000"/>
              </a:lnSpc>
            </a:pPr>
            <a:endParaRPr lang="en-AU" sz="1300" dirty="0"/>
          </a:p>
        </p:txBody>
      </p:sp>
      <p:pic>
        <p:nvPicPr>
          <p:cNvPr id="9" name="Picture">
            <a:extLst>
              <a:ext uri="{FF2B5EF4-FFF2-40B4-BE49-F238E27FC236}">
                <a16:creationId xmlns:a16="http://schemas.microsoft.com/office/drawing/2014/main" id="{A40FB0BF-CBFA-4A69-A9BC-2BBD81CC7498}"/>
              </a:ext>
            </a:extLst>
          </p:cNvPr>
          <p:cNvPicPr/>
          <p:nvPr/>
        </p:nvPicPr>
        <p:blipFill>
          <a:blip r:embed="rId2"/>
          <a:stretch>
            <a:fillRect/>
          </a:stretch>
        </p:blipFill>
        <p:spPr bwMode="auto">
          <a:xfrm>
            <a:off x="296257" y="2110530"/>
            <a:ext cx="4275741" cy="2953484"/>
          </a:xfrm>
          <a:prstGeom prst="rect">
            <a:avLst/>
          </a:prstGeom>
          <a:noFill/>
          <a:ln w="9525">
            <a:noFill/>
            <a:headEnd/>
            <a:tailEnd/>
          </a:ln>
        </p:spPr>
      </p:pic>
    </p:spTree>
    <p:extLst>
      <p:ext uri="{BB962C8B-B14F-4D97-AF65-F5344CB8AC3E}">
        <p14:creationId xmlns:p14="http://schemas.microsoft.com/office/powerpoint/2010/main" val="2839068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1313</TotalTime>
  <Words>1027</Words>
  <Application>Microsoft Macintosh PowerPoint</Application>
  <PresentationFormat>On-screen Show (16:9)</PresentationFormat>
  <Paragraphs>73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An Analysis of  the NBA</vt:lpstr>
      <vt:lpstr>Project Data Description and Project Aim</vt:lpstr>
      <vt:lpstr>Data Cleaning</vt:lpstr>
      <vt:lpstr>Dealing with missing data</vt:lpstr>
      <vt:lpstr>Dealing with missing data</vt:lpstr>
      <vt:lpstr>Questions</vt:lpstr>
      <vt:lpstr>Modelling Salary</vt:lpstr>
      <vt:lpstr>Modelling Salary</vt:lpstr>
      <vt:lpstr>Modelling Salary</vt:lpstr>
      <vt:lpstr>Modelling Salary</vt:lpstr>
      <vt:lpstr>Findings</vt:lpstr>
      <vt:lpstr>Findings</vt:lpstr>
      <vt:lpstr>Findings</vt:lpstr>
      <vt:lpstr>Findings</vt:lpstr>
      <vt:lpstr>Conclusion</vt:lpstr>
    </vt:vector>
  </TitlesOfParts>
  <Company>Microsoft</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Christopher Tran</cp:lastModifiedBy>
  <cp:revision>183</cp:revision>
  <dcterms:created xsi:type="dcterms:W3CDTF">2013-08-21T19:17:07Z</dcterms:created>
  <dcterms:modified xsi:type="dcterms:W3CDTF">2018-05-20T15:24:32Z</dcterms:modified>
</cp:coreProperties>
</file>