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41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2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/>
              <a:t>Помощь родителям (законным представителям)</a:t>
            </a:r>
            <a:endParaRPr lang="ru-RU" sz="32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454243" y="1772816"/>
            <a:ext cx="7200800" cy="2390187"/>
            <a:chOff x="288032" y="3327618"/>
            <a:chExt cx="4267200" cy="50184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288032" y="3327618"/>
              <a:ext cx="4267200" cy="501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312530" y="3352116"/>
              <a:ext cx="4218204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1290" tIns="0" rIns="161290" bIns="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u="sng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Родительский клуб </a:t>
              </a:r>
              <a:r>
                <a:rPr lang="ru-RU" sz="2400" b="1" u="sng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«Апельсин»</a:t>
              </a:r>
              <a:r>
                <a:rPr lang="ru-RU" sz="1800" kern="1200" dirty="0" smtClean="0"/>
                <a:t> - </a:t>
              </a:r>
              <a:r>
                <a:rPr lang="ru-RU" sz="1800" kern="1200" dirty="0" smtClean="0">
                  <a:solidFill>
                    <a:schemeClr val="bg1"/>
                  </a:solidFill>
                </a:rPr>
                <a:t>деятельность клуба направлена на </a:t>
              </a:r>
              <a:r>
                <a:rPr lang="ru-RU" dirty="0" smtClean="0">
                  <a:solidFill>
                    <a:schemeClr val="bg1"/>
                  </a:solidFill>
                </a:rPr>
                <a:t>повышение </a:t>
              </a:r>
              <a:r>
                <a:rPr lang="ru-RU" dirty="0">
                  <a:solidFill>
                    <a:schemeClr val="bg1"/>
                  </a:solidFill>
                </a:rPr>
                <a:t>психолого-педагогической компетентности родителей в вопросах воспитания, развития и социальной адаптации детей - инвалидов посредством психолого-педагогического просвещения; привлечение родителей к сотрудничеству для повышения эффективности реабилитационного процесса.</a:t>
              </a:r>
              <a:endParaRPr lang="ru-RU" sz="2000" dirty="0">
                <a:solidFill>
                  <a:schemeClr val="bg1"/>
                </a:solidFill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solidFill>
                    <a:schemeClr val="tx1"/>
                  </a:solidFill>
                </a:rPr>
                <a:t> </a:t>
              </a:r>
              <a:endParaRPr lang="ru-RU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987824" y="4437112"/>
            <a:ext cx="5923384" cy="2183142"/>
            <a:chOff x="288032" y="4098738"/>
            <a:chExt cx="4267200" cy="5018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288032" y="4098738"/>
              <a:ext cx="4267200" cy="501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Скругленный прямоугольник 6"/>
            <p:cNvSpPr/>
            <p:nvPr/>
          </p:nvSpPr>
          <p:spPr>
            <a:xfrm>
              <a:off x="312530" y="4123236"/>
              <a:ext cx="4218204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1290" tIns="0" rIns="161290" bIns="0" numCol="1" spcCol="1270" anchor="ctr" anchorCtr="0">
              <a:noAutofit/>
            </a:bodyPr>
            <a:lstStyle/>
            <a:p>
              <a:pPr lvl="0"/>
              <a:r>
                <a:rPr lang="ru-RU" sz="2000" b="1" u="sng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Онлайн-консультирование </a:t>
              </a:r>
              <a:r>
                <a:rPr lang="ru-RU" sz="1600" kern="1200" dirty="0" smtClean="0"/>
                <a:t>– обеспечивает </a:t>
              </a:r>
            </a:p>
            <a:p>
              <a:pPr marL="285750" lvl="0" indent="-285750">
                <a:buFontTx/>
                <a:buChar char="-"/>
              </a:pPr>
              <a:r>
                <a:rPr lang="ru-RU" sz="1600" dirty="0" smtClean="0"/>
                <a:t>повышение </a:t>
              </a:r>
              <a:r>
                <a:rPr lang="ru-RU" sz="1600" dirty="0"/>
                <a:t>доступности психолого-педагогической </a:t>
              </a:r>
              <a:r>
                <a:rPr lang="ru-RU" sz="1600" dirty="0" smtClean="0"/>
                <a:t>помощи;</a:t>
              </a:r>
            </a:p>
            <a:p>
              <a:pPr marL="285750" lvl="0" indent="-285750">
                <a:buFontTx/>
                <a:buChar char="-"/>
              </a:pPr>
              <a:r>
                <a:rPr lang="ru-RU" sz="1600" dirty="0" smtClean="0"/>
                <a:t>повышение</a:t>
              </a:r>
              <a:r>
                <a:rPr lang="ru-RU" sz="1600" dirty="0"/>
                <a:t> качества информированности родителей об особенностях развития детей; </a:t>
              </a:r>
              <a:endParaRPr lang="ru-RU" sz="1600" dirty="0" smtClean="0"/>
            </a:p>
            <a:p>
              <a:pPr marL="285750" lvl="0" indent="-285750">
                <a:buFontTx/>
                <a:buChar char="-"/>
              </a:pPr>
              <a:r>
                <a:rPr lang="ru-RU" sz="1600" dirty="0" smtClean="0"/>
                <a:t>оперативное</a:t>
              </a:r>
              <a:r>
                <a:rPr lang="ru-RU" sz="1600" dirty="0"/>
                <a:t> </a:t>
              </a:r>
              <a:r>
                <a:rPr lang="ru-RU" sz="1600" dirty="0" smtClean="0"/>
                <a:t>реагирование</a:t>
              </a:r>
              <a:r>
                <a:rPr lang="ru-RU" sz="1600" dirty="0"/>
                <a:t> на </a:t>
              </a:r>
              <a:r>
                <a:rPr lang="ru-RU" sz="1600" dirty="0" smtClean="0"/>
                <a:t>запрос;</a:t>
              </a:r>
            </a:p>
            <a:p>
              <a:pPr marL="285750" lvl="0" indent="-285750">
                <a:buFontTx/>
                <a:buChar char="-"/>
              </a:pPr>
              <a:r>
                <a:rPr lang="ru-RU" sz="1600" dirty="0" smtClean="0"/>
                <a:t>индивидуализацию</a:t>
              </a:r>
              <a:r>
                <a:rPr lang="ru-RU" sz="1600" dirty="0"/>
                <a:t> коррекционно-развивающего процесса.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  </a:t>
              </a:r>
              <a:endParaRPr lang="ru-RU" sz="1600" kern="1200" dirty="0"/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ru-RU" dirty="0"/>
          </a:p>
        </p:txBody>
      </p:sp>
      <p:sp>
        <p:nvSpPr>
          <p:cNvPr id="16" name="Управляющая кнопка: возврат 15">
            <a:hlinkClick r:id="" action="ppaction://hlinkshowjump?jump=lastslideviewed" highlightClick="1"/>
          </p:cNvPr>
          <p:cNvSpPr/>
          <p:nvPr/>
        </p:nvSpPr>
        <p:spPr>
          <a:xfrm>
            <a:off x="1259632" y="6104219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17" name="Управляющая кнопка: домой 16">
            <a:hlinkClick r:id="" action="ppaction://noaction" highlightClick="1"/>
          </p:cNvPr>
          <p:cNvSpPr/>
          <p:nvPr/>
        </p:nvSpPr>
        <p:spPr>
          <a:xfrm>
            <a:off x="2195736" y="6104219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настраиваемая 17">
            <a:hlinkClick r:id="" action="ppaction://noaction" highlightClick="1"/>
          </p:cNvPr>
          <p:cNvSpPr/>
          <p:nvPr/>
        </p:nvSpPr>
        <p:spPr>
          <a:xfrm>
            <a:off x="251520" y="6104219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  <p:sp>
        <p:nvSpPr>
          <p:cNvPr id="13" name="Прямоугольник 12">
            <a:hlinkClick r:id="" action="ppaction://noaction"/>
          </p:cNvPr>
          <p:cNvSpPr/>
          <p:nvPr/>
        </p:nvSpPr>
        <p:spPr>
          <a:xfrm>
            <a:off x="251520" y="5157192"/>
            <a:ext cx="211438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к</a:t>
            </a:r>
            <a:r>
              <a:rPr lang="ru-RU" sz="2400" dirty="0" smtClean="0"/>
              <a:t>ак получить услугу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65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60</Words>
  <Application>Microsoft Office PowerPoint</Application>
  <PresentationFormat>Экран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Исполнительная</vt:lpstr>
      <vt:lpstr>Помощь родителям (законным представителям)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Помощь родителям (законным представителям)</dc:description>
  <cp:lastModifiedBy>Ан Ан</cp:lastModifiedBy>
  <cp:revision>173</cp:revision>
  <dcterms:modified xsi:type="dcterms:W3CDTF">2023-04-08T15:11:48Z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Помощь родителям (законным представителям)</vt:lpwstr>
  </property>
</Properties>
</file>