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  <p:sldMasterId id="2147483684" r:id="rId5"/>
  </p:sldMasterIdLst>
  <p:notesMasterIdLst>
    <p:notesMasterId r:id="rId34"/>
  </p:notesMasterIdLst>
  <p:sldIdLst>
    <p:sldId id="361" r:id="rId6"/>
    <p:sldId id="429" r:id="rId7"/>
    <p:sldId id="430" r:id="rId8"/>
    <p:sldId id="431" r:id="rId9"/>
    <p:sldId id="434" r:id="rId10"/>
    <p:sldId id="432" r:id="rId11"/>
    <p:sldId id="433" r:id="rId12"/>
    <p:sldId id="435" r:id="rId13"/>
    <p:sldId id="437" r:id="rId14"/>
    <p:sldId id="438" r:id="rId15"/>
    <p:sldId id="443" r:id="rId16"/>
    <p:sldId id="439" r:id="rId17"/>
    <p:sldId id="441" r:id="rId18"/>
    <p:sldId id="440" r:id="rId19"/>
    <p:sldId id="448" r:id="rId20"/>
    <p:sldId id="442" r:id="rId21"/>
    <p:sldId id="445" r:id="rId22"/>
    <p:sldId id="453" r:id="rId23"/>
    <p:sldId id="452" r:id="rId24"/>
    <p:sldId id="450" r:id="rId25"/>
    <p:sldId id="454" r:id="rId26"/>
    <p:sldId id="449" r:id="rId27"/>
    <p:sldId id="444" r:id="rId28"/>
    <p:sldId id="446" r:id="rId29"/>
    <p:sldId id="451" r:id="rId30"/>
    <p:sldId id="447" r:id="rId31"/>
    <p:sldId id="436" r:id="rId32"/>
    <p:sldId id="3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D9B538-567E-481C-8B0D-82E615E4FAD8}">
          <p14:sldIdLst>
            <p14:sldId id="361"/>
            <p14:sldId id="429"/>
            <p14:sldId id="430"/>
            <p14:sldId id="431"/>
            <p14:sldId id="434"/>
            <p14:sldId id="432"/>
            <p14:sldId id="433"/>
            <p14:sldId id="435"/>
            <p14:sldId id="437"/>
            <p14:sldId id="438"/>
            <p14:sldId id="443"/>
            <p14:sldId id="439"/>
            <p14:sldId id="441"/>
            <p14:sldId id="440"/>
            <p14:sldId id="448"/>
            <p14:sldId id="442"/>
            <p14:sldId id="445"/>
            <p14:sldId id="453"/>
            <p14:sldId id="452"/>
            <p14:sldId id="450"/>
            <p14:sldId id="454"/>
            <p14:sldId id="449"/>
            <p14:sldId id="444"/>
            <p14:sldId id="446"/>
            <p14:sldId id="451"/>
            <p14:sldId id="447"/>
            <p14:sldId id="436"/>
          </p14:sldIdLst>
        </p14:section>
        <p14:section name="Untitled Section" id="{941FACA5-B66E-425E-97CD-0AE7C1F7430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918AD-A195-49B4-A32B-95F87F3459EB}" v="1" dt="2021-09-16T05:20:09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3274" autoAdjust="0"/>
  </p:normalViewPr>
  <p:slideViewPr>
    <p:cSldViewPr>
      <p:cViewPr varScale="1">
        <p:scale>
          <a:sx n="61" d="100"/>
          <a:sy n="61" d="100"/>
        </p:scale>
        <p:origin x="-56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HANDELWAL" userId="S::119cs0533@nitrkl.ac.in::adbecbf2-580d-4624-88a5-97cd23536ba9" providerId="AD" clId="Web-{E79918AD-A195-49B4-A32B-95F87F3459EB}"/>
    <pc:docChg chg="modSld">
      <pc:chgData name="ROHIT KHANDELWAL" userId="S::119cs0533@nitrkl.ac.in::adbecbf2-580d-4624-88a5-97cd23536ba9" providerId="AD" clId="Web-{E79918AD-A195-49B4-A32B-95F87F3459EB}" dt="2021-09-16T05:20:09.617" v="0" actId="1076"/>
      <pc:docMkLst>
        <pc:docMk/>
      </pc:docMkLst>
      <pc:sldChg chg="modSp">
        <pc:chgData name="ROHIT KHANDELWAL" userId="S::119cs0533@nitrkl.ac.in::adbecbf2-580d-4624-88a5-97cd23536ba9" providerId="AD" clId="Web-{E79918AD-A195-49B4-A32B-95F87F3459EB}" dt="2021-09-16T05:20:09.617" v="0" actId="1076"/>
        <pc:sldMkLst>
          <pc:docMk/>
          <pc:sldMk cId="2752580417" sldId="449"/>
        </pc:sldMkLst>
        <pc:picChg chg="mod">
          <ac:chgData name="ROHIT KHANDELWAL" userId="S::119cs0533@nitrkl.ac.in::adbecbf2-580d-4624-88a5-97cd23536ba9" providerId="AD" clId="Web-{E79918AD-A195-49B4-A32B-95F87F3459EB}" dt="2021-09-16T05:20:09.617" v="0" actId="1076"/>
          <ac:picMkLst>
            <pc:docMk/>
            <pc:sldMk cId="2752580417" sldId="449"/>
            <ac:picMk id="819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E8318-D80C-4EFB-B39E-9D474572FA9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33B1-75F0-4C20-A551-1B2EE1E00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C904-0B70-40CF-9C16-FE3D11630CE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E8BB-BD3E-4DF9-8D06-5B9E12F935E3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135-CB48-4704-8057-87438CEC1F38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1428-C74E-4709-A566-3E90BF6A076D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9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5" y="495300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B88C-297F-41CB-A73E-7BDD7CF8783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"/>
            <a:ext cx="10972800" cy="122075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8"/>
            <a:ext cx="10972800" cy="47133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0C23-5ABA-49E7-A891-3519F5B7549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http://www.govtjobs.allindiajobs.in/wp-content/uploads/2016/04/nit-rourke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718" y="41564"/>
            <a:ext cx="939337" cy="9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43352" y="6405331"/>
            <a:ext cx="1171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3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1371628"/>
            <a:ext cx="10363200" cy="2505075"/>
          </a:xfrm>
        </p:spPr>
        <p:txBody>
          <a:bodyPr anchor="b"/>
          <a:lstStyle>
            <a:lvl1pPr algn="ctr" defTabSz="76611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068793"/>
            <a:ext cx="10363200" cy="1131887"/>
          </a:xfrm>
        </p:spPr>
        <p:txBody>
          <a:bodyPr anchor="t"/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6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9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2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5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8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813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4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E3DC-A366-4015-BAA4-CE6C3D3FF3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2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8B24-ED3E-47C9-983A-1C76C69F902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1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95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37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150D-D5A0-45BA-9D4F-2C3009DCCFA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1" y="2212855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201-E604-4066-9E18-9333EF904FF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2AE-EFBB-4C6A-9C5B-1E829A666B2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1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51" y="266701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86" y="273054"/>
            <a:ext cx="6661151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51" y="2438428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8B67-3BB5-43D1-B319-87F1E1FB234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4C0-2974-4A82-AEE5-18CB3EBCA31E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43" y="228605"/>
            <a:ext cx="761576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1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700"/>
            </a:lvl1pPr>
            <a:lvl2pPr marL="383057" indent="0">
              <a:buNone/>
              <a:defRPr sz="2300"/>
            </a:lvl2pPr>
            <a:lvl3pPr marL="766113" indent="0">
              <a:buNone/>
              <a:defRPr sz="2000"/>
            </a:lvl3pPr>
            <a:lvl4pPr marL="1149169" indent="0">
              <a:buNone/>
              <a:defRPr sz="1700"/>
            </a:lvl4pPr>
            <a:lvl5pPr marL="1532226" indent="0">
              <a:buNone/>
              <a:defRPr sz="1700"/>
            </a:lvl5pPr>
            <a:lvl6pPr marL="1915280" indent="0">
              <a:buNone/>
              <a:defRPr sz="1700"/>
            </a:lvl6pPr>
            <a:lvl7pPr marL="2298337" indent="0">
              <a:buNone/>
              <a:defRPr sz="1700"/>
            </a:lvl7pPr>
            <a:lvl8pPr marL="2681395" indent="0">
              <a:buNone/>
              <a:defRPr sz="1700"/>
            </a:lvl8pPr>
            <a:lvl9pPr marL="3064453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43" y="5810254"/>
            <a:ext cx="7615764" cy="533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144-446A-41E8-855C-9A21102DDC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3576-7D82-46B4-8978-BCBDAC6FA46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5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103F-9C0D-4EF1-B29C-7CF99AD1EE8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9/15/2021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055C-96B2-43C9-B8D8-2CD7DEFC9F3A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FA8-6E9A-4DBB-8861-A9BFF42E2ABE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F529-D023-4E8C-9410-A9A8F936249E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557-FD46-4E96-BE8D-DC104D8B5E84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1CBE-955E-4A63-93DA-A6329D21FA82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FA3F-DE0F-49CB-A01E-C4373EB8A08A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0813-F264-427E-8F4F-F22D887B25F0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448C-D88A-4A95-AC44-C60BF455215C}" type="datetime1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76607" tIns="38305" rIns="76607" bIns="38305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29"/>
            <a:ext cx="10972800" cy="4525963"/>
          </a:xfrm>
          <a:prstGeom prst="rect">
            <a:avLst/>
          </a:prstGeom>
        </p:spPr>
        <p:txBody>
          <a:bodyPr vert="horz" lIns="76607" tIns="38305" rIns="76607" bIns="38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98" y="6356379"/>
            <a:ext cx="2781300" cy="365125"/>
          </a:xfrm>
          <a:prstGeom prst="rect">
            <a:avLst/>
          </a:prstGeom>
        </p:spPr>
        <p:txBody>
          <a:bodyPr vert="horz" lIns="76607" tIns="38305" rIns="38305" bIns="38305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F0F012C4-EE33-4D56-AC4D-8339812DE9F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9/15/2021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923" y="6356379"/>
            <a:ext cx="3797300" cy="365125"/>
          </a:xfrm>
          <a:prstGeom prst="rect">
            <a:avLst/>
          </a:prstGeom>
        </p:spPr>
        <p:txBody>
          <a:bodyPr vert="horz" lIns="38305" tIns="38305" rIns="76607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6" y="6356379"/>
            <a:ext cx="749300" cy="365125"/>
          </a:xfrm>
          <a:prstGeom prst="rect">
            <a:avLst/>
          </a:prstGeom>
        </p:spPr>
        <p:txBody>
          <a:bodyPr vert="horz" lIns="22983" tIns="38305" rIns="38305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66113" rtl="0" eaLnBrk="1" latinLnBrk="0" hangingPunct="1">
        <a:lnSpc>
          <a:spcPts val="4867"/>
        </a:lnSpc>
        <a:spcBef>
          <a:spcPct val="0"/>
        </a:spcBef>
        <a:buNone/>
        <a:defRPr sz="4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87294" indent="-287294" algn="l" defTabSz="766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622466" indent="-239409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95762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340697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723753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10681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489868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87292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25597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05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11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169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26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28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33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395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45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wireless-communication-introduction-types-applications/" TargetMode="External"/><Relationship Id="rId2" Type="http://schemas.openxmlformats.org/officeDocument/2006/relationships/hyperlink" Target="https://newsmoor.com/communication-elements-9-components-of-basic-communication-proces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todoc.com/internet-networking-local-area-network-wide-area-network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260648"/>
            <a:ext cx="8808539" cy="1245751"/>
          </a:xfrm>
        </p:spPr>
        <p:txBody>
          <a:bodyPr>
            <a:normAutofit/>
          </a:bodyPr>
          <a:lstStyle/>
          <a:p>
            <a:br>
              <a:rPr lang="en-US" sz="1944" dirty="0"/>
            </a:br>
            <a:r>
              <a:rPr lang="en-US" sz="4000" b="1" dirty="0"/>
              <a:t>DATA COMMUNICATION (CS 3001)</a:t>
            </a:r>
            <a:endParaRPr lang="en-US" sz="4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172" y="5262077"/>
            <a:ext cx="8607039" cy="6394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National Institute of Technology Rourkela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nit rourkela logo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4" y="3260200"/>
            <a:ext cx="1844758" cy="1665104"/>
          </a:xfrm>
          <a:prstGeom prst="rect">
            <a:avLst/>
          </a:prstGeom>
          <a:noFill/>
        </p:spPr>
      </p:pic>
      <p:pic>
        <p:nvPicPr>
          <p:cNvPr id="1028" name="Picture 4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669152" y="5262077"/>
            <a:ext cx="161252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669151" y="1587817"/>
            <a:ext cx="1601726" cy="114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812" y="2794613"/>
            <a:ext cx="1598706" cy="1143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4" name="Picture 10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812" y="4025276"/>
            <a:ext cx="1598706" cy="1155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Minus 8"/>
          <p:cNvSpPr/>
          <p:nvPr/>
        </p:nvSpPr>
        <p:spPr>
          <a:xfrm>
            <a:off x="3566314" y="6310458"/>
            <a:ext cx="6758165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22" tIns="44411" rIns="88822" bIns="44411" rtlCol="0" anchor="ctr"/>
          <a:lstStyle/>
          <a:p>
            <a:pPr algn="ctr" defTabSz="888222"/>
            <a:endParaRPr lang="en-US" sz="1666" dirty="0">
              <a:solidFill>
                <a:prstClr val="white"/>
              </a:solidFill>
            </a:endParaRPr>
          </a:p>
        </p:txBody>
      </p:sp>
      <p:pic>
        <p:nvPicPr>
          <p:cNvPr id="1036" name="Picture 12" descr="à´¬à´¨àµà´§à´ªàµà´ªàµà´àµà´ à´à´¿à´¤àµà´°à´"/>
          <p:cNvPicPr>
            <a:picLocks noChangeAspect="1" noChangeArrowheads="1"/>
          </p:cNvPicPr>
          <p:nvPr/>
        </p:nvPicPr>
        <p:blipFill>
          <a:blip r:embed="rId8" cstate="print">
            <a:lum bright="-10000"/>
          </a:blip>
          <a:srcRect/>
          <a:stretch>
            <a:fillRect/>
          </a:stretch>
        </p:blipFill>
        <p:spPr bwMode="auto">
          <a:xfrm>
            <a:off x="655812" y="439599"/>
            <a:ext cx="1598706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6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2675"/>
            <a:ext cx="10972800" cy="5360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Wireless Communication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64704"/>
            <a:ext cx="11856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Advantages: Cost, Mobility, Ease of installation, Reliability, Disaster Recovery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Disadvantages: Interference, Security, Health Concerns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Basic Elements: Transmission Path, Reception Path &amp; The Channel</a:t>
            </a:r>
          </a:p>
          <a:p>
            <a:endParaRPr lang="en-US" sz="2800" b="1" dirty="0"/>
          </a:p>
          <a:p>
            <a:r>
              <a:rPr lang="en-US" sz="2800" b="1" dirty="0"/>
              <a:t>Types of Wireless Communication Systems: TV &amp; Radio Broadcasting, </a:t>
            </a:r>
            <a:r>
              <a:rPr lang="en-US" sz="2800" b="1" dirty="0" err="1"/>
              <a:t>Satelite</a:t>
            </a:r>
            <a:r>
              <a:rPr lang="en-US" sz="2800" b="1" dirty="0"/>
              <a:t> Communication System, Mobile Telephone, GPS, Bluetooth, Infrared, UV rays, WLAN, WWAN, WSN, VANET, MANET etc.</a:t>
            </a:r>
          </a:p>
        </p:txBody>
      </p:sp>
    </p:spTree>
    <p:extLst>
      <p:ext uri="{BB962C8B-B14F-4D97-AF65-F5344CB8AC3E}">
        <p14:creationId xmlns:p14="http://schemas.microsoft.com/office/powerpoint/2010/main" val="31534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8640"/>
            <a:ext cx="11737303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4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972800" cy="620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Transmission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3432" y="980728"/>
            <a:ext cx="100091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Simplex: Communication occurs in one direction only</a:t>
            </a:r>
          </a:p>
          <a:p>
            <a:pPr marL="742950" lvl="1" indent="-285750">
              <a:buFontTx/>
              <a:buChar char="-"/>
            </a:pPr>
            <a:r>
              <a:rPr lang="en-US" sz="2800" b="1" dirty="0"/>
              <a:t>Microphone to Speaker (Unidirectional)</a:t>
            </a:r>
          </a:p>
          <a:p>
            <a:pPr marL="285750" indent="-285750">
              <a:buFontTx/>
              <a:buChar char="-"/>
            </a:pP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/>
          </a:p>
          <a:p>
            <a:pPr marL="285750" indent="-285750">
              <a:buFontTx/>
              <a:buChar char="-"/>
            </a:pPr>
            <a:r>
              <a:rPr lang="en-US" sz="2800" b="1" dirty="0"/>
              <a:t>Half Duplex: in both directions but not at the same time</a:t>
            </a:r>
          </a:p>
          <a:p>
            <a:pPr marL="1200150" lvl="2" indent="-285750">
              <a:buFontTx/>
              <a:buChar char="-"/>
            </a:pPr>
            <a:r>
              <a:rPr lang="en-US" sz="2800" b="1" dirty="0"/>
              <a:t>Police Car Radio Phones (Bidirectional)</a:t>
            </a:r>
          </a:p>
          <a:p>
            <a:pPr marL="285750" indent="-285750">
              <a:buFontTx/>
              <a:buChar char="-"/>
            </a:pP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/>
          </a:p>
          <a:p>
            <a:pPr marL="285750" indent="-285750">
              <a:buFontTx/>
              <a:buChar char="-"/>
            </a:pPr>
            <a:r>
              <a:rPr lang="en-US" sz="2800" b="1" dirty="0"/>
              <a:t>Full Duplex: occurs in both directions but at the same time</a:t>
            </a:r>
          </a:p>
          <a:p>
            <a:pPr marL="742950" lvl="1" indent="-285750">
              <a:buFontTx/>
              <a:buChar char="-"/>
            </a:pPr>
            <a:r>
              <a:rPr lang="en-US" sz="2800" b="1" dirty="0"/>
              <a:t>Telephone IP Service (Bidirectional)</a:t>
            </a:r>
          </a:p>
        </p:txBody>
      </p:sp>
    </p:spTree>
    <p:extLst>
      <p:ext uri="{BB962C8B-B14F-4D97-AF65-F5344CB8AC3E}">
        <p14:creationId xmlns:p14="http://schemas.microsoft.com/office/powerpoint/2010/main" val="258467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04" y="10446"/>
            <a:ext cx="10972800" cy="1143000"/>
          </a:xfrm>
        </p:spPr>
        <p:txBody>
          <a:bodyPr/>
          <a:lstStyle/>
          <a:p>
            <a:r>
              <a:rPr lang="en-US" b="1" dirty="0"/>
              <a:t>Transmission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08720"/>
            <a:ext cx="11809312" cy="570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71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548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Transmission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2192000" cy="6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35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26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61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66529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34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672403"/>
            <a:ext cx="11593288" cy="563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87688" y="42719"/>
            <a:ext cx="603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Asynchronous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7250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741116"/>
            <a:ext cx="11233248" cy="182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34025" y="33657"/>
            <a:ext cx="6403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Synchronous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3212976"/>
            <a:ext cx="3640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SYN: Special Synchronized Character</a:t>
            </a:r>
          </a:p>
          <a:p>
            <a:r>
              <a:rPr lang="en-US" b="1" dirty="0"/>
              <a:t>SOH: Start of Header</a:t>
            </a:r>
          </a:p>
          <a:p>
            <a:r>
              <a:rPr lang="en-US" b="1" dirty="0"/>
              <a:t>STX: Start of Text</a:t>
            </a:r>
          </a:p>
          <a:p>
            <a:r>
              <a:rPr lang="en-US" b="1" dirty="0"/>
              <a:t>ETX: End of Text</a:t>
            </a:r>
          </a:p>
          <a:p>
            <a:r>
              <a:rPr lang="en-US" b="1" dirty="0"/>
              <a:t>CRC: Cyclic Redundancy Check</a:t>
            </a:r>
          </a:p>
        </p:txBody>
      </p:sp>
    </p:spTree>
    <p:extLst>
      <p:ext uri="{BB962C8B-B14F-4D97-AF65-F5344CB8AC3E}">
        <p14:creationId xmlns:p14="http://schemas.microsoft.com/office/powerpoint/2010/main" val="207467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305255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3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865096" cy="6926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What is Data Communication ?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352" y="1772816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" y="43896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cap="all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246438"/>
            <a:ext cx="3865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" y="620688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Communication refers to the exchange of information/data between two devices using a communication link and </a:t>
            </a:r>
          </a:p>
          <a:p>
            <a:r>
              <a:rPr lang="en-US" b="1" dirty="0"/>
              <a:t>based on some protocols and standards.</a:t>
            </a:r>
          </a:p>
          <a:p>
            <a:endParaRPr lang="en-US" b="1" dirty="0"/>
          </a:p>
          <a:p>
            <a:r>
              <a:rPr lang="en-US" b="1" dirty="0"/>
              <a:t>		Information or Data: message </a:t>
            </a:r>
          </a:p>
          <a:p>
            <a:r>
              <a:rPr lang="en-US" b="1" dirty="0"/>
              <a:t>		Communication Link: Wired or wireless medium</a:t>
            </a:r>
          </a:p>
          <a:p>
            <a:endParaRPr lang="en-US" b="1" dirty="0"/>
          </a:p>
          <a:p>
            <a:r>
              <a:rPr lang="en-US" b="1" dirty="0"/>
              <a:t>The Communication system:</a:t>
            </a:r>
          </a:p>
          <a:p>
            <a:r>
              <a:rPr lang="en-US" b="1" dirty="0"/>
              <a:t>		Constitute both hardware and software</a:t>
            </a:r>
          </a:p>
          <a:p>
            <a:r>
              <a:rPr lang="en-US" b="1" dirty="0"/>
              <a:t>		Should be both effective and efficient</a:t>
            </a:r>
          </a:p>
          <a:p>
            <a:endParaRPr lang="en-US" b="1" dirty="0"/>
          </a:p>
          <a:p>
            <a:r>
              <a:rPr lang="en-US" b="1" dirty="0"/>
              <a:t>Characteristics of DC system:</a:t>
            </a:r>
          </a:p>
          <a:p>
            <a:r>
              <a:rPr lang="en-US" b="1" dirty="0"/>
              <a:t>		- Delivery: Data must be delivered to the correct destination in correct order.</a:t>
            </a:r>
          </a:p>
          <a:p>
            <a:r>
              <a:rPr lang="en-US" b="1" dirty="0"/>
              <a:t>		- Accuracy: Error free data at the receiver end/Malfunctioned data remain unusable</a:t>
            </a:r>
          </a:p>
          <a:p>
            <a:r>
              <a:rPr lang="en-US" b="1" dirty="0"/>
              <a:t>		- Timeliness: Arrival of data at the right time </a:t>
            </a:r>
          </a:p>
          <a:p>
            <a:r>
              <a:rPr lang="en-US" b="1" dirty="0"/>
              <a:t>		- Jitter : Delay in sending the data (Its impact on audio and video quality) </a:t>
            </a:r>
          </a:p>
          <a:p>
            <a:r>
              <a:rPr lang="en-US" b="1" dirty="0"/>
              <a:t>			Caused due to either congestion or route change (Standard duration is 15 to 20 </a:t>
            </a:r>
            <a:r>
              <a:rPr lang="en-US" b="1" dirty="0" err="1"/>
              <a:t>ms</a:t>
            </a:r>
            <a:r>
              <a:rPr lang="en-US" b="1" dirty="0"/>
              <a:t>)</a:t>
            </a:r>
          </a:p>
          <a:p>
            <a:r>
              <a:rPr lang="en-US" b="1" dirty="0"/>
              <a:t>			High jitter may lead to data loss (What is acceptable jitter  in different applications)</a:t>
            </a:r>
          </a:p>
          <a:p>
            <a:r>
              <a:rPr lang="en-US" b="1" dirty="0"/>
              <a:t>			Good jitter: (According to CISCO) </a:t>
            </a:r>
          </a:p>
          <a:p>
            <a:r>
              <a:rPr lang="en-US" b="1" dirty="0"/>
              <a:t>				- Below 30 </a:t>
            </a:r>
            <a:r>
              <a:rPr lang="en-US" b="1" dirty="0" err="1"/>
              <a:t>ms</a:t>
            </a:r>
            <a:r>
              <a:rPr lang="en-US" b="1" dirty="0"/>
              <a:t>, </a:t>
            </a:r>
          </a:p>
          <a:p>
            <a:r>
              <a:rPr lang="en-US" b="1" dirty="0"/>
              <a:t>				- Data loss needs to be &lt; 1%</a:t>
            </a:r>
          </a:p>
          <a:p>
            <a:r>
              <a:rPr lang="en-US" b="1" dirty="0"/>
              <a:t>				- Latency (RTT) &lt; 300 </a:t>
            </a:r>
            <a:r>
              <a:rPr lang="en-US" b="1" dirty="0" err="1"/>
              <a:t>ms</a:t>
            </a:r>
            <a:endParaRPr lang="en-US" b="1" dirty="0"/>
          </a:p>
          <a:p>
            <a:r>
              <a:rPr lang="en-US" b="1" i="1" dirty="0">
                <a:solidFill>
                  <a:srgbClr val="FF0000"/>
                </a:solidFill>
              </a:rPr>
              <a:t>Effectiveness &amp; efficiency of data transfer depends on above  4 characteristics.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1907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12191999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9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8173"/>
            <a:ext cx="10972800" cy="880547"/>
          </a:xfrm>
        </p:spPr>
        <p:txBody>
          <a:bodyPr/>
          <a:lstStyle/>
          <a:p>
            <a:r>
              <a:rPr lang="en-US" b="1" dirty="0"/>
              <a:t>Example Scenario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352" y="1268760"/>
            <a:ext cx="116652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Assume three Processes A, B &amp; C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 &amp; B wants to send data to C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Synchronous communication:   </a:t>
            </a:r>
            <a:r>
              <a:rPr lang="en-US" sz="2000" dirty="0"/>
              <a:t>C regularly polls  A and B, requesting an input measurement. In effect,  C sends a message to  A asking for the next input, and must then wait until  A has replied, before requesting input from B. Roughly speaking,  C can do no useful work while waiting for  A or B, and only one processor tends to be active at a time.</a:t>
            </a:r>
          </a:p>
          <a:p>
            <a:endParaRPr lang="en-US" sz="2000" dirty="0"/>
          </a:p>
          <a:p>
            <a:r>
              <a:rPr lang="en-US" sz="2000" dirty="0"/>
              <a:t>Protocols: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Asynchronous communication:  </a:t>
            </a:r>
            <a:r>
              <a:rPr lang="en-US" sz="2000" dirty="0"/>
              <a:t>A  sends a message to  C whenever it is ready, typically interrupting any processing done by  C.  A may either send messages autonomously or because of a previous request from  C. Either way, when the message from  A arrives,  C is probably occupied on urgent business of its own and won’t be ready to deal with it. Typically, the message from  A will cause an interrupt, invoking a procedure within  C that temporarily seizes control.</a:t>
            </a:r>
          </a:p>
        </p:txBody>
      </p:sp>
    </p:spTree>
    <p:extLst>
      <p:ext uri="{BB962C8B-B14F-4D97-AF65-F5344CB8AC3E}">
        <p14:creationId xmlns:p14="http://schemas.microsoft.com/office/powerpoint/2010/main" val="87422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7"/>
            <a:ext cx="12072664" cy="65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8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0"/>
            <a:ext cx="11377264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0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8640"/>
            <a:ext cx="1173730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5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88640"/>
            <a:ext cx="1130525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24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16632"/>
            <a:ext cx="11809311" cy="648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24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1424" y="1556792"/>
            <a:ext cx="10513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https://newsmoor.com/communication-elements-9-components-of-basic-communication-process/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https://www.electronicshub.org/wireless-communication-introduction-types-applications/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https://slidetodoc.com/internet-networking-local-area-network-wide-area-network/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https://fiberbit.com.tw/defining-simplex-half-duplex-and-duplex/</a:t>
            </a:r>
          </a:p>
        </p:txBody>
      </p:sp>
    </p:spTree>
    <p:extLst>
      <p:ext uri="{BB962C8B-B14F-4D97-AF65-F5344CB8AC3E}">
        <p14:creationId xmlns:p14="http://schemas.microsoft.com/office/powerpoint/2010/main" val="242180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IT Rourkela Post Off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/>
        </p:blipFill>
        <p:spPr bwMode="auto">
          <a:xfrm>
            <a:off x="2135560" y="857251"/>
            <a:ext cx="8064896" cy="47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548" y="692696"/>
            <a:ext cx="3977172" cy="2570338"/>
          </a:xfrm>
          <a:prstGeom prst="rect">
            <a:avLst/>
          </a:prstGeom>
          <a:noFill/>
        </p:spPr>
        <p:txBody>
          <a:bodyPr wrap="square" lIns="76597" tIns="38300" rIns="76597" bIns="38300" rtlCol="0">
            <a:spAutoFit/>
          </a:bodyPr>
          <a:lstStyle/>
          <a:p>
            <a:pPr defTabSz="765966"/>
            <a:r>
              <a:rPr lang="en-US" sz="8100" dirty="0">
                <a:solidFill>
                  <a:prstClr val="white"/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0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692696"/>
            <a:ext cx="1137726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2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of DC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479" y="908720"/>
            <a:ext cx="106571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Message: Data or information to be exchanged (Ex. Voice, text, video, images, numbers </a:t>
            </a:r>
            <a:r>
              <a:rPr lang="en-US" sz="2800" b="1" dirty="0" err="1"/>
              <a:t>etc</a:t>
            </a:r>
            <a:r>
              <a:rPr lang="en-US" sz="2800" b="1" dirty="0"/>
              <a:t>,)</a:t>
            </a:r>
          </a:p>
          <a:p>
            <a:endParaRPr lang="en-US" sz="2800" b="1" dirty="0"/>
          </a:p>
          <a:p>
            <a:r>
              <a:rPr lang="en-US" sz="2800" b="1" dirty="0"/>
              <a:t>Sender : The device that sends data (Ex, PC, Mobile, Camera </a:t>
            </a:r>
            <a:r>
              <a:rPr lang="en-US" sz="2800" b="1" dirty="0" err="1"/>
              <a:t>etc</a:t>
            </a:r>
            <a:r>
              <a:rPr lang="en-US" sz="2800" b="1" dirty="0"/>
              <a:t>,.)</a:t>
            </a:r>
          </a:p>
          <a:p>
            <a:endParaRPr lang="en-US" sz="2800" b="1" dirty="0"/>
          </a:p>
          <a:p>
            <a:r>
              <a:rPr lang="en-US" sz="2800" b="1" dirty="0"/>
              <a:t>Receiver: The device that receives the data (Ex. Printer, Plotter, Computer, Mobile Phone etc.)</a:t>
            </a:r>
          </a:p>
          <a:p>
            <a:endParaRPr lang="en-US" sz="2800" b="1" dirty="0"/>
          </a:p>
          <a:p>
            <a:r>
              <a:rPr lang="en-US" sz="2800" b="1" dirty="0"/>
              <a:t>Protocol:  A set of rules and regulations to allow the exchange of data between two communicating devices</a:t>
            </a:r>
          </a:p>
          <a:p>
            <a:endParaRPr lang="en-US" sz="2800" b="1" dirty="0"/>
          </a:p>
          <a:p>
            <a:r>
              <a:rPr lang="en-US" sz="2800" b="1" dirty="0"/>
              <a:t>Transmission Medium:  The Physical path to transmit the data b/n sender and receiver (Ex. Twisted pair cable, Optical </a:t>
            </a:r>
            <a:r>
              <a:rPr lang="en-US" sz="2800" b="1" dirty="0" err="1"/>
              <a:t>fibre</a:t>
            </a:r>
            <a:r>
              <a:rPr lang="en-US" sz="2800" b="1" dirty="0"/>
              <a:t>, wireless etc.)</a:t>
            </a:r>
          </a:p>
        </p:txBody>
      </p:sp>
    </p:spTree>
    <p:extLst>
      <p:ext uri="{BB962C8B-B14F-4D97-AF65-F5344CB8AC3E}">
        <p14:creationId xmlns:p14="http://schemas.microsoft.com/office/powerpoint/2010/main" val="6573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47" y="26207"/>
            <a:ext cx="10972800" cy="6664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of DC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AutoShape 4" descr="Data Communication - What is Data Communication? - Computer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 Communication - What is Data Communication? - Computer No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191999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2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Communication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92696"/>
            <a:ext cx="979308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7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16" y="28173"/>
            <a:ext cx="10972800" cy="808539"/>
          </a:xfrm>
        </p:spPr>
        <p:txBody>
          <a:bodyPr/>
          <a:lstStyle/>
          <a:p>
            <a:r>
              <a:rPr lang="en-US" b="1" dirty="0"/>
              <a:t>A Simple Data Communication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12777"/>
            <a:ext cx="1116124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86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5" y="0"/>
            <a:ext cx="10972800" cy="1143000"/>
          </a:xfrm>
        </p:spPr>
        <p:txBody>
          <a:bodyPr/>
          <a:lstStyle/>
          <a:p>
            <a:r>
              <a:rPr lang="en-US" b="1" dirty="0"/>
              <a:t>9 Elements of Entire Communication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052736"/>
            <a:ext cx="1108923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89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6" y="117073"/>
            <a:ext cx="10972800" cy="1143000"/>
          </a:xfrm>
        </p:spPr>
        <p:txBody>
          <a:bodyPr/>
          <a:lstStyle/>
          <a:p>
            <a:r>
              <a:rPr lang="en-US" dirty="0"/>
              <a:t>Elements of Wireless Communication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231900"/>
            <a:ext cx="11305256" cy="550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2056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4" ma:contentTypeDescription="Create a new document." ma:contentTypeScope="" ma:versionID="ed7cbea23a25cc28409fdab0422cc885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1b116e199f0ce7c4d5bdc22925316501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8AD85-4D0C-4757-B27A-FC29F36B98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290697-9AD3-4E70-A969-0023B85C2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DB099-6C38-4F2F-BD32-75F855A0B5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4e4c-47f7-4a7e-8b12-4ea764281a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557</Words>
  <Application>Microsoft Office PowerPoint</Application>
  <PresentationFormat>Widescreen</PresentationFormat>
  <Paragraphs>126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5_Executive</vt:lpstr>
      <vt:lpstr> DATA COMMUNICATION (CS 3001)</vt:lpstr>
      <vt:lpstr>What is Data Communication ?</vt:lpstr>
      <vt:lpstr>Jitter</vt:lpstr>
      <vt:lpstr>Components of DC System</vt:lpstr>
      <vt:lpstr>Components of DC System</vt:lpstr>
      <vt:lpstr>Data Communication System</vt:lpstr>
      <vt:lpstr>A Simple Data Communication System</vt:lpstr>
      <vt:lpstr>9 Elements of Entire Communication Process</vt:lpstr>
      <vt:lpstr>Elements of Wireless Communication System</vt:lpstr>
      <vt:lpstr>Wireless Communication</vt:lpstr>
      <vt:lpstr>PowerPoint Presentation</vt:lpstr>
      <vt:lpstr>Transmission Modes</vt:lpstr>
      <vt:lpstr>Transmission Modes</vt:lpstr>
      <vt:lpstr>Transmission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Review Meeting NIT Rourkela</dc:title>
  <dc:creator>nit</dc:creator>
  <cp:lastModifiedBy>admin</cp:lastModifiedBy>
  <cp:revision>514</cp:revision>
  <dcterms:created xsi:type="dcterms:W3CDTF">2019-01-10T06:45:03Z</dcterms:created>
  <dcterms:modified xsi:type="dcterms:W3CDTF">2021-09-16T05:20:09Z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0x010100117B67B723D4014AA9E2D3E4312E1B13</vt:lpwstr>
  </property>
</Properties>
</file>