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70" r:id="rId6"/>
    <p:sldId id="271" r:id="rId7"/>
    <p:sldId id="262" r:id="rId8"/>
    <p:sldId id="266" r:id="rId9"/>
    <p:sldId id="269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BFBFB-BD18-436C-B565-E2A2316E65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4D50-FC27-4E41-8206-17CAC6A6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3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Example:</a:t>
            </a:r>
          </a:p>
          <a:p>
            <a:pPr marL="228600" indent="-228600">
              <a:buAutoNum type="arabicParenR"/>
            </a:pPr>
            <a:r>
              <a:rPr lang="en-US" baseline="0" dirty="0"/>
              <a:t>Auto saving on word while typing</a:t>
            </a:r>
          </a:p>
          <a:p>
            <a:pPr marL="228600" indent="-228600">
              <a:buAutoNum type="arabicParenR"/>
            </a:pPr>
            <a:r>
              <a:rPr lang="en-US" baseline="0" dirty="0"/>
              <a:t>Printing a large word document and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571500" indent="-571500" algn="ctr">
              <a:buFont typeface="Wingdings 3" panose="05040102010807070707" pitchFamily="18" charset="2"/>
              <a:buChar char="u"/>
              <a:defRPr sz="38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136D014F-CDCF-40C9-9E1B-6E1222E2330B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001-A23E-452E-BE72-6014DEB07BDF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F86C-CE66-4736-A1D6-89B37424F074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7472" indent="-347472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  <a:defRPr sz="3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622300" indent="-27305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2pPr>
            <a:lvl3pPr marL="857250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267-B28B-49D5-9471-3F567A050476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1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247B-1F79-4AE6-90EC-8CE9933E31CC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20FD-D7C3-407B-9417-FAE4055F3E6D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AB0-6DF4-4912-B840-9F3C7990E366}" type="datetime1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A9F2-7B53-4ACE-A9FD-29B496559E03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E6F4-9DF6-4225-A9F9-8D0C2A3F59D7}" type="datetime1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F3F7-CEE9-40CC-9171-9373BE9C8B34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2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4A50-8A8C-442E-BEAF-930858B8F8DE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79E8-40D3-47C2-BAAA-8770A7967402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5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>
              <a:buClr>
                <a:schemeClr val="tx2"/>
              </a:buClr>
            </a:pPr>
            <a:r>
              <a:rPr lang="en-US" dirty="0"/>
              <a:t>Thread vs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0506" y="5309812"/>
            <a:ext cx="6858000" cy="754811"/>
          </a:xfrm>
        </p:spPr>
        <p:txBody>
          <a:bodyPr/>
          <a:lstStyle/>
          <a:p>
            <a:pPr algn="r"/>
            <a:r>
              <a:rPr lang="en-US" dirty="0"/>
              <a:t>Dr. Manmath N. Sahoo</a:t>
            </a:r>
          </a:p>
          <a:p>
            <a:pPr algn="r"/>
            <a:r>
              <a:rPr lang="en-US" dirty="0"/>
              <a:t>Dept. of CSE, NIT Rourkela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752323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Clr>
                <a:schemeClr val="tx2"/>
              </a:buClr>
              <a:buFont typeface="Wingdings 3" panose="05040102010807070707" pitchFamily="18" charset="2"/>
              <a:buChar char="u"/>
            </a:pPr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System Call </a:t>
            </a:r>
          </a:p>
        </p:txBody>
      </p:sp>
    </p:spTree>
    <p:extLst>
      <p:ext uri="{BB962C8B-B14F-4D97-AF65-F5344CB8AC3E}">
        <p14:creationId xmlns:p14="http://schemas.microsoft.com/office/powerpoint/2010/main" val="186912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Thread Can Help?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Consider the following code fragment</a:t>
            </a:r>
          </a:p>
          <a:p>
            <a:pPr marL="0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for(k = 0; k &lt; n; k++)</a:t>
            </a:r>
          </a:p>
          <a:p>
            <a:pPr marL="0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a[k] = b[k] * c[k] + d[k] * e[k];</a:t>
            </a:r>
          </a:p>
          <a:p>
            <a:r>
              <a:rPr lang="en-US" sz="2900" dirty="0"/>
              <a:t>Rewrite this code fragment as:</a:t>
            </a:r>
          </a:p>
          <a:p>
            <a:pPr marL="0" indent="0">
              <a:buNone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CreateThread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0, n/2);</a:t>
            </a:r>
          </a:p>
          <a:p>
            <a:pPr marL="0" indent="0">
              <a:buNone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CreateThread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n/2, n);</a:t>
            </a:r>
          </a:p>
          <a:p>
            <a:pPr marL="0" indent="0">
              <a:buNone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(l, m) {</a:t>
            </a:r>
          </a:p>
          <a:p>
            <a:pPr marL="0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for(k = l; k &lt; m; k++)</a:t>
            </a:r>
          </a:p>
          <a:p>
            <a:pPr marL="0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a[k] = b[k] * c[k] + d[k] * e[k];</a:t>
            </a:r>
          </a:p>
          <a:p>
            <a:pPr marL="0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600" dirty="0"/>
              <a:t>What did we gain?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request by an active process to the Kernel for a service</a:t>
            </a:r>
          </a:p>
          <a:p>
            <a:r>
              <a:rPr lang="en-US" dirty="0"/>
              <a:t>Defines the interface between the user and the OS</a:t>
            </a:r>
          </a:p>
          <a:p>
            <a:r>
              <a:rPr lang="en-US" dirty="0"/>
              <a:t>The process switches to Kernel mode from user mode, during a system call</a:t>
            </a:r>
          </a:p>
          <a:p>
            <a:r>
              <a:rPr lang="en-US" dirty="0"/>
              <a:t>Preemptive vs. non-preemptive kernel</a:t>
            </a:r>
          </a:p>
          <a:p>
            <a:pPr lvl="1"/>
            <a:r>
              <a:rPr lang="en-US" dirty="0" err="1"/>
              <a:t>NonPreemptive</a:t>
            </a:r>
            <a:r>
              <a:rPr lang="en-US" dirty="0"/>
              <a:t>: Linux 2.4 Kernel</a:t>
            </a:r>
          </a:p>
          <a:p>
            <a:pPr lvl="1"/>
            <a:r>
              <a:rPr lang="en-US" dirty="0"/>
              <a:t>Preemptive: Linux 2.6 Kernel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1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5" y="470647"/>
            <a:ext cx="7144607" cy="5953016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76868"/>
            <a:ext cx="7886700" cy="589615"/>
          </a:xfrm>
        </p:spPr>
        <p:txBody>
          <a:bodyPr>
            <a:normAutofit fontScale="90000"/>
          </a:bodyPr>
          <a:lstStyle/>
          <a:p>
            <a:r>
              <a:rPr lang="en-US" dirty="0"/>
              <a:t>read system call – </a:t>
            </a:r>
            <a:r>
              <a:rPr lang="en-US" sz="3100" dirty="0"/>
              <a:t>read(</a:t>
            </a:r>
            <a:r>
              <a:rPr lang="en-US" sz="3100" dirty="0" err="1"/>
              <a:t>fd</a:t>
            </a:r>
            <a:r>
              <a:rPr lang="en-US" sz="3100" dirty="0"/>
              <a:t>,&amp;</a:t>
            </a:r>
            <a:r>
              <a:rPr lang="en-US" sz="3100" dirty="0" err="1"/>
              <a:t>buffer,nbytes</a:t>
            </a:r>
            <a:r>
              <a:rPr lang="en-US" sz="3100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=0;i&lt;100000;i++)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receive </a:t>
            </a:r>
            <a:r>
              <a:rPr lang="en-US" b="1" dirty="0"/>
              <a:t>data</a:t>
            </a:r>
            <a:r>
              <a:rPr lang="en-US" dirty="0"/>
              <a:t> from </a:t>
            </a:r>
            <a:r>
              <a:rPr lang="en-US" dirty="0" err="1"/>
              <a:t>i</a:t>
            </a:r>
            <a:r>
              <a:rPr lang="en-US" dirty="0"/>
              <a:t>/p device	//</a:t>
            </a:r>
            <a:r>
              <a:rPr lang="en-US" dirty="0" err="1"/>
              <a:t>RcvData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send data on communication link	//</a:t>
            </a:r>
            <a:r>
              <a:rPr lang="en-US" dirty="0" err="1"/>
              <a:t>SendonLink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3600" dirty="0"/>
              <a:t>If communication link is not free then the process will halt in line#4. Even though </a:t>
            </a:r>
            <a:r>
              <a:rPr lang="en-US" sz="3600" dirty="0" err="1"/>
              <a:t>i</a:t>
            </a:r>
            <a:r>
              <a:rPr lang="en-US" sz="3600" dirty="0"/>
              <a:t>/p device is free, it can be used.</a:t>
            </a:r>
          </a:p>
          <a:p>
            <a:pPr algn="just"/>
            <a:r>
              <a:rPr lang="en-US" sz="3600" dirty="0"/>
              <a:t>In line#3, if user has not specified any input then communication link may be underutilized.</a:t>
            </a:r>
          </a:p>
          <a:p>
            <a:pPr lvl="1" algn="just"/>
            <a:r>
              <a:rPr lang="en-US" sz="2900" dirty="0"/>
              <a:t>If there is no other process available, then CPU can’t make a context switch even (at line#3)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3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/>
              <a:t>Solution</a:t>
            </a:r>
            <a:endParaRPr lang="en-US" sz="2400" b="1" dirty="0"/>
          </a:p>
          <a:p>
            <a:r>
              <a:rPr lang="en-US" dirty="0"/>
              <a:t>Consider </a:t>
            </a:r>
            <a:r>
              <a:rPr lang="en-US" dirty="0" err="1"/>
              <a:t>RcvData</a:t>
            </a:r>
            <a:r>
              <a:rPr lang="en-US" dirty="0"/>
              <a:t>() and </a:t>
            </a:r>
            <a:r>
              <a:rPr lang="en-US" dirty="0" err="1"/>
              <a:t>SendonLink</a:t>
            </a:r>
            <a:r>
              <a:rPr lang="en-US" dirty="0"/>
              <a:t>() to be two different entities</a:t>
            </a:r>
          </a:p>
          <a:p>
            <a:r>
              <a:rPr lang="en-US" dirty="0" err="1"/>
              <a:t>RcvData</a:t>
            </a:r>
            <a:r>
              <a:rPr lang="en-US" dirty="0"/>
              <a:t>(), on data availability, will put data in a queue</a:t>
            </a:r>
          </a:p>
          <a:p>
            <a:r>
              <a:rPr lang="en-US" dirty="0" err="1"/>
              <a:t>SendonLink</a:t>
            </a:r>
            <a:r>
              <a:rPr lang="en-US" dirty="0"/>
              <a:t>(), on link availability, will send data from the queue</a:t>
            </a:r>
          </a:p>
          <a:p>
            <a:r>
              <a:rPr lang="en-US" dirty="0"/>
              <a:t>Whoever is free, can execute on CPU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RcvData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SendonLink</a:t>
            </a:r>
            <a:r>
              <a:rPr lang="en-US" dirty="0">
                <a:solidFill>
                  <a:srgbClr val="FF0000"/>
                </a:solidFill>
              </a:rPr>
              <a:t>() entities can be implemented as processes or Threads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Threads are the unit of execution in a process.</a:t>
            </a:r>
          </a:p>
          <a:p>
            <a:r>
              <a:rPr lang="en-US" dirty="0"/>
              <a:t>A thread shares address space with it’s parent.</a:t>
            </a:r>
          </a:p>
          <a:p>
            <a:r>
              <a:rPr lang="en-US" dirty="0"/>
              <a:t>Per Thread items</a:t>
            </a:r>
          </a:p>
          <a:p>
            <a:pPr lvl="1"/>
            <a:r>
              <a:rPr lang="en-US" dirty="0"/>
              <a:t>Thread ID – Unique identifier</a:t>
            </a:r>
          </a:p>
          <a:p>
            <a:pPr lvl="1"/>
            <a:r>
              <a:rPr lang="en-US" dirty="0"/>
              <a:t>Program Counter – which instruc­tion to execute next</a:t>
            </a:r>
          </a:p>
          <a:p>
            <a:pPr lvl="1"/>
            <a:r>
              <a:rPr lang="en-US" dirty="0"/>
              <a:t>Registers – for computation</a:t>
            </a:r>
          </a:p>
          <a:p>
            <a:pPr lvl="1"/>
            <a:r>
              <a:rPr lang="en-US" dirty="0"/>
              <a:t>Stack – contains the execution history</a:t>
            </a:r>
          </a:p>
          <a:p>
            <a:pPr lvl="1"/>
            <a:r>
              <a:rPr lang="en-US" dirty="0"/>
              <a:t>State – thread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4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29" y="1986808"/>
            <a:ext cx="2471025" cy="39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04414" y="1002150"/>
            <a:ext cx="4135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address space of a process </a:t>
            </a:r>
          </a:p>
        </p:txBody>
      </p:sp>
    </p:spTree>
    <p:extLst>
      <p:ext uri="{BB962C8B-B14F-4D97-AF65-F5344CB8AC3E}">
        <p14:creationId xmlns:p14="http://schemas.microsoft.com/office/powerpoint/2010/main" val="250029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4_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69" y="1887538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and Multithreaded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4013" y="2593075"/>
            <a:ext cx="846162" cy="3330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34333" y="2595347"/>
            <a:ext cx="846162" cy="333005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1003" y="2611267"/>
            <a:ext cx="846162" cy="333005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Threads share the address space of the process that created it; processes have their own address space.</a:t>
            </a:r>
          </a:p>
          <a:p>
            <a:pPr algn="just"/>
            <a:r>
              <a:rPr lang="en-US" dirty="0"/>
              <a:t>Threads have direct access to the data segment of its process; processes have their own copy of the data segment of the parent process.</a:t>
            </a:r>
          </a:p>
          <a:p>
            <a:pPr algn="just"/>
            <a:r>
              <a:rPr lang="en-US" dirty="0"/>
              <a:t>Threads can directly communicate with other threads of its process; processes must use </a:t>
            </a:r>
            <a:r>
              <a:rPr lang="en-US" dirty="0" err="1"/>
              <a:t>interprocess</a:t>
            </a:r>
            <a:r>
              <a:rPr lang="en-US" dirty="0"/>
              <a:t> communication to communicate with sibling processes.</a:t>
            </a:r>
          </a:p>
          <a:p>
            <a:pPr algn="just"/>
            <a:r>
              <a:rPr lang="en-US" dirty="0"/>
              <a:t>Threads have almost no overhead; processes have considerable overhead.</a:t>
            </a:r>
          </a:p>
          <a:p>
            <a:pPr algn="just"/>
            <a:r>
              <a:rPr lang="en-US" dirty="0"/>
              <a:t>New threads are easily created; new processes require duplication of the parent process.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It is a light weight process and faster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 Programmer’s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void fn1(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arg0,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arg1, …) {…}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CreateThread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(fn1, arg0, arg1, …);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4200" dirty="0"/>
              <a:t>At the point </a:t>
            </a:r>
            <a:r>
              <a:rPr lang="en-US" sz="4200" dirty="0" err="1"/>
              <a:t>CreateThread</a:t>
            </a:r>
            <a:r>
              <a:rPr lang="en-US" sz="4200" dirty="0"/>
              <a:t> is called, execution continues in parent thread in main function, and execution starts at fn1 in the child thread, both in parallel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</a:p>
          <a:p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r>
              <a:rPr lang="en-US" altLang="en-US" b="1" dirty="0"/>
              <a:t>Economy – </a:t>
            </a:r>
            <a:r>
              <a:rPr lang="en-US" altLang="en-US" dirty="0"/>
              <a:t>cheaper than process creation, thread switching lower overhead than context switching</a:t>
            </a:r>
          </a:p>
          <a:p>
            <a:r>
              <a:rPr lang="en-US" altLang="en-US" b="1" dirty="0"/>
              <a:t>Scalability – </a:t>
            </a:r>
            <a:r>
              <a:rPr lang="en-US" altLang="en-US" dirty="0"/>
              <a:t>threads can take advantage of multiprocessor architectures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150"/>
      </p:ext>
    </p:extLst>
  </p:cSld>
  <p:clrMapOvr>
    <a:masterClrMapping/>
  </p:clrMapOvr>
</p:sld>
</file>

<file path=ppt/theme/theme1.xml><?xml version="1.0" encoding="utf-8"?>
<a:theme xmlns:a="http://schemas.openxmlformats.org/drawingml/2006/main" name="manma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math" id="{6662B8C9-DB40-45A1-AD34-699DCBBE843F}" vid="{BD2F4A46-9AFB-4FFD-A213-CA2C261CE4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manmath</Template>
  <TotalTime>394</TotalTime>
  <Words>798</Words>
  <Application>Microsoft Office PowerPoint</Application>
  <PresentationFormat>On-screen Show (4:3)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Courier New</vt:lpstr>
      <vt:lpstr>Wingdings 3</vt:lpstr>
      <vt:lpstr>manmath</vt:lpstr>
      <vt:lpstr>Thread vs Process</vt:lpstr>
      <vt:lpstr>Threads Vs Processes</vt:lpstr>
      <vt:lpstr>Threads Vs Processes</vt:lpstr>
      <vt:lpstr>Threads Vs Processes</vt:lpstr>
      <vt:lpstr>PowerPoint Presentation</vt:lpstr>
      <vt:lpstr>Single and Multithreaded Processes</vt:lpstr>
      <vt:lpstr>Threads Vs Processes</vt:lpstr>
      <vt:lpstr>Thread: Programmer’s View</vt:lpstr>
      <vt:lpstr>Thread Benefits</vt:lpstr>
      <vt:lpstr>How Thread Can Help? – Example 1</vt:lpstr>
      <vt:lpstr>System Call</vt:lpstr>
      <vt:lpstr>read system call – read(fd,&amp;buffer,nbytes)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Manmath</dc:creator>
  <cp:lastModifiedBy>SUSHREE SATARUPA</cp:lastModifiedBy>
  <cp:revision>55</cp:revision>
  <dcterms:created xsi:type="dcterms:W3CDTF">2015-08-06T06:02:24Z</dcterms:created>
  <dcterms:modified xsi:type="dcterms:W3CDTF">2021-10-16T17:15:47Z</dcterms:modified>
</cp:coreProperties>
</file>