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3"/>
  </p:notesMasterIdLst>
  <p:sldIdLst>
    <p:sldId id="256" r:id="rId2"/>
    <p:sldId id="310" r:id="rId3"/>
    <p:sldId id="311" r:id="rId4"/>
    <p:sldId id="313" r:id="rId5"/>
    <p:sldId id="314" r:id="rId6"/>
    <p:sldId id="360" r:id="rId7"/>
    <p:sldId id="361" r:id="rId8"/>
    <p:sldId id="315" r:id="rId9"/>
    <p:sldId id="316" r:id="rId10"/>
    <p:sldId id="317" r:id="rId11"/>
    <p:sldId id="318" r:id="rId12"/>
    <p:sldId id="319" r:id="rId13"/>
    <p:sldId id="320" r:id="rId14"/>
    <p:sldId id="322" r:id="rId15"/>
    <p:sldId id="321" r:id="rId16"/>
    <p:sldId id="323" r:id="rId17"/>
    <p:sldId id="324" r:id="rId18"/>
    <p:sldId id="329" r:id="rId19"/>
    <p:sldId id="330" r:id="rId20"/>
    <p:sldId id="331" r:id="rId21"/>
    <p:sldId id="327" r:id="rId22"/>
    <p:sldId id="328" r:id="rId23"/>
    <p:sldId id="332" r:id="rId24"/>
    <p:sldId id="363" r:id="rId25"/>
    <p:sldId id="365" r:id="rId26"/>
    <p:sldId id="355" r:id="rId27"/>
    <p:sldId id="367" r:id="rId28"/>
    <p:sldId id="366" r:id="rId29"/>
    <p:sldId id="362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6" r:id="rId46"/>
    <p:sldId id="357" r:id="rId47"/>
    <p:sldId id="358" r:id="rId48"/>
    <p:sldId id="351" r:id="rId49"/>
    <p:sldId id="352" r:id="rId50"/>
    <p:sldId id="353" r:id="rId51"/>
    <p:sldId id="35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7A"/>
    <a:srgbClr val="75B44A"/>
    <a:srgbClr val="69B3B1"/>
    <a:srgbClr val="68A042"/>
    <a:srgbClr val="FCB72C"/>
    <a:srgbClr val="FCC04E"/>
    <a:srgbClr val="FEC458"/>
    <a:srgbClr val="27928E"/>
    <a:srgbClr val="3599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074" autoAdjust="0"/>
  </p:normalViewPr>
  <p:slideViewPr>
    <p:cSldViewPr snapToGrid="0">
      <p:cViewPr varScale="1">
        <p:scale>
          <a:sx n="80" d="100"/>
          <a:sy n="80" d="100"/>
        </p:scale>
        <p:origin x="96" y="498"/>
      </p:cViewPr>
      <p:guideLst/>
    </p:cSldViewPr>
  </p:slideViewPr>
  <p:outlineViewPr>
    <p:cViewPr>
      <p:scale>
        <a:sx n="33" d="100"/>
        <a:sy n="33" d="100"/>
      </p:scale>
      <p:origin x="0" y="-19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2346" y="-8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1F793-A5F0-42F9-B70E-22CE487106E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6131E-C307-44A0-87E0-D19912F5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5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22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7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8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25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66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5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63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Q: </a:t>
            </a:r>
            <a:r>
              <a:rPr lang="en-US" dirty="0"/>
              <a:t>Until R1 is</a:t>
            </a:r>
            <a:r>
              <a:rPr lang="en-US" baseline="0" dirty="0"/>
              <a:t> not assigned to P2, P2 cant proceed through its execution. Then how it requests for R2?</a:t>
            </a:r>
          </a:p>
          <a:p>
            <a:pPr algn="just"/>
            <a:r>
              <a:rPr lang="en-US" b="1" baseline="0" dirty="0" err="1"/>
              <a:t>Ans</a:t>
            </a:r>
            <a:r>
              <a:rPr lang="en-US" baseline="0" dirty="0"/>
              <a:t>: For an operation if P2 requires both the resources (e.g., print operation requires a FILE (R1) and a PRINTER (R2)) then it requests OS for both at a time. OS can check them in any order. In this example, request for R1 first, which in not available. This does not mean that OS will not check for other requested resources.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2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23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1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84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2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29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02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7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altLang="en-US" dirty="0"/>
              <a:t>First 3 are conditions for possible deadlocks, and the 4</a:t>
            </a:r>
            <a:r>
              <a:rPr lang="en-NZ" altLang="en-US" baseline="30000" dirty="0"/>
              <a:t>th</a:t>
            </a:r>
            <a:r>
              <a:rPr lang="en-NZ" altLang="en-US" dirty="0"/>
              <a:t> condition is the condition for actual deadlock.</a:t>
            </a:r>
          </a:p>
          <a:p>
            <a:r>
              <a:rPr lang="en-NZ" altLang="en-US" dirty="0"/>
              <a:t>-------------------</a:t>
            </a:r>
          </a:p>
          <a:p>
            <a:r>
              <a:rPr lang="en-NZ" altLang="en-US" dirty="0"/>
              <a:t> Circular wait</a:t>
            </a:r>
          </a:p>
          <a:p>
            <a:r>
              <a:rPr lang="en-NZ" altLang="en-US" dirty="0"/>
              <a:t>-------------------</a:t>
            </a:r>
          </a:p>
          <a:p>
            <a:r>
              <a:rPr lang="en-NZ" altLang="en-US" dirty="0"/>
              <a:t>This is actually a potential consequence of the first three.</a:t>
            </a:r>
          </a:p>
          <a:p>
            <a:endParaRPr lang="en-NZ" altLang="en-US" dirty="0"/>
          </a:p>
          <a:p>
            <a:r>
              <a:rPr lang="en-NZ" altLang="en-US" dirty="0"/>
              <a:t>Given that the first three conditions exist, a sequence of events may occur that lead to an unresolvable circular wait. </a:t>
            </a:r>
          </a:p>
          <a:p>
            <a:endParaRPr lang="en-NZ" altLang="en-US" dirty="0"/>
          </a:p>
          <a:p>
            <a:r>
              <a:rPr lang="en-NZ" altLang="en-US" dirty="0"/>
              <a:t>The unresolvable circular wait is in fact the definition of deadlock.</a:t>
            </a:r>
          </a:p>
          <a:p>
            <a:pPr lvl="1">
              <a:buFontTx/>
              <a:buChar char="•"/>
            </a:pPr>
            <a:r>
              <a:rPr lang="en-NZ" altLang="en-US" dirty="0"/>
              <a:t> The circular wait listed as condition 4 is unresolvable because the first three conditions hold.</a:t>
            </a:r>
          </a:p>
          <a:p>
            <a:pPr lvl="1">
              <a:buFontTx/>
              <a:buChar char="•"/>
            </a:pPr>
            <a:r>
              <a:rPr lang="en-NZ" altLang="en-US" dirty="0"/>
              <a:t> Thus, the four conditions, taken together, constitute necessary and sufficient conditions for deadlock.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89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82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5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90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5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marL="571500" indent="-571500" algn="ctr">
              <a:buFont typeface="Wingdings 3" panose="05040102010807070707" pitchFamily="18" charset="2"/>
              <a:buChar char="u"/>
              <a:defRPr sz="3800" b="1">
                <a:solidFill>
                  <a:srgbClr val="007E7A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Cambria" panose="020405030504060302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NIT Rourkela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Cambria" panose="02040503050406030204" pitchFamily="18" charset="0"/>
              </a:defRPr>
            </a:lvl1pPr>
          </a:lstStyle>
          <a:p>
            <a:fld id="{EFDC10D5-ED93-4F88-B366-C846726426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7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8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3825"/>
            <a:ext cx="8507896" cy="873465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7E7A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0418"/>
            <a:ext cx="8507896" cy="5156546"/>
          </a:xfrm>
        </p:spPr>
        <p:txBody>
          <a:bodyPr>
            <a:normAutofit/>
          </a:bodyPr>
          <a:lstStyle>
            <a:lvl1pPr marL="438912" indent="-438912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80000"/>
              <a:buFont typeface="Wingdings 3" panose="05040102010807070707" pitchFamily="18" charset="2"/>
              <a:buChar char=""/>
              <a:defRPr sz="3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622300" indent="-347472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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2pPr>
            <a:lvl3pPr marL="857250" indent="-27432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56351"/>
            <a:ext cx="23812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3478" y="6356351"/>
            <a:ext cx="2169218" cy="365125"/>
          </a:xfrm>
        </p:spPr>
        <p:txBody>
          <a:bodyPr/>
          <a:lstStyle/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5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5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7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4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7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1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NIT Rourkela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Deadlock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4635" y="5995614"/>
            <a:ext cx="6858000" cy="7413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Dr. Manmath N. Sahoo</a:t>
            </a:r>
          </a:p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of CSE, NIT Rourkela</a:t>
            </a:r>
          </a:p>
        </p:txBody>
      </p:sp>
    </p:spTree>
    <p:extLst>
      <p:ext uri="{BB962C8B-B14F-4D97-AF65-F5344CB8AC3E}">
        <p14:creationId xmlns:p14="http://schemas.microsoft.com/office/powerpoint/2010/main" val="395676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Preemption</a:t>
            </a:r>
          </a:p>
          <a:p>
            <a:pPr lvl="1"/>
            <a:r>
              <a:rPr lang="en-US" dirty="0"/>
              <a:t>If a process that is holding some resources requests another resource that cannot be immediately allocated to it, then all resources currently being held are preempted.</a:t>
            </a:r>
          </a:p>
          <a:p>
            <a:pPr lvl="1"/>
            <a:r>
              <a:rPr lang="en-US" dirty="0"/>
              <a:t>Preempted resources are added to the list of available resources.</a:t>
            </a:r>
          </a:p>
          <a:p>
            <a:pPr lvl="1"/>
            <a:r>
              <a:rPr lang="en-US" sz="2500" dirty="0"/>
              <a:t>A process will be restarted only when it can regain its old resources, and the new ones that it is requesting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5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Circular Wait</a:t>
            </a:r>
          </a:p>
          <a:p>
            <a:pPr lvl="1"/>
            <a:r>
              <a:rPr lang="en-US" dirty="0"/>
              <a:t>impose a total ordering of all resource types, and require that each process requests resources in an increasing order of enumeration.  For example:</a:t>
            </a:r>
          </a:p>
          <a:p>
            <a:pPr marL="1196975" lvl="1" indent="-457200">
              <a:buFont typeface="+mj-lt"/>
              <a:buAutoNum type="arabicPeriod"/>
              <a:tabLst>
                <a:tab pos="1035050" algn="l"/>
              </a:tabLst>
            </a:pPr>
            <a:r>
              <a:rPr lang="en-US" dirty="0"/>
              <a:t>R1</a:t>
            </a:r>
          </a:p>
          <a:p>
            <a:pPr marL="1196975" lvl="1" indent="-457200">
              <a:buFont typeface="+mj-lt"/>
              <a:buAutoNum type="arabicPeriod"/>
              <a:tabLst>
                <a:tab pos="1035050" algn="l"/>
              </a:tabLst>
            </a:pPr>
            <a:r>
              <a:rPr lang="en-US" dirty="0"/>
              <a:t>R2</a:t>
            </a:r>
          </a:p>
          <a:p>
            <a:pPr marL="1196975" lvl="1" indent="-457200">
              <a:buFont typeface="+mj-lt"/>
              <a:buAutoNum type="arabicPeriod"/>
              <a:tabLst>
                <a:tab pos="1035050" algn="l"/>
              </a:tabLst>
            </a:pPr>
            <a:r>
              <a:rPr lang="en-US" dirty="0"/>
              <a:t>R3</a:t>
            </a:r>
          </a:p>
          <a:p>
            <a:pPr marL="1196975" lvl="1" indent="-457200">
              <a:buFont typeface="+mj-lt"/>
              <a:buAutoNum type="arabicPeriod"/>
              <a:tabLst>
                <a:tab pos="1035050" algn="l"/>
              </a:tabLst>
            </a:pPr>
            <a:r>
              <a:rPr lang="en-US" dirty="0"/>
              <a:t>R4</a:t>
            </a:r>
          </a:p>
          <a:p>
            <a:pPr marL="274828" lvl="1" indent="0">
              <a:buNone/>
            </a:pPr>
            <a:r>
              <a:rPr lang="en-US" dirty="0"/>
              <a:t>If P</a:t>
            </a:r>
            <a:r>
              <a:rPr lang="en-US" baseline="-25000" dirty="0"/>
              <a:t>i</a:t>
            </a:r>
            <a:r>
              <a:rPr lang="en-US" dirty="0"/>
              <a:t> holds R3 and requests for R2 then it has release R3 first and re-request for R2 then R3</a:t>
            </a:r>
          </a:p>
          <a:p>
            <a:pPr marL="274828" lvl="1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What if R3 is a file!!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Avoidance and </a:t>
            </a:r>
            <a:r>
              <a:rPr lang="en-GB" dirty="0"/>
              <a:t>Safe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When a process requests an available resource, the system must decide if immediate allocation leaves the system in a </a:t>
            </a:r>
            <a:r>
              <a:rPr lang="en-US" sz="2400" b="1" i="1" dirty="0"/>
              <a:t>safe state</a:t>
            </a:r>
          </a:p>
          <a:p>
            <a:r>
              <a:rPr lang="en-US" sz="2400" dirty="0"/>
              <a:t>A system is in a safe state only if there exists a </a:t>
            </a:r>
            <a:r>
              <a:rPr lang="en-US" sz="2400" b="1" i="1" dirty="0"/>
              <a:t>safe sequence of execution</a:t>
            </a:r>
          </a:p>
          <a:p>
            <a:r>
              <a:rPr lang="en-US" sz="2400" dirty="0"/>
              <a:t>Total number of resources=12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P0 requests one more resource dynamically. Can it be granted?</a:t>
            </a:r>
          </a:p>
          <a:p>
            <a:pPr lvl="1"/>
            <a:r>
              <a:rPr lang="en-US" sz="1800" b="1" dirty="0"/>
              <a:t>&lt;P1,P2,P0&gt; is a safe sequence of execution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92343"/>
              </p:ext>
            </p:extLst>
          </p:nvPr>
        </p:nvGraphicFramePr>
        <p:xfrm>
          <a:off x="1524000" y="3598691"/>
          <a:ext cx="6096000" cy="1447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Process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Max Needs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Allocated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Current Needs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P0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10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6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P1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P2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799609"/>
              </p:ext>
            </p:extLst>
          </p:nvPr>
        </p:nvGraphicFramePr>
        <p:xfrm>
          <a:off x="1522319" y="3598691"/>
          <a:ext cx="6096000" cy="1447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Process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Max Needs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Allocated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Current Needs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P0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10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</a:rPr>
                        <a:t>5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</a:rPr>
                        <a:t>5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P1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P2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14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Safe State (continued)</a:t>
            </a:r>
            <a:r>
              <a:rPr lang="ar-SA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If a system is in </a:t>
            </a:r>
            <a:r>
              <a:rPr lang="en-GB" altLang="en-US" u="sng" dirty="0"/>
              <a:t>safe</a:t>
            </a:r>
            <a:r>
              <a:rPr lang="en-GB" altLang="en-US" dirty="0"/>
              <a:t> state </a:t>
            </a:r>
            <a:r>
              <a:rPr lang="en-GB" altLang="en-US" dirty="0">
                <a:latin typeface="Symbol" panose="05050102010706020507" pitchFamily="18" charset="2"/>
              </a:rPr>
              <a:t></a:t>
            </a:r>
            <a:r>
              <a:rPr lang="en-GB" altLang="en-US" dirty="0"/>
              <a:t> no deadlocks </a:t>
            </a:r>
            <a:br>
              <a:rPr lang="en-GB" altLang="en-US" dirty="0"/>
            </a:br>
            <a:endParaRPr lang="en-GB" altLang="en-US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7600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If a system is in </a:t>
            </a:r>
            <a:r>
              <a:rPr lang="en-GB" altLang="en-US" u="sng" dirty="0"/>
              <a:t>unsafe</a:t>
            </a:r>
            <a:r>
              <a:rPr lang="en-GB" altLang="en-US" dirty="0"/>
              <a:t> state </a:t>
            </a:r>
            <a:r>
              <a:rPr lang="en-GB" altLang="en-US" dirty="0">
                <a:latin typeface="Symbol" panose="05050102010706020507" pitchFamily="18" charset="2"/>
              </a:rPr>
              <a:t></a:t>
            </a:r>
            <a:r>
              <a:rPr lang="en-GB" altLang="en-US" dirty="0"/>
              <a:t> possibility of deadlock 		</a:t>
            </a:r>
          </a:p>
          <a:p>
            <a:pPr marL="0" indent="0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7600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					  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Avoidance </a:t>
            </a:r>
            <a:r>
              <a:rPr lang="en-GB" altLang="en-US" dirty="0">
                <a:latin typeface="Symbol" panose="05050102010706020507" pitchFamily="18" charset="2"/>
              </a:rPr>
              <a:t></a:t>
            </a:r>
            <a:r>
              <a:rPr lang="en-GB" altLang="en-US" dirty="0"/>
              <a:t> ensure that a system will </a:t>
            </a:r>
            <a:r>
              <a:rPr lang="en-GB" altLang="en-US" u="sng" dirty="0"/>
              <a:t>never</a:t>
            </a:r>
            <a:r>
              <a:rPr lang="en-GB" altLang="en-US" dirty="0"/>
              <a:t> enter an </a:t>
            </a:r>
            <a:r>
              <a:rPr lang="en-GB" altLang="en-US" u="sng" dirty="0"/>
              <a:t>unsafe</a:t>
            </a:r>
            <a:r>
              <a:rPr lang="en-GB" altLang="en-US" dirty="0"/>
              <a:t> state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15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Safe, Unsafe, Deadlock State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14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028950" y="1828800"/>
            <a:ext cx="2914650" cy="3238500"/>
            <a:chOff x="5200650" y="1943100"/>
            <a:chExt cx="2914650" cy="3238500"/>
          </a:xfrm>
        </p:grpSpPr>
        <p:sp>
          <p:nvSpPr>
            <p:cNvPr id="8" name="Rectangle 7"/>
            <p:cNvSpPr/>
            <p:nvPr/>
          </p:nvSpPr>
          <p:spPr>
            <a:xfrm>
              <a:off x="5200650" y="1943100"/>
              <a:ext cx="2914650" cy="3238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anual Input 8"/>
            <p:cNvSpPr/>
            <p:nvPr/>
          </p:nvSpPr>
          <p:spPr>
            <a:xfrm>
              <a:off x="5200650" y="3086100"/>
              <a:ext cx="2914650" cy="2095500"/>
            </a:xfrm>
            <a:prstGeom prst="flowChartManualInput">
              <a:avLst/>
            </a:prstGeom>
            <a:solidFill>
              <a:srgbClr val="75B44A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43750" y="3562350"/>
              <a:ext cx="80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ambria" panose="02040503050406030204" pitchFamily="18" charset="0"/>
                </a:rPr>
                <a:t>Safe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91151" y="2343119"/>
              <a:ext cx="1371600" cy="40011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Deadlock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34200" y="2247960"/>
              <a:ext cx="10096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Unsafe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17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Avoidance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For a </a:t>
            </a:r>
            <a:r>
              <a:rPr lang="en-GB" altLang="en-US" u="sng" dirty="0"/>
              <a:t>single</a:t>
            </a:r>
            <a:r>
              <a:rPr lang="en-GB" altLang="en-US" dirty="0"/>
              <a:t> instance of a resource type, use a </a:t>
            </a:r>
            <a:r>
              <a:rPr lang="en-GB" altLang="en-US" b="1" i="1" dirty="0"/>
              <a:t>resource-allocation graph (RAG)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For </a:t>
            </a:r>
            <a:r>
              <a:rPr lang="en-GB" altLang="en-US" u="sng" dirty="0"/>
              <a:t>multiple</a:t>
            </a:r>
            <a:r>
              <a:rPr lang="en-GB" altLang="en-US" dirty="0"/>
              <a:t> instances of a resource type, use the </a:t>
            </a:r>
            <a:r>
              <a:rPr lang="en-GB" altLang="en-US" b="1" i="1" dirty="0"/>
              <a:t>banker’s algorithm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96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for Deadlock avoidance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35429" y="962851"/>
            <a:ext cx="8377267" cy="5393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38912">
              <a:lnSpc>
                <a:spcPct val="100000"/>
              </a:lnSpc>
              <a:spcBef>
                <a:spcPts val="0"/>
              </a:spcBef>
              <a:buSzPct val="90000"/>
              <a:buFont typeface="Wingdings 3" panose="05040102010807070707" pitchFamily="18" charset="2"/>
              <a:buChar char="u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latin typeface="Cambria" panose="02040503050406030204" pitchFamily="18" charset="0"/>
              </a:rPr>
              <a:t>G = ( V, E ) </a:t>
            </a:r>
          </a:p>
          <a:p>
            <a:pPr indent="-438912">
              <a:lnSpc>
                <a:spcPct val="100000"/>
              </a:lnSpc>
              <a:spcBef>
                <a:spcPts val="0"/>
              </a:spcBef>
              <a:buSzPct val="90000"/>
              <a:buFont typeface="Wingdings 3" panose="05040102010807070707" pitchFamily="18" charset="2"/>
              <a:buChar char="u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Cambria" panose="02040503050406030204" pitchFamily="18" charset="0"/>
              </a:rPr>
              <a:t>V: Processes and Resources</a:t>
            </a:r>
          </a:p>
          <a:p>
            <a:pPr indent="-438912">
              <a:lnSpc>
                <a:spcPct val="100000"/>
              </a:lnSpc>
              <a:spcBef>
                <a:spcPts val="0"/>
              </a:spcBef>
              <a:buSzPct val="90000"/>
              <a:buFont typeface="Wingdings 3" panose="05040102010807070707" pitchFamily="18" charset="2"/>
              <a:buChar char="u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Cambria" panose="02040503050406030204" pitchFamily="18" charset="0"/>
              </a:rPr>
              <a:t>E: Request edge, Allocation edge, Claim edge</a:t>
            </a:r>
          </a:p>
          <a:p>
            <a:pPr marL="0" indent="0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>
              <a:latin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Cambria" panose="02040503050406030204" pitchFamily="18" charset="0"/>
              </a:rPr>
              <a:t>						Process:       	</a:t>
            </a:r>
          </a:p>
          <a:p>
            <a:pPr marL="0" indent="0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>
              <a:latin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i="1" dirty="0">
                <a:latin typeface="Cambria" panose="02040503050406030204" pitchFamily="18" charset="0"/>
              </a:rPr>
              <a:t>Claim edge:					</a:t>
            </a:r>
            <a:r>
              <a:rPr lang="en-GB" altLang="en-US" sz="2400" dirty="0">
                <a:latin typeface="Cambria" panose="02040503050406030204" pitchFamily="18" charset="0"/>
              </a:rPr>
              <a:t>Resource:</a:t>
            </a:r>
            <a:endParaRPr lang="en-GB" altLang="en-US" sz="2400" i="1" dirty="0">
              <a:latin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i="1" dirty="0">
              <a:latin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i="1" dirty="0">
                <a:latin typeface="Cambria" panose="02040503050406030204" pitchFamily="18" charset="0"/>
              </a:rPr>
              <a:t>Request edge:</a:t>
            </a:r>
            <a:endParaRPr lang="en-GB" altLang="en-US" sz="2400" i="1" baseline="-25000" dirty="0">
              <a:latin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i="1" baseline="-25000" dirty="0">
              <a:latin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i="1" dirty="0">
                <a:latin typeface="Cambria" panose="02040503050406030204" pitchFamily="18" charset="0"/>
              </a:rPr>
              <a:t>Assignment edge:</a:t>
            </a:r>
            <a:endParaRPr lang="en-GB" altLang="en-US" sz="2400" i="1" baseline="-25000" dirty="0">
              <a:latin typeface="Cambria" panose="02040503050406030204" pitchFamily="18" charset="0"/>
            </a:endParaRPr>
          </a:p>
        </p:txBody>
      </p:sp>
      <p:sp>
        <p:nvSpPr>
          <p:cNvPr id="8" name="Oval 3"/>
          <p:cNvSpPr>
            <a:spLocks/>
          </p:cNvSpPr>
          <p:nvPr/>
        </p:nvSpPr>
        <p:spPr bwMode="auto">
          <a:xfrm>
            <a:off x="7738538" y="2572618"/>
            <a:ext cx="495300" cy="495300"/>
          </a:xfrm>
          <a:prstGeom prst="ellipse">
            <a:avLst/>
          </a:prstGeom>
          <a:solidFill>
            <a:schemeClr val="tx1"/>
          </a:solidFill>
          <a:ln w="936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1800" i="1" dirty="0">
                <a:latin typeface="Cambria" panose="02040503050406030204" pitchFamily="18" charset="0"/>
              </a:rPr>
              <a:t>P</a:t>
            </a:r>
            <a:r>
              <a:rPr lang="en-US" altLang="en-US" sz="1800" i="1" baseline="-25000" dirty="0">
                <a:latin typeface="Cambria" panose="02040503050406030204" pitchFamily="18" charset="0"/>
              </a:rPr>
              <a:t>i</a:t>
            </a:r>
          </a:p>
        </p:txBody>
      </p:sp>
      <p:sp>
        <p:nvSpPr>
          <p:cNvPr id="11" name="Rectangle 7"/>
          <p:cNvSpPr>
            <a:spLocks/>
          </p:cNvSpPr>
          <p:nvPr/>
        </p:nvSpPr>
        <p:spPr bwMode="auto">
          <a:xfrm>
            <a:off x="7755773" y="3627245"/>
            <a:ext cx="438151" cy="419101"/>
          </a:xfrm>
          <a:prstGeom prst="rect">
            <a:avLst/>
          </a:prstGeom>
          <a:solidFill>
            <a:schemeClr val="tx1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1800" i="1" dirty="0" err="1">
                <a:latin typeface="Cambria" panose="02040503050406030204" pitchFamily="18" charset="0"/>
              </a:rPr>
              <a:t>R</a:t>
            </a:r>
            <a:r>
              <a:rPr lang="en-US" altLang="en-US" sz="1800" i="1" baseline="-25000" dirty="0" err="1">
                <a:latin typeface="Cambria" panose="02040503050406030204" pitchFamily="18" charset="0"/>
              </a:rPr>
              <a:t>j</a:t>
            </a:r>
            <a:endParaRPr lang="en-US" altLang="en-US" sz="1800" baseline="-25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2892651" y="3587366"/>
            <a:ext cx="1414463" cy="495300"/>
            <a:chOff x="3028950" y="4310278"/>
            <a:chExt cx="1414463" cy="495300"/>
          </a:xfrm>
        </p:grpSpPr>
        <p:sp>
          <p:nvSpPr>
            <p:cNvPr id="10" name="Oval 5"/>
            <p:cNvSpPr>
              <a:spLocks/>
            </p:cNvSpPr>
            <p:nvPr/>
          </p:nvSpPr>
          <p:spPr bwMode="auto">
            <a:xfrm>
              <a:off x="3028950" y="4310278"/>
              <a:ext cx="495300" cy="49530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Helvetica" panose="020B0604020202020204" pitchFamily="34" charset="0"/>
                <a:buNone/>
              </a:pPr>
              <a:r>
                <a:rPr lang="en-GB" altLang="en-US" sz="1800" i="1" dirty="0">
                  <a:latin typeface="Cambria" panose="02040503050406030204" pitchFamily="18" charset="0"/>
                </a:rPr>
                <a:t>P</a:t>
              </a:r>
              <a:r>
                <a:rPr lang="en-GB" altLang="en-US" sz="1800" i="1" baseline="-25000" dirty="0">
                  <a:latin typeface="Cambria" panose="02040503050406030204" pitchFamily="18" charset="0"/>
                </a:rPr>
                <a:t>i</a:t>
              </a:r>
            </a:p>
          </p:txBody>
        </p:sp>
        <p:sp>
          <p:nvSpPr>
            <p:cNvPr id="17" name="Rectangle 13"/>
            <p:cNvSpPr>
              <a:spLocks/>
            </p:cNvSpPr>
            <p:nvPr/>
          </p:nvSpPr>
          <p:spPr bwMode="auto">
            <a:xfrm>
              <a:off x="4005262" y="4373778"/>
              <a:ext cx="438151" cy="419101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/>
              <a:r>
                <a:rPr lang="en-US" altLang="en-US" sz="1800" i="1" dirty="0" err="1">
                  <a:latin typeface="Cambria" panose="02040503050406030204" pitchFamily="18" charset="0"/>
                </a:rPr>
                <a:t>R</a:t>
              </a:r>
              <a:r>
                <a:rPr lang="en-US" altLang="en-US" sz="1800" i="1" baseline="-25000" dirty="0" err="1">
                  <a:latin typeface="Cambria" panose="02040503050406030204" pitchFamily="18" charset="0"/>
                </a:rPr>
                <a:t>j</a:t>
              </a:r>
              <a:endParaRPr lang="en-US" altLang="en-US" sz="1800" i="1" baseline="-25000" dirty="0">
                <a:latin typeface="Cambria" panose="02040503050406030204" pitchFamily="18" charset="0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3548062" y="4584916"/>
              <a:ext cx="457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92651" y="4462044"/>
            <a:ext cx="1414463" cy="495300"/>
            <a:chOff x="2992668" y="5014216"/>
            <a:chExt cx="1414463" cy="495300"/>
          </a:xfrm>
          <a:solidFill>
            <a:schemeClr val="tx1"/>
          </a:solidFill>
        </p:grpSpPr>
        <p:sp>
          <p:nvSpPr>
            <p:cNvPr id="33" name="Oval 5"/>
            <p:cNvSpPr>
              <a:spLocks/>
            </p:cNvSpPr>
            <p:nvPr/>
          </p:nvSpPr>
          <p:spPr bwMode="auto">
            <a:xfrm>
              <a:off x="2992668" y="5014216"/>
              <a:ext cx="495300" cy="495300"/>
            </a:xfrm>
            <a:prstGeom prst="ellipse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Helvetica" panose="020B0604020202020204" pitchFamily="34" charset="0"/>
                <a:buNone/>
              </a:pPr>
              <a:r>
                <a:rPr lang="en-GB" altLang="en-US" sz="1800" i="1" dirty="0">
                  <a:latin typeface="Cambria" panose="02040503050406030204" pitchFamily="18" charset="0"/>
                </a:rPr>
                <a:t>P</a:t>
              </a:r>
              <a:r>
                <a:rPr lang="en-GB" altLang="en-US" sz="1800" i="1" baseline="-25000" dirty="0">
                  <a:latin typeface="Cambria" panose="02040503050406030204" pitchFamily="18" charset="0"/>
                </a:rPr>
                <a:t>i</a:t>
              </a:r>
            </a:p>
          </p:txBody>
        </p:sp>
        <p:sp>
          <p:nvSpPr>
            <p:cNvPr id="34" name="Rectangle 13"/>
            <p:cNvSpPr>
              <a:spLocks/>
            </p:cNvSpPr>
            <p:nvPr/>
          </p:nvSpPr>
          <p:spPr bwMode="auto">
            <a:xfrm>
              <a:off x="3968980" y="5077716"/>
              <a:ext cx="438151" cy="419101"/>
            </a:xfrm>
            <a:prstGeom prst="rect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/>
              <a:r>
                <a:rPr lang="en-US" altLang="en-US" sz="1800" i="1" dirty="0" err="1">
                  <a:latin typeface="Cambria" panose="02040503050406030204" pitchFamily="18" charset="0"/>
                </a:rPr>
                <a:t>R</a:t>
              </a:r>
              <a:r>
                <a:rPr lang="en-US" altLang="en-US" sz="1800" i="1" baseline="-25000" dirty="0" err="1">
                  <a:latin typeface="Cambria" panose="02040503050406030204" pitchFamily="18" charset="0"/>
                </a:rPr>
                <a:t>j</a:t>
              </a:r>
              <a:endParaRPr lang="en-US" altLang="en-US" sz="1800" i="1" baseline="-25000" dirty="0">
                <a:latin typeface="Cambria" panose="02040503050406030204" pitchFamily="18" charset="0"/>
              </a:endParaRPr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>
              <a:off x="3486268" y="5297342"/>
              <a:ext cx="457200" cy="1587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928365" y="5266840"/>
            <a:ext cx="1378749" cy="495300"/>
            <a:chOff x="5301917" y="5219700"/>
            <a:chExt cx="1378749" cy="495300"/>
          </a:xfrm>
        </p:grpSpPr>
        <p:sp>
          <p:nvSpPr>
            <p:cNvPr id="9" name="Oval 4"/>
            <p:cNvSpPr>
              <a:spLocks/>
            </p:cNvSpPr>
            <p:nvPr/>
          </p:nvSpPr>
          <p:spPr bwMode="auto">
            <a:xfrm>
              <a:off x="5301917" y="5219700"/>
              <a:ext cx="495300" cy="49530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Helvetica" panose="020B0604020202020204" pitchFamily="34" charset="0"/>
                <a:buNone/>
              </a:pPr>
              <a:r>
                <a:rPr lang="en-GB" altLang="en-US" sz="1800" i="1" dirty="0">
                  <a:latin typeface="Cambria" panose="02040503050406030204" pitchFamily="18" charset="0"/>
                </a:rPr>
                <a:t>P</a:t>
              </a:r>
              <a:r>
                <a:rPr lang="en-GB" altLang="en-US" sz="1800" i="1" baseline="-25000" dirty="0">
                  <a:latin typeface="Cambria" panose="02040503050406030204" pitchFamily="18" charset="0"/>
                </a:rPr>
                <a:t>i</a:t>
              </a:r>
            </a:p>
          </p:txBody>
        </p:sp>
        <p:sp>
          <p:nvSpPr>
            <p:cNvPr id="38" name="Rectangle 13"/>
            <p:cNvSpPr>
              <a:spLocks/>
            </p:cNvSpPr>
            <p:nvPr/>
          </p:nvSpPr>
          <p:spPr bwMode="auto">
            <a:xfrm>
              <a:off x="6242515" y="5295899"/>
              <a:ext cx="438151" cy="419101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algn="ctr"/>
              <a:r>
                <a:rPr lang="en-US" altLang="en-US" sz="1800" i="1" dirty="0" err="1">
                  <a:latin typeface="Cambria" panose="02040503050406030204" pitchFamily="18" charset="0"/>
                </a:rPr>
                <a:t>R</a:t>
              </a:r>
              <a:r>
                <a:rPr lang="en-US" altLang="en-US" sz="1800" i="1" baseline="-25000" dirty="0" err="1">
                  <a:latin typeface="Cambria" panose="02040503050406030204" pitchFamily="18" charset="0"/>
                </a:rPr>
                <a:t>j</a:t>
              </a:r>
              <a:endParaRPr lang="en-US" altLang="en-US" sz="1800" i="1" baseline="-25000" dirty="0">
                <a:latin typeface="Cambria" panose="02040503050406030204" pitchFamily="18" charset="0"/>
              </a:endParaRPr>
            </a:p>
          </p:txBody>
        </p:sp>
        <p:sp>
          <p:nvSpPr>
            <p:cNvPr id="41" name="Line 27"/>
            <p:cNvSpPr>
              <a:spLocks noChangeShapeType="1"/>
            </p:cNvSpPr>
            <p:nvPr/>
          </p:nvSpPr>
          <p:spPr bwMode="auto">
            <a:xfrm>
              <a:off x="5789162" y="5503862"/>
              <a:ext cx="457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821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for Deadlock avoidance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 dirty="0"/>
              <a:t>Claim edge</a:t>
            </a:r>
            <a:r>
              <a:rPr lang="en-GB" altLang="en-US" dirty="0"/>
              <a:t> </a:t>
            </a:r>
            <a:r>
              <a:rPr lang="en-GB" altLang="en-US" sz="3600" i="1" dirty="0"/>
              <a:t>P</a:t>
            </a:r>
            <a:r>
              <a:rPr lang="en-GB" altLang="en-US" sz="3600" i="1" baseline="-25000" dirty="0"/>
              <a:t>i</a:t>
            </a:r>
            <a:r>
              <a:rPr lang="en-GB" altLang="en-US" dirty="0"/>
              <a:t> </a:t>
            </a:r>
            <a:r>
              <a:rPr lang="en-GB" altLang="en-US" dirty="0">
                <a:latin typeface="Symbol" panose="05050102010706020507" pitchFamily="18" charset="2"/>
              </a:rPr>
              <a:t>      </a:t>
            </a:r>
            <a:r>
              <a:rPr lang="en-GB" altLang="en-US" dirty="0"/>
              <a:t> </a:t>
            </a:r>
            <a:r>
              <a:rPr lang="en-GB" altLang="en-US" sz="3600" i="1" dirty="0" err="1"/>
              <a:t>R</a:t>
            </a:r>
            <a:r>
              <a:rPr lang="en-GB" altLang="en-US" sz="3600" i="1" baseline="-25000" dirty="0" err="1"/>
              <a:t>j</a:t>
            </a:r>
            <a:r>
              <a:rPr lang="en-GB" altLang="en-US" dirty="0"/>
              <a:t> indicates that </a:t>
            </a:r>
            <a:r>
              <a:rPr lang="en-GB" altLang="en-US"/>
              <a:t>process </a:t>
            </a:r>
            <a:r>
              <a:rPr lang="en-GB" altLang="en-US" i="1"/>
              <a:t>P</a:t>
            </a:r>
            <a:r>
              <a:rPr lang="en-GB" altLang="en-US" i="1" baseline="-25000"/>
              <a:t>i</a:t>
            </a:r>
            <a:r>
              <a:rPr lang="en-GB" altLang="en-US"/>
              <a:t> </a:t>
            </a:r>
            <a:r>
              <a:rPr lang="en-GB" altLang="en-US" dirty="0"/>
              <a:t>may request resource </a:t>
            </a:r>
            <a:r>
              <a:rPr lang="en-GB" altLang="en-US" sz="3600" i="1" dirty="0" err="1"/>
              <a:t>R</a:t>
            </a:r>
            <a:r>
              <a:rPr lang="en-GB" altLang="en-US" sz="3600" i="1" baseline="-25000" dirty="0" err="1"/>
              <a:t>j</a:t>
            </a:r>
            <a:r>
              <a:rPr lang="en-GB" altLang="en-US" dirty="0"/>
              <a:t>; which is represented by a dashed line						 </a:t>
            </a:r>
            <a:br>
              <a:rPr lang="en-GB" altLang="en-US" dirty="0"/>
            </a:br>
            <a:endParaRPr lang="en-GB" altLang="en-US" dirty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A </a:t>
            </a:r>
            <a:r>
              <a:rPr lang="en-GB" altLang="en-US" u="sng" dirty="0"/>
              <a:t>claim edge</a:t>
            </a:r>
            <a:r>
              <a:rPr lang="en-GB" altLang="en-US" dirty="0"/>
              <a:t> converts to a </a:t>
            </a:r>
            <a:r>
              <a:rPr lang="en-GB" altLang="en-US" u="sng" dirty="0"/>
              <a:t>request edge</a:t>
            </a:r>
            <a:r>
              <a:rPr lang="en-GB" altLang="en-US" dirty="0"/>
              <a:t> when a process </a:t>
            </a:r>
            <a:r>
              <a:rPr lang="en-GB" altLang="en-US" b="1" dirty="0"/>
              <a:t>requests</a:t>
            </a:r>
            <a:r>
              <a:rPr lang="en-GB" altLang="en-US" dirty="0"/>
              <a:t> a resource				 </a:t>
            </a:r>
            <a:br>
              <a:rPr lang="en-GB" altLang="en-US" dirty="0"/>
            </a:br>
            <a:endParaRPr lang="en-GB" altLang="en-US" dirty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A </a:t>
            </a:r>
            <a:r>
              <a:rPr lang="en-GB" altLang="en-US" u="sng" dirty="0"/>
              <a:t>request edge</a:t>
            </a:r>
            <a:r>
              <a:rPr lang="en-GB" altLang="en-US" dirty="0"/>
              <a:t> converts to an </a:t>
            </a:r>
            <a:r>
              <a:rPr lang="en-GB" altLang="en-US" u="sng" dirty="0"/>
              <a:t>assignment edge</a:t>
            </a:r>
            <a:r>
              <a:rPr lang="en-GB" altLang="en-US" dirty="0"/>
              <a:t> when the  resource is </a:t>
            </a:r>
            <a:r>
              <a:rPr lang="en-GB" altLang="en-US" b="1" dirty="0"/>
              <a:t>allocated</a:t>
            </a:r>
            <a:r>
              <a:rPr lang="en-GB" altLang="en-US" dirty="0"/>
              <a:t> to the process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17</a:t>
            </a:fld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3194048" y="1331258"/>
            <a:ext cx="961093" cy="526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59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for Deadlock avoidance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18</a:t>
            </a:fld>
            <a:endParaRPr lang="en-US"/>
          </a:p>
        </p:txBody>
      </p:sp>
      <p:sp>
        <p:nvSpPr>
          <p:cNvPr id="23" name="Oval 5"/>
          <p:cNvSpPr>
            <a:spLocks/>
          </p:cNvSpPr>
          <p:nvPr/>
        </p:nvSpPr>
        <p:spPr bwMode="auto">
          <a:xfrm>
            <a:off x="3028950" y="3351041"/>
            <a:ext cx="495300" cy="495300"/>
          </a:xfrm>
          <a:prstGeom prst="ellipse">
            <a:avLst/>
          </a:prstGeom>
          <a:solidFill>
            <a:schemeClr val="tx1"/>
          </a:solidFill>
          <a:ln w="936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buFont typeface="Helvetica" panose="020B0604020202020204" pitchFamily="34" charset="0"/>
              <a:buNone/>
            </a:pPr>
            <a:r>
              <a:rPr lang="en-GB" altLang="en-US" sz="1800" i="1" dirty="0">
                <a:latin typeface="Cambria" panose="02040503050406030204" pitchFamily="18" charset="0"/>
              </a:rPr>
              <a:t>P</a:t>
            </a:r>
            <a:r>
              <a:rPr lang="en-GB" altLang="en-US" sz="1800" i="1" baseline="-25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24" name="Oval 5"/>
          <p:cNvSpPr>
            <a:spLocks/>
          </p:cNvSpPr>
          <p:nvPr/>
        </p:nvSpPr>
        <p:spPr bwMode="auto">
          <a:xfrm>
            <a:off x="6115050" y="3351041"/>
            <a:ext cx="495300" cy="495300"/>
          </a:xfrm>
          <a:prstGeom prst="ellipse">
            <a:avLst/>
          </a:prstGeom>
          <a:solidFill>
            <a:schemeClr val="tx1"/>
          </a:solidFill>
          <a:ln w="936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buFont typeface="Helvetica" panose="020B0604020202020204" pitchFamily="34" charset="0"/>
              <a:buNone/>
            </a:pPr>
            <a:r>
              <a:rPr lang="en-GB" altLang="en-US" sz="1800" i="1" dirty="0">
                <a:latin typeface="Cambria" panose="02040503050406030204" pitchFamily="18" charset="0"/>
              </a:rPr>
              <a:t>P</a:t>
            </a:r>
            <a:r>
              <a:rPr lang="en-GB" altLang="en-US" sz="1800" i="1" baseline="-25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25" name="Rectangle 13"/>
          <p:cNvSpPr>
            <a:spLocks/>
          </p:cNvSpPr>
          <p:nvPr/>
        </p:nvSpPr>
        <p:spPr bwMode="auto">
          <a:xfrm>
            <a:off x="4572000" y="2055301"/>
            <a:ext cx="438151" cy="419101"/>
          </a:xfrm>
          <a:prstGeom prst="rect">
            <a:avLst/>
          </a:prstGeom>
          <a:solidFill>
            <a:schemeClr val="tx1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Cambria" panose="02040503050406030204" pitchFamily="18" charset="0"/>
              </a:rPr>
              <a:t>R</a:t>
            </a:r>
            <a:r>
              <a:rPr lang="en-US" altLang="en-US" sz="1800" i="1" baseline="-25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4572000" y="4715630"/>
            <a:ext cx="438151" cy="419101"/>
          </a:xfrm>
          <a:prstGeom prst="rect">
            <a:avLst/>
          </a:prstGeom>
          <a:solidFill>
            <a:schemeClr val="tx1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Cambria" panose="02040503050406030204" pitchFamily="18" charset="0"/>
              </a:rPr>
              <a:t>R</a:t>
            </a:r>
            <a:r>
              <a:rPr lang="en-US" altLang="en-US" sz="1800" i="1" baseline="-25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 flipV="1">
            <a:off x="5010151" y="2322285"/>
            <a:ext cx="1238249" cy="1028755"/>
          </a:xfrm>
          <a:prstGeom prst="line">
            <a:avLst/>
          </a:prstGeom>
          <a:solidFill>
            <a:schemeClr val="tx1"/>
          </a:solidFill>
          <a:ln w="25400">
            <a:solidFill>
              <a:srgbClr val="000000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3333751" y="2322284"/>
            <a:ext cx="1238249" cy="1028756"/>
          </a:xfrm>
          <a:prstGeom prst="line">
            <a:avLst/>
          </a:prstGeom>
          <a:solidFill>
            <a:schemeClr val="tx1"/>
          </a:solidFill>
          <a:ln w="25400">
            <a:solidFill>
              <a:srgbClr val="000000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3333751" y="3846341"/>
            <a:ext cx="1238249" cy="1117545"/>
          </a:xfrm>
          <a:prstGeom prst="line">
            <a:avLst/>
          </a:prstGeom>
          <a:solidFill>
            <a:schemeClr val="tx1"/>
          </a:solidFill>
          <a:ln w="25400">
            <a:solidFill>
              <a:srgbClr val="000000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5010151" y="3846341"/>
            <a:ext cx="1233482" cy="1117545"/>
          </a:xfrm>
          <a:prstGeom prst="line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dash"/>
            <a:round/>
            <a:headEnd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602791" y="2186609"/>
            <a:ext cx="1636713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GB" altLang="en-US" sz="1800" dirty="0">
                <a:solidFill>
                  <a:srgbClr val="000000"/>
                </a:solidFill>
              </a:rPr>
              <a:t>Assignment</a:t>
            </a:r>
          </a:p>
          <a:p>
            <a:pPr algn="ctr"/>
            <a:r>
              <a:rPr lang="en-GB" altLang="en-US" sz="1800" dirty="0">
                <a:solidFill>
                  <a:srgbClr val="000000"/>
                </a:solidFill>
              </a:rPr>
              <a:t>edge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522913" y="2218244"/>
            <a:ext cx="1163638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GB" altLang="en-US" sz="1800" dirty="0">
                <a:solidFill>
                  <a:srgbClr val="000000"/>
                </a:solidFill>
              </a:rPr>
              <a:t>Request</a:t>
            </a:r>
          </a:p>
          <a:p>
            <a:pPr algn="ctr"/>
            <a:r>
              <a:rPr lang="en-GB" altLang="en-US" sz="1800" dirty="0">
                <a:solidFill>
                  <a:srgbClr val="000000"/>
                </a:solidFill>
              </a:rPr>
              <a:t>edge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3012622" y="4298421"/>
            <a:ext cx="874486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GB" altLang="en-US" sz="1800" dirty="0">
                <a:solidFill>
                  <a:srgbClr val="000000"/>
                </a:solidFill>
              </a:rPr>
              <a:t>Claim</a:t>
            </a:r>
          </a:p>
          <a:p>
            <a:pPr algn="ctr"/>
            <a:r>
              <a:rPr lang="en-GB" altLang="en-US" sz="1800" dirty="0">
                <a:solidFill>
                  <a:srgbClr val="000000"/>
                </a:solidFill>
              </a:rPr>
              <a:t>edge</a:t>
            </a: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5296693" y="4279708"/>
            <a:ext cx="1636713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GB" altLang="en-US" sz="1800" dirty="0">
                <a:solidFill>
                  <a:srgbClr val="007E7A"/>
                </a:solidFill>
                <a:latin typeface="Cambria" panose="02040503050406030204" pitchFamily="18" charset="0"/>
              </a:rPr>
              <a:t>Claim</a:t>
            </a:r>
          </a:p>
          <a:p>
            <a:pPr algn="ctr"/>
            <a:r>
              <a:rPr lang="en-GB" altLang="en-US" sz="1800" dirty="0">
                <a:solidFill>
                  <a:srgbClr val="007E7A"/>
                </a:solidFill>
                <a:latin typeface="Cambria" panose="02040503050406030204" pitchFamily="18" charset="0"/>
              </a:rPr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444186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for Deadlock avoidance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19</a:t>
            </a:fld>
            <a:endParaRPr lang="en-US"/>
          </a:p>
        </p:txBody>
      </p:sp>
      <p:sp>
        <p:nvSpPr>
          <p:cNvPr id="23" name="Oval 5"/>
          <p:cNvSpPr>
            <a:spLocks/>
          </p:cNvSpPr>
          <p:nvPr/>
        </p:nvSpPr>
        <p:spPr bwMode="auto">
          <a:xfrm>
            <a:off x="3028950" y="3351041"/>
            <a:ext cx="495300" cy="495300"/>
          </a:xfrm>
          <a:prstGeom prst="ellipse">
            <a:avLst/>
          </a:prstGeom>
          <a:solidFill>
            <a:schemeClr val="tx1"/>
          </a:solidFill>
          <a:ln w="936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buFont typeface="Helvetica" panose="020B0604020202020204" pitchFamily="34" charset="0"/>
              <a:buNone/>
            </a:pPr>
            <a:r>
              <a:rPr lang="en-GB" altLang="en-US" sz="1800" i="1" dirty="0">
                <a:latin typeface="Cambria" panose="02040503050406030204" pitchFamily="18" charset="0"/>
              </a:rPr>
              <a:t>P</a:t>
            </a:r>
            <a:r>
              <a:rPr lang="en-GB" altLang="en-US" sz="1800" i="1" baseline="-25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24" name="Oval 5"/>
          <p:cNvSpPr>
            <a:spLocks/>
          </p:cNvSpPr>
          <p:nvPr/>
        </p:nvSpPr>
        <p:spPr bwMode="auto">
          <a:xfrm>
            <a:off x="6115050" y="3351041"/>
            <a:ext cx="495300" cy="495300"/>
          </a:xfrm>
          <a:prstGeom prst="ellipse">
            <a:avLst/>
          </a:prstGeom>
          <a:solidFill>
            <a:schemeClr val="tx1"/>
          </a:solidFill>
          <a:ln w="936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buFont typeface="Helvetica" panose="020B0604020202020204" pitchFamily="34" charset="0"/>
              <a:buNone/>
            </a:pPr>
            <a:r>
              <a:rPr lang="en-GB" altLang="en-US" sz="1800" i="1" dirty="0">
                <a:latin typeface="Cambria" panose="02040503050406030204" pitchFamily="18" charset="0"/>
              </a:rPr>
              <a:t>P</a:t>
            </a:r>
            <a:r>
              <a:rPr lang="en-GB" altLang="en-US" sz="1800" i="1" baseline="-25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25" name="Rectangle 13"/>
          <p:cNvSpPr>
            <a:spLocks/>
          </p:cNvSpPr>
          <p:nvPr/>
        </p:nvSpPr>
        <p:spPr bwMode="auto">
          <a:xfrm>
            <a:off x="4572000" y="2055301"/>
            <a:ext cx="438151" cy="419101"/>
          </a:xfrm>
          <a:prstGeom prst="rect">
            <a:avLst/>
          </a:prstGeom>
          <a:solidFill>
            <a:schemeClr val="tx1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Cambria" panose="02040503050406030204" pitchFamily="18" charset="0"/>
              </a:rPr>
              <a:t>R</a:t>
            </a:r>
            <a:r>
              <a:rPr lang="en-US" altLang="en-US" sz="1800" i="1" baseline="-25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4572000" y="4715630"/>
            <a:ext cx="438151" cy="419101"/>
          </a:xfrm>
          <a:prstGeom prst="rect">
            <a:avLst/>
          </a:prstGeom>
          <a:solidFill>
            <a:schemeClr val="tx1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Cambria" panose="02040503050406030204" pitchFamily="18" charset="0"/>
              </a:rPr>
              <a:t>R</a:t>
            </a:r>
            <a:r>
              <a:rPr lang="en-US" altLang="en-US" sz="1800" i="1" baseline="-25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 flipV="1">
            <a:off x="5010151" y="2322285"/>
            <a:ext cx="1238249" cy="1028755"/>
          </a:xfrm>
          <a:prstGeom prst="line">
            <a:avLst/>
          </a:prstGeom>
          <a:solidFill>
            <a:schemeClr val="tx1"/>
          </a:solidFill>
          <a:ln w="25400">
            <a:solidFill>
              <a:srgbClr val="000000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3333751" y="2322284"/>
            <a:ext cx="1238249" cy="1028756"/>
          </a:xfrm>
          <a:prstGeom prst="line">
            <a:avLst/>
          </a:prstGeom>
          <a:solidFill>
            <a:schemeClr val="tx1"/>
          </a:solidFill>
          <a:ln w="25400">
            <a:solidFill>
              <a:srgbClr val="000000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3333751" y="3846341"/>
            <a:ext cx="1238249" cy="1117545"/>
          </a:xfrm>
          <a:prstGeom prst="line">
            <a:avLst/>
          </a:prstGeom>
          <a:solidFill>
            <a:schemeClr val="tx1"/>
          </a:solidFill>
          <a:ln w="25400">
            <a:solidFill>
              <a:srgbClr val="000000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5010151" y="3846341"/>
            <a:ext cx="1233482" cy="1117545"/>
          </a:xfrm>
          <a:prstGeom prst="line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round/>
            <a:headEnd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602791" y="2186609"/>
            <a:ext cx="1636713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GB" altLang="en-US" sz="1800" dirty="0">
                <a:solidFill>
                  <a:srgbClr val="000000"/>
                </a:solidFill>
              </a:rPr>
              <a:t>Assignment</a:t>
            </a:r>
          </a:p>
          <a:p>
            <a:pPr algn="ctr"/>
            <a:r>
              <a:rPr lang="en-GB" altLang="en-US" sz="1800" dirty="0">
                <a:solidFill>
                  <a:srgbClr val="000000"/>
                </a:solidFill>
              </a:rPr>
              <a:t>edge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522913" y="2218244"/>
            <a:ext cx="1163638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GB" altLang="en-US" sz="1800" dirty="0">
                <a:solidFill>
                  <a:srgbClr val="000000"/>
                </a:solidFill>
              </a:rPr>
              <a:t>Request</a:t>
            </a:r>
          </a:p>
          <a:p>
            <a:pPr algn="ctr"/>
            <a:r>
              <a:rPr lang="en-GB" altLang="en-US" sz="1800" dirty="0">
                <a:solidFill>
                  <a:srgbClr val="000000"/>
                </a:solidFill>
              </a:rPr>
              <a:t>edge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3012622" y="4298421"/>
            <a:ext cx="874486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GB" altLang="en-US" sz="1800" dirty="0">
                <a:solidFill>
                  <a:srgbClr val="000000"/>
                </a:solidFill>
              </a:rPr>
              <a:t>Claim</a:t>
            </a:r>
          </a:p>
          <a:p>
            <a:pPr algn="ctr"/>
            <a:r>
              <a:rPr lang="en-GB" altLang="en-US" sz="1800" dirty="0">
                <a:solidFill>
                  <a:srgbClr val="000000"/>
                </a:solidFill>
              </a:rPr>
              <a:t>edge</a:t>
            </a: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5296693" y="4279708"/>
            <a:ext cx="1636713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GB" altLang="en-US" sz="1800" dirty="0">
                <a:solidFill>
                  <a:srgbClr val="007E7A"/>
                </a:solidFill>
              </a:rPr>
              <a:t>Request</a:t>
            </a:r>
          </a:p>
          <a:p>
            <a:pPr algn="ctr"/>
            <a:r>
              <a:rPr lang="en-GB" altLang="en-US" sz="1800" dirty="0">
                <a:solidFill>
                  <a:srgbClr val="007E7A"/>
                </a:solidFill>
              </a:rPr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184121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Shareable vs Non-shareable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Sharable resources</a:t>
            </a:r>
          </a:p>
          <a:p>
            <a:pPr lvl="1"/>
            <a:r>
              <a:rPr lang="en-US" dirty="0"/>
              <a:t>can be used by multiple processes during their execution.</a:t>
            </a:r>
          </a:p>
          <a:p>
            <a:pPr lvl="1"/>
            <a:r>
              <a:rPr lang="en-US" dirty="0"/>
              <a:t>e.g., CPU, I/O bus.</a:t>
            </a:r>
          </a:p>
          <a:p>
            <a:r>
              <a:rPr lang="en-US" dirty="0"/>
              <a:t>Non-sharable resources</a:t>
            </a:r>
          </a:p>
          <a:p>
            <a:pPr lvl="1"/>
            <a:r>
              <a:rPr lang="en-US" dirty="0"/>
              <a:t>cannot be used by multiple processes during their execution.</a:t>
            </a:r>
          </a:p>
          <a:p>
            <a:pPr lvl="1"/>
            <a:r>
              <a:rPr lang="en-US" dirty="0"/>
              <a:t>e.g., printer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9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for Deadlock avoidance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20</a:t>
            </a:fld>
            <a:endParaRPr lang="en-US"/>
          </a:p>
        </p:txBody>
      </p:sp>
      <p:sp>
        <p:nvSpPr>
          <p:cNvPr id="23" name="Oval 5"/>
          <p:cNvSpPr>
            <a:spLocks/>
          </p:cNvSpPr>
          <p:nvPr/>
        </p:nvSpPr>
        <p:spPr bwMode="auto">
          <a:xfrm>
            <a:off x="3028950" y="3351041"/>
            <a:ext cx="495300" cy="495300"/>
          </a:xfrm>
          <a:prstGeom prst="ellipse">
            <a:avLst/>
          </a:prstGeom>
          <a:solidFill>
            <a:schemeClr val="tx1"/>
          </a:solidFill>
          <a:ln w="936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buFont typeface="Helvetica" panose="020B0604020202020204" pitchFamily="34" charset="0"/>
              <a:buNone/>
            </a:pPr>
            <a:r>
              <a:rPr lang="en-GB" altLang="en-US" sz="1800" i="1" dirty="0">
                <a:latin typeface="Cambria" panose="02040503050406030204" pitchFamily="18" charset="0"/>
              </a:rPr>
              <a:t>P</a:t>
            </a:r>
            <a:r>
              <a:rPr lang="en-GB" altLang="en-US" sz="1800" i="1" baseline="-25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24" name="Oval 5"/>
          <p:cNvSpPr>
            <a:spLocks/>
          </p:cNvSpPr>
          <p:nvPr/>
        </p:nvSpPr>
        <p:spPr bwMode="auto">
          <a:xfrm>
            <a:off x="6115050" y="3351041"/>
            <a:ext cx="495300" cy="495300"/>
          </a:xfrm>
          <a:prstGeom prst="ellipse">
            <a:avLst/>
          </a:prstGeom>
          <a:solidFill>
            <a:schemeClr val="tx1"/>
          </a:solidFill>
          <a:ln w="936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buFont typeface="Helvetica" panose="020B0604020202020204" pitchFamily="34" charset="0"/>
              <a:buNone/>
            </a:pPr>
            <a:r>
              <a:rPr lang="en-GB" altLang="en-US" sz="1800" i="1" dirty="0">
                <a:latin typeface="Cambria" panose="02040503050406030204" pitchFamily="18" charset="0"/>
              </a:rPr>
              <a:t>P</a:t>
            </a:r>
            <a:r>
              <a:rPr lang="en-GB" altLang="en-US" sz="1800" i="1" baseline="-25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25" name="Rectangle 13"/>
          <p:cNvSpPr>
            <a:spLocks/>
          </p:cNvSpPr>
          <p:nvPr/>
        </p:nvSpPr>
        <p:spPr bwMode="auto">
          <a:xfrm>
            <a:off x="4572000" y="2055301"/>
            <a:ext cx="438151" cy="419101"/>
          </a:xfrm>
          <a:prstGeom prst="rect">
            <a:avLst/>
          </a:prstGeom>
          <a:solidFill>
            <a:schemeClr val="tx1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Cambria" panose="02040503050406030204" pitchFamily="18" charset="0"/>
              </a:rPr>
              <a:t>R</a:t>
            </a:r>
            <a:r>
              <a:rPr lang="en-US" altLang="en-US" sz="1800" i="1" baseline="-25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4572000" y="4715630"/>
            <a:ext cx="438151" cy="419101"/>
          </a:xfrm>
          <a:prstGeom prst="rect">
            <a:avLst/>
          </a:prstGeom>
          <a:solidFill>
            <a:schemeClr val="tx1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Cambria" panose="02040503050406030204" pitchFamily="18" charset="0"/>
              </a:rPr>
              <a:t>R</a:t>
            </a:r>
            <a:r>
              <a:rPr lang="en-US" altLang="en-US" sz="1800" i="1" baseline="-25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 flipV="1">
            <a:off x="5010151" y="2322285"/>
            <a:ext cx="1238249" cy="1028755"/>
          </a:xfrm>
          <a:prstGeom prst="line">
            <a:avLst/>
          </a:prstGeom>
          <a:solidFill>
            <a:schemeClr val="tx1"/>
          </a:solidFill>
          <a:ln w="25400">
            <a:solidFill>
              <a:srgbClr val="000000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3333751" y="2322284"/>
            <a:ext cx="1238249" cy="1028756"/>
          </a:xfrm>
          <a:prstGeom prst="line">
            <a:avLst/>
          </a:prstGeom>
          <a:solidFill>
            <a:schemeClr val="tx1"/>
          </a:solidFill>
          <a:ln w="25400">
            <a:solidFill>
              <a:srgbClr val="000000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3333751" y="3846341"/>
            <a:ext cx="1238249" cy="1117545"/>
          </a:xfrm>
          <a:prstGeom prst="line">
            <a:avLst/>
          </a:prstGeom>
          <a:solidFill>
            <a:schemeClr val="tx1"/>
          </a:solidFill>
          <a:ln w="25400">
            <a:solidFill>
              <a:srgbClr val="000000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5010151" y="3846341"/>
            <a:ext cx="1233482" cy="1117545"/>
          </a:xfrm>
          <a:prstGeom prst="line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602791" y="2186609"/>
            <a:ext cx="1636713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GB" altLang="en-US" sz="1800" dirty="0">
                <a:solidFill>
                  <a:srgbClr val="000000"/>
                </a:solidFill>
              </a:rPr>
              <a:t>Assignment</a:t>
            </a:r>
          </a:p>
          <a:p>
            <a:pPr algn="ctr"/>
            <a:r>
              <a:rPr lang="en-GB" altLang="en-US" sz="1800" dirty="0">
                <a:solidFill>
                  <a:srgbClr val="000000"/>
                </a:solidFill>
              </a:rPr>
              <a:t>edge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522913" y="2218244"/>
            <a:ext cx="1163638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GB" altLang="en-US" sz="1800" dirty="0">
                <a:solidFill>
                  <a:srgbClr val="000000"/>
                </a:solidFill>
              </a:rPr>
              <a:t>Request</a:t>
            </a:r>
          </a:p>
          <a:p>
            <a:pPr algn="ctr"/>
            <a:r>
              <a:rPr lang="en-GB" altLang="en-US" sz="1800" dirty="0">
                <a:solidFill>
                  <a:srgbClr val="000000"/>
                </a:solidFill>
              </a:rPr>
              <a:t>edge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3012622" y="4298421"/>
            <a:ext cx="874486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GB" altLang="en-US" sz="1800" dirty="0">
                <a:solidFill>
                  <a:srgbClr val="000000"/>
                </a:solidFill>
              </a:rPr>
              <a:t>Claim</a:t>
            </a:r>
          </a:p>
          <a:p>
            <a:pPr algn="ctr"/>
            <a:r>
              <a:rPr lang="en-GB" altLang="en-US" sz="1800" dirty="0">
                <a:solidFill>
                  <a:srgbClr val="000000"/>
                </a:solidFill>
              </a:rPr>
              <a:t>edge</a:t>
            </a: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5441833" y="4279708"/>
            <a:ext cx="1636713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GB" altLang="en-US" sz="1800" dirty="0">
                <a:solidFill>
                  <a:srgbClr val="007E7A"/>
                </a:solidFill>
              </a:rPr>
              <a:t>Assignment</a:t>
            </a:r>
          </a:p>
          <a:p>
            <a:pPr algn="ctr"/>
            <a:r>
              <a:rPr lang="en-GB" altLang="en-US" sz="1800" dirty="0">
                <a:solidFill>
                  <a:srgbClr val="007E7A"/>
                </a:solidFill>
              </a:rPr>
              <a:t>edge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03199" y="1109206"/>
            <a:ext cx="737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Presence of Cycle in RAG may lead to DEADLOCK</a:t>
            </a:r>
          </a:p>
        </p:txBody>
      </p:sp>
    </p:spTree>
    <p:extLst>
      <p:ext uri="{BB962C8B-B14F-4D97-AF65-F5344CB8AC3E}">
        <p14:creationId xmlns:p14="http://schemas.microsoft.com/office/powerpoint/2010/main" val="398015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for Deadlock avoidance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Suppose that process</a:t>
            </a:r>
            <a:r>
              <a:rPr lang="en-GB" altLang="en-US" i="1" dirty="0"/>
              <a:t> </a:t>
            </a:r>
            <a:r>
              <a:rPr lang="en-GB" altLang="en-US" sz="3600" i="1" dirty="0"/>
              <a:t>P</a:t>
            </a:r>
            <a:r>
              <a:rPr lang="en-GB" altLang="en-US" sz="3600" i="1" baseline="-25000" dirty="0"/>
              <a:t>i</a:t>
            </a:r>
            <a:r>
              <a:rPr lang="en-GB" altLang="en-US" dirty="0"/>
              <a:t> requests a resource </a:t>
            </a:r>
            <a:r>
              <a:rPr lang="en-GB" altLang="en-US" sz="3600" i="1" dirty="0" err="1"/>
              <a:t>R</a:t>
            </a:r>
            <a:r>
              <a:rPr lang="en-GB" altLang="en-US" sz="3600" i="1" baseline="-25000" dirty="0" err="1"/>
              <a:t>j</a:t>
            </a:r>
            <a:endParaRPr lang="en-GB" altLang="en-US" sz="3600" i="1" baseline="-25000" dirty="0"/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i="1" baseline="-25000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The request can be granted only if converting the </a:t>
            </a:r>
            <a:r>
              <a:rPr lang="en-GB" altLang="en-US" u="sng" dirty="0"/>
              <a:t>request edge</a:t>
            </a:r>
            <a:r>
              <a:rPr lang="en-GB" altLang="en-US" dirty="0"/>
              <a:t> to an </a:t>
            </a:r>
            <a:r>
              <a:rPr lang="en-GB" altLang="en-US" u="sng" dirty="0"/>
              <a:t>assignment edge</a:t>
            </a:r>
            <a:r>
              <a:rPr lang="en-GB" altLang="en-US" dirty="0"/>
              <a:t> does not result in the formation of a </a:t>
            </a:r>
            <a:r>
              <a:rPr lang="en-GB" altLang="en-US" u="sng" dirty="0"/>
              <a:t>cycle</a:t>
            </a:r>
            <a:r>
              <a:rPr lang="en-GB" altLang="en-US" dirty="0"/>
              <a:t> in the resource allocation graph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37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for Deadlock avoidance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RAG algorithm doesn’t work for multiple instances of resources</a:t>
            </a:r>
            <a:r>
              <a:rPr lang="en-US" sz="3200" i="1" dirty="0"/>
              <a:t>.</a:t>
            </a:r>
            <a:endParaRPr lang="en-US" altLang="en-US" sz="3200" i="1" baseline="-25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22</a:t>
            </a:fld>
            <a:endParaRPr lang="en-US"/>
          </a:p>
        </p:txBody>
      </p:sp>
      <p:sp>
        <p:nvSpPr>
          <p:cNvPr id="8" name="Oval 5"/>
          <p:cNvSpPr>
            <a:spLocks/>
          </p:cNvSpPr>
          <p:nvPr/>
        </p:nvSpPr>
        <p:spPr bwMode="auto">
          <a:xfrm>
            <a:off x="3028950" y="4004187"/>
            <a:ext cx="495300" cy="495300"/>
          </a:xfrm>
          <a:prstGeom prst="ellipse">
            <a:avLst/>
          </a:prstGeom>
          <a:solidFill>
            <a:schemeClr val="tx1"/>
          </a:solidFill>
          <a:ln w="936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buFont typeface="Helvetica" panose="020B0604020202020204" pitchFamily="34" charset="0"/>
              <a:buNone/>
            </a:pPr>
            <a:r>
              <a:rPr lang="en-GB" altLang="en-US" sz="1800" i="1" dirty="0">
                <a:latin typeface="Cambria" panose="02040503050406030204" pitchFamily="18" charset="0"/>
              </a:rPr>
              <a:t>P</a:t>
            </a:r>
            <a:r>
              <a:rPr lang="en-GB" altLang="en-US" sz="1800" i="1" baseline="-25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9" name="Oval 5"/>
          <p:cNvSpPr>
            <a:spLocks/>
          </p:cNvSpPr>
          <p:nvPr/>
        </p:nvSpPr>
        <p:spPr bwMode="auto">
          <a:xfrm>
            <a:off x="6115050" y="4004187"/>
            <a:ext cx="495300" cy="495300"/>
          </a:xfrm>
          <a:prstGeom prst="ellipse">
            <a:avLst/>
          </a:prstGeom>
          <a:solidFill>
            <a:schemeClr val="tx1"/>
          </a:solidFill>
          <a:ln w="936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buFont typeface="Helvetica" panose="020B0604020202020204" pitchFamily="34" charset="0"/>
              <a:buNone/>
            </a:pPr>
            <a:r>
              <a:rPr lang="en-GB" altLang="en-US" sz="1800" i="1" dirty="0">
                <a:latin typeface="Cambria" panose="02040503050406030204" pitchFamily="18" charset="0"/>
              </a:rPr>
              <a:t>P</a:t>
            </a:r>
            <a:r>
              <a:rPr lang="en-GB" altLang="en-US" sz="1800" i="1" baseline="-25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10" name="Rectangle 13"/>
          <p:cNvSpPr>
            <a:spLocks/>
          </p:cNvSpPr>
          <p:nvPr/>
        </p:nvSpPr>
        <p:spPr bwMode="auto">
          <a:xfrm>
            <a:off x="4572000" y="2708447"/>
            <a:ext cx="438151" cy="419101"/>
          </a:xfrm>
          <a:prstGeom prst="rect">
            <a:avLst/>
          </a:prstGeom>
          <a:solidFill>
            <a:schemeClr val="tx1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/>
            <a:endParaRPr lang="en-US" altLang="en-US" sz="1800" i="1" baseline="-25000" dirty="0">
              <a:latin typeface="Cambria" panose="02040503050406030204" pitchFamily="18" charset="0"/>
            </a:endParaRPr>
          </a:p>
        </p:txBody>
      </p:sp>
      <p:sp>
        <p:nvSpPr>
          <p:cNvPr id="11" name="Rectangle 13"/>
          <p:cNvSpPr>
            <a:spLocks/>
          </p:cNvSpPr>
          <p:nvPr/>
        </p:nvSpPr>
        <p:spPr bwMode="auto">
          <a:xfrm>
            <a:off x="4572000" y="5368776"/>
            <a:ext cx="438151" cy="419101"/>
          </a:xfrm>
          <a:prstGeom prst="rect">
            <a:avLst/>
          </a:prstGeom>
          <a:solidFill>
            <a:schemeClr val="tx1"/>
          </a:solidFill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/>
            <a:endParaRPr lang="en-US" altLang="en-US" sz="1800" i="1" baseline="-25000" dirty="0">
              <a:latin typeface="Cambria" panose="02040503050406030204" pitchFamily="18" charset="0"/>
            </a:endParaRPr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 flipH="1" flipV="1">
            <a:off x="5010151" y="2975431"/>
            <a:ext cx="1238249" cy="1028755"/>
          </a:xfrm>
          <a:prstGeom prst="line">
            <a:avLst/>
          </a:prstGeom>
          <a:solidFill>
            <a:schemeClr val="tx1"/>
          </a:solidFill>
          <a:ln w="25400">
            <a:solidFill>
              <a:srgbClr val="000000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 flipH="1">
            <a:off x="3333751" y="2975430"/>
            <a:ext cx="1238249" cy="1028756"/>
          </a:xfrm>
          <a:prstGeom prst="line">
            <a:avLst/>
          </a:prstGeom>
          <a:solidFill>
            <a:schemeClr val="tx1"/>
          </a:solidFill>
          <a:ln w="25400">
            <a:solidFill>
              <a:srgbClr val="000000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>
            <a:off x="3333751" y="4499487"/>
            <a:ext cx="1238249" cy="1117545"/>
          </a:xfrm>
          <a:prstGeom prst="line">
            <a:avLst/>
          </a:prstGeom>
          <a:solidFill>
            <a:schemeClr val="tx1"/>
          </a:solidFill>
          <a:ln w="25400">
            <a:solidFill>
              <a:srgbClr val="000000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4828200" y="4445699"/>
            <a:ext cx="1401985" cy="1202968"/>
          </a:xfrm>
          <a:prstGeom prst="line">
            <a:avLst/>
          </a:prstGeom>
          <a:solidFill>
            <a:schemeClr val="tx1"/>
          </a:solidFill>
          <a:ln w="25400" cap="flat">
            <a:solidFill>
              <a:srgbClr val="FF0000"/>
            </a:solidFill>
            <a:prstDash val="solid"/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602791" y="2839755"/>
            <a:ext cx="1636713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GB" altLang="en-US" sz="1800" dirty="0">
                <a:solidFill>
                  <a:srgbClr val="000000"/>
                </a:solidFill>
              </a:rPr>
              <a:t>Assignment</a:t>
            </a:r>
          </a:p>
          <a:p>
            <a:pPr algn="ctr"/>
            <a:r>
              <a:rPr lang="en-GB" altLang="en-US" sz="1800" dirty="0">
                <a:solidFill>
                  <a:srgbClr val="000000"/>
                </a:solidFill>
              </a:rPr>
              <a:t>edge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522913" y="2871390"/>
            <a:ext cx="1163638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GB" altLang="en-US" sz="1800" dirty="0">
                <a:solidFill>
                  <a:srgbClr val="000000"/>
                </a:solidFill>
              </a:rPr>
              <a:t>Request</a:t>
            </a:r>
          </a:p>
          <a:p>
            <a:pPr algn="ctr"/>
            <a:r>
              <a:rPr lang="en-GB" altLang="en-US" sz="1800" dirty="0">
                <a:solidFill>
                  <a:srgbClr val="000000"/>
                </a:solidFill>
              </a:rPr>
              <a:t>edge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012622" y="4951567"/>
            <a:ext cx="874486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GB" altLang="en-US" sz="1800" dirty="0">
                <a:solidFill>
                  <a:srgbClr val="000000"/>
                </a:solidFill>
              </a:rPr>
              <a:t>Claim</a:t>
            </a:r>
          </a:p>
          <a:p>
            <a:pPr algn="ctr"/>
            <a:r>
              <a:rPr lang="en-GB" altLang="en-US" sz="1800" dirty="0">
                <a:solidFill>
                  <a:srgbClr val="000000"/>
                </a:solidFill>
              </a:rPr>
              <a:t>edge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5441833" y="4932854"/>
            <a:ext cx="1636713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GB" altLang="en-US" sz="1800" dirty="0">
                <a:solidFill>
                  <a:srgbClr val="007E7A"/>
                </a:solidFill>
              </a:rPr>
              <a:t>Assignment</a:t>
            </a:r>
          </a:p>
          <a:p>
            <a:pPr algn="ctr"/>
            <a:r>
              <a:rPr lang="en-GB" altLang="en-US" sz="1800" dirty="0">
                <a:solidFill>
                  <a:srgbClr val="007E7A"/>
                </a:solidFill>
              </a:rPr>
              <a:t>edge</a:t>
            </a:r>
          </a:p>
        </p:txBody>
      </p:sp>
      <p:sp>
        <p:nvSpPr>
          <p:cNvPr id="22" name="Oval 21"/>
          <p:cNvSpPr/>
          <p:nvPr/>
        </p:nvSpPr>
        <p:spPr>
          <a:xfrm>
            <a:off x="4721110" y="2860784"/>
            <a:ext cx="106025" cy="1161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37325" y="5447698"/>
            <a:ext cx="106025" cy="1161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35623" y="5611267"/>
            <a:ext cx="106025" cy="1161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21981" y="577285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i="1" dirty="0">
                <a:latin typeface="Cambria" panose="02040503050406030204" pitchFamily="18" charset="0"/>
              </a:rPr>
              <a:t>R</a:t>
            </a:r>
            <a:r>
              <a:rPr lang="en-US" altLang="en-US" i="1" baseline="-25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07477" y="235293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i="1" dirty="0">
                <a:latin typeface="Cambria" panose="02040503050406030204" pitchFamily="18" charset="0"/>
              </a:rPr>
              <a:t>R</a:t>
            </a:r>
            <a:r>
              <a:rPr lang="en-US" altLang="en-US" i="1" baseline="-25000" dirty="0">
                <a:latin typeface="Cambria" panose="020405030504060302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51679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 dirty="0"/>
              <a:t>When a process makes a request for a set of resources, </a:t>
            </a:r>
          </a:p>
          <a:p>
            <a:r>
              <a:rPr lang="en-NZ" altLang="en-US" dirty="0"/>
              <a:t>Resource Request Algorithm:</a:t>
            </a:r>
          </a:p>
          <a:p>
            <a:pPr lvl="1"/>
            <a:r>
              <a:rPr lang="en-NZ" altLang="en-US" dirty="0"/>
              <a:t>assume that the request is granted, </a:t>
            </a:r>
          </a:p>
          <a:p>
            <a:pPr lvl="1"/>
            <a:r>
              <a:rPr lang="en-NZ" altLang="en-US" dirty="0"/>
              <a:t>Update the system state accordingly, </a:t>
            </a:r>
          </a:p>
          <a:p>
            <a:pPr lvl="1"/>
            <a:r>
              <a:rPr lang="en-NZ" altLang="en-US" dirty="0"/>
              <a:t>Then, determine if the result is a safe state (Safety </a:t>
            </a:r>
            <a:r>
              <a:rPr lang="en-NZ" altLang="en-US" dirty="0" err="1"/>
              <a:t>algo</a:t>
            </a:r>
            <a:r>
              <a:rPr lang="en-NZ" altLang="en-US" dirty="0"/>
              <a:t>) </a:t>
            </a:r>
          </a:p>
          <a:p>
            <a:pPr lvl="2"/>
            <a:r>
              <a:rPr lang="en-NZ" altLang="en-US" dirty="0"/>
              <a:t>If so, grant the request</a:t>
            </a:r>
          </a:p>
          <a:p>
            <a:pPr lvl="2"/>
            <a:r>
              <a:rPr lang="en-NZ" altLang="en-US" dirty="0"/>
              <a:t>if not, block the process until it is safe to grant the request.</a:t>
            </a:r>
          </a:p>
          <a:p>
            <a:endParaRPr lang="en-NZ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98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Structures for the Banker’s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>
                <a:solidFill>
                  <a:srgbClr val="000000"/>
                </a:solidFill>
              </a:rPr>
              <a:t>Let </a:t>
            </a:r>
            <a:r>
              <a:rPr lang="en-GB" altLang="en-US" sz="2000" i="1" dirty="0">
                <a:solidFill>
                  <a:srgbClr val="000000"/>
                </a:solidFill>
              </a:rPr>
              <a:t>n</a:t>
            </a:r>
            <a:r>
              <a:rPr lang="en-GB" altLang="en-US" sz="2000" dirty="0">
                <a:solidFill>
                  <a:srgbClr val="000000"/>
                </a:solidFill>
              </a:rPr>
              <a:t> = number of processes, and </a:t>
            </a:r>
            <a:r>
              <a:rPr lang="en-GB" altLang="en-US" sz="2000" i="1" dirty="0">
                <a:solidFill>
                  <a:srgbClr val="000000"/>
                </a:solidFill>
              </a:rPr>
              <a:t>m </a:t>
            </a:r>
            <a:r>
              <a:rPr lang="en-GB" altLang="en-US" sz="2000" dirty="0">
                <a:solidFill>
                  <a:srgbClr val="000000"/>
                </a:solidFill>
              </a:rPr>
              <a:t>= number of resources types. 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b="1" i="1" dirty="0">
                <a:solidFill>
                  <a:srgbClr val="FF0000"/>
                </a:solidFill>
                <a:ea typeface="Lucida Sans Unicode" panose="020B0602030504020204" pitchFamily="34" charset="0"/>
              </a:rPr>
              <a:t>Available</a:t>
            </a:r>
            <a:r>
              <a:rPr lang="en-GB" altLang="en-US" sz="1800" i="1" dirty="0">
                <a:ea typeface="Lucida Sans Unicode" panose="020B0602030504020204" pitchFamily="34" charset="0"/>
              </a:rPr>
              <a:t>:</a:t>
            </a:r>
            <a:r>
              <a:rPr lang="en-GB" altLang="en-US" sz="1800" dirty="0">
                <a:ea typeface="Lucida Sans Unicode" panose="020B0602030504020204" pitchFamily="34" charset="0"/>
              </a:rPr>
              <a:t>  Vector of length </a:t>
            </a:r>
            <a:r>
              <a:rPr lang="en-GB" altLang="en-US" sz="1800" i="1" dirty="0">
                <a:ea typeface="Lucida Sans Unicode" panose="020B0602030504020204" pitchFamily="34" charset="0"/>
              </a:rPr>
              <a:t>m</a:t>
            </a:r>
            <a:r>
              <a:rPr lang="en-GB" altLang="en-US" sz="1800" dirty="0">
                <a:ea typeface="Lucida Sans Unicode" panose="020B0602030504020204" pitchFamily="34" charset="0"/>
              </a:rPr>
              <a:t>. If </a:t>
            </a:r>
            <a:r>
              <a:rPr lang="en-GB" altLang="en-US" sz="1800" b="1" i="1" dirty="0">
                <a:ea typeface="Lucida Sans Unicode" panose="020B0602030504020204" pitchFamily="34" charset="0"/>
              </a:rPr>
              <a:t>Available</a:t>
            </a:r>
            <a:r>
              <a:rPr lang="en-GB" altLang="en-US" sz="1800" b="1" dirty="0">
                <a:ea typeface="Lucida Sans Unicode" panose="020B0602030504020204" pitchFamily="34" charset="0"/>
              </a:rPr>
              <a:t> [</a:t>
            </a:r>
            <a:r>
              <a:rPr lang="en-GB" altLang="en-US" sz="1800" b="1" i="1" dirty="0">
                <a:ea typeface="Lucida Sans Unicode" panose="020B0602030504020204" pitchFamily="34" charset="0"/>
              </a:rPr>
              <a:t>j</a:t>
            </a:r>
            <a:r>
              <a:rPr lang="en-GB" altLang="en-US" sz="1800" b="1" dirty="0">
                <a:ea typeface="Lucida Sans Unicode" panose="020B0602030504020204" pitchFamily="34" charset="0"/>
              </a:rPr>
              <a:t>] = </a:t>
            </a:r>
            <a:r>
              <a:rPr lang="en-GB" altLang="en-US" sz="1800" b="1" i="1" dirty="0">
                <a:ea typeface="Lucida Sans Unicode" panose="020B0602030504020204" pitchFamily="34" charset="0"/>
              </a:rPr>
              <a:t>k</a:t>
            </a:r>
            <a:r>
              <a:rPr lang="en-GB" altLang="en-US" sz="1800" dirty="0">
                <a:ea typeface="Lucida Sans Unicode" panose="020B0602030504020204" pitchFamily="34" charset="0"/>
              </a:rPr>
              <a:t>, there are</a:t>
            </a:r>
            <a:r>
              <a:rPr lang="en-GB" altLang="en-US" sz="1800" i="1" dirty="0">
                <a:ea typeface="Lucida Sans Unicode" panose="020B0602030504020204" pitchFamily="34" charset="0"/>
              </a:rPr>
              <a:t> k</a:t>
            </a:r>
            <a:r>
              <a:rPr lang="en-GB" altLang="en-US" sz="1800" dirty="0">
                <a:ea typeface="Lucida Sans Unicode" panose="020B0602030504020204" pitchFamily="34" charset="0"/>
              </a:rPr>
              <a:t> instances of resource type </a:t>
            </a:r>
            <a:r>
              <a:rPr lang="en-GB" altLang="en-US" sz="1800" i="1" dirty="0" err="1">
                <a:ea typeface="Lucida Sans Unicode" panose="020B0602030504020204" pitchFamily="34" charset="0"/>
              </a:rPr>
              <a:t>R</a:t>
            </a:r>
            <a:r>
              <a:rPr lang="en-GB" altLang="en-US" sz="1800" i="1" baseline="-25000" dirty="0" err="1">
                <a:ea typeface="Lucida Sans Unicode" panose="020B0602030504020204" pitchFamily="34" charset="0"/>
              </a:rPr>
              <a:t>j</a:t>
            </a:r>
            <a:r>
              <a:rPr lang="en-GB" altLang="en-US" sz="1800" baseline="-25000" dirty="0">
                <a:ea typeface="Lucida Sans Unicode" panose="020B0602030504020204" pitchFamily="34" charset="0"/>
              </a:rPr>
              <a:t>  </a:t>
            </a:r>
            <a:r>
              <a:rPr lang="en-GB" altLang="en-US" sz="1800" dirty="0">
                <a:ea typeface="Lucida Sans Unicode" panose="020B0602030504020204" pitchFamily="34" charset="0"/>
              </a:rPr>
              <a:t>available.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b="1" i="1" dirty="0">
                <a:solidFill>
                  <a:srgbClr val="FF0000"/>
                </a:solidFill>
                <a:ea typeface="Lucida Sans Unicode" panose="020B0602030504020204" pitchFamily="34" charset="0"/>
              </a:rPr>
              <a:t>Max</a:t>
            </a:r>
            <a:r>
              <a:rPr lang="en-GB" altLang="en-US" sz="1800" i="1" dirty="0">
                <a:ea typeface="Lucida Sans Unicode" panose="020B0602030504020204" pitchFamily="34" charset="0"/>
              </a:rPr>
              <a:t>: n x m</a:t>
            </a:r>
            <a:r>
              <a:rPr lang="en-GB" altLang="en-US" sz="1800" dirty="0">
                <a:ea typeface="Lucida Sans Unicode" panose="020B0602030504020204" pitchFamily="34" charset="0"/>
              </a:rPr>
              <a:t> matrix.  If </a:t>
            </a:r>
            <a:r>
              <a:rPr lang="en-GB" altLang="en-US" sz="1800" b="1" i="1" dirty="0">
                <a:ea typeface="Lucida Sans Unicode" panose="020B0602030504020204" pitchFamily="34" charset="0"/>
              </a:rPr>
              <a:t>Max </a:t>
            </a:r>
            <a:r>
              <a:rPr lang="en-GB" altLang="en-US" sz="1800" b="1" dirty="0">
                <a:ea typeface="Lucida Sans Unicode" panose="020B0602030504020204" pitchFamily="34" charset="0"/>
              </a:rPr>
              <a:t>[</a:t>
            </a:r>
            <a:r>
              <a:rPr lang="en-GB" altLang="en-US" sz="1800" b="1" i="1" dirty="0" err="1">
                <a:ea typeface="Lucida Sans Unicode" panose="020B0602030504020204" pitchFamily="34" charset="0"/>
              </a:rPr>
              <a:t>i,j</a:t>
            </a:r>
            <a:r>
              <a:rPr lang="en-GB" altLang="en-US" sz="1800" b="1" dirty="0">
                <a:ea typeface="Lucida Sans Unicode" panose="020B0602030504020204" pitchFamily="34" charset="0"/>
              </a:rPr>
              <a:t>] = </a:t>
            </a:r>
            <a:r>
              <a:rPr lang="en-GB" altLang="en-US" sz="1800" b="1" i="1" dirty="0">
                <a:ea typeface="Lucida Sans Unicode" panose="020B0602030504020204" pitchFamily="34" charset="0"/>
              </a:rPr>
              <a:t>k</a:t>
            </a:r>
            <a:r>
              <a:rPr lang="en-GB" altLang="en-US" sz="1800" dirty="0">
                <a:ea typeface="Lucida Sans Unicode" panose="020B0602030504020204" pitchFamily="34" charset="0"/>
              </a:rPr>
              <a:t>, then process </a:t>
            </a:r>
            <a:r>
              <a:rPr lang="en-GB" altLang="en-US" sz="1800" i="1" dirty="0">
                <a:ea typeface="Lucida Sans Unicode" panose="020B0602030504020204" pitchFamily="34" charset="0"/>
              </a:rPr>
              <a:t>P</a:t>
            </a:r>
            <a:r>
              <a:rPr lang="en-GB" altLang="en-US" sz="1800" i="1" baseline="-25000" dirty="0">
                <a:ea typeface="Lucida Sans Unicode" panose="020B0602030504020204" pitchFamily="34" charset="0"/>
              </a:rPr>
              <a:t>i</a:t>
            </a:r>
            <a:r>
              <a:rPr lang="en-GB" altLang="en-US" sz="1800" i="1" dirty="0">
                <a:ea typeface="Lucida Sans Unicode" panose="020B0602030504020204" pitchFamily="34" charset="0"/>
              </a:rPr>
              <a:t> </a:t>
            </a:r>
            <a:r>
              <a:rPr lang="en-GB" altLang="en-US" sz="1800" dirty="0">
                <a:ea typeface="Lucida Sans Unicode" panose="020B0602030504020204" pitchFamily="34" charset="0"/>
              </a:rPr>
              <a:t>may request at most</a:t>
            </a:r>
            <a:r>
              <a:rPr lang="en-GB" altLang="en-US" sz="1800" i="1" dirty="0">
                <a:ea typeface="Lucida Sans Unicode" panose="020B0602030504020204" pitchFamily="34" charset="0"/>
              </a:rPr>
              <a:t> k </a:t>
            </a:r>
            <a:r>
              <a:rPr lang="en-GB" altLang="en-US" sz="1800" dirty="0">
                <a:ea typeface="Lucida Sans Unicode" panose="020B0602030504020204" pitchFamily="34" charset="0"/>
              </a:rPr>
              <a:t>instances of resource type </a:t>
            </a:r>
            <a:r>
              <a:rPr lang="en-GB" altLang="en-US" sz="1800" i="1" dirty="0" err="1">
                <a:ea typeface="Lucida Sans Unicode" panose="020B0602030504020204" pitchFamily="34" charset="0"/>
              </a:rPr>
              <a:t>R</a:t>
            </a:r>
            <a:r>
              <a:rPr lang="en-GB" altLang="en-US" sz="1800" i="1" baseline="-25000" dirty="0" err="1">
                <a:ea typeface="Lucida Sans Unicode" panose="020B0602030504020204" pitchFamily="34" charset="0"/>
              </a:rPr>
              <a:t>j</a:t>
            </a:r>
            <a:r>
              <a:rPr lang="en-GB" altLang="en-US" sz="1800" dirty="0">
                <a:ea typeface="Lucida Sans Unicode" panose="020B0602030504020204" pitchFamily="34" charset="0"/>
              </a:rPr>
              <a:t>.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b="1" i="1" dirty="0">
                <a:solidFill>
                  <a:srgbClr val="FF0000"/>
                </a:solidFill>
                <a:ea typeface="Lucida Sans Unicode" panose="020B0602030504020204" pitchFamily="34" charset="0"/>
              </a:rPr>
              <a:t>Allocation</a:t>
            </a:r>
            <a:r>
              <a:rPr lang="en-GB" altLang="en-US" sz="1800" i="1" dirty="0">
                <a:ea typeface="Lucida Sans Unicode" panose="020B0602030504020204" pitchFamily="34" charset="0"/>
              </a:rPr>
              <a:t>:  n </a:t>
            </a:r>
            <a:r>
              <a:rPr lang="en-GB" altLang="en-US" sz="1800" dirty="0">
                <a:ea typeface="Lucida Sans Unicode" panose="020B0602030504020204" pitchFamily="34" charset="0"/>
              </a:rPr>
              <a:t>x</a:t>
            </a:r>
            <a:r>
              <a:rPr lang="en-GB" altLang="en-US" sz="1800" i="1" dirty="0">
                <a:ea typeface="Lucida Sans Unicode" panose="020B0602030504020204" pitchFamily="34" charset="0"/>
              </a:rPr>
              <a:t> m</a:t>
            </a:r>
            <a:r>
              <a:rPr lang="en-GB" altLang="en-US" sz="1800" dirty="0">
                <a:ea typeface="Lucida Sans Unicode" panose="020B0602030504020204" pitchFamily="34" charset="0"/>
              </a:rPr>
              <a:t> matrix.  If </a:t>
            </a:r>
            <a:r>
              <a:rPr lang="en-GB" altLang="en-US" sz="1800" b="1" i="1" dirty="0">
                <a:ea typeface="Lucida Sans Unicode" panose="020B0602030504020204" pitchFamily="34" charset="0"/>
              </a:rPr>
              <a:t>Allocation</a:t>
            </a:r>
            <a:r>
              <a:rPr lang="en-GB" altLang="en-US" sz="1800" b="1" dirty="0">
                <a:ea typeface="Lucida Sans Unicode" panose="020B0602030504020204" pitchFamily="34" charset="0"/>
              </a:rPr>
              <a:t>[</a:t>
            </a:r>
            <a:r>
              <a:rPr lang="en-GB" altLang="en-US" sz="1800" b="1" i="1" dirty="0" err="1">
                <a:ea typeface="Lucida Sans Unicode" panose="020B0602030504020204" pitchFamily="34" charset="0"/>
              </a:rPr>
              <a:t>i,j</a:t>
            </a:r>
            <a:r>
              <a:rPr lang="en-GB" altLang="en-US" sz="1800" b="1" dirty="0">
                <a:ea typeface="Lucida Sans Unicode" panose="020B0602030504020204" pitchFamily="34" charset="0"/>
              </a:rPr>
              <a:t>] = </a:t>
            </a:r>
            <a:r>
              <a:rPr lang="en-GB" altLang="en-US" sz="1800" b="1" i="1" dirty="0">
                <a:ea typeface="Lucida Sans Unicode" panose="020B0602030504020204" pitchFamily="34" charset="0"/>
              </a:rPr>
              <a:t>k</a:t>
            </a:r>
            <a:r>
              <a:rPr lang="en-GB" altLang="en-US" sz="1800" b="1" dirty="0">
                <a:ea typeface="Lucida Sans Unicode" panose="020B0602030504020204" pitchFamily="34" charset="0"/>
              </a:rPr>
              <a:t> </a:t>
            </a:r>
            <a:r>
              <a:rPr lang="en-GB" altLang="en-US" sz="1800" dirty="0">
                <a:ea typeface="Lucida Sans Unicode" panose="020B0602030504020204" pitchFamily="34" charset="0"/>
              </a:rPr>
              <a:t>then</a:t>
            </a:r>
            <a:r>
              <a:rPr lang="en-GB" altLang="en-US" sz="1800" i="1" dirty="0">
                <a:ea typeface="Lucida Sans Unicode" panose="020B0602030504020204" pitchFamily="34" charset="0"/>
              </a:rPr>
              <a:t> P</a:t>
            </a:r>
            <a:r>
              <a:rPr lang="en-GB" altLang="en-US" sz="1800" i="1" baseline="-25000" dirty="0">
                <a:ea typeface="Lucida Sans Unicode" panose="020B0602030504020204" pitchFamily="34" charset="0"/>
              </a:rPr>
              <a:t>i</a:t>
            </a:r>
            <a:r>
              <a:rPr lang="en-GB" altLang="en-US" sz="1800" dirty="0">
                <a:ea typeface="Lucida Sans Unicode" panose="020B0602030504020204" pitchFamily="34" charset="0"/>
              </a:rPr>
              <a:t> is currently allocated </a:t>
            </a:r>
            <a:r>
              <a:rPr lang="en-GB" altLang="en-US" sz="1800" i="1" dirty="0">
                <a:ea typeface="Lucida Sans Unicode" panose="020B0602030504020204" pitchFamily="34" charset="0"/>
              </a:rPr>
              <a:t>k</a:t>
            </a:r>
            <a:r>
              <a:rPr lang="en-GB" altLang="en-US" sz="1800" dirty="0">
                <a:ea typeface="Lucida Sans Unicode" panose="020B0602030504020204" pitchFamily="34" charset="0"/>
              </a:rPr>
              <a:t> instances of </a:t>
            </a:r>
            <a:r>
              <a:rPr lang="en-GB" altLang="en-US" sz="1800" i="1" dirty="0" err="1">
                <a:ea typeface="Lucida Sans Unicode" panose="020B0602030504020204" pitchFamily="34" charset="0"/>
              </a:rPr>
              <a:t>R</a:t>
            </a:r>
            <a:r>
              <a:rPr lang="en-GB" altLang="en-US" sz="1800" i="1" baseline="-25000" dirty="0" err="1">
                <a:ea typeface="Lucida Sans Unicode" panose="020B0602030504020204" pitchFamily="34" charset="0"/>
              </a:rPr>
              <a:t>j</a:t>
            </a:r>
            <a:r>
              <a:rPr lang="en-GB" altLang="en-US" sz="1800" i="1" baseline="-25000" dirty="0">
                <a:ea typeface="Lucida Sans Unicode" panose="020B0602030504020204" pitchFamily="34" charset="0"/>
              </a:rPr>
              <a:t>.</a:t>
            </a:r>
          </a:p>
          <a:p>
            <a:pPr algn="l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b="1" i="1" dirty="0">
                <a:solidFill>
                  <a:srgbClr val="FF0000"/>
                </a:solidFill>
                <a:ea typeface="Lucida Sans Unicode" panose="020B0602030504020204" pitchFamily="34" charset="0"/>
              </a:rPr>
              <a:t>Need</a:t>
            </a:r>
            <a:r>
              <a:rPr lang="en-GB" altLang="en-US" sz="1800" i="1" dirty="0">
                <a:ea typeface="Lucida Sans Unicode" panose="020B0602030504020204" pitchFamily="34" charset="0"/>
              </a:rPr>
              <a:t>:  n </a:t>
            </a:r>
            <a:r>
              <a:rPr lang="en-GB" altLang="en-US" sz="1800" dirty="0">
                <a:ea typeface="Lucida Sans Unicode" panose="020B0602030504020204" pitchFamily="34" charset="0"/>
              </a:rPr>
              <a:t>x</a:t>
            </a:r>
            <a:r>
              <a:rPr lang="en-GB" altLang="en-US" sz="1800" i="1" dirty="0">
                <a:ea typeface="Lucida Sans Unicode" panose="020B0602030504020204" pitchFamily="34" charset="0"/>
              </a:rPr>
              <a:t> m</a:t>
            </a:r>
            <a:r>
              <a:rPr lang="en-GB" altLang="en-US" sz="1800" dirty="0">
                <a:ea typeface="Lucida Sans Unicode" panose="020B0602030504020204" pitchFamily="34" charset="0"/>
              </a:rPr>
              <a:t> matrix. If </a:t>
            </a:r>
            <a:r>
              <a:rPr lang="en-GB" altLang="en-US" sz="1800" b="1" i="1" dirty="0">
                <a:ea typeface="Lucida Sans Unicode" panose="020B0602030504020204" pitchFamily="34" charset="0"/>
              </a:rPr>
              <a:t>Need</a:t>
            </a:r>
            <a:r>
              <a:rPr lang="en-GB" altLang="en-US" sz="1800" b="1" dirty="0">
                <a:ea typeface="Lucida Sans Unicode" panose="020B0602030504020204" pitchFamily="34" charset="0"/>
              </a:rPr>
              <a:t>[</a:t>
            </a:r>
            <a:r>
              <a:rPr lang="en-GB" altLang="en-US" sz="1800" b="1" i="1" dirty="0" err="1">
                <a:ea typeface="Lucida Sans Unicode" panose="020B0602030504020204" pitchFamily="34" charset="0"/>
              </a:rPr>
              <a:t>i,j</a:t>
            </a:r>
            <a:r>
              <a:rPr lang="en-GB" altLang="en-US" sz="1800" b="1" dirty="0">
                <a:ea typeface="Lucida Sans Unicode" panose="020B0602030504020204" pitchFamily="34" charset="0"/>
              </a:rPr>
              <a:t>] =</a:t>
            </a:r>
            <a:r>
              <a:rPr lang="en-GB" altLang="en-US" sz="1800" b="1" i="1" dirty="0">
                <a:ea typeface="Lucida Sans Unicode" panose="020B0602030504020204" pitchFamily="34" charset="0"/>
              </a:rPr>
              <a:t> k</a:t>
            </a:r>
            <a:r>
              <a:rPr lang="en-GB" altLang="en-US" sz="1800" dirty="0">
                <a:ea typeface="Lucida Sans Unicode" panose="020B0602030504020204" pitchFamily="34" charset="0"/>
              </a:rPr>
              <a:t>, then</a:t>
            </a:r>
            <a:r>
              <a:rPr lang="en-GB" altLang="en-US" sz="1800" i="1" dirty="0">
                <a:ea typeface="Lucida Sans Unicode" panose="020B0602030504020204" pitchFamily="34" charset="0"/>
              </a:rPr>
              <a:t> P</a:t>
            </a:r>
            <a:r>
              <a:rPr lang="en-GB" altLang="en-US" sz="1800" i="1" baseline="-25000" dirty="0">
                <a:ea typeface="Lucida Sans Unicode" panose="020B0602030504020204" pitchFamily="34" charset="0"/>
              </a:rPr>
              <a:t>i</a:t>
            </a:r>
            <a:r>
              <a:rPr lang="en-GB" altLang="en-US" sz="1800" dirty="0">
                <a:ea typeface="Lucida Sans Unicode" panose="020B0602030504020204" pitchFamily="34" charset="0"/>
              </a:rPr>
              <a:t> may need </a:t>
            </a:r>
            <a:r>
              <a:rPr lang="en-GB" altLang="en-US" sz="1800" i="1" dirty="0">
                <a:ea typeface="Lucida Sans Unicode" panose="020B0602030504020204" pitchFamily="34" charset="0"/>
              </a:rPr>
              <a:t>k</a:t>
            </a:r>
            <a:r>
              <a:rPr lang="en-GB" altLang="en-US" sz="1800" dirty="0">
                <a:ea typeface="Lucida Sans Unicode" panose="020B0602030504020204" pitchFamily="34" charset="0"/>
              </a:rPr>
              <a:t> more instances of </a:t>
            </a:r>
            <a:r>
              <a:rPr lang="en-GB" altLang="en-US" sz="1800" i="1" dirty="0" err="1">
                <a:ea typeface="Lucida Sans Unicode" panose="020B0602030504020204" pitchFamily="34" charset="0"/>
              </a:rPr>
              <a:t>R</a:t>
            </a:r>
            <a:r>
              <a:rPr lang="en-GB" altLang="en-US" sz="1800" i="1" baseline="-25000" dirty="0" err="1">
                <a:ea typeface="Lucida Sans Unicode" panose="020B0602030504020204" pitchFamily="34" charset="0"/>
              </a:rPr>
              <a:t>j</a:t>
            </a:r>
            <a:r>
              <a:rPr lang="en-GB" altLang="en-US" sz="1800" baseline="-25000" dirty="0">
                <a:ea typeface="Lucida Sans Unicode" panose="020B0602030504020204" pitchFamily="34" charset="0"/>
              </a:rPr>
              <a:t> </a:t>
            </a:r>
            <a:r>
              <a:rPr lang="en-GB" altLang="en-US" sz="1800" dirty="0">
                <a:ea typeface="Lucida Sans Unicode" panose="020B0602030504020204" pitchFamily="34" charset="0"/>
              </a:rPr>
              <a:t>to complete its task.</a:t>
            </a:r>
            <a:br>
              <a:rPr lang="en-GB" altLang="en-US" sz="1800" dirty="0">
                <a:ea typeface="Lucida Sans Unicode" panose="020B0602030504020204" pitchFamily="34" charset="0"/>
              </a:rPr>
            </a:br>
            <a:r>
              <a:rPr lang="en-GB" altLang="en-US" sz="1800" dirty="0">
                <a:ea typeface="Lucida Sans Unicode" panose="020B0602030504020204" pitchFamily="34" charset="0"/>
              </a:rPr>
              <a:t>                       </a:t>
            </a:r>
            <a:r>
              <a:rPr lang="en-GB" altLang="en-US" sz="1600" i="1" dirty="0">
                <a:latin typeface="Courier New" panose="02070309020205020404" pitchFamily="49" charset="0"/>
                <a:ea typeface="Lucida Sans Unicode" panose="020B0602030504020204" pitchFamily="34" charset="0"/>
              </a:rPr>
              <a:t>Need</a:t>
            </a:r>
            <a:r>
              <a:rPr lang="en-GB" altLang="en-US" sz="1600" dirty="0">
                <a:latin typeface="Courier New" panose="02070309020205020404" pitchFamily="49" charset="0"/>
                <a:ea typeface="Lucida Sans Unicode" panose="020B0602030504020204" pitchFamily="34" charset="0"/>
              </a:rPr>
              <a:t> [</a:t>
            </a:r>
            <a:r>
              <a:rPr lang="en-GB" altLang="en-US" sz="1600" i="1" dirty="0" err="1">
                <a:latin typeface="Courier New" panose="02070309020205020404" pitchFamily="49" charset="0"/>
                <a:ea typeface="Lucida Sans Unicode" panose="020B0602030504020204" pitchFamily="34" charset="0"/>
              </a:rPr>
              <a:t>i,j</a:t>
            </a:r>
            <a:r>
              <a:rPr lang="en-GB" altLang="en-US" sz="1600" i="1" dirty="0">
                <a:latin typeface="Courier New" panose="02070309020205020404" pitchFamily="49" charset="0"/>
                <a:ea typeface="Lucida Sans Unicode" panose="020B0602030504020204" pitchFamily="34" charset="0"/>
              </a:rPr>
              <a:t>]</a:t>
            </a:r>
            <a:r>
              <a:rPr lang="en-GB" altLang="en-US" sz="1600" dirty="0">
                <a:latin typeface="Courier New" panose="02070309020205020404" pitchFamily="49" charset="0"/>
                <a:ea typeface="Lucida Sans Unicode" panose="020B0602030504020204" pitchFamily="34" charset="0"/>
              </a:rPr>
              <a:t> = </a:t>
            </a:r>
            <a:r>
              <a:rPr lang="en-GB" altLang="en-US" sz="1600" i="1" dirty="0">
                <a:latin typeface="Courier New" panose="02070309020205020404" pitchFamily="49" charset="0"/>
                <a:ea typeface="Lucida Sans Unicode" panose="020B0602030504020204" pitchFamily="34" charset="0"/>
              </a:rPr>
              <a:t>Max</a:t>
            </a:r>
            <a:r>
              <a:rPr lang="en-GB" altLang="en-US" sz="1600" dirty="0">
                <a:latin typeface="Courier New" panose="02070309020205020404" pitchFamily="49" charset="0"/>
                <a:ea typeface="Lucida Sans Unicode" panose="020B0602030504020204" pitchFamily="34" charset="0"/>
              </a:rPr>
              <a:t>[</a:t>
            </a:r>
            <a:r>
              <a:rPr lang="en-GB" altLang="en-US" sz="1600" i="1" dirty="0" err="1">
                <a:latin typeface="Courier New" panose="02070309020205020404" pitchFamily="49" charset="0"/>
                <a:ea typeface="Lucida Sans Unicode" panose="020B0602030504020204" pitchFamily="34" charset="0"/>
              </a:rPr>
              <a:t>i,j</a:t>
            </a:r>
            <a:r>
              <a:rPr lang="en-GB" altLang="en-US" sz="1600" dirty="0">
                <a:latin typeface="Courier New" panose="02070309020205020404" pitchFamily="49" charset="0"/>
                <a:ea typeface="Lucida Sans Unicode" panose="020B0602030504020204" pitchFamily="34" charset="0"/>
              </a:rPr>
              <a:t>] – </a:t>
            </a:r>
            <a:r>
              <a:rPr lang="en-GB" altLang="en-US" sz="1600" i="1" dirty="0">
                <a:latin typeface="Courier New" panose="02070309020205020404" pitchFamily="49" charset="0"/>
                <a:ea typeface="Lucida Sans Unicode" panose="020B0602030504020204" pitchFamily="34" charset="0"/>
              </a:rPr>
              <a:t>Allocation</a:t>
            </a:r>
            <a:r>
              <a:rPr lang="en-GB" altLang="en-US" sz="1600" dirty="0">
                <a:latin typeface="Courier New" panose="02070309020205020404" pitchFamily="49" charset="0"/>
                <a:ea typeface="Lucida Sans Unicode" panose="020B0602030504020204" pitchFamily="34" charset="0"/>
              </a:rPr>
              <a:t> [</a:t>
            </a:r>
            <a:r>
              <a:rPr lang="en-GB" altLang="en-US" sz="1600" i="1" dirty="0" err="1">
                <a:latin typeface="Courier New" panose="02070309020205020404" pitchFamily="49" charset="0"/>
                <a:ea typeface="Lucida Sans Unicode" panose="020B0602030504020204" pitchFamily="34" charset="0"/>
              </a:rPr>
              <a:t>i,j</a:t>
            </a:r>
            <a:r>
              <a:rPr lang="en-GB" altLang="en-US" sz="1600" dirty="0">
                <a:latin typeface="Courier New" panose="02070309020205020404" pitchFamily="49" charset="0"/>
                <a:ea typeface="Lucida Sans Unicode" panose="020B0602030504020204" pitchFamily="34" charset="0"/>
              </a:rPr>
              <a:t>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24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51" y="4489686"/>
            <a:ext cx="6148193" cy="223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3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NZ" altLang="en-US" dirty="0"/>
              <a:t>When P</a:t>
            </a:r>
            <a:r>
              <a:rPr lang="en-NZ" altLang="en-US" baseline="-25000" dirty="0"/>
              <a:t>i</a:t>
            </a:r>
            <a:r>
              <a:rPr lang="en-NZ" altLang="en-US" dirty="0"/>
              <a:t> makes a </a:t>
            </a:r>
            <a:r>
              <a:rPr lang="en-NZ" altLang="en-US" dirty="0" err="1"/>
              <a:t>Request</a:t>
            </a:r>
            <a:r>
              <a:rPr lang="en-NZ" altLang="en-US" baseline="-25000" dirty="0" err="1"/>
              <a:t>i</a:t>
            </a:r>
            <a:r>
              <a:rPr lang="en-NZ" altLang="en-US" dirty="0"/>
              <a:t> </a:t>
            </a:r>
          </a:p>
          <a:p>
            <a:pPr marL="0" indent="0">
              <a:buNone/>
            </a:pPr>
            <a:r>
              <a:rPr lang="en-NZ" altLang="en-US" u="sng" dirty="0"/>
              <a:t>Resource Request </a:t>
            </a:r>
            <a:r>
              <a:rPr lang="en-NZ" altLang="en-US" u="sng" dirty="0" err="1"/>
              <a:t>Algotrihtm</a:t>
            </a:r>
            <a:endParaRPr lang="en-NZ" altLang="en-US" u="sng" dirty="0"/>
          </a:p>
          <a:p>
            <a:pPr marL="0" indent="0">
              <a:buNone/>
            </a:pPr>
            <a:r>
              <a:rPr lang="en-NZ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1. If </a:t>
            </a:r>
            <a:r>
              <a:rPr lang="en-NZ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NZ" altLang="en-US" sz="28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NZ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en-NZ" altLang="en-US" sz="28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r>
              <a:rPr lang="en-NZ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NZ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step2</a:t>
            </a:r>
          </a:p>
          <a:p>
            <a:pPr marL="0" indent="0">
              <a:buNone/>
            </a:pPr>
            <a:r>
              <a:rPr lang="en-NZ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else error</a:t>
            </a:r>
          </a:p>
          <a:p>
            <a:pPr marL="0" indent="0">
              <a:buNone/>
            </a:pPr>
            <a:r>
              <a:rPr lang="en-NZ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2. If </a:t>
            </a:r>
            <a:r>
              <a:rPr lang="en-NZ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NZ" altLang="en-US" sz="28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Available then </a:t>
            </a:r>
            <a:r>
              <a:rPr lang="en-NZ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NZ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step3</a:t>
            </a:r>
          </a:p>
          <a:p>
            <a:pPr marL="0" indent="0">
              <a:buNone/>
            </a:pPr>
            <a:r>
              <a:rPr lang="en-NZ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else wait</a:t>
            </a:r>
          </a:p>
          <a:p>
            <a:pPr marL="0" indent="0">
              <a:buNone/>
            </a:pPr>
            <a:r>
              <a:rPr lang="en-NZ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3. Available = Available – </a:t>
            </a:r>
            <a:r>
              <a:rPr lang="en-NZ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NZ" altLang="en-US" sz="28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NZ" altLang="en-US" sz="28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NZ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Allocation</a:t>
            </a:r>
            <a:r>
              <a:rPr lang="en-NZ" altLang="en-US" sz="28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NZ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Allocation</a:t>
            </a:r>
            <a:r>
              <a:rPr lang="en-NZ" altLang="en-US" sz="28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altLang="en-US" sz="2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NZ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NZ" altLang="en-US" sz="28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NZ" altLang="en-US" sz="28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NZ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en-NZ" altLang="en-US" sz="28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altLang="en-US" sz="2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NZ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en-NZ" altLang="en-US" sz="28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NZ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NZ" altLang="en-US" sz="28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NZ" altLang="en-US" sz="28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NZ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4. Check if the new state is safe (Safety </a:t>
            </a:r>
            <a:r>
              <a:rPr lang="en-NZ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</a:t>
            </a:r>
            <a:r>
              <a:rPr lang="en-NZ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NZ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so, grant the request</a:t>
            </a:r>
          </a:p>
          <a:p>
            <a:pPr lvl="2"/>
            <a:r>
              <a:rPr lang="en-NZ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not, block the process until it is safe to grant the request.</a:t>
            </a:r>
          </a:p>
          <a:p>
            <a:endParaRPr lang="en-NZ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25</a:t>
            </a:fld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5806440" y="3550920"/>
            <a:ext cx="502920" cy="96012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45358" y="3749040"/>
            <a:ext cx="250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pretends to have allocated resources</a:t>
            </a:r>
          </a:p>
        </p:txBody>
      </p:sp>
    </p:spTree>
    <p:extLst>
      <p:ext uri="{BB962C8B-B14F-4D97-AF65-F5344CB8AC3E}">
        <p14:creationId xmlns:p14="http://schemas.microsoft.com/office/powerpoint/2010/main" val="457472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1. 	Initialize  Work = Available</a:t>
            </a:r>
          </a:p>
          <a:p>
            <a:pPr marL="0" indent="0">
              <a:buNone/>
            </a:pPr>
            <a:r>
              <a:rPr lang="en-US" dirty="0"/>
              <a:t>	Initialize  Finish[</a:t>
            </a:r>
            <a:r>
              <a:rPr lang="en-US" dirty="0" err="1"/>
              <a:t>i</a:t>
            </a:r>
            <a:r>
              <a:rPr lang="en-US" dirty="0"/>
              <a:t>] = False,    for </a:t>
            </a:r>
            <a:r>
              <a:rPr lang="en-US" dirty="0" err="1"/>
              <a:t>i</a:t>
            </a:r>
            <a:r>
              <a:rPr lang="en-US" dirty="0"/>
              <a:t> = 1,2,3,..n</a:t>
            </a:r>
          </a:p>
          <a:p>
            <a:pPr marL="0" indent="0">
              <a:buNone/>
            </a:pPr>
            <a:r>
              <a:rPr lang="en-US" dirty="0"/>
              <a:t>2. 	Find an </a:t>
            </a:r>
            <a:r>
              <a:rPr lang="en-US" dirty="0" err="1"/>
              <a:t>i</a:t>
            </a:r>
            <a:r>
              <a:rPr lang="en-US" dirty="0"/>
              <a:t> such that:</a:t>
            </a:r>
          </a:p>
          <a:p>
            <a:pPr marL="0" indent="0">
              <a:buNone/>
            </a:pPr>
            <a:r>
              <a:rPr lang="en-US" dirty="0"/>
              <a:t>	Finish[</a:t>
            </a:r>
            <a:r>
              <a:rPr lang="en-US" dirty="0" err="1"/>
              <a:t>i</a:t>
            </a:r>
            <a:r>
              <a:rPr lang="en-US" dirty="0"/>
              <a:t>] == False   and   Need[</a:t>
            </a:r>
            <a:r>
              <a:rPr lang="en-US" dirty="0" err="1"/>
              <a:t>i</a:t>
            </a:r>
            <a:r>
              <a:rPr lang="en-US" dirty="0"/>
              <a:t>] &lt;= Work</a:t>
            </a:r>
          </a:p>
          <a:p>
            <a:pPr marL="0" indent="0">
              <a:buNone/>
            </a:pPr>
            <a:r>
              <a:rPr lang="en-US" dirty="0"/>
              <a:t>	If no such </a:t>
            </a:r>
            <a:r>
              <a:rPr lang="en-US" dirty="0" err="1"/>
              <a:t>i</a:t>
            </a:r>
            <a:r>
              <a:rPr lang="en-US" dirty="0"/>
              <a:t> exists, go to step 4.</a:t>
            </a:r>
          </a:p>
          <a:p>
            <a:pPr marL="0" indent="0">
              <a:buNone/>
            </a:pPr>
            <a:r>
              <a:rPr lang="en-US" dirty="0"/>
              <a:t>3. 	Work = Work   +   Allocation[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Finish[</a:t>
            </a:r>
            <a:r>
              <a:rPr lang="en-US" dirty="0" err="1"/>
              <a:t>i</a:t>
            </a:r>
            <a:r>
              <a:rPr lang="en-US" dirty="0"/>
              <a:t>] = True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goto</a:t>
            </a:r>
            <a:r>
              <a:rPr lang="en-US" dirty="0"/>
              <a:t> step 2</a:t>
            </a:r>
          </a:p>
          <a:p>
            <a:pPr marL="0" indent="0">
              <a:buNone/>
            </a:pPr>
            <a:r>
              <a:rPr lang="en-US" dirty="0"/>
              <a:t>4. 	if Finish[</a:t>
            </a:r>
            <a:r>
              <a:rPr lang="en-US" dirty="0" err="1"/>
              <a:t>i</a:t>
            </a:r>
            <a:r>
              <a:rPr lang="en-US" dirty="0"/>
              <a:t>] == True for all </a:t>
            </a:r>
            <a:r>
              <a:rPr lang="en-US" dirty="0" err="1"/>
              <a:t>i</a:t>
            </a:r>
            <a:r>
              <a:rPr lang="en-US" dirty="0"/>
              <a:t>,   then the system is in a safe state.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88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NZ" altLang="en-US" sz="1800" u="sng" dirty="0"/>
              <a:t>Safety </a:t>
            </a:r>
            <a:r>
              <a:rPr lang="en-NZ" altLang="en-US" sz="1800" u="sng" dirty="0" err="1"/>
              <a:t>Algotrihtm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1. Initialize  Work = Available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Initialize  Finish[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= False,    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1,2,3,..n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2. Find an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such that: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Finish[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== False   and   Need[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&lt;= Work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If no such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exists, go to step 4.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3. Work = Work + Allocation[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Finish[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= True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step 2</a:t>
            </a:r>
          </a:p>
          <a:p>
            <a:pPr marL="342900" indent="-342900">
              <a:buAutoNum type="arabicPeriod" startAt="4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Finish[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== True for all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  then the system is in a safe state.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5. Return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63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Algorithm: Example-1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86269" y="2201336"/>
          <a:ext cx="5117251" cy="3020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0732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Process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Allocation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Need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28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1236133"/>
            <a:ext cx="855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Initially Available=[10, 5, 7]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6269" y="5247715"/>
            <a:ext cx="8554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Available</a:t>
            </a:r>
            <a:r>
              <a:rPr lang="en-US" sz="2400" dirty="0">
                <a:latin typeface="Cambria" panose="02040503050406030204" pitchFamily="18" charset="0"/>
              </a:rPr>
              <a:t> = [3 3 2]</a:t>
            </a:r>
          </a:p>
          <a:p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</a:rPr>
              <a:t>P1 makes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(1,0,2)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29890" y="903443"/>
            <a:ext cx="1306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  B  C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8799" y="1236133"/>
            <a:ext cx="34442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Need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Yes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&lt;=Available: Yes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 pretends allocation of Reqest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501640" y="839471"/>
            <a:ext cx="0" cy="5516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508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Algorithm: Example-1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86269" y="2201336"/>
          <a:ext cx="5117251" cy="3020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0732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Process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Allocation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Need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29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6269" y="5247715"/>
            <a:ext cx="855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Available</a:t>
            </a:r>
            <a:r>
              <a:rPr lang="en-US" sz="2400" dirty="0">
                <a:latin typeface="Cambria" panose="02040503050406030204" pitchFamily="18" charset="0"/>
              </a:rPr>
              <a:t> = [2 3 0]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501640" y="839471"/>
            <a:ext cx="0" cy="5516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99760" y="1098973"/>
            <a:ext cx="31129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Work=[2 3 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Finish=[F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P1: Finish[1]=T;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Work = [5 3 2]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P3: Finish[3]=T;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Work = [7 4 3]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P4: Finish[4]=T;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Work = [7 4 5]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P0: Finish[0]=T;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Work = [7 5 5]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P2: Finish[2]=T;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Work = [10 5 7]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Safe Sequence exists: &lt;P1,P3,P4,P0,P2&gt;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975531"/>
            <a:ext cx="4998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ambria" panose="02040503050406030204" pitchFamily="18" charset="0"/>
              </a:rPr>
              <a:t>Updated State.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ambria" panose="02040503050406030204" pitchFamily="18" charset="0"/>
              </a:rPr>
              <a:t>Let’s check for a safe sequence by calling safety </a:t>
            </a:r>
            <a:r>
              <a:rPr lang="en-US" sz="2000" dirty="0" err="1">
                <a:latin typeface="Cambria" panose="02040503050406030204" pitchFamily="18" charset="0"/>
              </a:rPr>
              <a:t>algo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6269" y="3613151"/>
          <a:ext cx="5117251" cy="400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177">
                  <a:extLst>
                    <a:ext uri="{9D8B030D-6E8A-4147-A177-3AD203B41FA5}">
                      <a16:colId xmlns:a16="http://schemas.microsoft.com/office/drawing/2014/main" val="3097851515"/>
                    </a:ext>
                  </a:extLst>
                </a:gridCol>
                <a:gridCol w="30474">
                  <a:extLst>
                    <a:ext uri="{9D8B030D-6E8A-4147-A177-3AD203B41FA5}">
                      <a16:colId xmlns:a16="http://schemas.microsoft.com/office/drawing/2014/main" val="417925124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4317213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400174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769750031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323845499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405320534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86062569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509086937"/>
                    </a:ext>
                  </a:extLst>
                </a:gridCol>
              </a:tblGrid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75221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86269" y="4405631"/>
          <a:ext cx="5117251" cy="400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177">
                  <a:extLst>
                    <a:ext uri="{9D8B030D-6E8A-4147-A177-3AD203B41FA5}">
                      <a16:colId xmlns:a16="http://schemas.microsoft.com/office/drawing/2014/main" val="3097851515"/>
                    </a:ext>
                  </a:extLst>
                </a:gridCol>
                <a:gridCol w="30474">
                  <a:extLst>
                    <a:ext uri="{9D8B030D-6E8A-4147-A177-3AD203B41FA5}">
                      <a16:colId xmlns:a16="http://schemas.microsoft.com/office/drawing/2014/main" val="417925124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4317213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400174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769750031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323845499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405320534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86062569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509086937"/>
                    </a:ext>
                  </a:extLst>
                </a:gridCol>
              </a:tblGrid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75221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86269" y="4801871"/>
          <a:ext cx="5117251" cy="400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177">
                  <a:extLst>
                    <a:ext uri="{9D8B030D-6E8A-4147-A177-3AD203B41FA5}">
                      <a16:colId xmlns:a16="http://schemas.microsoft.com/office/drawing/2014/main" val="3097851515"/>
                    </a:ext>
                  </a:extLst>
                </a:gridCol>
                <a:gridCol w="30474">
                  <a:extLst>
                    <a:ext uri="{9D8B030D-6E8A-4147-A177-3AD203B41FA5}">
                      <a16:colId xmlns:a16="http://schemas.microsoft.com/office/drawing/2014/main" val="417925124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4317213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400174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769750031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323845499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405320534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86062569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509086937"/>
                    </a:ext>
                  </a:extLst>
                </a:gridCol>
              </a:tblGrid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75221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86269" y="3216911"/>
          <a:ext cx="5117251" cy="400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177">
                  <a:extLst>
                    <a:ext uri="{9D8B030D-6E8A-4147-A177-3AD203B41FA5}">
                      <a16:colId xmlns:a16="http://schemas.microsoft.com/office/drawing/2014/main" val="3097851515"/>
                    </a:ext>
                  </a:extLst>
                </a:gridCol>
                <a:gridCol w="30474">
                  <a:extLst>
                    <a:ext uri="{9D8B030D-6E8A-4147-A177-3AD203B41FA5}">
                      <a16:colId xmlns:a16="http://schemas.microsoft.com/office/drawing/2014/main" val="417925124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4317213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400174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769750031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323845499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405320534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86062569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509086937"/>
                    </a:ext>
                  </a:extLst>
                </a:gridCol>
              </a:tblGrid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75221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86269" y="4009391"/>
          <a:ext cx="5117251" cy="400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177">
                  <a:extLst>
                    <a:ext uri="{9D8B030D-6E8A-4147-A177-3AD203B41FA5}">
                      <a16:colId xmlns:a16="http://schemas.microsoft.com/office/drawing/2014/main" val="3097851515"/>
                    </a:ext>
                  </a:extLst>
                </a:gridCol>
                <a:gridCol w="30474">
                  <a:extLst>
                    <a:ext uri="{9D8B030D-6E8A-4147-A177-3AD203B41FA5}">
                      <a16:colId xmlns:a16="http://schemas.microsoft.com/office/drawing/2014/main" val="417925124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4317213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400174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769750031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323845499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405320534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86062569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509086937"/>
                    </a:ext>
                  </a:extLst>
                </a:gridCol>
              </a:tblGrid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752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94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Dynamic resource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Static</a:t>
            </a:r>
            <a:r>
              <a:rPr lang="en-US" sz="2400" dirty="0"/>
              <a:t>: Allocate all the required resources prior to the execution of the process.</a:t>
            </a:r>
          </a:p>
          <a:p>
            <a:r>
              <a:rPr lang="en-US" sz="2400" b="1" dirty="0"/>
              <a:t>Dynamic</a:t>
            </a:r>
            <a:r>
              <a:rPr lang="en-US" sz="2400" dirty="0"/>
              <a:t>: Allocate only the initially required resources to start up the process; additional resources will be allocated dynamically.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663080"/>
              </p:ext>
            </p:extLst>
          </p:nvPr>
        </p:nvGraphicFramePr>
        <p:xfrm>
          <a:off x="318293" y="3482408"/>
          <a:ext cx="8507414" cy="2316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5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3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Dynamic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SzPct val="90000"/>
                        <a:buFont typeface="Wingdings 3" panose="05040102010807070707" pitchFamily="18" charset="2"/>
                        <a:buChar char="u"/>
                      </a:pPr>
                      <a:r>
                        <a:rPr lang="en-US" sz="2000" dirty="0">
                          <a:latin typeface="Cambria" panose="02040503050406030204" pitchFamily="18" charset="0"/>
                        </a:rPr>
                        <a:t>Simpler</a:t>
                      </a:r>
                      <a:r>
                        <a:rPr lang="en-US" sz="2000" baseline="0" dirty="0">
                          <a:latin typeface="Cambria" panose="02040503050406030204" pitchFamily="18" charset="0"/>
                        </a:rPr>
                        <a:t> to implement</a:t>
                      </a:r>
                    </a:p>
                    <a:p>
                      <a:pPr marL="342900" indent="-342900">
                        <a:buSzPct val="90000"/>
                        <a:buFont typeface="Wingdings 3" panose="05040102010807070707" pitchFamily="18" charset="2"/>
                        <a:buChar char="u"/>
                      </a:pPr>
                      <a:r>
                        <a:rPr lang="en-US" sz="2000" baseline="0" dirty="0">
                          <a:latin typeface="Cambria" panose="02040503050406030204" pitchFamily="18" charset="0"/>
                        </a:rPr>
                        <a:t>Process is guaranteed to complete in definite time</a:t>
                      </a:r>
                    </a:p>
                    <a:p>
                      <a:pPr marL="342900" indent="-342900">
                        <a:buSzPct val="90000"/>
                        <a:buFont typeface="Wingdings 3" panose="05040102010807070707" pitchFamily="18" charset="2"/>
                        <a:buChar char="u"/>
                      </a:pPr>
                      <a:r>
                        <a:rPr lang="en-US" sz="2000" baseline="0" dirty="0">
                          <a:latin typeface="Cambria" panose="02040503050406030204" pitchFamily="18" charset="0"/>
                        </a:rPr>
                        <a:t>Resource utilization less</a:t>
                      </a:r>
                    </a:p>
                    <a:p>
                      <a:pPr marL="342900" indent="-342900">
                        <a:buSzPct val="90000"/>
                        <a:buFont typeface="Wingdings 3" panose="05040102010807070707" pitchFamily="18" charset="2"/>
                        <a:buChar char="u"/>
                      </a:pPr>
                      <a:r>
                        <a:rPr lang="en-US" sz="2000" baseline="0" dirty="0">
                          <a:latin typeface="Cambria" panose="02040503050406030204" pitchFamily="18" charset="0"/>
                        </a:rPr>
                        <a:t>Deadlock will never occur</a:t>
                      </a:r>
                    </a:p>
                    <a:p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SzPct val="90000"/>
                        <a:buFont typeface="Wingdings 3" panose="05040102010807070707" pitchFamily="18" charset="2"/>
                        <a:buChar char="u"/>
                      </a:pPr>
                      <a:r>
                        <a:rPr lang="en-US" sz="2000" dirty="0">
                          <a:latin typeface="Cambria" panose="02040503050406030204" pitchFamily="18" charset="0"/>
                        </a:rPr>
                        <a:t>Comparatively complex</a:t>
                      </a:r>
                    </a:p>
                    <a:p>
                      <a:pPr marL="342900" indent="-342900">
                        <a:buSzPct val="90000"/>
                        <a:buFont typeface="Wingdings 3" panose="05040102010807070707" pitchFamily="18" charset="2"/>
                        <a:buChar char="u"/>
                      </a:pPr>
                      <a:r>
                        <a:rPr lang="en-US" sz="2000" dirty="0">
                          <a:latin typeface="Cambria" panose="02040503050406030204" pitchFamily="18" charset="0"/>
                        </a:rPr>
                        <a:t>No</a:t>
                      </a:r>
                      <a:r>
                        <a:rPr lang="en-US" sz="2000" baseline="0" dirty="0">
                          <a:latin typeface="Cambria" panose="02040503050406030204" pitchFamily="18" charset="0"/>
                        </a:rPr>
                        <a:t> certainty about the process completion</a:t>
                      </a:r>
                    </a:p>
                    <a:p>
                      <a:pPr marL="342900" indent="-342900">
                        <a:buSzPct val="90000"/>
                        <a:buFont typeface="Wingdings 3" panose="05040102010807070707" pitchFamily="18" charset="2"/>
                        <a:buChar char="u"/>
                      </a:pPr>
                      <a:r>
                        <a:rPr lang="en-US" sz="2000" dirty="0">
                          <a:latin typeface="Cambria" panose="02040503050406030204" pitchFamily="18" charset="0"/>
                        </a:rPr>
                        <a:t>Better resource</a:t>
                      </a:r>
                      <a:r>
                        <a:rPr lang="en-US" sz="2000" baseline="0" dirty="0">
                          <a:latin typeface="Cambria" panose="02040503050406030204" pitchFamily="18" charset="0"/>
                        </a:rPr>
                        <a:t> utilization</a:t>
                      </a:r>
                    </a:p>
                    <a:p>
                      <a:pPr marL="342900" indent="-342900">
                        <a:buSzPct val="90000"/>
                        <a:buFont typeface="Wingdings 3" panose="05040102010807070707" pitchFamily="18" charset="2"/>
                        <a:buChar char="u"/>
                      </a:pPr>
                      <a:r>
                        <a:rPr lang="en-US" sz="2000" baseline="0" dirty="0">
                          <a:latin typeface="Cambria" panose="02040503050406030204" pitchFamily="18" charset="0"/>
                        </a:rPr>
                        <a:t>May lead to </a:t>
                      </a:r>
                      <a:r>
                        <a:rPr lang="en-US" sz="2000" b="1" baseline="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deadlock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781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Algorithm: Example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452338"/>
              </p:ext>
            </p:extLst>
          </p:nvPr>
        </p:nvGraphicFramePr>
        <p:xfrm>
          <a:off x="186269" y="2201336"/>
          <a:ext cx="8673304" cy="3020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77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28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8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148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0732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Process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Allocation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Need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Available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30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1236133"/>
            <a:ext cx="855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Updated State.</a:t>
            </a:r>
          </a:p>
          <a:p>
            <a:r>
              <a:rPr lang="en-US" sz="2400" dirty="0">
                <a:latin typeface="Cambria" panose="02040503050406030204" pitchFamily="18" charset="0"/>
              </a:rPr>
              <a:t>Let’s check for a safe sequence.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6269" y="5613475"/>
            <a:ext cx="855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P1 makes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(1,0,2)</a:t>
            </a:r>
          </a:p>
        </p:txBody>
      </p:sp>
    </p:spTree>
    <p:extLst>
      <p:ext uri="{BB962C8B-B14F-4D97-AF65-F5344CB8AC3E}">
        <p14:creationId xmlns:p14="http://schemas.microsoft.com/office/powerpoint/2010/main" val="3550688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Algorithm: Example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754139"/>
              </p:ext>
            </p:extLst>
          </p:nvPr>
        </p:nvGraphicFramePr>
        <p:xfrm>
          <a:off x="186269" y="2201336"/>
          <a:ext cx="8673304" cy="3020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77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28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8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148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0732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Process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Allocation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Need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Available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31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1236133"/>
            <a:ext cx="855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P1 can be completed.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6269" y="5613475"/>
            <a:ext cx="855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P1 makes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(1,0,2)</a:t>
            </a:r>
          </a:p>
        </p:txBody>
      </p:sp>
    </p:spTree>
    <p:extLst>
      <p:ext uri="{BB962C8B-B14F-4D97-AF65-F5344CB8AC3E}">
        <p14:creationId xmlns:p14="http://schemas.microsoft.com/office/powerpoint/2010/main" val="3072268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Algorithm: Example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389024"/>
              </p:ext>
            </p:extLst>
          </p:nvPr>
        </p:nvGraphicFramePr>
        <p:xfrm>
          <a:off x="186269" y="2201336"/>
          <a:ext cx="8673304" cy="3020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77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28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8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148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0732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Process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Allocation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Need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Available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32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1236133"/>
            <a:ext cx="855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P3 can be completed.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6269" y="5613475"/>
            <a:ext cx="855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P1 makes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(1,0,2)</a:t>
            </a:r>
          </a:p>
        </p:txBody>
      </p:sp>
    </p:spTree>
    <p:extLst>
      <p:ext uri="{BB962C8B-B14F-4D97-AF65-F5344CB8AC3E}">
        <p14:creationId xmlns:p14="http://schemas.microsoft.com/office/powerpoint/2010/main" val="717725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Algorithm: Example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111680"/>
              </p:ext>
            </p:extLst>
          </p:nvPr>
        </p:nvGraphicFramePr>
        <p:xfrm>
          <a:off x="186269" y="2201336"/>
          <a:ext cx="8673304" cy="3020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77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28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8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148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0732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Process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Allocation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Need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Available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33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1236133"/>
            <a:ext cx="855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P4 can be completed.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6269" y="5613475"/>
            <a:ext cx="855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P1 makes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(1,0,2)</a:t>
            </a:r>
          </a:p>
        </p:txBody>
      </p:sp>
    </p:spTree>
    <p:extLst>
      <p:ext uri="{BB962C8B-B14F-4D97-AF65-F5344CB8AC3E}">
        <p14:creationId xmlns:p14="http://schemas.microsoft.com/office/powerpoint/2010/main" val="499166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Algorithm: Example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811512"/>
              </p:ext>
            </p:extLst>
          </p:nvPr>
        </p:nvGraphicFramePr>
        <p:xfrm>
          <a:off x="186269" y="2201336"/>
          <a:ext cx="8673304" cy="3020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77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28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8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148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0732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Process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Allocation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Need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Available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34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1236133"/>
            <a:ext cx="855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P0 can be completed.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6269" y="5613475"/>
            <a:ext cx="855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P1 makes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(1,0,2)</a:t>
            </a:r>
          </a:p>
        </p:txBody>
      </p:sp>
    </p:spTree>
    <p:extLst>
      <p:ext uri="{BB962C8B-B14F-4D97-AF65-F5344CB8AC3E}">
        <p14:creationId xmlns:p14="http://schemas.microsoft.com/office/powerpoint/2010/main" val="3588972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Algorithm: Example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790420"/>
              </p:ext>
            </p:extLst>
          </p:nvPr>
        </p:nvGraphicFramePr>
        <p:xfrm>
          <a:off x="186269" y="2201336"/>
          <a:ext cx="8673304" cy="3020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77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28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8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148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0732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Process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Allocation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Need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Available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75B4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35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1236133"/>
            <a:ext cx="855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P2 can be completed.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6269" y="5613475"/>
            <a:ext cx="855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P1 makes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(1,0,2)</a:t>
            </a:r>
          </a:p>
        </p:txBody>
      </p:sp>
    </p:spTree>
    <p:extLst>
      <p:ext uri="{BB962C8B-B14F-4D97-AF65-F5344CB8AC3E}">
        <p14:creationId xmlns:p14="http://schemas.microsoft.com/office/powerpoint/2010/main" val="1984475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Algorithm: Example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045639"/>
              </p:ext>
            </p:extLst>
          </p:nvPr>
        </p:nvGraphicFramePr>
        <p:xfrm>
          <a:off x="186269" y="2201336"/>
          <a:ext cx="8673304" cy="3020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77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28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8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148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0732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Process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Allocation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Need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Available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36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1236133"/>
            <a:ext cx="855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Safe Sequence: &lt;P1,P3,P4,P0,P2&gt;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6269" y="5613475"/>
            <a:ext cx="855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P1 makes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(1,0,2) --&gt; GRANTED</a:t>
            </a:r>
          </a:p>
        </p:txBody>
      </p:sp>
    </p:spTree>
    <p:extLst>
      <p:ext uri="{BB962C8B-B14F-4D97-AF65-F5344CB8AC3E}">
        <p14:creationId xmlns:p14="http://schemas.microsoft.com/office/powerpoint/2010/main" val="1154945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Algorithm: Example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045639"/>
              </p:ext>
            </p:extLst>
          </p:nvPr>
        </p:nvGraphicFramePr>
        <p:xfrm>
          <a:off x="186269" y="2201336"/>
          <a:ext cx="8673304" cy="3020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77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28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8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148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0732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Process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Allocation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Need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Available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37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6269" y="5613475"/>
            <a:ext cx="883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Now, P4 makes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(3,3,0) --&gt; NOT AVAILABLE</a:t>
            </a:r>
          </a:p>
        </p:txBody>
      </p:sp>
    </p:spTree>
    <p:extLst>
      <p:ext uri="{BB962C8B-B14F-4D97-AF65-F5344CB8AC3E}">
        <p14:creationId xmlns:p14="http://schemas.microsoft.com/office/powerpoint/2010/main" val="2919656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Algorithm: Example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045639"/>
              </p:ext>
            </p:extLst>
          </p:nvPr>
        </p:nvGraphicFramePr>
        <p:xfrm>
          <a:off x="186269" y="2201336"/>
          <a:ext cx="8673304" cy="3020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77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28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8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148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0732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Process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Allocation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Need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Available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38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6269" y="5613475"/>
            <a:ext cx="883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Now, P0 makes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(0,2,0)</a:t>
            </a:r>
          </a:p>
        </p:txBody>
      </p:sp>
    </p:spTree>
    <p:extLst>
      <p:ext uri="{BB962C8B-B14F-4D97-AF65-F5344CB8AC3E}">
        <p14:creationId xmlns:p14="http://schemas.microsoft.com/office/powerpoint/2010/main" val="849672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Algorithm: Example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11913"/>
              </p:ext>
            </p:extLst>
          </p:nvPr>
        </p:nvGraphicFramePr>
        <p:xfrm>
          <a:off x="186269" y="2201336"/>
          <a:ext cx="8673304" cy="3020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77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28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8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148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0732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Process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Allocation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Need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Available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39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6269" y="5613475"/>
            <a:ext cx="883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Now, P0 makes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(0,2,0)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236133"/>
            <a:ext cx="855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Updated State.</a:t>
            </a:r>
          </a:p>
          <a:p>
            <a:r>
              <a:rPr lang="en-US" sz="2400" dirty="0">
                <a:latin typeface="Cambria" panose="02040503050406030204" pitchFamily="18" charset="0"/>
              </a:rPr>
              <a:t>Let’s check for a safe sequence.</a:t>
            </a:r>
          </a:p>
        </p:txBody>
      </p:sp>
    </p:spTree>
    <p:extLst>
      <p:ext uri="{BB962C8B-B14F-4D97-AF65-F5344CB8AC3E}">
        <p14:creationId xmlns:p14="http://schemas.microsoft.com/office/powerpoint/2010/main" val="29579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/>
              <a:t>Deadlock is a situation where a set of processes are blocked.</a:t>
            </a:r>
          </a:p>
          <a:p>
            <a:r>
              <a:rPr lang="en-US" sz="2600" dirty="0"/>
              <a:t>Each process in the set waits for some event from some other process in the same set.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/>
              <a:t>Example #1 </a:t>
            </a:r>
          </a:p>
          <a:p>
            <a:pPr lvl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A system has 2 disk drives</a:t>
            </a:r>
          </a:p>
          <a:p>
            <a:pPr lvl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i="1" dirty="0"/>
              <a:t>P</a:t>
            </a:r>
            <a:r>
              <a:rPr lang="en-GB" altLang="en-US" sz="2200" baseline="-25000" dirty="0"/>
              <a:t>1</a:t>
            </a:r>
            <a:r>
              <a:rPr lang="en-GB" altLang="en-US" sz="2200" dirty="0"/>
              <a:t> and </a:t>
            </a:r>
            <a:r>
              <a:rPr lang="en-GB" altLang="en-US" sz="2200" i="1" dirty="0"/>
              <a:t>P</a:t>
            </a:r>
            <a:r>
              <a:rPr lang="en-GB" altLang="en-US" sz="2200" baseline="-25000" dirty="0"/>
              <a:t>2</a:t>
            </a:r>
            <a:r>
              <a:rPr lang="en-GB" altLang="en-US" sz="2200" dirty="0"/>
              <a:t> each hold one disk drive and each needs the other one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/>
              <a:t>Example #2</a:t>
            </a:r>
          </a:p>
          <a:p>
            <a:pPr lvl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Semaphores </a:t>
            </a:r>
            <a:r>
              <a:rPr lang="en-GB" altLang="en-US" sz="2200" i="1" dirty="0"/>
              <a:t>A</a:t>
            </a:r>
            <a:r>
              <a:rPr lang="en-GB" altLang="en-US" sz="2200" dirty="0"/>
              <a:t> and</a:t>
            </a:r>
            <a:r>
              <a:rPr lang="en-GB" altLang="en-US" sz="2200" i="1" dirty="0"/>
              <a:t> B</a:t>
            </a:r>
            <a:r>
              <a:rPr lang="en-GB" altLang="en-US" sz="2200" dirty="0"/>
              <a:t>, initialized to 1</a:t>
            </a:r>
          </a:p>
          <a:p>
            <a:pPr lvl="4">
              <a:lnSpc>
                <a:spcPct val="100000"/>
              </a:lnSpc>
              <a:buClr>
                <a:srgbClr val="FF0066"/>
              </a:buClr>
              <a:buFont typeface="Helvetica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    </a:t>
            </a:r>
            <a:r>
              <a:rPr lang="en-GB" altLang="en-US" sz="2200" i="1" dirty="0"/>
              <a:t>P</a:t>
            </a:r>
            <a:r>
              <a:rPr lang="en-GB" altLang="en-US" sz="2200" baseline="-25000" dirty="0"/>
              <a:t>0</a:t>
            </a:r>
            <a:r>
              <a:rPr lang="en-GB" altLang="en-US" sz="2200" dirty="0"/>
              <a:t>		   </a:t>
            </a:r>
            <a:r>
              <a:rPr lang="en-GB" altLang="en-US" sz="2200" i="1" dirty="0"/>
              <a:t>P</a:t>
            </a:r>
            <a:r>
              <a:rPr lang="en-GB" altLang="en-US" sz="2200" baseline="-25000" dirty="0"/>
              <a:t>1</a:t>
            </a:r>
          </a:p>
          <a:p>
            <a:pPr lvl="4">
              <a:lnSpc>
                <a:spcPct val="100000"/>
              </a:lnSpc>
              <a:buClr>
                <a:srgbClr val="FF0066"/>
              </a:buClr>
              <a:buFont typeface="Helvetica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>
                <a:solidFill>
                  <a:srgbClr val="0000FF"/>
                </a:solidFill>
              </a:rPr>
              <a:t>wait (A);		wait(B)</a:t>
            </a:r>
            <a:r>
              <a:rPr lang="ar-SA" altLang="en-US" sz="2200" dirty="0">
                <a:solidFill>
                  <a:srgbClr val="0000FF"/>
                </a:solidFill>
              </a:rPr>
              <a:t>‏</a:t>
            </a:r>
            <a:endParaRPr lang="en-GB" altLang="en-US" sz="2200" dirty="0">
              <a:solidFill>
                <a:srgbClr val="0000FF"/>
              </a:solidFill>
            </a:endParaRPr>
          </a:p>
          <a:p>
            <a:pPr lvl="4">
              <a:lnSpc>
                <a:spcPct val="100000"/>
              </a:lnSpc>
              <a:buClr>
                <a:srgbClr val="FF0066"/>
              </a:buClr>
              <a:buFont typeface="Helvetica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>
                <a:solidFill>
                  <a:srgbClr val="0000FF"/>
                </a:solidFill>
              </a:rPr>
              <a:t>wait (B);		wait(A)</a:t>
            </a:r>
            <a:r>
              <a:rPr lang="ar-SA" altLang="en-US" sz="2200" dirty="0">
                <a:solidFill>
                  <a:srgbClr val="0000FF"/>
                </a:solidFill>
              </a:rPr>
              <a:t>‏</a:t>
            </a:r>
            <a:endParaRPr lang="en-GB" altLang="en-US" sz="2200" dirty="0">
              <a:solidFill>
                <a:srgbClr val="0000FF"/>
              </a:solidFill>
            </a:endParaRP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47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Algorithm: Example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278857"/>
              </p:ext>
            </p:extLst>
          </p:nvPr>
        </p:nvGraphicFramePr>
        <p:xfrm>
          <a:off x="186269" y="2201336"/>
          <a:ext cx="8673304" cy="3020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77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28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8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148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0732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Process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Allocation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Need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Available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40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6269" y="5613475"/>
            <a:ext cx="883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Now, P0 makes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(0,2,0)--&gt; NOT GRANTED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236133"/>
            <a:ext cx="855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No process can complete</a:t>
            </a:r>
          </a:p>
        </p:txBody>
      </p:sp>
    </p:spTree>
    <p:extLst>
      <p:ext uri="{BB962C8B-B14F-4D97-AF65-F5344CB8AC3E}">
        <p14:creationId xmlns:p14="http://schemas.microsoft.com/office/powerpoint/2010/main" val="4228742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Algorithm: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4513"/>
              </p:ext>
            </p:extLst>
          </p:nvPr>
        </p:nvGraphicFramePr>
        <p:xfrm>
          <a:off x="186269" y="2201336"/>
          <a:ext cx="8673304" cy="3020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77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28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8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148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0732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Process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Allocation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Need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Available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1236133"/>
            <a:ext cx="855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Revert back to previous state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5725777"/>
            <a:ext cx="593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Disadvantage: Time complexity is very high.</a:t>
            </a:r>
          </a:p>
        </p:txBody>
      </p:sp>
    </p:spTree>
    <p:extLst>
      <p:ext uri="{BB962C8B-B14F-4D97-AF65-F5344CB8AC3E}">
        <p14:creationId xmlns:p14="http://schemas.microsoft.com/office/powerpoint/2010/main" val="17348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Detection and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that examines the state of the system to detect whether a deadlock has occurred</a:t>
            </a:r>
          </a:p>
          <a:p>
            <a:r>
              <a:rPr lang="en-US" dirty="0"/>
              <a:t>And an algorithm to recover from the deadlock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46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Deadlock Detection:</a:t>
            </a:r>
            <a:br>
              <a:rPr lang="en-US" dirty="0"/>
            </a:br>
            <a:r>
              <a:rPr lang="en-GB" dirty="0"/>
              <a:t>Single Instance of Each Resource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Lucida Sans Unicode" panose="020B0602030504020204" pitchFamily="34" charset="0"/>
              </a:rPr>
              <a:t>Requires the creation and maintenance of a </a:t>
            </a:r>
            <a:r>
              <a:rPr lang="en-GB" altLang="en-US" i="1" u="sng" dirty="0">
                <a:ea typeface="Lucida Sans Unicode" panose="020B0602030504020204" pitchFamily="34" charset="0"/>
              </a:rPr>
              <a:t>wait for</a:t>
            </a:r>
            <a:r>
              <a:rPr lang="en-GB" altLang="en-US" u="sng" dirty="0">
                <a:ea typeface="Lucida Sans Unicode" panose="020B0602030504020204" pitchFamily="34" charset="0"/>
              </a:rPr>
              <a:t> graph (WFG)</a:t>
            </a:r>
          </a:p>
          <a:p>
            <a:pPr lvl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Lucida Sans Unicode" panose="020B0602030504020204" pitchFamily="34" charset="0"/>
              </a:rPr>
              <a:t>variant of the resource-allocation graph</a:t>
            </a:r>
          </a:p>
          <a:p>
            <a:pPr lvl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Lucida Sans Unicode" panose="020B0602030504020204" pitchFamily="34" charset="0"/>
              </a:rPr>
              <a:t>The graph is obtained by </a:t>
            </a:r>
            <a:r>
              <a:rPr lang="en-GB" altLang="en-US" b="1" dirty="0">
                <a:ea typeface="Lucida Sans Unicode" panose="020B0602030504020204" pitchFamily="34" charset="0"/>
              </a:rPr>
              <a:t>removing</a:t>
            </a:r>
            <a:r>
              <a:rPr lang="en-GB" altLang="en-US" dirty="0">
                <a:ea typeface="Lucida Sans Unicode" panose="020B0602030504020204" pitchFamily="34" charset="0"/>
              </a:rPr>
              <a:t> the </a:t>
            </a:r>
            <a:r>
              <a:rPr lang="en-GB" altLang="en-US" u="sng" dirty="0">
                <a:ea typeface="Lucida Sans Unicode" panose="020B0602030504020204" pitchFamily="34" charset="0"/>
              </a:rPr>
              <a:t>resource</a:t>
            </a:r>
            <a:r>
              <a:rPr lang="en-GB" altLang="en-US" dirty="0">
                <a:ea typeface="Lucida Sans Unicode" panose="020B0602030504020204" pitchFamily="34" charset="0"/>
              </a:rPr>
              <a:t> nodes from a RAG and </a:t>
            </a:r>
            <a:r>
              <a:rPr lang="en-GB" altLang="en-US" b="1" dirty="0">
                <a:ea typeface="Lucida Sans Unicode" panose="020B0602030504020204" pitchFamily="34" charset="0"/>
              </a:rPr>
              <a:t>collapsing</a:t>
            </a:r>
            <a:r>
              <a:rPr lang="en-GB" altLang="en-US" dirty="0">
                <a:ea typeface="Lucida Sans Unicode" panose="020B0602030504020204" pitchFamily="34" charset="0"/>
              </a:rPr>
              <a:t> the appropriate edges</a:t>
            </a:r>
          </a:p>
          <a:p>
            <a:pPr lvl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Lucida Sans Unicode" panose="020B0602030504020204" pitchFamily="34" charset="0"/>
              </a:rPr>
              <a:t>Consequently; all nodes are processes</a:t>
            </a:r>
          </a:p>
          <a:p>
            <a:pPr lvl="1" algn="l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 dirty="0">
                <a:ea typeface="Lucida Sans Unicode" panose="020B0602030504020204" pitchFamily="34" charset="0"/>
              </a:rPr>
              <a:t>P</a:t>
            </a:r>
            <a:r>
              <a:rPr lang="en-GB" altLang="en-US" i="1" baseline="-25000" dirty="0">
                <a:ea typeface="Lucida Sans Unicode" panose="020B0602030504020204" pitchFamily="34" charset="0"/>
              </a:rPr>
              <a:t>i</a:t>
            </a:r>
            <a:r>
              <a:rPr lang="en-GB" altLang="en-US" dirty="0">
                <a:ea typeface="Lucida Sans Unicode" panose="020B0602030504020204" pitchFamily="34" charset="0"/>
              </a:rPr>
              <a:t> </a:t>
            </a:r>
            <a:r>
              <a:rPr lang="en-GB" altLang="en-US" dirty="0">
                <a:ea typeface="Lucida Sans Unicode" panose="020B0602030504020204" pitchFamily="34" charset="0"/>
                <a:sym typeface="Wingdings" panose="05000000000000000000" pitchFamily="2" charset="2"/>
              </a:rPr>
              <a:t></a:t>
            </a:r>
            <a:r>
              <a:rPr lang="en-GB" altLang="en-US" i="1" dirty="0" err="1">
                <a:ea typeface="Lucida Sans Unicode" panose="020B0602030504020204" pitchFamily="34" charset="0"/>
              </a:rPr>
              <a:t>P</a:t>
            </a:r>
            <a:r>
              <a:rPr lang="en-GB" altLang="en-US" i="1" baseline="-25000" dirty="0" err="1">
                <a:ea typeface="Lucida Sans Unicode" panose="020B0602030504020204" pitchFamily="34" charset="0"/>
              </a:rPr>
              <a:t>j</a:t>
            </a:r>
            <a:r>
              <a:rPr lang="en-GB" altLang="en-US" i="1" baseline="-25000" dirty="0">
                <a:ea typeface="Lucida Sans Unicode" panose="020B0602030504020204" pitchFamily="34" charset="0"/>
              </a:rPr>
              <a:t>   </a:t>
            </a:r>
            <a:r>
              <a:rPr lang="en-GB" altLang="en-US" dirty="0">
                <a:ea typeface="Lucida Sans Unicode" panose="020B0602030504020204" pitchFamily="34" charset="0"/>
              </a:rPr>
              <a:t>if </a:t>
            </a:r>
            <a:r>
              <a:rPr lang="en-GB" altLang="en-US" i="1" dirty="0">
                <a:ea typeface="Lucida Sans Unicode" panose="020B0602030504020204" pitchFamily="34" charset="0"/>
              </a:rPr>
              <a:t>P</a:t>
            </a:r>
            <a:r>
              <a:rPr lang="en-GB" altLang="en-US" i="1" baseline="-25000" dirty="0">
                <a:ea typeface="Lucida Sans Unicode" panose="020B0602030504020204" pitchFamily="34" charset="0"/>
              </a:rPr>
              <a:t>i</a:t>
            </a:r>
            <a:r>
              <a:rPr lang="en-GB" altLang="en-US" i="1" dirty="0">
                <a:ea typeface="Lucida Sans Unicode" panose="020B0602030504020204" pitchFamily="34" charset="0"/>
              </a:rPr>
              <a:t> </a:t>
            </a:r>
            <a:r>
              <a:rPr lang="en-GB" altLang="en-US" dirty="0">
                <a:ea typeface="Lucida Sans Unicode" panose="020B0602030504020204" pitchFamily="34" charset="0"/>
              </a:rPr>
              <a:t>is waiting for</a:t>
            </a:r>
            <a:r>
              <a:rPr lang="en-GB" altLang="en-US" i="1" dirty="0">
                <a:ea typeface="Lucida Sans Unicode" panose="020B0602030504020204" pitchFamily="34" charset="0"/>
              </a:rPr>
              <a:t> </a:t>
            </a:r>
            <a:r>
              <a:rPr lang="en-GB" altLang="en-US" i="1" dirty="0" err="1">
                <a:ea typeface="Lucida Sans Unicode" panose="020B0602030504020204" pitchFamily="34" charset="0"/>
              </a:rPr>
              <a:t>P</a:t>
            </a:r>
            <a:r>
              <a:rPr lang="en-GB" altLang="en-US" i="1" baseline="-25000" dirty="0" err="1">
                <a:ea typeface="Lucida Sans Unicode" panose="020B0602030504020204" pitchFamily="34" charset="0"/>
              </a:rPr>
              <a:t>j</a:t>
            </a:r>
            <a:br>
              <a:rPr lang="en-GB" altLang="en-US" sz="1600" i="1" dirty="0">
                <a:ea typeface="Lucida Sans Unicode" panose="020B0602030504020204" pitchFamily="34" charset="0"/>
              </a:rPr>
            </a:br>
            <a:endParaRPr lang="en-GB" altLang="en-US" sz="1600" i="1" dirty="0">
              <a:ea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Lucida Sans Unicode" panose="020B0602030504020204" pitchFamily="34" charset="0"/>
              </a:rPr>
              <a:t>Periodically invoke an algorithm that searches for a cycle in the graph</a:t>
            </a:r>
          </a:p>
          <a:p>
            <a:pPr lvl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Lucida Sans Unicode" panose="020B0602030504020204" pitchFamily="34" charset="0"/>
              </a:rPr>
              <a:t>If there is a cycle, there exists a deadlock</a:t>
            </a:r>
          </a:p>
          <a:p>
            <a:pPr lvl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Lucida Sans Unicode" panose="020B0602030504020204" pitchFamily="34" charset="0"/>
              </a:rPr>
              <a:t>An algorithm to detect a cycle in a graph requires an </a:t>
            </a:r>
            <a:r>
              <a:rPr lang="en-GB" altLang="en-US" u="sng" dirty="0">
                <a:ea typeface="Lucida Sans Unicode" panose="020B0602030504020204" pitchFamily="34" charset="0"/>
              </a:rPr>
              <a:t>O</a:t>
            </a:r>
            <a:r>
              <a:rPr lang="en-GB" altLang="en-US" i="1" u="sng" dirty="0">
                <a:ea typeface="Lucida Sans Unicode" panose="020B0602030504020204" pitchFamily="34" charset="0"/>
              </a:rPr>
              <a:t>(n </a:t>
            </a:r>
            <a:r>
              <a:rPr lang="en-GB" altLang="en-US" u="sng" dirty="0">
                <a:ea typeface="Lucida Sans Unicode" panose="020B0602030504020204" pitchFamily="34" charset="0"/>
              </a:rPr>
              <a:t>+ e)</a:t>
            </a:r>
            <a:r>
              <a:rPr lang="en-GB" altLang="en-US" dirty="0">
                <a:ea typeface="Lucida Sans Unicode" panose="020B0602030504020204" pitchFamily="34" charset="0"/>
              </a:rPr>
              <a:t> operations, where </a:t>
            </a:r>
            <a:r>
              <a:rPr lang="en-GB" altLang="en-US" i="1" dirty="0">
                <a:ea typeface="Lucida Sans Unicode" panose="020B0602030504020204" pitchFamily="34" charset="0"/>
              </a:rPr>
              <a:t>n</a:t>
            </a:r>
            <a:r>
              <a:rPr lang="en-GB" altLang="en-US" dirty="0">
                <a:ea typeface="Lucida Sans Unicode" panose="020B0602030504020204" pitchFamily="34" charset="0"/>
              </a:rPr>
              <a:t> is the number of vertices in the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88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Deadlock Detection:</a:t>
            </a:r>
            <a:br>
              <a:rPr lang="en-US" dirty="0"/>
            </a:br>
            <a:r>
              <a:rPr lang="en-GB" dirty="0"/>
              <a:t>Single Instance of Each Resource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44</a:t>
            </a:fld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21502" y="5292725"/>
            <a:ext cx="2917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125"/>
              </a:spcBef>
              <a:buFont typeface="Helvetica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ambria" panose="02040503050406030204" pitchFamily="18" charset="0"/>
              </a:rPr>
              <a:t>Resource-Allocation Graph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486977" y="5292725"/>
            <a:ext cx="3127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125"/>
              </a:spcBef>
              <a:buFont typeface="Helvetica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ambria" panose="02040503050406030204" pitchFamily="18" charset="0"/>
              </a:rPr>
              <a:t>Corresponding wait-for graph</a:t>
            </a: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" t="7358" r="523" b="7358"/>
          <a:stretch>
            <a:fillRect/>
          </a:stretch>
        </p:blipFill>
        <p:spPr bwMode="auto">
          <a:xfrm>
            <a:off x="1849438" y="1562100"/>
            <a:ext cx="5313362" cy="3443288"/>
          </a:xfrm>
          <a:prstGeom prst="rect">
            <a:avLst/>
          </a:prstGeom>
          <a:noFill/>
          <a:ln w="38160">
            <a:solidFill>
              <a:srgbClr val="CC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15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Deadlock Detection:</a:t>
            </a:r>
            <a:br>
              <a:rPr lang="en-US" dirty="0"/>
            </a:br>
            <a:r>
              <a:rPr lang="en-GB" dirty="0"/>
              <a:t>Multiple Instances of Resource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Variation of Banker’s Algorithm</a:t>
            </a:r>
          </a:p>
          <a:p>
            <a:pPr marL="0" indent="0">
              <a:buNone/>
            </a:pPr>
            <a:r>
              <a:rPr lang="en-US" dirty="0"/>
              <a:t>1. 	Initialize  Work = Available</a:t>
            </a:r>
          </a:p>
          <a:p>
            <a:pPr marL="0" indent="0">
              <a:buNone/>
            </a:pPr>
            <a:r>
              <a:rPr lang="en-US" dirty="0"/>
              <a:t>	Initialize  Finish[</a:t>
            </a:r>
            <a:r>
              <a:rPr lang="en-US" dirty="0" err="1"/>
              <a:t>i</a:t>
            </a:r>
            <a:r>
              <a:rPr lang="en-US" dirty="0"/>
              <a:t>] = False,    for </a:t>
            </a:r>
            <a:r>
              <a:rPr lang="en-US" dirty="0" err="1"/>
              <a:t>i</a:t>
            </a:r>
            <a:r>
              <a:rPr lang="en-US" dirty="0"/>
              <a:t> = 1,2,3,..n</a:t>
            </a:r>
          </a:p>
          <a:p>
            <a:pPr marL="0" indent="0">
              <a:buNone/>
            </a:pPr>
            <a:r>
              <a:rPr lang="en-US" dirty="0"/>
              <a:t>2. 	Find an </a:t>
            </a:r>
            <a:r>
              <a:rPr lang="en-US" dirty="0" err="1"/>
              <a:t>i</a:t>
            </a:r>
            <a:r>
              <a:rPr lang="en-US" dirty="0"/>
              <a:t> such that:</a:t>
            </a:r>
          </a:p>
          <a:p>
            <a:pPr marL="0" indent="0">
              <a:buNone/>
            </a:pPr>
            <a:r>
              <a:rPr lang="en-US" dirty="0"/>
              <a:t>	Finish[</a:t>
            </a:r>
            <a:r>
              <a:rPr lang="en-US" dirty="0" err="1"/>
              <a:t>i</a:t>
            </a:r>
            <a:r>
              <a:rPr lang="en-US" dirty="0"/>
              <a:t>] == False   and   </a:t>
            </a:r>
            <a:r>
              <a:rPr lang="en-US" dirty="0">
                <a:solidFill>
                  <a:schemeClr val="accent2"/>
                </a:solidFill>
              </a:rPr>
              <a:t>Request[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]</a:t>
            </a:r>
            <a:r>
              <a:rPr lang="en-US" dirty="0"/>
              <a:t> &lt;= Work</a:t>
            </a:r>
          </a:p>
          <a:p>
            <a:pPr marL="0" indent="0">
              <a:buNone/>
            </a:pPr>
            <a:r>
              <a:rPr lang="en-US" dirty="0"/>
              <a:t>	If no such </a:t>
            </a:r>
            <a:r>
              <a:rPr lang="en-US" dirty="0" err="1"/>
              <a:t>i</a:t>
            </a:r>
            <a:r>
              <a:rPr lang="en-US" dirty="0"/>
              <a:t> exists, go to step 4.</a:t>
            </a:r>
          </a:p>
          <a:p>
            <a:pPr marL="0" indent="0">
              <a:buNone/>
            </a:pPr>
            <a:r>
              <a:rPr lang="en-US" dirty="0"/>
              <a:t>3. 	Work = Work   +   Allocation[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Finish[</a:t>
            </a:r>
            <a:r>
              <a:rPr lang="en-US" dirty="0" err="1"/>
              <a:t>i</a:t>
            </a:r>
            <a:r>
              <a:rPr lang="en-US" dirty="0"/>
              <a:t>] = True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goto</a:t>
            </a:r>
            <a:r>
              <a:rPr lang="en-US" dirty="0"/>
              <a:t> step 2</a:t>
            </a:r>
          </a:p>
          <a:p>
            <a:pPr marL="640080" indent="-640080">
              <a:buNone/>
            </a:pPr>
            <a:r>
              <a:rPr lang="en-US" dirty="0"/>
              <a:t>4. 	if Finish[</a:t>
            </a:r>
            <a:r>
              <a:rPr lang="en-US" dirty="0" err="1"/>
              <a:t>i</a:t>
            </a:r>
            <a:r>
              <a:rPr lang="en-US" dirty="0"/>
              <a:t>] == true for all </a:t>
            </a:r>
            <a:r>
              <a:rPr lang="en-US" dirty="0" err="1"/>
              <a:t>i</a:t>
            </a:r>
            <a:r>
              <a:rPr lang="en-US" dirty="0"/>
              <a:t>,    then the system is not in deadlocked state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267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Deadlock Detection Algorithm: Example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254715"/>
              </p:ext>
            </p:extLst>
          </p:nvPr>
        </p:nvGraphicFramePr>
        <p:xfrm>
          <a:off x="186269" y="2201336"/>
          <a:ext cx="8673304" cy="3020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77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28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8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148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0732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Process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Allocation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Request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Available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46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1" y="1138814"/>
            <a:ext cx="8839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Sequence </a:t>
            </a:r>
            <a:r>
              <a:rPr lang="en-US" sz="2400" i="1" dirty="0">
                <a:latin typeface="Cambria" panose="02040503050406030204" pitchFamily="18" charset="0"/>
              </a:rPr>
              <a:t>&lt;P0, P2, P3, P1, P4&gt; </a:t>
            </a:r>
            <a:r>
              <a:rPr lang="en-US" sz="2400" dirty="0">
                <a:latin typeface="Cambria" panose="02040503050406030204" pitchFamily="18" charset="0"/>
              </a:rPr>
              <a:t>results in </a:t>
            </a:r>
            <a:r>
              <a:rPr lang="en-US" sz="2400" i="1" dirty="0">
                <a:latin typeface="Cambria" panose="02040503050406030204" pitchFamily="18" charset="0"/>
              </a:rPr>
              <a:t>Finish[</a:t>
            </a:r>
            <a:r>
              <a:rPr lang="en-US" sz="2400" i="1" dirty="0" err="1">
                <a:latin typeface="Cambria" panose="02040503050406030204" pitchFamily="18" charset="0"/>
              </a:rPr>
              <a:t>i</a:t>
            </a:r>
            <a:r>
              <a:rPr lang="en-US" sz="2400" i="1" dirty="0">
                <a:latin typeface="Cambria" panose="02040503050406030204" pitchFamily="18" charset="0"/>
              </a:rPr>
              <a:t>] </a:t>
            </a:r>
            <a:r>
              <a:rPr lang="en-US" sz="2400" dirty="0">
                <a:latin typeface="Cambria" panose="02040503050406030204" pitchFamily="18" charset="0"/>
              </a:rPr>
              <a:t>== </a:t>
            </a:r>
            <a:r>
              <a:rPr lang="en-US" sz="2400" i="1" dirty="0">
                <a:latin typeface="Cambria" panose="02040503050406030204" pitchFamily="18" charset="0"/>
              </a:rPr>
              <a:t>true </a:t>
            </a:r>
            <a:r>
              <a:rPr lang="en-US" sz="2400" dirty="0">
                <a:latin typeface="Cambria" panose="02040503050406030204" pitchFamily="18" charset="0"/>
              </a:rPr>
              <a:t>for all </a:t>
            </a:r>
            <a:r>
              <a:rPr lang="en-US" sz="2400" i="1" dirty="0" err="1">
                <a:latin typeface="Cambria" panose="02040503050406030204" pitchFamily="18" charset="0"/>
              </a:rPr>
              <a:t>i</a:t>
            </a:r>
            <a:endParaRPr lang="en-US" sz="2400" i="1" dirty="0">
              <a:latin typeface="Cambria" panose="02040503050406030204" pitchFamily="18" charset="0"/>
            </a:endParaRPr>
          </a:p>
          <a:p>
            <a:r>
              <a:rPr lang="en-US" sz="2400" b="1" dirty="0">
                <a:latin typeface="Cambria" panose="02040503050406030204" pitchFamily="18" charset="0"/>
                <a:cs typeface="Courier New" panose="02070309020205020404" pitchFamily="49" charset="0"/>
              </a:rPr>
              <a:t>⇒ </a:t>
            </a:r>
            <a:r>
              <a:rPr lang="en-US" sz="2400" b="1" i="1" dirty="0">
                <a:latin typeface="Cambria" panose="02040503050406030204" pitchFamily="18" charset="0"/>
                <a:cs typeface="Courier New" panose="02070309020205020404" pitchFamily="49" charset="0"/>
              </a:rPr>
              <a:t>System is not in deadlocked state</a:t>
            </a:r>
            <a:endParaRPr lang="en-US" sz="2400" b="1" dirty="0">
              <a:latin typeface="Cambria" panose="020405030504060302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1520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Deadlock Detection Algorithm: Example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733481"/>
              </p:ext>
            </p:extLst>
          </p:nvPr>
        </p:nvGraphicFramePr>
        <p:xfrm>
          <a:off x="186269" y="2201336"/>
          <a:ext cx="8673304" cy="3020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77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23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28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8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148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0732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Process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Allocation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Request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Available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E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47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1" y="1138814"/>
            <a:ext cx="883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Finish[0] is </a:t>
            </a:r>
            <a:r>
              <a:rPr lang="en-US" sz="2400" dirty="0" err="1">
                <a:latin typeface="Cambria" panose="02040503050406030204" pitchFamily="18" charset="0"/>
              </a:rPr>
              <a:t>Ture</a:t>
            </a:r>
            <a:r>
              <a:rPr lang="en-US" sz="2400" dirty="0">
                <a:latin typeface="Cambria" panose="02040503050406030204" pitchFamily="18" charset="0"/>
              </a:rPr>
              <a:t> but </a:t>
            </a:r>
            <a:r>
              <a:rPr lang="en-US" sz="2400" b="1" dirty="0">
                <a:latin typeface="Cambria" panose="02040503050406030204" pitchFamily="18" charset="0"/>
              </a:rPr>
              <a:t>P1, P2, P3, P4 are deadlocked.</a:t>
            </a:r>
            <a:endParaRPr lang="en-US" sz="2400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058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from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Approaches</a:t>
            </a:r>
          </a:p>
          <a:p>
            <a:pPr lvl="1"/>
            <a:r>
              <a:rPr lang="en-US" dirty="0"/>
              <a:t>Process termination</a:t>
            </a:r>
          </a:p>
          <a:p>
            <a:pPr lvl="1"/>
            <a:r>
              <a:rPr lang="en-US" dirty="0"/>
              <a:t>Resource preemption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174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Recovery from Deadlock:  Process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0417"/>
            <a:ext cx="8507896" cy="533593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Abort all deadlocked processes</a:t>
            </a:r>
          </a:p>
          <a:p>
            <a:pPr lvl="1" algn="l"/>
            <a:r>
              <a:rPr lang="en-US" sz="2600" dirty="0"/>
              <a:t>This approach will break the deadlock, but at great expense</a:t>
            </a:r>
          </a:p>
          <a:p>
            <a:r>
              <a:rPr lang="en-US" sz="3400" dirty="0"/>
              <a:t>Abort one process at a time until the deadlock cycle is eliminated</a:t>
            </a:r>
          </a:p>
          <a:p>
            <a:pPr lvl="1"/>
            <a:r>
              <a:rPr lang="en-US" sz="2600" dirty="0"/>
              <a:t>This approach incurs considerable overhead, since, after each process is aborted, a deadlock-detection algorithm must be re-invoked to determine whether any processes are still deadlocked 					</a:t>
            </a:r>
          </a:p>
          <a:p>
            <a:r>
              <a:rPr lang="en-US" sz="3400" dirty="0"/>
              <a:t>Many factors may affect which process is chosen for termination</a:t>
            </a:r>
          </a:p>
          <a:p>
            <a:pPr lvl="1"/>
            <a:r>
              <a:rPr lang="en-US" sz="2600" dirty="0"/>
              <a:t>What is the priority of the process?</a:t>
            </a:r>
          </a:p>
          <a:p>
            <a:pPr lvl="1"/>
            <a:r>
              <a:rPr lang="en-US" sz="2600" dirty="0"/>
              <a:t>How long has the process run so far and how much longer will the process need to run before completing its task?</a:t>
            </a:r>
          </a:p>
          <a:p>
            <a:pPr lvl="1"/>
            <a:r>
              <a:rPr lang="en-US" sz="2600" dirty="0"/>
              <a:t>How many and what type of resources has the process used?</a:t>
            </a:r>
          </a:p>
          <a:p>
            <a:pPr lvl="1"/>
            <a:r>
              <a:rPr lang="en-US" sz="2600" dirty="0"/>
              <a:t>How many more resources does the process need in order to finish its task?</a:t>
            </a:r>
          </a:p>
          <a:p>
            <a:pPr lvl="1"/>
            <a:r>
              <a:rPr lang="en-US" sz="2600" dirty="0"/>
              <a:t>How many processes will need to be terminated?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7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Characterization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90000"/>
              </a:lnSpc>
              <a:spcAft>
                <a:spcPts val="180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Deadlock can arise if </a:t>
            </a:r>
            <a:r>
              <a:rPr lang="en-US" altLang="en-US" u="sng" dirty="0"/>
              <a:t>four</a:t>
            </a:r>
            <a:r>
              <a:rPr lang="en-US" altLang="en-US" dirty="0"/>
              <a:t> conditions hold simultaneously.</a:t>
            </a:r>
            <a:endParaRPr lang="en-GB" altLang="en-US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/>
              <a:t>Mutual exclusion:</a:t>
            </a:r>
            <a:r>
              <a:rPr lang="en-GB" altLang="en-US" dirty="0"/>
              <a:t>  only one process at a time can use a resource 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/>
              <a:t>Hold and wait:</a:t>
            </a:r>
            <a:r>
              <a:rPr lang="en-GB" altLang="en-US" dirty="0"/>
              <a:t>  a process holding at least one resource is waiting to acquire additional resources held by other processes 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/>
              <a:t>No </a:t>
            </a:r>
            <a:r>
              <a:rPr lang="en-GB" altLang="en-US" b="1" dirty="0" err="1"/>
              <a:t>preemption</a:t>
            </a:r>
            <a:r>
              <a:rPr lang="en-GB" altLang="en-US" b="1" dirty="0"/>
              <a:t>:</a:t>
            </a:r>
            <a:r>
              <a:rPr lang="en-GB" altLang="en-US" dirty="0"/>
              <a:t>  a resource can be released only voluntarily by the process holding it after that process has completed its task 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/>
              <a:t>Circular wait:</a:t>
            </a:r>
            <a:r>
              <a:rPr lang="en-GB" altLang="en-US" dirty="0"/>
              <a:t>  there exists a set {</a:t>
            </a:r>
            <a:r>
              <a:rPr lang="en-GB" altLang="en-US" i="1" dirty="0"/>
              <a:t>P</a:t>
            </a:r>
            <a:r>
              <a:rPr lang="en-GB" altLang="en-US" baseline="-25000" dirty="0"/>
              <a:t>0</a:t>
            </a:r>
            <a:r>
              <a:rPr lang="en-GB" altLang="en-US" dirty="0"/>
              <a:t>, </a:t>
            </a:r>
            <a:r>
              <a:rPr lang="en-GB" altLang="en-US" i="1" dirty="0"/>
              <a:t>P</a:t>
            </a:r>
            <a:r>
              <a:rPr lang="en-GB" altLang="en-US" baseline="-25000" dirty="0"/>
              <a:t>1</a:t>
            </a:r>
            <a:r>
              <a:rPr lang="en-GB" altLang="en-US" dirty="0"/>
              <a:t>, …, </a:t>
            </a:r>
            <a:r>
              <a:rPr lang="en-GB" altLang="en-US" i="1" dirty="0" err="1"/>
              <a:t>P</a:t>
            </a:r>
            <a:r>
              <a:rPr lang="en-GB" altLang="en-US" baseline="-25000" dirty="0" err="1"/>
              <a:t>n</a:t>
            </a:r>
            <a:r>
              <a:rPr lang="en-GB" altLang="en-US" dirty="0"/>
              <a:t>} of waiting processes such that </a:t>
            </a:r>
            <a:r>
              <a:rPr lang="en-GB" altLang="en-US" i="1" dirty="0"/>
              <a:t>P</a:t>
            </a:r>
            <a:r>
              <a:rPr lang="en-GB" altLang="en-US" baseline="-25000" dirty="0"/>
              <a:t>0 </a:t>
            </a:r>
            <a:r>
              <a:rPr lang="en-GB" altLang="en-US" dirty="0"/>
              <a:t>is waiting for a resource that is held by </a:t>
            </a:r>
            <a:r>
              <a:rPr lang="en-GB" altLang="en-US" i="1" dirty="0"/>
              <a:t>P</a:t>
            </a:r>
            <a:r>
              <a:rPr lang="en-GB" altLang="en-US" baseline="-25000" dirty="0"/>
              <a:t>1</a:t>
            </a:r>
            <a:r>
              <a:rPr lang="en-GB" altLang="en-US" dirty="0"/>
              <a:t>, </a:t>
            </a:r>
            <a:r>
              <a:rPr lang="en-GB" altLang="en-US" i="1" dirty="0"/>
              <a:t>P</a:t>
            </a:r>
            <a:r>
              <a:rPr lang="en-GB" altLang="en-US" baseline="-25000" dirty="0"/>
              <a:t>1</a:t>
            </a:r>
            <a:r>
              <a:rPr lang="en-GB" altLang="en-US" dirty="0"/>
              <a:t> is waiting for a resource that is held by </a:t>
            </a:r>
            <a:r>
              <a:rPr lang="en-GB" altLang="en-US" i="1" dirty="0"/>
              <a:t>P</a:t>
            </a:r>
            <a:r>
              <a:rPr lang="en-GB" altLang="en-US" baseline="-25000" dirty="0"/>
              <a:t>2</a:t>
            </a:r>
            <a:r>
              <a:rPr lang="en-GB" altLang="en-US" dirty="0"/>
              <a:t>, …, </a:t>
            </a:r>
            <a:r>
              <a:rPr lang="en-GB" altLang="en-US" i="1" dirty="0" err="1"/>
              <a:t>P</a:t>
            </a:r>
            <a:r>
              <a:rPr lang="en-GB" altLang="en-US" i="1" baseline="-25000" dirty="0" err="1"/>
              <a:t>n</a:t>
            </a:r>
            <a:r>
              <a:rPr lang="en-GB" altLang="en-US" baseline="-25000" dirty="0"/>
              <a:t>–1</a:t>
            </a:r>
            <a:r>
              <a:rPr lang="en-GB" altLang="en-US" dirty="0"/>
              <a:t> is waiting for a resource that is held by </a:t>
            </a:r>
            <a:br>
              <a:rPr lang="en-GB" altLang="en-US" dirty="0"/>
            </a:br>
            <a:r>
              <a:rPr lang="en-GB" altLang="en-US" i="1" dirty="0" err="1"/>
              <a:t>P</a:t>
            </a:r>
            <a:r>
              <a:rPr lang="en-GB" altLang="en-US" baseline="-25000" dirty="0" err="1"/>
              <a:t>n</a:t>
            </a:r>
            <a:r>
              <a:rPr lang="en-GB" altLang="en-US" dirty="0"/>
              <a:t>, and </a:t>
            </a:r>
            <a:r>
              <a:rPr lang="en-GB" altLang="en-US" i="1" dirty="0" err="1"/>
              <a:t>P</a:t>
            </a:r>
            <a:r>
              <a:rPr lang="en-GB" altLang="en-US" baseline="-25000" dirty="0" err="1"/>
              <a:t>n</a:t>
            </a:r>
            <a:r>
              <a:rPr lang="en-GB" altLang="en-US" dirty="0"/>
              <a:t> is waiting for a resource that is held by </a:t>
            </a:r>
            <a:r>
              <a:rPr lang="en-GB" altLang="en-US" i="1" dirty="0"/>
              <a:t>P</a:t>
            </a:r>
            <a:r>
              <a:rPr lang="en-GB" altLang="en-US" baseline="-25000" dirty="0"/>
              <a:t>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402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Recovery from Deadlock: Resource Preemption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With this approach, we successively preempt some resources from processes and give these resources to other processes until the deadlock cycle is broken</a:t>
            </a:r>
          </a:p>
          <a:p>
            <a:r>
              <a:rPr lang="en-US" dirty="0"/>
              <a:t>When preemption is required to deal with deadlocks, then three issues need to be addressed:</a:t>
            </a:r>
          </a:p>
          <a:p>
            <a:pPr lvl="1"/>
            <a:r>
              <a:rPr lang="en-US" b="1" dirty="0"/>
              <a:t>Selecting a victim </a:t>
            </a:r>
            <a:r>
              <a:rPr lang="en-US" dirty="0"/>
              <a:t>– Which resources and which processes are to be preempted?										</a:t>
            </a:r>
          </a:p>
          <a:p>
            <a:pPr lvl="1"/>
            <a:r>
              <a:rPr lang="en-US" b="1" dirty="0"/>
              <a:t>Rollback</a:t>
            </a:r>
            <a:r>
              <a:rPr lang="en-US" dirty="0"/>
              <a:t> – If we preempt a resource from a process, what should be done with that process?</a:t>
            </a:r>
          </a:p>
          <a:p>
            <a:pPr lvl="1"/>
            <a:r>
              <a:rPr lang="en-US" b="1" dirty="0"/>
              <a:t>Starvation</a:t>
            </a:r>
            <a:r>
              <a:rPr lang="en-US" dirty="0"/>
              <a:t> –  How do we ensure that starvation will not occur? That is, how can we guarantee that resources will not always be preempted from the same process?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924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deadlock avoidance and deadlock detection and recovery are expensive</a:t>
            </a:r>
          </a:p>
          <a:p>
            <a:r>
              <a:rPr lang="en-US" b="1" dirty="0"/>
              <a:t>Do nothing</a:t>
            </a:r>
            <a:r>
              <a:rPr lang="en-US" dirty="0"/>
              <a:t>: ignore the problem altogether and pretend that deadlocks never occur in the system (used by Windows and Unix)‏</a:t>
            </a:r>
          </a:p>
          <a:p>
            <a:pPr lvl="1"/>
            <a:r>
              <a:rPr lang="en-US" dirty="0"/>
              <a:t>System administrator/user will restart the processes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3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https://www.cs.rpi.edu/academics/courses/fall04/os/c10/gridlo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108" y="1469853"/>
            <a:ext cx="421005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76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Characterization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altLang="en-US" dirty="0"/>
              <a:t>First 3 are conditions for possible deadlocks, and the 4</a:t>
            </a:r>
            <a:r>
              <a:rPr lang="en-NZ" altLang="en-US" baseline="30000" dirty="0"/>
              <a:t>th</a:t>
            </a:r>
            <a:r>
              <a:rPr lang="en-NZ" altLang="en-US" dirty="0"/>
              <a:t> condition is the condition for actual deadlock.</a:t>
            </a:r>
          </a:p>
          <a:p>
            <a:r>
              <a:rPr lang="en-NZ" altLang="en-US" dirty="0"/>
              <a:t>Circular wait is actually a potential consequence of the first three.</a:t>
            </a:r>
          </a:p>
          <a:p>
            <a:pPr lvl="1"/>
            <a:r>
              <a:rPr lang="en-NZ" altLang="en-US" dirty="0"/>
              <a:t>Given that the first three conditions exist, a sequence of events may occur that lead to an unresolvable circular wait. </a:t>
            </a:r>
          </a:p>
          <a:p>
            <a:endParaRPr lang="en-NZ" altLang="en-US" dirty="0"/>
          </a:p>
          <a:p>
            <a:r>
              <a:rPr lang="en-NZ" altLang="en-US" dirty="0"/>
              <a:t>The unresolvable circular wait is in fact the definition of deadlock.</a:t>
            </a:r>
          </a:p>
          <a:p>
            <a:pPr lvl="1">
              <a:buFontTx/>
              <a:buChar char="•"/>
            </a:pPr>
            <a:r>
              <a:rPr lang="en-NZ" altLang="en-US" dirty="0"/>
              <a:t>The circular wait listed as condition 4 is unresolvable because the first three conditions hold.</a:t>
            </a:r>
          </a:p>
          <a:p>
            <a:pPr lvl="1">
              <a:buFontTx/>
              <a:buChar char="•"/>
            </a:pPr>
            <a:r>
              <a:rPr lang="en-NZ" altLang="en-US" dirty="0"/>
              <a:t>Thus, the four conditions, taken together, constitute necessary and sufficient conditions for deadlock.</a:t>
            </a:r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5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Handling Deadlocks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0418"/>
            <a:ext cx="8691282" cy="5156546"/>
          </a:xfrm>
        </p:spPr>
        <p:txBody>
          <a:bodyPr>
            <a:normAutofit/>
          </a:bodyPr>
          <a:lstStyle/>
          <a:p>
            <a:r>
              <a:rPr lang="en-US" dirty="0"/>
              <a:t>Prevention   </a:t>
            </a:r>
          </a:p>
          <a:p>
            <a:pPr lvl="1"/>
            <a:r>
              <a:rPr lang="en-US" dirty="0"/>
              <a:t>Ensure that the system will never enter a deadlock state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Avoidance</a:t>
            </a:r>
          </a:p>
          <a:p>
            <a:pPr lvl="1"/>
            <a:r>
              <a:rPr lang="en-US" dirty="0"/>
              <a:t>Ensure that the system will never enter an unsafe state</a:t>
            </a:r>
          </a:p>
          <a:p>
            <a:pPr lvl="1"/>
            <a:endParaRPr lang="en-US" dirty="0"/>
          </a:p>
          <a:p>
            <a:r>
              <a:rPr lang="en-US" dirty="0"/>
              <a:t>Detection </a:t>
            </a:r>
          </a:p>
          <a:p>
            <a:pPr lvl="1" algn="l"/>
            <a:r>
              <a:rPr lang="en-US" dirty="0"/>
              <a:t>Allow the system to enter a deadlock state and then recover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Restrain at least one of the causes of deadlock</a:t>
            </a:r>
          </a:p>
          <a:p>
            <a:r>
              <a:rPr lang="en-US" sz="2600" dirty="0"/>
              <a:t>Mutual Exclusion – The mutual-exclusion condition must hold for non-sharable resources.</a:t>
            </a:r>
          </a:p>
          <a:p>
            <a:r>
              <a:rPr lang="en-US" sz="2600" dirty="0"/>
              <a:t>Hold and Wait – we must guarantee that whenever a process requests a resource, it does not hold any other resources</a:t>
            </a:r>
          </a:p>
          <a:p>
            <a:pPr lvl="1"/>
            <a:r>
              <a:rPr lang="en-US" dirty="0"/>
              <a:t>There is no guarantee that a file that is released by a process will be in the same state when it will get for the next 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51514"/>
      </p:ext>
    </p:extLst>
  </p:cSld>
  <p:clrMapOvr>
    <a:masterClrMapping/>
  </p:clrMapOvr>
</p:sld>
</file>

<file path=ppt/theme/theme1.xml><?xml version="1.0" encoding="utf-8"?>
<a:theme xmlns:a="http://schemas.openxmlformats.org/drawingml/2006/main" name="manmat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nmath" id="{357D844A-63E4-4061-A98B-7E7CE5B000F5}" vid="{D3EEA930-75F0-407F-B8BB-73B3BBAFDE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manmath</Template>
  <TotalTime>2862</TotalTime>
  <Words>4369</Words>
  <Application>Microsoft Office PowerPoint</Application>
  <PresentationFormat>On-screen Show (4:3)</PresentationFormat>
  <Paragraphs>1409</Paragraphs>
  <Slides>51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Arial</vt:lpstr>
      <vt:lpstr>Calibri</vt:lpstr>
      <vt:lpstr>Calibri Light</vt:lpstr>
      <vt:lpstr>Cambria</vt:lpstr>
      <vt:lpstr>Courier New</vt:lpstr>
      <vt:lpstr>Helvetica</vt:lpstr>
      <vt:lpstr>Monotype Sorts</vt:lpstr>
      <vt:lpstr>Symbol</vt:lpstr>
      <vt:lpstr>Times New Roman</vt:lpstr>
      <vt:lpstr>Wingdings</vt:lpstr>
      <vt:lpstr>Wingdings 3</vt:lpstr>
      <vt:lpstr>manmath</vt:lpstr>
      <vt:lpstr>Deadlock</vt:lpstr>
      <vt:lpstr>Shareable vs Non-shareable resources</vt:lpstr>
      <vt:lpstr>Static vs. Dynamic resource allocation</vt:lpstr>
      <vt:lpstr>Deadlock</vt:lpstr>
      <vt:lpstr>Deadlock Characterization</vt:lpstr>
      <vt:lpstr>PowerPoint Presentation</vt:lpstr>
      <vt:lpstr>Deadlock Characterization</vt:lpstr>
      <vt:lpstr>Methods for Handling Deadlocks</vt:lpstr>
      <vt:lpstr>Deadlock Prevention</vt:lpstr>
      <vt:lpstr>Deadlock Prevention</vt:lpstr>
      <vt:lpstr>Deadlock Prevention</vt:lpstr>
      <vt:lpstr>Deadlock Avoidance and Safe State</vt:lpstr>
      <vt:lpstr>Safe State (continued)‏</vt:lpstr>
      <vt:lpstr>Safe, Unsafe, Deadlock State </vt:lpstr>
      <vt:lpstr>Avoidance algorithms</vt:lpstr>
      <vt:lpstr>RAG for Deadlock avoidance</vt:lpstr>
      <vt:lpstr>RAG for Deadlock avoidance</vt:lpstr>
      <vt:lpstr>RAG for Deadlock avoidance</vt:lpstr>
      <vt:lpstr>RAG for Deadlock avoidance</vt:lpstr>
      <vt:lpstr>RAG for Deadlock avoidance</vt:lpstr>
      <vt:lpstr>RAG for Deadlock avoidance</vt:lpstr>
      <vt:lpstr>RAG for Deadlock avoidance</vt:lpstr>
      <vt:lpstr>Banker’s Algorithm</vt:lpstr>
      <vt:lpstr>Data Structures for the Banker’s Algorithm </vt:lpstr>
      <vt:lpstr>Banker’s Algorithm</vt:lpstr>
      <vt:lpstr>Safety Algorithm</vt:lpstr>
      <vt:lpstr>Banker’s Algorithm</vt:lpstr>
      <vt:lpstr>Banker’s Algorithm: Example-1</vt:lpstr>
      <vt:lpstr>Banker’s Algorithm: Example-1</vt:lpstr>
      <vt:lpstr>Banker’s Algorithm: Example</vt:lpstr>
      <vt:lpstr>Banker’s Algorithm: Example</vt:lpstr>
      <vt:lpstr>Banker’s Algorithm: Example</vt:lpstr>
      <vt:lpstr>Banker’s Algorithm: Example</vt:lpstr>
      <vt:lpstr>Banker’s Algorithm: Example</vt:lpstr>
      <vt:lpstr>Banker’s Algorithm: Example</vt:lpstr>
      <vt:lpstr>Banker’s Algorithm: Example</vt:lpstr>
      <vt:lpstr>Banker’s Algorithm: Example</vt:lpstr>
      <vt:lpstr>Banker’s Algorithm: Example</vt:lpstr>
      <vt:lpstr>Banker’s Algorithm: Example</vt:lpstr>
      <vt:lpstr>Banker’s Algorithm: Example</vt:lpstr>
      <vt:lpstr>Banker’s Algorithm: Example</vt:lpstr>
      <vt:lpstr>Deadlock Detection and Recovery</vt:lpstr>
      <vt:lpstr>Deadlock Detection: Single Instance of Each Resource Type</vt:lpstr>
      <vt:lpstr>Deadlock Detection: Single Instance of Each Resource Type</vt:lpstr>
      <vt:lpstr>Deadlock Detection: Multiple Instances of Resource Types</vt:lpstr>
      <vt:lpstr>Deadlock Detection Algorithm: Example</vt:lpstr>
      <vt:lpstr>Deadlock Detection Algorithm: Example</vt:lpstr>
      <vt:lpstr>Recovery from Deadlock</vt:lpstr>
      <vt:lpstr>Recovery from Deadlock:  Process Termination</vt:lpstr>
      <vt:lpstr>Recovery from Deadlock: Resource Preemption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Synchronization</dc:title>
  <dc:creator>Manmath</dc:creator>
  <cp:lastModifiedBy>SUSHREE SATARUPA</cp:lastModifiedBy>
  <cp:revision>313</cp:revision>
  <dcterms:created xsi:type="dcterms:W3CDTF">2015-08-20T21:37:04Z</dcterms:created>
  <dcterms:modified xsi:type="dcterms:W3CDTF">2021-10-16T16:37:10Z</dcterms:modified>
</cp:coreProperties>
</file>