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7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2" r:id="rId41"/>
    <p:sldId id="298" r:id="rId42"/>
    <p:sldId id="303" r:id="rId43"/>
    <p:sldId id="304" r:id="rId44"/>
    <p:sldId id="306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A"/>
    <a:srgbClr val="FCB72C"/>
    <a:srgbClr val="69B3B1"/>
    <a:srgbClr val="C7EBFB"/>
    <a:srgbClr val="75B44A"/>
    <a:srgbClr val="68A042"/>
    <a:srgbClr val="FCC04E"/>
    <a:srgbClr val="FEC458"/>
    <a:srgbClr val="27928E"/>
    <a:srgbClr val="359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0" d="100"/>
          <a:sy n="60" d="100"/>
        </p:scale>
        <p:origin x="1626" y="72"/>
      </p:cViewPr>
      <p:guideLst/>
    </p:cSldViewPr>
  </p:slideViewPr>
  <p:outlineViewPr>
    <p:cViewPr>
      <p:scale>
        <a:sx n="33" d="100"/>
        <a:sy n="33" d="100"/>
      </p:scale>
      <p:origin x="0" y="-19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346" y="-8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F793-A5F0-42F9-B70E-22CE487106E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131E-C307-44A0-87E0-D19912F5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4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5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3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3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6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5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7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1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9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2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3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2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1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1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7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6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1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0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7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1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0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4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1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7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9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Dr. Manmath N. Sahoo (CS)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fld id="{EFDC10D5-ED93-4F88-B366-C846726426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7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825"/>
            <a:ext cx="8507896" cy="87346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507896" cy="5156546"/>
          </a:xfrm>
        </p:spPr>
        <p:txBody>
          <a:bodyPr>
            <a:normAutofit/>
          </a:bodyPr>
          <a:lstStyle>
            <a:lvl1pPr marL="438912" indent="-43891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8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347472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7432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56351"/>
            <a:ext cx="23812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478" y="6356351"/>
            <a:ext cx="2169218" cy="365125"/>
          </a:xfrm>
        </p:spPr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635" y="5995614"/>
            <a:ext cx="6858000" cy="7413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Dr. Manmath N. Sahoo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Dept. of CSE, NIT Rourkela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Copy-on-Write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72" y="253679"/>
            <a:ext cx="4543329" cy="255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8748" y="2922424"/>
            <a:ext cx="341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</a:rPr>
              <a:t>Before Process 1 Modifies Page C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9" name="Picture 4" descr="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72" y="3487342"/>
            <a:ext cx="4543329" cy="232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72000" y="5837474"/>
            <a:ext cx="327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</a:rPr>
              <a:t>After Process 1 Modifies Page C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happens if there is no free frame?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Page replacement – find some page in memory, but not really in use, swap it out</a:t>
            </a:r>
          </a:p>
          <a:p>
            <a:pPr lvl="1"/>
            <a:r>
              <a:rPr lang="en-US" altLang="en-US" dirty="0"/>
              <a:t>algorithm</a:t>
            </a:r>
          </a:p>
          <a:p>
            <a:pPr lvl="1"/>
            <a:r>
              <a:rPr lang="en-US" altLang="en-US" dirty="0"/>
              <a:t>performance – want an algorithm which will result in minimum number of page </a:t>
            </a:r>
            <a:r>
              <a:rPr lang="en-US" altLang="en-US" dirty="0" smtClean="0"/>
              <a:t>faults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3366FF"/>
                </a:solidFill>
              </a:rPr>
              <a:t>modify (dirty) bit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Page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39" y="1020763"/>
            <a:ext cx="699533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6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First-In-First-Out (FIFO)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4277"/>
            <a:ext cx="8507413" cy="268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28950" y="5188234"/>
            <a:ext cx="319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E7A"/>
                </a:solidFill>
                <a:latin typeface="Cambria" panose="02040503050406030204" pitchFamily="18" charset="0"/>
              </a:rPr>
              <a:t>Total page faults = 15</a:t>
            </a:r>
            <a:endParaRPr lang="en-US" sz="2400" b="1" dirty="0">
              <a:solidFill>
                <a:srgbClr val="007E7A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1152075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mbria" panose="02040503050406030204" pitchFamily="18" charset="0"/>
              </a:rPr>
              <a:t>Replace page that </a:t>
            </a:r>
            <a:r>
              <a:rPr lang="en-US" altLang="en-US" sz="2400" dirty="0" smtClean="0">
                <a:latin typeface="Cambria" panose="02040503050406030204" pitchFamily="18" charset="0"/>
              </a:rPr>
              <a:t>has come first.</a:t>
            </a:r>
            <a:endParaRPr lang="en-US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FIFO Algorithm: </a:t>
            </a:r>
            <a:r>
              <a:rPr lang="en-US" altLang="en-US" dirty="0" err="1" smtClean="0"/>
              <a:t>Belady’s</a:t>
            </a:r>
            <a:r>
              <a:rPr lang="en-US" altLang="en-US" dirty="0" smtClean="0"/>
              <a:t>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Reference string: 1, 2, 3, 4, 1, 2, 5, 1, 2, 3, 4, 5</a:t>
            </a:r>
          </a:p>
          <a:p>
            <a:r>
              <a:rPr lang="en-US" altLang="en-US" sz="3200" dirty="0"/>
              <a:t>3 </a:t>
            </a:r>
            <a:r>
              <a:rPr lang="en-US" altLang="en-US" sz="3200" dirty="0" smtClean="0"/>
              <a:t>frames – 9 page faults</a:t>
            </a:r>
          </a:p>
          <a:p>
            <a:r>
              <a:rPr lang="en-US" altLang="en-US" sz="3200" dirty="0"/>
              <a:t>4 frames – 10 page faults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Replace page that will not be used for longest period of </a:t>
            </a:r>
            <a:r>
              <a:rPr lang="en-US" altLang="en-US" dirty="0" smtClean="0"/>
              <a:t>time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>
              <a:tabLst>
                <a:tab pos="1890713" algn="l"/>
              </a:tabLst>
            </a:pPr>
            <a:endParaRPr lang="en-US" altLang="en-US" dirty="0" smtClean="0"/>
          </a:p>
          <a:p>
            <a:pPr>
              <a:tabLst>
                <a:tab pos="1890713" algn="l"/>
              </a:tabLst>
            </a:pPr>
            <a:r>
              <a:rPr lang="en-US" altLang="en-US" dirty="0" smtClean="0"/>
              <a:t>How </a:t>
            </a:r>
            <a:r>
              <a:rPr lang="en-US" altLang="en-US" dirty="0"/>
              <a:t>do you know this?</a:t>
            </a:r>
          </a:p>
          <a:p>
            <a:pPr>
              <a:tabLst>
                <a:tab pos="1890713" algn="l"/>
              </a:tabLst>
            </a:pPr>
            <a:r>
              <a:rPr lang="en-US" altLang="en-US" dirty="0"/>
              <a:t>Used for measuring how well your algorithm performs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4" y="2150352"/>
            <a:ext cx="70342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1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Least Recently Used (LRU)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page that has not been used for longest period of time.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928687" y="2633491"/>
            <a:ext cx="72866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</a:t>
            </a:r>
            <a:r>
              <a:rPr lang="en-US" altLang="en-US" dirty="0" smtClean="0"/>
              <a:t>referenced, </a:t>
            </a:r>
            <a:r>
              <a:rPr lang="en-US" altLang="en-US" dirty="0"/>
              <a:t>copy the clock into the </a:t>
            </a:r>
            <a:r>
              <a:rPr lang="en-US" altLang="en-US" dirty="0" smtClean="0"/>
              <a:t>counter</a:t>
            </a:r>
          </a:p>
          <a:p>
            <a:pPr lvl="1"/>
            <a:r>
              <a:rPr lang="en-US" altLang="en-US" dirty="0" smtClean="0"/>
              <a:t>Logical counter ticks with every page reference</a:t>
            </a:r>
            <a:endParaRPr lang="en-US" altLang="en-US" dirty="0"/>
          </a:p>
          <a:p>
            <a:pPr lvl="1"/>
            <a:r>
              <a:rPr lang="en-US" altLang="en-US" dirty="0" smtClean="0"/>
              <a:t>Replace a valid page with smallest counter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Modified Stack implementation</a:t>
            </a:r>
          </a:p>
          <a:p>
            <a:pPr lvl="1"/>
            <a:r>
              <a:rPr lang="en-US" altLang="en-US" sz="2000" dirty="0" smtClean="0"/>
              <a:t>Push at top only, Pop from anywhere</a:t>
            </a:r>
          </a:p>
          <a:p>
            <a:pPr lvl="1"/>
            <a:r>
              <a:rPr lang="en-US" altLang="en-US" sz="2000" dirty="0"/>
              <a:t>Page </a:t>
            </a:r>
            <a:r>
              <a:rPr lang="en-US" altLang="en-US" sz="2000" dirty="0" smtClean="0"/>
              <a:t>referenced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 smtClean="0">
                <a:sym typeface="Symbol" panose="05050102010706020507" pitchFamily="18" charset="2"/>
              </a:rPr>
              <a:t>on the memory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smtClean="0"/>
              <a:t>move </a:t>
            </a:r>
            <a:r>
              <a:rPr lang="en-US" altLang="en-US" sz="2000" dirty="0"/>
              <a:t>it to the </a:t>
            </a:r>
            <a:r>
              <a:rPr lang="en-US" altLang="en-US" sz="2000" dirty="0" smtClean="0"/>
              <a:t>top</a:t>
            </a:r>
          </a:p>
          <a:p>
            <a:pPr lvl="1"/>
            <a:r>
              <a:rPr lang="en-US" altLang="en-US" sz="2000" dirty="0" smtClean="0"/>
              <a:t>LRU page will be at the bottom always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4616" r="830" b="80015"/>
          <a:stretch/>
        </p:blipFill>
        <p:spPr bwMode="auto">
          <a:xfrm>
            <a:off x="2085648" y="3231934"/>
            <a:ext cx="5466036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9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 bits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Keep a reference/use bit and 7-bit reference history for each entry in PMT.</a:t>
            </a:r>
          </a:p>
          <a:p>
            <a:r>
              <a:rPr lang="en-US" sz="2600" dirty="0" smtClean="0"/>
              <a:t>For every page reference, update the reference bit of that page</a:t>
            </a:r>
          </a:p>
          <a:p>
            <a:r>
              <a:rPr lang="en-US" sz="2600" dirty="0" smtClean="0"/>
              <a:t>At regular intervals (say 50ns)</a:t>
            </a:r>
          </a:p>
          <a:p>
            <a:pPr lvl="1"/>
            <a:r>
              <a:rPr lang="en-US" sz="2000" dirty="0" smtClean="0"/>
              <a:t>Perform right shift to the history bits, discarding the LSB</a:t>
            </a:r>
          </a:p>
          <a:p>
            <a:pPr lvl="1"/>
            <a:r>
              <a:rPr lang="en-US" sz="2000" dirty="0" smtClean="0"/>
              <a:t>Push reference bit value to MSB of history bits</a:t>
            </a:r>
          </a:p>
          <a:p>
            <a:pPr lvl="1"/>
            <a:r>
              <a:rPr lang="en-US" sz="2000" dirty="0" smtClean="0"/>
              <a:t>Reset reference bit to 0</a:t>
            </a:r>
          </a:p>
          <a:p>
            <a:r>
              <a:rPr lang="en-US" sz="2600" dirty="0" smtClean="0"/>
              <a:t>Thus 1-byte represents the status of the page usage in 8 intervals.</a:t>
            </a:r>
          </a:p>
          <a:p>
            <a:pPr lvl="1"/>
            <a:r>
              <a:rPr lang="en-US" sz="2000" dirty="0" smtClean="0"/>
              <a:t>00000000 – The page has not been used for 8 intervals</a:t>
            </a:r>
          </a:p>
          <a:p>
            <a:pPr lvl="1"/>
            <a:r>
              <a:rPr lang="en-US" sz="2000" dirty="0" smtClean="0"/>
              <a:t>11111111 </a:t>
            </a:r>
            <a:r>
              <a:rPr lang="en-US" sz="2000" dirty="0"/>
              <a:t>–</a:t>
            </a:r>
            <a:r>
              <a:rPr lang="en-US" sz="2000" dirty="0" smtClean="0"/>
              <a:t> The page  is used at least once in each interval</a:t>
            </a:r>
          </a:p>
          <a:p>
            <a:pPr lvl="1"/>
            <a:r>
              <a:rPr lang="en-US" sz="2000" dirty="0" smtClean="0"/>
              <a:t>11000100 is more recently used than 01110111</a:t>
            </a:r>
          </a:p>
          <a:p>
            <a:pPr lvl="1"/>
            <a:r>
              <a:rPr lang="en-US" sz="2000" dirty="0" smtClean="0"/>
              <a:t>So, lowest number is the LRU page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 </a:t>
            </a:r>
            <a:r>
              <a:rPr lang="en-US" b="1" dirty="0" smtClean="0"/>
              <a:t>Memory </a:t>
            </a:r>
            <a:r>
              <a:rPr lang="en-US" dirty="0" smtClean="0"/>
              <a:t>is a technique that allows the execution of processes that are not completely in main memory.</a:t>
            </a:r>
          </a:p>
          <a:p>
            <a:r>
              <a:rPr lang="en-US" sz="3100" b="1" dirty="0"/>
              <a:t>Motivation</a:t>
            </a:r>
          </a:p>
          <a:p>
            <a:pPr lvl="1"/>
            <a:r>
              <a:rPr lang="en-US" dirty="0" smtClean="0"/>
              <a:t>Conditional execution:</a:t>
            </a:r>
          </a:p>
          <a:p>
            <a:pPr lvl="2"/>
            <a:r>
              <a:rPr lang="en-US" dirty="0" smtClean="0"/>
              <a:t>either 2 pages of </a:t>
            </a:r>
            <a:r>
              <a:rPr lang="en-US" b="1" dirty="0" smtClean="0"/>
              <a:t>if </a:t>
            </a:r>
            <a:r>
              <a:rPr lang="en-US" dirty="0" smtClean="0"/>
              <a:t>block will be loaded </a:t>
            </a:r>
          </a:p>
          <a:p>
            <a:pPr marL="274828" lvl="1" indent="0">
              <a:buNone/>
            </a:pPr>
            <a:r>
              <a:rPr lang="en-US" dirty="0" smtClean="0"/>
              <a:t>         </a:t>
            </a:r>
            <a:r>
              <a:rPr lang="en-US" sz="2100" dirty="0" smtClean="0"/>
              <a:t>or 2 pages of </a:t>
            </a:r>
            <a:r>
              <a:rPr lang="en-US" sz="2100" b="1" dirty="0" smtClean="0"/>
              <a:t>else</a:t>
            </a:r>
            <a:r>
              <a:rPr lang="en-US" sz="2100" dirty="0" smtClean="0"/>
              <a:t> block.</a:t>
            </a:r>
          </a:p>
          <a:p>
            <a:pPr lvl="1"/>
            <a:r>
              <a:rPr lang="en-US" dirty="0"/>
              <a:t>Error handling codes in programs </a:t>
            </a:r>
            <a:r>
              <a:rPr lang="en-US" dirty="0" smtClean="0"/>
              <a:t>are </a:t>
            </a:r>
            <a:r>
              <a:rPr lang="en-US" dirty="0"/>
              <a:t>seldom </a:t>
            </a:r>
            <a:r>
              <a:rPr lang="en-US" dirty="0" smtClean="0"/>
              <a:t>executed.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though all the pages are needed, they are not needed at the same time.</a:t>
            </a:r>
          </a:p>
          <a:p>
            <a:pPr marL="274828" lvl="1" indent="0">
              <a:buNone/>
            </a:pPr>
            <a:endParaRPr lang="en-US" dirty="0" smtClean="0"/>
          </a:p>
          <a:p>
            <a:pPr marL="27482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11159" y="2102957"/>
            <a:ext cx="2114681" cy="2739211"/>
          </a:xfrm>
          <a:prstGeom prst="rect">
            <a:avLst/>
          </a:prstGeom>
          <a:solidFill>
            <a:srgbClr val="007E7A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If(condition){</a:t>
            </a: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----</a:t>
            </a: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|     |</a:t>
            </a: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----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|     |</a:t>
            </a: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----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----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|     |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----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|     |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  ----</a:t>
            </a:r>
            <a:endParaRPr lang="en-US" dirty="0" smtClean="0">
              <a:solidFill>
                <a:schemeClr val="bg1"/>
              </a:solidFill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0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3, 2, 3, T, 8, 0, 3, T, 3, 0, 2, T, 6, 3, 4, </a:t>
            </a:r>
            <a:r>
              <a:rPr lang="en-US" sz="2400" dirty="0" smtClean="0">
                <a:solidFill>
                  <a:srgbClr val="FF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 marks the end of each time interval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28920"/>
            <a:ext cx="3127066" cy="39480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04800" y="2197714"/>
            <a:ext cx="3090687" cy="3979250"/>
            <a:chOff x="304800" y="2197714"/>
            <a:chExt cx="3090687" cy="3979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179" y="2825454"/>
              <a:ext cx="3054308" cy="33515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4800" y="2197714"/>
              <a:ext cx="21742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During 1</a:t>
              </a:r>
              <a:r>
                <a:rPr lang="en-US" sz="2000" baseline="30000" dirty="0" smtClean="0">
                  <a:latin typeface="Cambria" panose="02040503050406030204" pitchFamily="18" charset="0"/>
                </a:rPr>
                <a:t>st</a:t>
              </a:r>
              <a:r>
                <a:rPr lang="en-US" sz="2000" dirty="0" smtClean="0">
                  <a:latin typeface="Cambria" panose="02040503050406030204" pitchFamily="18" charset="0"/>
                </a:rPr>
                <a:t> interval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89767" y="2090914"/>
            <a:ext cx="3403532" cy="4199178"/>
            <a:chOff x="5089767" y="2090914"/>
            <a:chExt cx="3403532" cy="4199178"/>
          </a:xfrm>
        </p:grpSpPr>
        <p:pic>
          <p:nvPicPr>
            <p:cNvPr id="10" name="Content Placeholder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4960" y="2713302"/>
              <a:ext cx="3358339" cy="35767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89767" y="2090914"/>
              <a:ext cx="2805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At the end of 1</a:t>
              </a:r>
              <a:r>
                <a:rPr lang="en-US" sz="2000" baseline="30000" dirty="0" smtClean="0">
                  <a:latin typeface="Cambria" panose="02040503050406030204" pitchFamily="18" charset="0"/>
                </a:rPr>
                <a:t>st</a:t>
              </a:r>
              <a:r>
                <a:rPr lang="en-US" sz="2000" dirty="0" smtClean="0">
                  <a:latin typeface="Cambria" panose="02040503050406030204" pitchFamily="18" charset="0"/>
                </a:rPr>
                <a:t> interval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285" y="1129567"/>
            <a:ext cx="223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During 2</a:t>
            </a:r>
            <a:r>
              <a:rPr lang="en-US" sz="2000" baseline="30000" dirty="0" smtClean="0">
                <a:latin typeface="Cambria" panose="02040503050406030204" pitchFamily="18" charset="0"/>
              </a:rPr>
              <a:t>nd</a:t>
            </a:r>
            <a:r>
              <a:rPr lang="en-US" sz="2000" dirty="0" smtClean="0">
                <a:latin typeface="Cambria" panose="02040503050406030204" pitchFamily="18" charset="0"/>
              </a:rPr>
              <a:t> interval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" y="1751954"/>
            <a:ext cx="3269207" cy="3481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59" y="1751954"/>
            <a:ext cx="3406809" cy="36284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81801" y="1129567"/>
            <a:ext cx="286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At the end of 2</a:t>
            </a:r>
            <a:r>
              <a:rPr lang="en-US" sz="2000" baseline="30000" dirty="0" smtClean="0">
                <a:latin typeface="Cambria" panose="02040503050406030204" pitchFamily="18" charset="0"/>
              </a:rPr>
              <a:t>nd</a:t>
            </a:r>
            <a:r>
              <a:rPr lang="en-US" sz="2000" dirty="0" smtClean="0">
                <a:latin typeface="Cambria" panose="02040503050406030204" pitchFamily="18" charset="0"/>
              </a:rPr>
              <a:t> interval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7274" y="709964"/>
            <a:ext cx="363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3, 2, 3, T, 8, 0, 3, T, 3, 0, 2, T, 6, 3, 4, 7</a:t>
            </a:r>
          </a:p>
        </p:txBody>
      </p:sp>
    </p:spTree>
    <p:extLst>
      <p:ext uri="{BB962C8B-B14F-4D97-AF65-F5344CB8AC3E}">
        <p14:creationId xmlns:p14="http://schemas.microsoft.com/office/powerpoint/2010/main" val="18635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285" y="1129567"/>
            <a:ext cx="220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During 3</a:t>
            </a:r>
            <a:r>
              <a:rPr lang="en-US" sz="2000" baseline="30000" dirty="0" smtClean="0">
                <a:latin typeface="Cambria" panose="02040503050406030204" pitchFamily="18" charset="0"/>
              </a:rPr>
              <a:t>rd</a:t>
            </a:r>
            <a:r>
              <a:rPr lang="en-US" sz="2000" dirty="0" smtClean="0">
                <a:latin typeface="Cambria" panose="02040503050406030204" pitchFamily="18" charset="0"/>
              </a:rPr>
              <a:t> interval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" y="1823398"/>
            <a:ext cx="3521724" cy="3784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5133" y="1129567"/>
            <a:ext cx="289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At the end of 3</a:t>
            </a:r>
            <a:r>
              <a:rPr lang="en-US" sz="2000" baseline="30000" dirty="0" smtClean="0">
                <a:latin typeface="Cambria" panose="02040503050406030204" pitchFamily="18" charset="0"/>
              </a:rPr>
              <a:t>rd</a:t>
            </a:r>
            <a:r>
              <a:rPr lang="en-US" sz="2000" dirty="0" smtClean="0">
                <a:latin typeface="Cambria" panose="02040503050406030204" pitchFamily="18" charset="0"/>
              </a:rPr>
              <a:t> interval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090" y="1801156"/>
            <a:ext cx="3436566" cy="36664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27274" y="709964"/>
            <a:ext cx="363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3, 2, 3, T, 8, 0, 3, T, 3, 0, 2, T, 6, 3, 4, 7</a:t>
            </a:r>
          </a:p>
        </p:txBody>
      </p:sp>
    </p:spTree>
    <p:extLst>
      <p:ext uri="{BB962C8B-B14F-4D97-AF65-F5344CB8AC3E}">
        <p14:creationId xmlns:p14="http://schemas.microsoft.com/office/powerpoint/2010/main" val="14462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285" y="1129567"/>
            <a:ext cx="327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During 4</a:t>
            </a:r>
            <a:r>
              <a:rPr lang="en-US" sz="2000" baseline="30000" dirty="0" smtClean="0">
                <a:latin typeface="Cambria" panose="02040503050406030204" pitchFamily="18" charset="0"/>
              </a:rPr>
              <a:t>th</a:t>
            </a:r>
            <a:r>
              <a:rPr lang="en-US" sz="2000" dirty="0" smtClean="0">
                <a:latin typeface="Cambria" panose="02040503050406030204" pitchFamily="18" charset="0"/>
              </a:rPr>
              <a:t> interval, after 6, 3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58" y="1793297"/>
            <a:ext cx="3538011" cy="36770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0375" y="1155557"/>
            <a:ext cx="352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During 4</a:t>
            </a:r>
            <a:r>
              <a:rPr lang="en-US" sz="2000" baseline="30000" dirty="0" smtClean="0">
                <a:latin typeface="Cambria" panose="02040503050406030204" pitchFamily="18" charset="0"/>
              </a:rPr>
              <a:t>th</a:t>
            </a:r>
            <a:r>
              <a:rPr lang="en-US" sz="2000" dirty="0" smtClean="0">
                <a:latin typeface="Cambria" panose="02040503050406030204" pitchFamily="18" charset="0"/>
              </a:rPr>
              <a:t> interval, after 6, 3, 4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23" y="1793297"/>
            <a:ext cx="3290440" cy="35962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3926" y="5627136"/>
            <a:ext cx="393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Page 4 replaced 8 with U bits 0010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7274" y="709964"/>
            <a:ext cx="363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3, 2, 3, T, 8, 0, 3, T, 3, 0, 2, T, 6, 3, 4, 7</a:t>
            </a:r>
          </a:p>
        </p:txBody>
      </p:sp>
    </p:spTree>
    <p:extLst>
      <p:ext uri="{BB962C8B-B14F-4D97-AF65-F5344CB8AC3E}">
        <p14:creationId xmlns:p14="http://schemas.microsoft.com/office/powerpoint/2010/main" val="2401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 bits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285" y="1129567"/>
            <a:ext cx="377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During 4</a:t>
            </a:r>
            <a:r>
              <a:rPr lang="en-US" sz="2000" baseline="30000" dirty="0" smtClean="0">
                <a:latin typeface="Cambria" panose="02040503050406030204" pitchFamily="18" charset="0"/>
              </a:rPr>
              <a:t>th</a:t>
            </a:r>
            <a:r>
              <a:rPr lang="en-US" sz="2000" dirty="0" smtClean="0">
                <a:latin typeface="Cambria" panose="02040503050406030204" pitchFamily="18" charset="0"/>
              </a:rPr>
              <a:t> interval, after 6, 3, 4, 7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5926"/>
            <a:ext cx="3570585" cy="3898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741822"/>
            <a:ext cx="396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Page 7 replaced 2 with U bits 0101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7022" y="2924446"/>
            <a:ext cx="4727792" cy="707886"/>
          </a:xfrm>
          <a:prstGeom prst="rect">
            <a:avLst/>
          </a:prstGeom>
          <a:solidFill>
            <a:srgbClr val="007E7A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If there are more victim pages with same U bits then chose FIFO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7274" y="709964"/>
            <a:ext cx="363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3, 2, 3, T, 8, 0, 3, T, 3, 0, 2, T, 6, 3, 4, 7</a:t>
            </a:r>
          </a:p>
        </p:txBody>
      </p:sp>
    </p:spTree>
    <p:extLst>
      <p:ext uri="{BB962C8B-B14F-4D97-AF65-F5344CB8AC3E}">
        <p14:creationId xmlns:p14="http://schemas.microsoft.com/office/powerpoint/2010/main" val="16570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Chance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a reference/used bit</a:t>
            </a:r>
          </a:p>
          <a:p>
            <a:pPr lvl="1"/>
            <a:r>
              <a:rPr lang="en-US" dirty="0" smtClean="0"/>
              <a:t>NO history bits</a:t>
            </a:r>
          </a:p>
          <a:p>
            <a:pPr lvl="1"/>
            <a:r>
              <a:rPr lang="en-US" dirty="0" smtClean="0"/>
              <a:t>FIFO</a:t>
            </a:r>
          </a:p>
          <a:p>
            <a:pPr marL="274828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828" lvl="1" indent="0">
              <a:buNone/>
            </a:pPr>
            <a:r>
              <a:rPr lang="en-US" b="1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FIFO pages circularly</a:t>
            </a:r>
            <a:endParaRPr lang="en-US" b="1" dirty="0">
              <a:solidFill>
                <a:srgbClr val="007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828" lvl="1" indent="0">
              <a:buNone/>
            </a:pP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FIFO page’s used bit is 0 then </a:t>
            </a:r>
          </a:p>
          <a:p>
            <a:pPr marL="274828" lvl="1" indent="0">
              <a:buNone/>
            </a:pPr>
            <a:r>
              <a:rPr lang="en-US" dirty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replace it</a:t>
            </a:r>
          </a:p>
          <a:p>
            <a:pPr marL="274828" lvl="1" indent="0">
              <a:buNone/>
            </a:pP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828" lvl="1" indent="0">
              <a:buNone/>
            </a:pPr>
            <a:r>
              <a:rPr lang="en-US" dirty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give that FIFO page a second chance</a:t>
            </a:r>
          </a:p>
          <a:p>
            <a:pPr marL="274828" lvl="1" indent="0">
              <a:buNone/>
            </a:pPr>
            <a:r>
              <a:rPr lang="en-US" dirty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clear its used bit</a:t>
            </a:r>
          </a:p>
          <a:p>
            <a:pPr marL="274828" lvl="1" indent="0">
              <a:buNone/>
            </a:pPr>
            <a:r>
              <a:rPr lang="en-US" dirty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solidFill>
                  <a:srgbClr val="007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FIFO page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13" y="996481"/>
            <a:ext cx="8581583" cy="50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054627"/>
            <a:ext cx="8507896" cy="51543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213651"/>
            <a:ext cx="8318938" cy="47299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162823"/>
            <a:ext cx="8507896" cy="47965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 process would no longer be constrained by the amount of available physical memory.</a:t>
            </a:r>
          </a:p>
          <a:p>
            <a:pPr lvl="1"/>
            <a:r>
              <a:rPr lang="en-US" dirty="0" smtClean="0"/>
              <a:t>Increases degree of multi-programming.</a:t>
            </a:r>
          </a:p>
          <a:p>
            <a:pPr lvl="1"/>
            <a:r>
              <a:rPr lang="en-US" dirty="0" smtClean="0"/>
              <a:t>Better CPU utilization and throughput.</a:t>
            </a:r>
          </a:p>
          <a:p>
            <a:pPr lvl="1"/>
            <a:r>
              <a:rPr lang="en-US" dirty="0" smtClean="0"/>
              <a:t>Less I/O overhead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Chance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017936"/>
            <a:ext cx="5586896" cy="48941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Second Chance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Considers </a:t>
            </a:r>
            <a:r>
              <a:rPr lang="en-US" sz="2600" dirty="0"/>
              <a:t>reference/used </a:t>
            </a:r>
            <a:r>
              <a:rPr lang="en-US" sz="2600" dirty="0" smtClean="0"/>
              <a:t>bit and dirty/modified bit</a:t>
            </a:r>
          </a:p>
          <a:p>
            <a:r>
              <a:rPr lang="en-US" sz="2800" dirty="0"/>
              <a:t>Four cases, based on (R,M), the </a:t>
            </a:r>
            <a:r>
              <a:rPr lang="en-US" sz="2800" dirty="0" smtClean="0"/>
              <a:t>pair:</a:t>
            </a:r>
          </a:p>
          <a:p>
            <a:pPr lvl="1"/>
            <a:r>
              <a:rPr lang="en-US" sz="2000" dirty="0"/>
              <a:t>(R,M) = (0,0) neither recently used nor modified -- best to replace</a:t>
            </a:r>
          </a:p>
          <a:p>
            <a:pPr lvl="1"/>
            <a:r>
              <a:rPr lang="en-US" sz="2000" dirty="0"/>
              <a:t>(R,M) = (0,1) not recently used but modified -- second choice</a:t>
            </a:r>
          </a:p>
          <a:p>
            <a:pPr lvl="1"/>
            <a:r>
              <a:rPr lang="en-US" sz="2000" dirty="0"/>
              <a:t>(R,M) = (1,0) recently used but not modified -- third choice</a:t>
            </a:r>
          </a:p>
          <a:p>
            <a:pPr lvl="1"/>
            <a:r>
              <a:rPr lang="en-US" sz="2000" dirty="0"/>
              <a:t>(R,M) = (1,1) recently used and modified -- fourth choice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Second Chance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839200" cy="5156546"/>
          </a:xfrm>
        </p:spPr>
        <p:txBody>
          <a:bodyPr/>
          <a:lstStyle/>
          <a:p>
            <a:r>
              <a:rPr lang="en-US" dirty="0" smtClean="0"/>
              <a:t>If class-0 page then use it</a:t>
            </a:r>
          </a:p>
          <a:p>
            <a:r>
              <a:rPr lang="en-US" dirty="0" smtClean="0"/>
              <a:t>If class-1 page then record first instance</a:t>
            </a:r>
          </a:p>
          <a:p>
            <a:r>
              <a:rPr lang="en-US" dirty="0" smtClean="0"/>
              <a:t>Else clear R bit and go to next FIFO page</a:t>
            </a:r>
          </a:p>
          <a:p>
            <a:r>
              <a:rPr lang="en-US" dirty="0" smtClean="0"/>
              <a:t>If scan is completed then</a:t>
            </a:r>
          </a:p>
          <a:p>
            <a:pPr lvl="1"/>
            <a:r>
              <a:rPr lang="en-US" dirty="0" smtClean="0"/>
              <a:t>If class-1 page was recorded then use that recorded instance</a:t>
            </a:r>
          </a:p>
          <a:p>
            <a:pPr lvl="1"/>
            <a:r>
              <a:rPr lang="en-US" dirty="0" smtClean="0"/>
              <a:t>Else repeat another scan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based page replacements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839200" cy="51565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altLang="en-US" sz="2800" dirty="0"/>
              <a:t>Keep a counter of the number of references that have been made to each </a:t>
            </a:r>
            <a:r>
              <a:rPr lang="en-US" altLang="en-US" sz="2800" dirty="0" smtClean="0"/>
              <a:t>page</a:t>
            </a:r>
          </a:p>
          <a:p>
            <a:pPr algn="l">
              <a:lnSpc>
                <a:spcPct val="130000"/>
              </a:lnSpc>
            </a:pPr>
            <a:r>
              <a:rPr lang="en-US" altLang="en-US" sz="2800" b="1" dirty="0" smtClean="0"/>
              <a:t>LFU Algorithm</a:t>
            </a:r>
            <a:r>
              <a:rPr lang="en-US" altLang="en-US" sz="2800" dirty="0" smtClean="0"/>
              <a:t>:  replaces page with smallest count</a:t>
            </a:r>
          </a:p>
          <a:p>
            <a:pPr algn="l"/>
            <a:r>
              <a:rPr lang="en-US" altLang="en-US" sz="2800" b="1" dirty="0" smtClean="0"/>
              <a:t>MFU </a:t>
            </a:r>
            <a:r>
              <a:rPr lang="en-US" altLang="en-US" sz="2800" b="1" dirty="0"/>
              <a:t>Algorithm</a:t>
            </a:r>
            <a:r>
              <a:rPr lang="en-US" altLang="en-US" sz="2800" dirty="0"/>
              <a:t>: based on the argument that the page with the smallest count was probably just brought in and has yet to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Allocation of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process needs </a:t>
            </a:r>
            <a:r>
              <a:rPr lang="en-US" altLang="en-US" i="1" dirty="0"/>
              <a:t>minimum</a:t>
            </a:r>
            <a:r>
              <a:rPr lang="en-US" altLang="en-US" dirty="0"/>
              <a:t> number </a:t>
            </a:r>
            <a:r>
              <a:rPr lang="en-US" altLang="en-US"/>
              <a:t>of </a:t>
            </a:r>
            <a:r>
              <a:rPr lang="en-US" altLang="en-US" smtClean="0"/>
              <a:t>frames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Otherwise high page fault rate =&gt; slow execution</a:t>
            </a:r>
          </a:p>
          <a:p>
            <a:r>
              <a:rPr lang="en-US" altLang="en-US" dirty="0"/>
              <a:t>Two major allocation schemes</a:t>
            </a:r>
          </a:p>
          <a:p>
            <a:pPr lvl="1"/>
            <a:r>
              <a:rPr lang="en-US" altLang="en-US" dirty="0" smtClean="0"/>
              <a:t>Fixed allocation</a:t>
            </a:r>
            <a:endParaRPr lang="en-US" altLang="en-US" dirty="0"/>
          </a:p>
          <a:p>
            <a:pPr lvl="1"/>
            <a:r>
              <a:rPr lang="en-US" altLang="en-US" dirty="0" smtClean="0"/>
              <a:t>Priority </a:t>
            </a:r>
            <a:r>
              <a:rPr lang="en-US" altLang="en-US" dirty="0"/>
              <a:t>allocation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Fixed </a:t>
            </a:r>
            <a:r>
              <a:rPr lang="en-US" alt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Equal allocation </a:t>
            </a:r>
            <a:r>
              <a:rPr lang="en-US" altLang="en-US" sz="2400" dirty="0"/>
              <a:t>– For example, if there are </a:t>
            </a:r>
            <a:r>
              <a:rPr lang="en-US" altLang="en-US" sz="2400" dirty="0" smtClean="0"/>
              <a:t>m=100 </a:t>
            </a:r>
            <a:r>
              <a:rPr lang="en-US" altLang="en-US" sz="2400" dirty="0"/>
              <a:t>frames and </a:t>
            </a:r>
            <a:r>
              <a:rPr lang="en-US" altLang="en-US" sz="2400" dirty="0" smtClean="0"/>
              <a:t>n=5 </a:t>
            </a:r>
            <a:r>
              <a:rPr lang="en-US" altLang="en-US" sz="2400" dirty="0"/>
              <a:t>processes, give each process 20 frames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altLang="en-US" sz="1800" dirty="0" smtClean="0"/>
              <a:t>Smaller processes waste frames.</a:t>
            </a:r>
            <a:endParaRPr lang="en-US" altLang="en-US" sz="1800" dirty="0"/>
          </a:p>
          <a:p>
            <a:r>
              <a:rPr lang="en-US" altLang="en-US" sz="2400" b="1" dirty="0"/>
              <a:t>Proportional allocation </a:t>
            </a:r>
            <a:r>
              <a:rPr lang="en-US" altLang="en-US" sz="2400" dirty="0"/>
              <a:t>– Allocate according to the size of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42546"/>
              </p:ext>
            </p:extLst>
          </p:nvPr>
        </p:nvGraphicFramePr>
        <p:xfrm>
          <a:off x="923570" y="3547197"/>
          <a:ext cx="3524959" cy="218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4" imgW="1803240" imgH="1117440" progId="Equation.3">
                  <p:embed/>
                </p:oleObj>
              </mc:Choice>
              <mc:Fallback>
                <p:oleObj name="Equation" r:id="rId4" imgW="18032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570" y="3547197"/>
                        <a:ext cx="3524959" cy="2184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14669"/>
              </p:ext>
            </p:extLst>
          </p:nvPr>
        </p:nvGraphicFramePr>
        <p:xfrm>
          <a:off x="5875587" y="3224031"/>
          <a:ext cx="2177549" cy="283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6" imgW="1143000" imgH="1485720" progId="Equation.3">
                  <p:embed/>
                </p:oleObj>
              </mc:Choice>
              <mc:Fallback>
                <p:oleObj name="Equation" r:id="rId6" imgW="114300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587" y="3224031"/>
                        <a:ext cx="2177549" cy="283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Priority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a proportional allocation scheme using priorities rather than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vs. Local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Global replacement</a:t>
            </a:r>
            <a:r>
              <a:rPr lang="en-US" altLang="en-US" sz="2400" dirty="0"/>
              <a:t> – process selects a replacement frame from the set of all frames; one process can take a frame from another</a:t>
            </a:r>
          </a:p>
          <a:p>
            <a:r>
              <a:rPr lang="en-US" altLang="en-US" sz="2400" b="1" dirty="0"/>
              <a:t>Local replacement</a:t>
            </a:r>
            <a:r>
              <a:rPr lang="en-US" altLang="en-US" sz="2400" dirty="0"/>
              <a:t> – each process selects from only its own set of allocated </a:t>
            </a:r>
            <a:r>
              <a:rPr lang="en-US" altLang="en-US" sz="2400" dirty="0" smtClean="0"/>
              <a:t>frames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In local replacement, no. of allocated frames is not affected by other processes =&gt; page fault rate is not affected by other processes.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high</a:t>
            </a:r>
            <a:r>
              <a:rPr lang="en-US" altLang="en-US" dirty="0" smtClean="0"/>
              <a:t> steals frames from P</a:t>
            </a:r>
            <a:r>
              <a:rPr lang="en-US" altLang="en-US" baseline="-25000" dirty="0" smtClean="0"/>
              <a:t>low</a:t>
            </a:r>
          </a:p>
          <a:p>
            <a:r>
              <a:rPr lang="en-US" altLang="en-US" dirty="0" smtClean="0"/>
              <a:t>Page fault rate increases for P</a:t>
            </a:r>
            <a:r>
              <a:rPr lang="en-US" altLang="en-US" baseline="-25000" dirty="0" smtClean="0"/>
              <a:t>low</a:t>
            </a:r>
          </a:p>
          <a:p>
            <a:r>
              <a:rPr lang="en-US" altLang="en-US" dirty="0" err="1"/>
              <a:t>P</a:t>
            </a:r>
            <a:r>
              <a:rPr lang="en-US" altLang="en-US" baseline="-25000" dirty="0" err="1"/>
              <a:t>high</a:t>
            </a:r>
            <a:r>
              <a:rPr lang="en-US" altLang="en-US" dirty="0"/>
              <a:t> steals </a:t>
            </a:r>
            <a:r>
              <a:rPr lang="en-US" altLang="en-US" dirty="0" smtClean="0"/>
              <a:t>more frames </a:t>
            </a:r>
            <a:r>
              <a:rPr lang="en-US" altLang="en-US" dirty="0"/>
              <a:t>from </a:t>
            </a:r>
            <a:r>
              <a:rPr lang="en-US" altLang="en-US" dirty="0" smtClean="0"/>
              <a:t>P</a:t>
            </a:r>
            <a:r>
              <a:rPr lang="en-US" altLang="en-US" baseline="-25000" dirty="0" smtClean="0"/>
              <a:t>low</a:t>
            </a:r>
          </a:p>
          <a:p>
            <a:r>
              <a:rPr lang="en-US" altLang="en-US" dirty="0"/>
              <a:t>Page fault </a:t>
            </a:r>
            <a:r>
              <a:rPr lang="en-US" altLang="en-US" dirty="0" smtClean="0"/>
              <a:t>rate further </a:t>
            </a:r>
            <a:r>
              <a:rPr lang="en-US" altLang="en-US" dirty="0"/>
              <a:t>increases for P</a:t>
            </a:r>
            <a:r>
              <a:rPr lang="en-US" altLang="en-US" baseline="-25000" dirty="0"/>
              <a:t>low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a process does not have “enough” </a:t>
            </a:r>
            <a:r>
              <a:rPr lang="en-US" altLang="en-US" dirty="0" smtClean="0"/>
              <a:t>frames, </a:t>
            </a:r>
            <a:r>
              <a:rPr lang="en-US" altLang="en-US" dirty="0"/>
              <a:t>the page-fault rate is very high.  This leads to:</a:t>
            </a:r>
          </a:p>
          <a:p>
            <a:pPr lvl="1"/>
            <a:r>
              <a:rPr lang="en-US" altLang="en-US" dirty="0"/>
              <a:t>low CPU utilization</a:t>
            </a:r>
          </a:p>
          <a:p>
            <a:pPr lvl="1"/>
            <a:r>
              <a:rPr lang="en-US" altLang="en-US" dirty="0"/>
              <a:t>operating system thinks that it needs to increase the degree of multiprogramming</a:t>
            </a:r>
          </a:p>
          <a:p>
            <a:pPr lvl="1"/>
            <a:r>
              <a:rPr lang="en-US" altLang="en-US" dirty="0"/>
              <a:t>another process added to the </a:t>
            </a:r>
            <a:r>
              <a:rPr lang="en-US" altLang="en-US" dirty="0" smtClean="0"/>
              <a:t>system								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>
                <a:solidFill>
                  <a:srgbClr val="007E7A"/>
                </a:solidFill>
              </a:rPr>
              <a:t>Thrashing</a:t>
            </a:r>
            <a:r>
              <a:rPr lang="en-US" altLang="en-US" dirty="0">
                <a:solidFill>
                  <a:srgbClr val="007E7A"/>
                </a:solidFill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 a process is busy swapping pages in and out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Thrashing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5156"/>
            <a:ext cx="8507413" cy="490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8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Virtual Memory That is Larger Than Physical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44" y="1020763"/>
            <a:ext cx="650312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4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Demand Paging and Thrashing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7E7A"/>
                </a:solidFill>
              </a:rPr>
              <a:t>Why does demand paging work?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Locality model</a:t>
            </a:r>
          </a:p>
          <a:p>
            <a:r>
              <a:rPr lang="en-US" dirty="0"/>
              <a:t>Process migrates from one locality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Currently executing </a:t>
            </a:r>
            <a:r>
              <a:rPr lang="en-US" b="1" dirty="0"/>
              <a:t>main</a:t>
            </a:r>
            <a:r>
              <a:rPr lang="en-US" dirty="0"/>
              <a:t> function (locality-1), may call </a:t>
            </a:r>
            <a:r>
              <a:rPr lang="en-US" b="1" dirty="0" err="1"/>
              <a:t>sqrt</a:t>
            </a:r>
            <a:r>
              <a:rPr lang="en-US" dirty="0"/>
              <a:t> function (locality-2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Localities may </a:t>
            </a:r>
            <a:r>
              <a:rPr lang="en-US" dirty="0" smtClean="0"/>
              <a:t>overlap</a:t>
            </a:r>
          </a:p>
          <a:p>
            <a:pPr lvl="1"/>
            <a:r>
              <a:rPr lang="en-US" dirty="0"/>
              <a:t>both the functions may use the same global </a:t>
            </a:r>
            <a:r>
              <a:rPr lang="en-US" dirty="0" smtClean="0"/>
              <a:t>pages</a:t>
            </a:r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007E7A"/>
                </a:solidFill>
              </a:rPr>
              <a:t>Why does thrashing </a:t>
            </a:r>
            <a:r>
              <a:rPr lang="en-US" dirty="0" smtClean="0">
                <a:solidFill>
                  <a:srgbClr val="007E7A"/>
                </a:solidFill>
              </a:rPr>
              <a:t>occur?</a:t>
            </a:r>
          </a:p>
          <a:p>
            <a:pPr lvl="1" algn="l"/>
            <a:r>
              <a:rPr lang="en-US" dirty="0" smtClean="0"/>
              <a:t>∑no. of pages actively used </a:t>
            </a:r>
            <a:r>
              <a:rPr lang="en-US" dirty="0"/>
              <a:t>&gt; total memory size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 to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local page replacement algorithm.</a:t>
            </a:r>
          </a:p>
          <a:p>
            <a:r>
              <a:rPr lang="en-US" dirty="0" smtClean="0"/>
              <a:t>Use working-set model.</a:t>
            </a:r>
          </a:p>
          <a:p>
            <a:r>
              <a:rPr lang="en-US" dirty="0" smtClean="0"/>
              <a:t>Page fault frequency scheme.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Working-set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 dirty="0" smtClean="0">
                <a:sym typeface="Symbol" panose="05050102010706020507" pitchFamily="18" charset="2"/>
              </a:rPr>
              <a:t>Working set</a:t>
            </a:r>
            <a:r>
              <a:rPr lang="en-US" altLang="en-US" sz="2400" dirty="0" smtClean="0">
                <a:sym typeface="Symbol" panose="05050102010706020507" pitchFamily="18" charset="2"/>
              </a:rPr>
              <a:t>: collection of pages that a process is </a:t>
            </a:r>
            <a:r>
              <a:rPr lang="en-US" altLang="en-US" sz="2400" b="1" dirty="0" smtClean="0">
                <a:sym typeface="Symbol" panose="05050102010706020507" pitchFamily="18" charset="2"/>
              </a:rPr>
              <a:t>working</a:t>
            </a:r>
            <a:r>
              <a:rPr lang="en-US" altLang="en-US" sz="2400" dirty="0" smtClean="0">
                <a:sym typeface="Symbol" panose="05050102010706020507" pitchFamily="18" charset="2"/>
              </a:rPr>
              <a:t> with, i.e., the set of pages that a process is actively using.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The working set must be memory-resident to prevent this process from thrashing.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 </a:t>
            </a:r>
            <a:r>
              <a:rPr lang="en-US" altLang="en-US" sz="2400" dirty="0">
                <a:sym typeface="Symbol" panose="05050102010706020507" pitchFamily="18" charset="2"/>
              </a:rPr>
              <a:t> working-set window  a fixed number of page references </a:t>
            </a:r>
            <a:r>
              <a:rPr lang="en-US" altLang="en-US" sz="2400" dirty="0" smtClean="0">
                <a:sym typeface="Symbol" panose="05050102010706020507" pitchFamily="18" charset="2"/>
              </a:rPr>
              <a:t>(say 10)</a:t>
            </a:r>
          </a:p>
          <a:p>
            <a:r>
              <a:rPr lang="en-US" altLang="en-US" sz="2400" i="1" dirty="0" err="1" smtClean="0">
                <a:sym typeface="Symbol" panose="05050102010706020507" pitchFamily="18" charset="2"/>
              </a:rPr>
              <a:t>WSS</a:t>
            </a:r>
            <a:r>
              <a:rPr lang="en-US" altLang="en-US" sz="2400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</a:t>
            </a:r>
            <a:r>
              <a:rPr lang="en-US" altLang="en-US" sz="2400" dirty="0" smtClean="0">
                <a:sym typeface="Symbol" panose="05050102010706020507" pitchFamily="18" charset="2"/>
              </a:rPr>
              <a:t> working set size of Process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 smtClean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sz="2200" i="1" dirty="0" smtClean="0">
                <a:sym typeface="Symbol" panose="05050102010706020507" pitchFamily="18" charset="2"/>
              </a:rPr>
              <a:t>D</a:t>
            </a:r>
            <a:r>
              <a:rPr lang="en-US" altLang="en-US" sz="2200" dirty="0" smtClean="0"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=  </a:t>
            </a:r>
            <a:r>
              <a:rPr lang="en-US" altLang="en-US" sz="2200" i="1" dirty="0" err="1">
                <a:sym typeface="Symbol" panose="05050102010706020507" pitchFamily="18" charset="2"/>
              </a:rPr>
              <a:t>WSS</a:t>
            </a:r>
            <a:r>
              <a:rPr lang="en-US" altLang="en-US" sz="22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  total demand for frames </a:t>
            </a:r>
          </a:p>
          <a:p>
            <a:r>
              <a:rPr lang="en-US" altLang="en-US" sz="2200" dirty="0">
                <a:sym typeface="Symbol" panose="05050102010706020507" pitchFamily="18" charset="2"/>
              </a:rPr>
              <a:t>if </a:t>
            </a:r>
            <a:r>
              <a:rPr lang="en-US" altLang="en-US" sz="2200" i="1" dirty="0">
                <a:sym typeface="Symbol" panose="05050102010706020507" pitchFamily="18" charset="2"/>
              </a:rPr>
              <a:t>D</a:t>
            </a:r>
            <a:r>
              <a:rPr lang="en-US" altLang="en-US" sz="2200" dirty="0">
                <a:sym typeface="Symbol" panose="05050102010706020507" pitchFamily="18" charset="2"/>
              </a:rPr>
              <a:t> &gt; </a:t>
            </a:r>
            <a:r>
              <a:rPr lang="en-US" altLang="en-US" sz="2200" i="1" dirty="0">
                <a:sym typeface="Symbol" panose="05050102010706020507" pitchFamily="18" charset="2"/>
              </a:rPr>
              <a:t>m</a:t>
            </a:r>
            <a:r>
              <a:rPr lang="en-US" altLang="en-US" sz="2200" dirty="0">
                <a:sym typeface="Symbol" panose="05050102010706020507" pitchFamily="18" charset="2"/>
              </a:rPr>
              <a:t>  Thrashing</a:t>
            </a:r>
          </a:p>
          <a:p>
            <a:r>
              <a:rPr lang="en-US" altLang="en-US" sz="2200" dirty="0" smtClean="0">
                <a:sym typeface="Symbol" panose="05050102010706020507" pitchFamily="18" charset="2"/>
              </a:rPr>
              <a:t>Policy: </a:t>
            </a:r>
            <a:r>
              <a:rPr lang="en-US" altLang="en-US" sz="2200" dirty="0">
                <a:sym typeface="Symbol" panose="05050102010706020507" pitchFamily="18" charset="2"/>
              </a:rPr>
              <a:t>if </a:t>
            </a:r>
            <a:r>
              <a:rPr lang="en-US" altLang="en-US" sz="2200" i="1" dirty="0">
                <a:sym typeface="Symbol" panose="05050102010706020507" pitchFamily="18" charset="2"/>
              </a:rPr>
              <a:t>D</a:t>
            </a:r>
            <a:r>
              <a:rPr lang="en-US" altLang="en-US" sz="2200" dirty="0">
                <a:sym typeface="Symbol" panose="05050102010706020507" pitchFamily="18" charset="2"/>
              </a:rPr>
              <a:t> &gt; m, then suspend one of the processes</a:t>
            </a:r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Working-set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ym typeface="Symbol" panose="05050102010706020507" pitchFamily="18" charset="2"/>
              </a:rPr>
              <a:t>How to decide working set?</a:t>
            </a:r>
          </a:p>
          <a:p>
            <a:pPr lvl="1" algn="l"/>
            <a:r>
              <a:rPr lang="en-US" altLang="en-US" dirty="0" smtClean="0">
                <a:sym typeface="Symbol" panose="05050102010706020507" pitchFamily="18" charset="2"/>
              </a:rPr>
              <a:t>Working </a:t>
            </a:r>
            <a:r>
              <a:rPr lang="en-US" altLang="en-US" dirty="0">
                <a:sym typeface="Symbol" panose="05050102010706020507" pitchFamily="18" charset="2"/>
              </a:rPr>
              <a:t>set window (</a:t>
            </a:r>
            <a:r>
              <a:rPr lang="en-US" altLang="en-US" dirty="0" smtClean="0">
                <a:sym typeface="Symbol" panose="05050102010706020507" pitchFamily="18" charset="2"/>
              </a:rPr>
              <a:t>)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algn="l"/>
            <a:r>
              <a:rPr lang="en-US" altLang="en-US" dirty="0" smtClean="0">
                <a:sym typeface="Symbol" panose="05050102010706020507" pitchFamily="18" charset="2"/>
              </a:rPr>
              <a:t>Idle page time (T)</a:t>
            </a:r>
          </a:p>
          <a:p>
            <a:endParaRPr lang="en-US" altLang="en-US" dirty="0" smtClean="0">
              <a:solidFill>
                <a:srgbClr val="007E7A"/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Working-set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9489"/>
            <a:ext cx="8507896" cy="557686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Working set window ()</a:t>
            </a:r>
          </a:p>
          <a:p>
            <a:pPr algn="l"/>
            <a:r>
              <a:rPr lang="en-US" altLang="en-US" dirty="0">
                <a:sym typeface="Symbol" panose="05050102010706020507" pitchFamily="18" charset="2"/>
              </a:rPr>
              <a:t>  a fixed number of previous page references (say 10)</a:t>
            </a:r>
          </a:p>
          <a:p>
            <a:pPr lvl="1" algn="l"/>
            <a:endParaRPr lang="en-US" altLang="en-US" dirty="0">
              <a:sym typeface="Symbol" panose="05050102010706020507" pitchFamily="18" charset="2"/>
            </a:endParaRPr>
          </a:p>
          <a:p>
            <a:pPr algn="l"/>
            <a:endParaRPr lang="en-US" altLang="en-US" dirty="0">
              <a:sym typeface="Symbol" panose="05050102010706020507" pitchFamily="18" charset="2"/>
            </a:endParaRPr>
          </a:p>
          <a:p>
            <a:pPr algn="l"/>
            <a:endParaRPr lang="en-US" altLang="en-US" dirty="0">
              <a:sym typeface="Symbol" panose="05050102010706020507" pitchFamily="18" charset="2"/>
            </a:endParaRPr>
          </a:p>
          <a:p>
            <a:pPr algn="l"/>
            <a:endParaRPr lang="en-US" altLang="en-US" dirty="0">
              <a:sym typeface="Symbol" panose="05050102010706020507" pitchFamily="18" charset="2"/>
            </a:endParaRPr>
          </a:p>
          <a:p>
            <a:pPr algn="l"/>
            <a:r>
              <a:rPr lang="en-US" altLang="en-US" dirty="0">
                <a:sym typeface="Symbol" panose="05050102010706020507" pitchFamily="18" charset="2"/>
              </a:rPr>
              <a:t>Performance depends on 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 =   will encompass entire program</a:t>
            </a:r>
          </a:p>
          <a:p>
            <a:pPr marL="0" indent="0"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Idle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page time (T)</a:t>
            </a:r>
          </a:p>
          <a:p>
            <a:r>
              <a:rPr lang="en-IN" sz="2800" dirty="0"/>
              <a:t>Pages with idle time less than T are in the working set</a:t>
            </a:r>
            <a:r>
              <a:rPr lang="en-IN" sz="2800" dirty="0" smtClean="0"/>
              <a:t>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007E7A"/>
                </a:solidFill>
                <a:sym typeface="Symbol" panose="05050102010706020507" pitchFamily="18" charset="2"/>
              </a:rPr>
              <a:t>Working-Set model prevents thrashing while keeping the degree of multiprogramming as high as possible.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67" y="1744721"/>
            <a:ext cx="5834732" cy="15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Page-Fault Frequency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Establish “acceptable” page-fault rate</a:t>
            </a:r>
          </a:p>
          <a:p>
            <a:pPr lvl="1"/>
            <a:r>
              <a:rPr lang="en-US" altLang="en-US" dirty="0"/>
              <a:t>If actual rate too low, process loses frame</a:t>
            </a:r>
          </a:p>
          <a:p>
            <a:pPr lvl="1"/>
            <a:r>
              <a:rPr lang="en-US" altLang="en-US" dirty="0"/>
              <a:t>If actual rate too high, process gains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1530350" y="2933700"/>
            <a:ext cx="588645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Bring a page into memory only when it is </a:t>
            </a:r>
            <a:r>
              <a:rPr lang="en-US" altLang="en-US" dirty="0" smtClean="0"/>
              <a:t>needed.</a:t>
            </a:r>
          </a:p>
          <a:p>
            <a:r>
              <a:rPr lang="en-US" altLang="en-US" dirty="0" smtClean="0"/>
              <a:t>Page </a:t>
            </a:r>
            <a:r>
              <a:rPr lang="en-US" altLang="en-US" dirty="0"/>
              <a:t>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/>
            <a:r>
              <a:rPr lang="en-US" altLang="en-US" dirty="0"/>
              <a:t>invalid reference </a:t>
            </a:r>
            <a:r>
              <a:rPr lang="en-US" altLang="en-US" dirty="0" smtClean="0"/>
              <a:t>(</a:t>
            </a:r>
            <a:r>
              <a:rPr lang="en-US" altLang="en-US" dirty="0" smtClean="0">
                <a:sym typeface="Symbol" panose="05050102010706020507" pitchFamily="18" charset="2"/>
              </a:rPr>
              <a:t>not-in-memory) </a:t>
            </a:r>
            <a:r>
              <a:rPr lang="en-US" altLang="en-US" dirty="0">
                <a:sym typeface="Symbol" panose="05050102010706020507" pitchFamily="18" charset="2"/>
              </a:rPr>
              <a:t> bring to memory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Valid-Invalid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With each page table entry a valid–invalid bit is </a:t>
            </a:r>
            <a:r>
              <a:rPr lang="en-US" altLang="en-US" sz="2800" dirty="0" smtClean="0"/>
              <a:t>associated (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in-memory,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not-in-memory)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0 </a:t>
            </a:r>
            <a:r>
              <a:rPr lang="en-US" altLang="en-US" sz="2800" dirty="0">
                <a:sym typeface="Symbol" panose="05050102010706020507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During </a:t>
            </a:r>
            <a:r>
              <a:rPr lang="en-US" altLang="en-US" sz="2800" dirty="0">
                <a:sym typeface="Symbol" panose="05050102010706020507" pitchFamily="18" charset="2"/>
              </a:rPr>
              <a:t>address translation, if valid–invalid bit in page table </a:t>
            </a:r>
            <a:r>
              <a:rPr lang="en-US" altLang="en-US" sz="2800" dirty="0" smtClean="0">
                <a:sym typeface="Symbol" panose="05050102010706020507" pitchFamily="18" charset="2"/>
              </a:rPr>
              <a:t>entry </a:t>
            </a:r>
            <a:r>
              <a:rPr lang="en-US" altLang="en-US" sz="2800" dirty="0">
                <a:sym typeface="Symbol" panose="05050102010706020507" pitchFamily="18" charset="2"/>
              </a:rPr>
              <a:t>is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page </a:t>
            </a:r>
            <a:r>
              <a:rPr lang="en-US" altLang="en-US" sz="2800" dirty="0" smtClean="0">
                <a:sym typeface="Symbol" panose="05050102010706020507" pitchFamily="18" charset="2"/>
              </a:rPr>
              <a:t>fault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Page Table When Some Pages Are Not in Main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21" y="1020763"/>
            <a:ext cx="5336771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in Handling a Page 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67" y="1020763"/>
            <a:ext cx="684587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Copy-on-Write </a:t>
            </a:r>
            <a:r>
              <a:rPr lang="en-US" altLang="en-US" dirty="0" smtClean="0"/>
              <a:t>allows </a:t>
            </a:r>
            <a:r>
              <a:rPr lang="en-US" altLang="en-US" dirty="0"/>
              <a:t>both parent and child processes to initially </a:t>
            </a:r>
            <a:r>
              <a:rPr lang="en-US" altLang="en-US" i="1" dirty="0"/>
              <a:t>share</a:t>
            </a:r>
            <a:r>
              <a:rPr lang="en-US" altLang="en-US" dirty="0"/>
              <a:t> the same pages in </a:t>
            </a:r>
            <a:r>
              <a:rPr lang="en-US" altLang="en-US" dirty="0" smtClean="0"/>
              <a:t>memory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either process modifies a shared page, only then is the page </a:t>
            </a:r>
            <a:r>
              <a:rPr lang="en-US" altLang="en-US" dirty="0" smtClean="0"/>
              <a:t>copied</a:t>
            </a:r>
          </a:p>
          <a:p>
            <a:r>
              <a:rPr lang="en-US" altLang="en-US" dirty="0" smtClean="0"/>
              <a:t>It allows </a:t>
            </a:r>
            <a:r>
              <a:rPr lang="en-US" altLang="en-US" dirty="0"/>
              <a:t>more efficient process creation as only modified pages are copied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357D844A-63E4-4061-A98B-7E7CE5B000F5}" vid="{D3EEA930-75F0-407F-B8BB-73B3BBAFDE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5659</TotalTime>
  <Words>2172</Words>
  <Application>Microsoft Office PowerPoint</Application>
  <PresentationFormat>On-screen Show (4:3)</PresentationFormat>
  <Paragraphs>402</Paragraphs>
  <Slides>45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Courier New</vt:lpstr>
      <vt:lpstr>Symbol</vt:lpstr>
      <vt:lpstr>Wingdings</vt:lpstr>
      <vt:lpstr>Wingdings 3</vt:lpstr>
      <vt:lpstr>manmath</vt:lpstr>
      <vt:lpstr>Equation</vt:lpstr>
      <vt:lpstr>Virtual Memory</vt:lpstr>
      <vt:lpstr>Virtual Memory</vt:lpstr>
      <vt:lpstr>Virtual Memory</vt:lpstr>
      <vt:lpstr>Virtual Memory That is Larger Than Physical Memory</vt:lpstr>
      <vt:lpstr>Demand Paging</vt:lpstr>
      <vt:lpstr>Valid-Invalid Bit</vt:lpstr>
      <vt:lpstr>Page Table When Some Pages Are Not in Main Memory</vt:lpstr>
      <vt:lpstr>Steps in Handling a Page Fault</vt:lpstr>
      <vt:lpstr>Copy-on-Write</vt:lpstr>
      <vt:lpstr>Copy-on-Write</vt:lpstr>
      <vt:lpstr>What happens if there is no free frame?</vt:lpstr>
      <vt:lpstr>Page Replacement</vt:lpstr>
      <vt:lpstr>First-In-First-Out (FIFO) Algorithm</vt:lpstr>
      <vt:lpstr>FIFO Algorithm: Belady’s Anomaly</vt:lpstr>
      <vt:lpstr>Optimal Algorithm</vt:lpstr>
      <vt:lpstr>Least Recently Used (LRU) Algorithm</vt:lpstr>
      <vt:lpstr>LRU Implementation</vt:lpstr>
      <vt:lpstr>LRU Implementation</vt:lpstr>
      <vt:lpstr>Additional Reference bits Algorithm</vt:lpstr>
      <vt:lpstr>Additional Reference bits Algorithm</vt:lpstr>
      <vt:lpstr>Additional Reference bits Algorithm</vt:lpstr>
      <vt:lpstr>Additional Reference bits Algorithm</vt:lpstr>
      <vt:lpstr>Additional Reference bits Algorithm</vt:lpstr>
      <vt:lpstr>Additional Reference bits Algorithm</vt:lpstr>
      <vt:lpstr>Second Chance Algorithm</vt:lpstr>
      <vt:lpstr>Second Chance Algorithm</vt:lpstr>
      <vt:lpstr>Second Chance Algorithm</vt:lpstr>
      <vt:lpstr>Second Chance Algorithm</vt:lpstr>
      <vt:lpstr>Second Chance Algorithm</vt:lpstr>
      <vt:lpstr>Second Chance Algorithm</vt:lpstr>
      <vt:lpstr>Enhanced Second Chance Algorithm</vt:lpstr>
      <vt:lpstr>Enhanced Second Chance Algorithm</vt:lpstr>
      <vt:lpstr>Counting based page replacements</vt:lpstr>
      <vt:lpstr>Allocation of Frames</vt:lpstr>
      <vt:lpstr>Fixed Allocation</vt:lpstr>
      <vt:lpstr>Priority Allocation</vt:lpstr>
      <vt:lpstr>Global vs. Local Allocation</vt:lpstr>
      <vt:lpstr>Thrashing</vt:lpstr>
      <vt:lpstr>Thrashing</vt:lpstr>
      <vt:lpstr>Demand Paging and Thrashing </vt:lpstr>
      <vt:lpstr>Solution to Thrashing</vt:lpstr>
      <vt:lpstr>Working-set Model</vt:lpstr>
      <vt:lpstr>Working-set Model</vt:lpstr>
      <vt:lpstr>Working-set Model</vt:lpstr>
      <vt:lpstr>Page-Fault Frequency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Manmath</dc:creator>
  <cp:lastModifiedBy>Manmath</cp:lastModifiedBy>
  <cp:revision>569</cp:revision>
  <dcterms:created xsi:type="dcterms:W3CDTF">2015-08-20T21:37:04Z</dcterms:created>
  <dcterms:modified xsi:type="dcterms:W3CDTF">2020-11-09T04:20:22Z</dcterms:modified>
</cp:coreProperties>
</file>